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569" r:id="rId2"/>
    <p:sldId id="600" r:id="rId3"/>
    <p:sldId id="622" r:id="rId4"/>
    <p:sldId id="623" r:id="rId5"/>
    <p:sldId id="624" r:id="rId6"/>
    <p:sldId id="676" r:id="rId7"/>
    <p:sldId id="620" r:id="rId8"/>
    <p:sldId id="602" r:id="rId9"/>
    <p:sldId id="606" r:id="rId10"/>
    <p:sldId id="603" r:id="rId11"/>
    <p:sldId id="626" r:id="rId12"/>
    <p:sldId id="627" r:id="rId13"/>
    <p:sldId id="609" r:id="rId14"/>
    <p:sldId id="628" r:id="rId15"/>
    <p:sldId id="614" r:id="rId16"/>
    <p:sldId id="612" r:id="rId17"/>
    <p:sldId id="629" r:id="rId18"/>
    <p:sldId id="630" r:id="rId19"/>
    <p:sldId id="631" r:id="rId20"/>
    <p:sldId id="615" r:id="rId21"/>
    <p:sldId id="611" r:id="rId22"/>
    <p:sldId id="634" r:id="rId23"/>
    <p:sldId id="635" r:id="rId24"/>
    <p:sldId id="610" r:id="rId25"/>
    <p:sldId id="637" r:id="rId26"/>
    <p:sldId id="638" r:id="rId27"/>
    <p:sldId id="639" r:id="rId28"/>
    <p:sldId id="640" r:id="rId29"/>
    <p:sldId id="675" r:id="rId30"/>
    <p:sldId id="642" r:id="rId31"/>
    <p:sldId id="643" r:id="rId32"/>
    <p:sldId id="646" r:id="rId33"/>
    <p:sldId id="647" r:id="rId34"/>
    <p:sldId id="648" r:id="rId35"/>
    <p:sldId id="649" r:id="rId36"/>
    <p:sldId id="644" r:id="rId37"/>
    <p:sldId id="650" r:id="rId38"/>
    <p:sldId id="651" r:id="rId39"/>
    <p:sldId id="652" r:id="rId40"/>
    <p:sldId id="653" r:id="rId41"/>
    <p:sldId id="654" r:id="rId42"/>
    <p:sldId id="655" r:id="rId43"/>
    <p:sldId id="617" r:id="rId44"/>
    <p:sldId id="618" r:id="rId45"/>
    <p:sldId id="656" r:id="rId46"/>
    <p:sldId id="605" r:id="rId47"/>
    <p:sldId id="663" r:id="rId48"/>
    <p:sldId id="664" r:id="rId49"/>
    <p:sldId id="665" r:id="rId50"/>
    <p:sldId id="666" r:id="rId51"/>
    <p:sldId id="668" r:id="rId52"/>
    <p:sldId id="669" r:id="rId53"/>
    <p:sldId id="670" r:id="rId54"/>
    <p:sldId id="671" r:id="rId55"/>
    <p:sldId id="672" r:id="rId56"/>
    <p:sldId id="673" r:id="rId57"/>
    <p:sldId id="465" r:id="rId5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5" userDrawn="1">
          <p15:clr>
            <a:srgbClr val="A4A3A4"/>
          </p15:clr>
        </p15:guide>
        <p15:guide id="2" pos="29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92943" autoAdjust="0"/>
  </p:normalViewPr>
  <p:slideViewPr>
    <p:cSldViewPr showGuides="1">
      <p:cViewPr varScale="1">
        <p:scale>
          <a:sx n="89" d="100"/>
          <a:sy n="89" d="100"/>
        </p:scale>
        <p:origin x="696" y="63"/>
      </p:cViewPr>
      <p:guideLst>
        <p:guide orient="horz" pos="2245"/>
        <p:guide pos="29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26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34073-7419-4F9B-B5FF-5CFB6D9629C3}" type="datetimeFigureOut">
              <a:rPr lang="zh-CN" altLang="en-US" smtClean="0"/>
              <a:t>2026/4/30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EB4BA-7F83-42A0-9285-3CFC7B3D4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EAD298AE-FFCC-4527-947F-ACA5D74C627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5%AF%84%E5%AD%98%E5%99%A8/187682?fromModule=lemma_inlink" TargetMode="External"/><Relationship Id="rId3" Type="http://schemas.openxmlformats.org/officeDocument/2006/relationships/hyperlink" Target="https://baike.baidu.com/item/%E9%BA%BB%E7%9C%81%E7%90%86%E5%B7%A5%E5%AD%A6%E9%99%A2/117999?fromModule=lemma_inlink" TargetMode="External"/><Relationship Id="rId7" Type="http://schemas.openxmlformats.org/officeDocument/2006/relationships/hyperlink" Target="https://baike.baidu.com/item/%E7%A8%8B%E5%BA%8F%E8%AE%A1%E6%95%B0%E5%99%A8/3219536?fromModule=lemma_inlin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aike.baidu.com/item/%E7%B3%BB%E7%BB%9F%E8%B5%84%E6%BA%90/974435?fromModule=lemma_inlink" TargetMode="External"/><Relationship Id="rId5" Type="http://schemas.openxmlformats.org/officeDocument/2006/relationships/hyperlink" Target="https://baike.baidu.com/item/IBM/9190?fromModule=lemma_inlink" TargetMode="External"/><Relationship Id="rId4" Type="http://schemas.openxmlformats.org/officeDocument/2006/relationships/hyperlink" Target="https://baike.baidu.com/item/MULTICS%E7%B3%BB%E7%BB%9F/0?fromModule=lemma_inlink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进程是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60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年代初首先由</a:t>
            </a:r>
            <a:r>
              <a:rPr lang="zh-CN" altLang="en-US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3"/>
              </a:rPr>
              <a:t>麻省理工学院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的</a:t>
            </a:r>
            <a:r>
              <a:rPr lang="en-US" altLang="zh-CN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4"/>
              </a:rPr>
              <a:t>MULTICS</a:t>
            </a:r>
            <a:r>
              <a:rPr lang="zh-CN" altLang="en-US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4"/>
              </a:rPr>
              <a:t>系统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和</a:t>
            </a:r>
            <a:r>
              <a:rPr lang="en-US" altLang="zh-CN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5"/>
              </a:rPr>
              <a:t>IBM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公司的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CTSS/360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系统引入的。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进程是一个具有独立功能的程序关于某个数据集合的一次运行活动。它可以申请和拥有</a:t>
            </a:r>
            <a:r>
              <a:rPr lang="zh-CN" altLang="en-US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6"/>
              </a:rPr>
              <a:t>系统资源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，是一个动态的概念，是一个活动的实体。它不只是程序的代码，还包括当前的活动，通过</a:t>
            </a:r>
            <a:r>
              <a:rPr lang="zh-CN" altLang="en-US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7"/>
              </a:rPr>
              <a:t>程序计数器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的值和处理</a:t>
            </a:r>
            <a:r>
              <a:rPr lang="zh-CN" altLang="en-US" b="0" i="0" u="none" strike="noStrike" dirty="0">
                <a:solidFill>
                  <a:srgbClr val="136EC2"/>
                </a:solidFill>
                <a:effectLst/>
                <a:latin typeface="Helvetica Neue"/>
                <a:hlinkClick r:id="rId8"/>
              </a:rPr>
              <a:t>寄存器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的内容来表示。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364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gcc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4078F2"/>
                </a:solidFill>
                <a:effectLst/>
              </a:rPr>
              <a:t>-o</a:t>
            </a:r>
            <a:r>
              <a:rPr lang="en-US" altLang="zh-CN" dirty="0"/>
              <a:t> program </a:t>
            </a:r>
            <a:r>
              <a:rPr lang="en-US" altLang="zh-CN" dirty="0" err="1"/>
              <a:t>program.c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4078F2"/>
                </a:solidFill>
                <a:effectLst/>
              </a:rPr>
              <a:t>-</a:t>
            </a:r>
            <a:r>
              <a:rPr lang="en-US" altLang="zh-CN" dirty="0" err="1">
                <a:solidFill>
                  <a:srgbClr val="4078F2"/>
                </a:solidFill>
                <a:effectLst/>
              </a:rPr>
              <a:t>lpthread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3451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-</a:t>
            </a:r>
            <a:r>
              <a:rPr lang="en-US" altLang="zh-CN" dirty="0" err="1"/>
              <a:t>lpthread</a:t>
            </a:r>
            <a:r>
              <a:rPr lang="en-US" altLang="zh-CN" dirty="0"/>
              <a:t> </a:t>
            </a:r>
            <a:r>
              <a:rPr lang="zh-CN" altLang="en-US" dirty="0"/>
              <a:t>的作用是告诉链接器去链接名为 </a:t>
            </a:r>
            <a:r>
              <a:rPr lang="en-US" altLang="zh-CN" dirty="0" err="1"/>
              <a:t>pthread</a:t>
            </a:r>
            <a:r>
              <a:rPr lang="en-US" altLang="zh-CN" dirty="0"/>
              <a:t> </a:t>
            </a:r>
            <a:r>
              <a:rPr lang="zh-CN" altLang="en-US" dirty="0"/>
              <a:t>的库</a:t>
            </a:r>
            <a:endParaRPr lang="en-US" altLang="zh-CN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-l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是 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GCC 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的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链接库选项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，后面紧跟库名（这里是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pthread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）。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链接器会根据库名去标准路径（如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/lib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、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/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usr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/lib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）查找对应的库文件。对于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-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lpthread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，它会找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libpthread.so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（共享库）或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libpthread.a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（静态库）。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这个库提供了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pthread_create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、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pthread_join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、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pthread_mutex_lock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等 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POSIX 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线程函数的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实现代码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gcc</a:t>
            </a:r>
            <a:r>
              <a:rPr lang="en-US" altLang="zh-CN" dirty="0"/>
              <a:t> 04count.c –</a:t>
            </a:r>
            <a:r>
              <a:rPr lang="en-US" altLang="zh-CN" dirty="0" err="1"/>
              <a:t>lpthread</a:t>
            </a:r>
            <a:endParaRPr lang="en-US" altLang="zh-CN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期望结果：输出</a:t>
            </a:r>
            <a:r>
              <a:rPr lang="en-US" altLang="zh-CN" dirty="0"/>
              <a:t>counter = 200000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8477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调用 </a:t>
            </a:r>
            <a:r>
              <a:rPr lang="en-US" altLang="zh-CN" dirty="0" err="1"/>
              <a:t>pthread_join</a:t>
            </a:r>
            <a:r>
              <a:rPr lang="en-US" altLang="zh-CN" dirty="0"/>
              <a:t>(thread, ...)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的线程会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阻塞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，直到指定的 </a:t>
            </a:r>
            <a:r>
              <a:rPr lang="en-US" altLang="zh-CN" dirty="0"/>
              <a:t>thread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线程执行完毕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0959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8021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本课核心学习的三种</a:t>
            </a:r>
          </a:p>
          <a:p>
            <a:pPr lvl="1"/>
            <a:r>
              <a:rPr lang="zh-CN" altLang="en-US" sz="1800" dirty="0"/>
              <a:t>朴素：共享标志位全局变量作信号。缺点：白白占用</a:t>
            </a:r>
            <a:r>
              <a:rPr lang="en-US" altLang="zh-CN" sz="1800" dirty="0"/>
              <a:t>CPU</a:t>
            </a:r>
            <a:r>
              <a:rPr lang="zh-CN" altLang="en-US" sz="1800" dirty="0"/>
              <a:t>（忙等），易错。</a:t>
            </a:r>
          </a:p>
          <a:p>
            <a:pPr lvl="1"/>
            <a:r>
              <a:rPr lang="zh-CN" altLang="en-US" sz="1800" dirty="0"/>
              <a:t>互斥锁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pthread_mutex_t</a:t>
            </a:r>
            <a:r>
              <a:rPr lang="en-US" altLang="zh-CN" sz="1800" dirty="0"/>
              <a:t>):</a:t>
            </a:r>
            <a:r>
              <a:rPr lang="zh-CN" altLang="en-US" sz="1800" dirty="0"/>
              <a:t>同一时刻只准一个线程进入关键区。解决</a:t>
            </a:r>
            <a:r>
              <a:rPr lang="en-US" altLang="zh-CN" sz="1800" dirty="0"/>
              <a:t>“</a:t>
            </a:r>
            <a:r>
              <a:rPr lang="zh-CN" altLang="en-US" sz="1800" dirty="0"/>
              <a:t>能不能改</a:t>
            </a:r>
            <a:r>
              <a:rPr lang="en-US" altLang="zh-CN" sz="1800" dirty="0"/>
              <a:t>”</a:t>
            </a:r>
            <a:r>
              <a:rPr lang="zh-CN" altLang="en-US" sz="1800" dirty="0"/>
              <a:t>的问题。</a:t>
            </a:r>
          </a:p>
          <a:p>
            <a:pPr lvl="1"/>
            <a:r>
              <a:rPr lang="zh-CN" altLang="en-US" sz="1800" dirty="0"/>
              <a:t>条件变量</a:t>
            </a:r>
            <a:r>
              <a:rPr lang="en-US" altLang="zh-CN" sz="1800" dirty="0"/>
              <a:t>(</a:t>
            </a:r>
            <a:r>
              <a:rPr lang="en-US" altLang="zh-CN" sz="1800" dirty="0" err="1"/>
              <a:t>pthread_cond_t</a:t>
            </a:r>
            <a:r>
              <a:rPr lang="en-US" altLang="zh-CN" sz="1800" dirty="0"/>
              <a:t>):</a:t>
            </a:r>
            <a:r>
              <a:rPr lang="zh-CN" altLang="en-US" sz="1800" dirty="0"/>
              <a:t>条件不满足时睡眠，满足时再唤醒。解决</a:t>
            </a:r>
            <a:r>
              <a:rPr lang="en-US" altLang="zh-CN" sz="1800" dirty="0"/>
              <a:t>“</a:t>
            </a:r>
            <a:r>
              <a:rPr lang="zh-CN" altLang="en-US" sz="1800" dirty="0"/>
              <a:t>该不该等</a:t>
            </a:r>
            <a:r>
              <a:rPr lang="en-US" altLang="zh-CN" sz="1800" dirty="0"/>
              <a:t>”</a:t>
            </a:r>
            <a:r>
              <a:rPr lang="zh-CN" altLang="en-US" sz="1800" dirty="0"/>
              <a:t>的问题。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1861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rgbClr val="C00000"/>
                </a:solidFill>
                <a:latin typeface="monospace"/>
                <a:ea typeface="monospace"/>
              </a:rPr>
              <a:t>对于全局锁，</a:t>
            </a:r>
            <a:r>
              <a:rPr lang="en-US" altLang="zh-CN" sz="1200" dirty="0">
                <a:solidFill>
                  <a:srgbClr val="C00000"/>
                </a:solidFill>
                <a:latin typeface="serif"/>
                <a:ea typeface="serif"/>
              </a:rPr>
              <a:t>C</a:t>
            </a:r>
            <a:r>
              <a:rPr lang="zh-CN" altLang="en-US" sz="1200" dirty="0">
                <a:solidFill>
                  <a:srgbClr val="C00000"/>
                </a:solidFill>
                <a:latin typeface="monospace"/>
                <a:ea typeface="monospace"/>
              </a:rPr>
              <a:t>语言提供了一个不需要调</a:t>
            </a:r>
            <a:r>
              <a:rPr lang="en-US" altLang="zh-CN" sz="1200" dirty="0" err="1">
                <a:solidFill>
                  <a:srgbClr val="C00000"/>
                </a:solidFill>
                <a:latin typeface="monospace"/>
                <a:ea typeface="monospace"/>
              </a:rPr>
              <a:t>init</a:t>
            </a:r>
            <a:r>
              <a:rPr lang="zh-CN" altLang="en-US" sz="1200" dirty="0">
                <a:solidFill>
                  <a:srgbClr val="C00000"/>
                </a:solidFill>
                <a:latin typeface="monospace"/>
                <a:ea typeface="monospace"/>
              </a:rPr>
              <a:t>和</a:t>
            </a:r>
            <a:r>
              <a:rPr lang="en-US" altLang="zh-CN" sz="1200" dirty="0">
                <a:solidFill>
                  <a:srgbClr val="C00000"/>
                </a:solidFill>
                <a:latin typeface="monospace"/>
                <a:ea typeface="monospace"/>
              </a:rPr>
              <a:t>destroy</a:t>
            </a:r>
            <a:r>
              <a:rPr lang="zh-CN" altLang="en-US" sz="1200" dirty="0">
                <a:solidFill>
                  <a:srgbClr val="C00000"/>
                </a:solidFill>
                <a:latin typeface="monospace"/>
                <a:ea typeface="monospace"/>
              </a:rPr>
              <a:t>的宏写法：</a:t>
            </a:r>
            <a:r>
              <a:rPr lang="en-US" altLang="zh-CN" sz="1200" dirty="0" err="1">
                <a:solidFill>
                  <a:srgbClr val="C00000"/>
                </a:solidFill>
                <a:latin typeface="monospace"/>
                <a:ea typeface="monospace"/>
              </a:rPr>
              <a:t>pthread_mutex_t</a:t>
            </a:r>
            <a:r>
              <a:rPr lang="en-US" altLang="zh-CN" sz="1200" dirty="0">
                <a:solidFill>
                  <a:srgbClr val="C00000"/>
                </a:solidFill>
                <a:latin typeface="monospace"/>
                <a:ea typeface="monospace"/>
              </a:rPr>
              <a:t> mutex = PTHREAD_MUTEX_INITIALIZER;</a:t>
            </a:r>
            <a:r>
              <a:rPr lang="zh-CN" altLang="en-US" sz="1200" dirty="0">
                <a:solidFill>
                  <a:srgbClr val="C00000"/>
                </a:solidFill>
                <a:latin typeface="monospace"/>
                <a:ea typeface="monospace"/>
              </a:rPr>
              <a:t>后面的代码例子都会用这种最简写法！</a:t>
            </a:r>
            <a:endParaRPr lang="en-US" altLang="zh-CN" sz="1200" dirty="0">
              <a:solidFill>
                <a:srgbClr val="C00000"/>
              </a:solidFill>
              <a:latin typeface="serif"/>
              <a:ea typeface="serif"/>
            </a:endParaRPr>
          </a:p>
          <a:p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这个写法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不属于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C99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，而是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POSIX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标准的一部分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7108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43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44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条件变量不再在课堂介绍，大家了解就行。用到时再去查</a:t>
            </a:r>
            <a:endParaRPr lang="en-US" altLang="zh-CN" dirty="0"/>
          </a:p>
          <a:p>
            <a:r>
              <a:rPr lang="zh-CN" altLang="en-US" dirty="0"/>
              <a:t>一句话区分</a:t>
            </a:r>
            <a:r>
              <a:rPr lang="en-US" altLang="zh-CN" dirty="0"/>
              <a:t>：</a:t>
            </a:r>
          </a:p>
          <a:p>
            <a:pPr lvl="1"/>
            <a:r>
              <a:rPr lang="zh-CN" altLang="en-US" dirty="0"/>
              <a:t>互斥锁管</a:t>
            </a:r>
            <a:r>
              <a:rPr lang="en-US" altLang="zh-CN" dirty="0"/>
              <a:t>“</a:t>
            </a:r>
            <a:r>
              <a:rPr lang="zh-CN" altLang="en-US" dirty="0"/>
              <a:t>能不能改</a:t>
            </a:r>
            <a:r>
              <a:rPr lang="en-US" altLang="zh-CN" dirty="0"/>
              <a:t>”</a:t>
            </a:r>
            <a:r>
              <a:rPr lang="zh-CN" altLang="en-US" dirty="0"/>
              <a:t>，条件变量管</a:t>
            </a:r>
            <a:r>
              <a:rPr lang="en-US" altLang="zh-CN" dirty="0"/>
              <a:t>“</a:t>
            </a:r>
            <a:r>
              <a:rPr lang="zh-CN" altLang="en-US" dirty="0"/>
              <a:t>该不该等</a:t>
            </a:r>
            <a:r>
              <a:rPr lang="en-US" altLang="zh-CN" dirty="0"/>
              <a:t>”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631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按调度实现</a:t>
            </a:r>
            <a:endParaRPr lang="en-US" altLang="zh-CN" dirty="0"/>
          </a:p>
          <a:p>
            <a:pPr algn="l" rtl="0" eaLnBrk="0">
              <a:lnSpc>
                <a:spcPct val="150000"/>
              </a:lnSpc>
            </a:pPr>
            <a:r>
              <a:rPr lang="zh-CN" altLang="en-US" sz="1200" b="1" kern="0" spc="8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用户级线程</a:t>
            </a:r>
            <a:r>
              <a:rPr lang="zh-CN" altLang="en-US" sz="1200" kern="0" spc="8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：由用户态库管理，内核不知道</a:t>
            </a:r>
          </a:p>
          <a:p>
            <a:pPr marL="12700" algn="l" rtl="0" eaLnBrk="0">
              <a:lnSpc>
                <a:spcPct val="150000"/>
              </a:lnSpc>
            </a:pPr>
            <a:r>
              <a:rPr lang="zh-CN" altLang="en-US" sz="1200" b="1" kern="0" spc="8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内核级线程</a:t>
            </a:r>
            <a:r>
              <a:rPr lang="zh-CN" altLang="en-US" sz="1200" kern="0" spc="8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：由操作系统直接调度</a:t>
            </a:r>
            <a:r>
              <a:rPr lang="zh-CN" altLang="en-US" sz="1200" kern="0" spc="7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（</a:t>
            </a:r>
            <a:r>
              <a:rPr lang="en-US" altLang="zh-CN" sz="1200" kern="0" spc="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Linux</a:t>
            </a:r>
            <a:r>
              <a:rPr lang="zh-CN" altLang="en-US" sz="1200" kern="0" spc="12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sz="1200" kern="0" spc="0" dirty="0" err="1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pthread</a:t>
            </a:r>
            <a:r>
              <a:rPr lang="zh-CN" altLang="en-US" sz="1200" kern="0" spc="-20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sz="1200" kern="0" spc="7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即此类）</a:t>
            </a:r>
            <a:endParaRPr lang="zh-CN" altLang="en-US" sz="1200" dirty="0">
              <a:latin typeface="微软雅黑" charset="0"/>
              <a:ea typeface="微软雅黑" charset="0"/>
              <a:cs typeface="微软雅黑" charset="0"/>
            </a:endParaRPr>
          </a:p>
          <a:p>
            <a:pPr marL="12700" algn="l" rtl="0" eaLnBrk="0">
              <a:lnSpc>
                <a:spcPct val="150000"/>
              </a:lnSpc>
              <a:spcBef>
                <a:spcPts val="5"/>
              </a:spcBef>
            </a:pPr>
            <a:r>
              <a:rPr lang="zh-CN" altLang="en-US" sz="1200" b="1" kern="0" spc="5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混合线程</a:t>
            </a:r>
            <a:r>
              <a:rPr lang="zh-CN" altLang="en-US" sz="1200" kern="0" spc="5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：用户态 </a:t>
            </a:r>
            <a:r>
              <a:rPr lang="en-US" altLang="zh-CN" sz="1200" kern="0" spc="5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+</a:t>
            </a:r>
            <a:r>
              <a:rPr lang="zh-CN" altLang="en-US" sz="1200" kern="0" spc="16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sz="1200" kern="0" spc="5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内核态协同（如 </a:t>
            </a:r>
            <a:r>
              <a:rPr lang="en-US" altLang="zh-CN" sz="1200" kern="0" spc="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Go</a:t>
            </a:r>
            <a:r>
              <a:rPr lang="zh-CN" altLang="en-US" sz="1200" kern="0" spc="5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sz="1200" kern="0" spc="4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协程）</a:t>
            </a:r>
            <a:endParaRPr lang="zh-CN" altLang="en-US" sz="1200" dirty="0">
              <a:latin typeface="微软雅黑" charset="0"/>
              <a:ea typeface="微软雅黑" charset="0"/>
              <a:cs typeface="微软雅黑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023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123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忽略任务之间的切换时间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6799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基于多处理器架构，应采用多线程设计来提高执行速度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单核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CPU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同一时刻只能运行一个线程。操作系统通过快速切换线程实现“并发”。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对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I/O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密集型任务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（如网络请求、读写文件、数据库查询）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巨大优势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：一个线程发起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I/O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操作后会进入阻塞状态，主动让出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CPU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。此时单核可以立即切换到另一个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不等待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I/O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的线程继续工作，避免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CPU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空转等待。这极大提高了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CPU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的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利用率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和程序的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吞吐量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类比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：单线程就像一个人泡茶，烧水时只能傻等；多线程就像在等待水开时去洗茶杯。同一个水壶（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CPU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），但总效率提高了。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结论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有显著优势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。这是单核时代使用多线程的主要驱动力。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对计算密集型任务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（如死循环、复杂数学计算）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劣势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：线程切换本身有开销（保存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/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恢复上下文、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CPU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缓存失效）。单核上计算总量不变，加上切换开销，多线程反而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更慢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结论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没有优势，通常有劣势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。单线程跑满单核是最优解。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5876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在多核上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：对于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计算密集型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任务，多线程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有显著优势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；对于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I/O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密集型任务，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优势进一步扩大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298AE-FFCC-4527-947F-ACA5D74C6272}" type="slidenum">
              <a:rPr lang="zh-CN" altLang="en-US" smtClean="0"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860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="0" baseline="0">
                <a:latin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b="0" baseline="0">
                <a:latin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DFBDFA-9B95-450C-9B75-7FE7D2CA6B4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1E4275-4135-4D92-9DB1-AE79C58478F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-多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 userDrawn="1"/>
        </p:nvSpPr>
        <p:spPr>
          <a:xfrm>
            <a:off x="0" y="-3175"/>
            <a:ext cx="9144000" cy="686117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15" name="平行四边形 14"/>
          <p:cNvSpPr/>
          <p:nvPr userDrawn="1"/>
        </p:nvSpPr>
        <p:spPr>
          <a:xfrm>
            <a:off x="249382" y="-3175"/>
            <a:ext cx="6924502" cy="6861175"/>
          </a:xfrm>
          <a:prstGeom prst="parallelogram">
            <a:avLst>
              <a:gd name="adj" fmla="val 1052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12" name="平行四边形 11"/>
          <p:cNvSpPr/>
          <p:nvPr userDrawn="1"/>
        </p:nvSpPr>
        <p:spPr>
          <a:xfrm>
            <a:off x="91440" y="-3175"/>
            <a:ext cx="6924502" cy="6861175"/>
          </a:xfrm>
          <a:prstGeom prst="parallelogram">
            <a:avLst>
              <a:gd name="adj" fmla="val 105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37" name="任意多边形 36"/>
          <p:cNvSpPr/>
          <p:nvPr userDrawn="1"/>
        </p:nvSpPr>
        <p:spPr>
          <a:xfrm>
            <a:off x="0" y="1531610"/>
            <a:ext cx="850397" cy="1633920"/>
          </a:xfrm>
          <a:custGeom>
            <a:avLst/>
            <a:gdLst>
              <a:gd name="connsiteX0" fmla="*/ 0 w 1133862"/>
              <a:gd name="connsiteY0" fmla="*/ 0 h 1633920"/>
              <a:gd name="connsiteX1" fmla="*/ 1133862 w 1133862"/>
              <a:gd name="connsiteY1" fmla="*/ 0 h 1633920"/>
              <a:gd name="connsiteX2" fmla="*/ 992802 w 1133862"/>
              <a:gd name="connsiteY2" fmla="*/ 1633920 h 1633920"/>
              <a:gd name="connsiteX3" fmla="*/ 0 w 1133862"/>
              <a:gd name="connsiteY3" fmla="*/ 1633920 h 16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862" h="1633920">
                <a:moveTo>
                  <a:pt x="0" y="0"/>
                </a:moveTo>
                <a:lnTo>
                  <a:pt x="1133862" y="0"/>
                </a:lnTo>
                <a:lnTo>
                  <a:pt x="992802" y="1633920"/>
                </a:lnTo>
                <a:lnTo>
                  <a:pt x="0" y="16339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        </a:t>
            </a:r>
            <a:endParaRPr lang="zh-CN" altLang="en-US" sz="2100" dirty="0"/>
          </a:p>
        </p:txBody>
      </p:sp>
      <p:sp>
        <p:nvSpPr>
          <p:cNvPr id="35" name="任意多边形 34"/>
          <p:cNvSpPr/>
          <p:nvPr userDrawn="1"/>
        </p:nvSpPr>
        <p:spPr>
          <a:xfrm>
            <a:off x="1" y="1426996"/>
            <a:ext cx="748145" cy="1633920"/>
          </a:xfrm>
          <a:custGeom>
            <a:avLst/>
            <a:gdLst>
              <a:gd name="connsiteX0" fmla="*/ 0 w 997527"/>
              <a:gd name="connsiteY0" fmla="*/ 0 h 1633920"/>
              <a:gd name="connsiteX1" fmla="*/ 997527 w 997527"/>
              <a:gd name="connsiteY1" fmla="*/ 0 h 1633920"/>
              <a:gd name="connsiteX2" fmla="*/ 856467 w 997527"/>
              <a:gd name="connsiteY2" fmla="*/ 1633920 h 1633920"/>
              <a:gd name="connsiteX3" fmla="*/ 0 w 997527"/>
              <a:gd name="connsiteY3" fmla="*/ 1633920 h 16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527" h="1633920">
                <a:moveTo>
                  <a:pt x="0" y="0"/>
                </a:moveTo>
                <a:lnTo>
                  <a:pt x="997527" y="0"/>
                </a:lnTo>
                <a:lnTo>
                  <a:pt x="856467" y="1633920"/>
                </a:lnTo>
                <a:lnTo>
                  <a:pt x="0" y="16339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        </a:t>
            </a:r>
            <a:endParaRPr lang="zh-CN" altLang="en-US" sz="2100" dirty="0"/>
          </a:p>
        </p:txBody>
      </p:sp>
      <p:sp>
        <p:nvSpPr>
          <p:cNvPr id="41" name="任意多边形 40"/>
          <p:cNvSpPr/>
          <p:nvPr userDrawn="1"/>
        </p:nvSpPr>
        <p:spPr>
          <a:xfrm>
            <a:off x="5561208" y="5505964"/>
            <a:ext cx="3582793" cy="1015861"/>
          </a:xfrm>
          <a:custGeom>
            <a:avLst/>
            <a:gdLst>
              <a:gd name="connsiteX0" fmla="*/ 93012 w 4777057"/>
              <a:gd name="connsiteY0" fmla="*/ 0 h 1015861"/>
              <a:gd name="connsiteX1" fmla="*/ 4777057 w 4777057"/>
              <a:gd name="connsiteY1" fmla="*/ 0 h 1015861"/>
              <a:gd name="connsiteX2" fmla="*/ 4777057 w 4777057"/>
              <a:gd name="connsiteY2" fmla="*/ 1015861 h 1015861"/>
              <a:gd name="connsiteX3" fmla="*/ 0 w 4777057"/>
              <a:gd name="connsiteY3" fmla="*/ 1015861 h 101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7057" h="1015861">
                <a:moveTo>
                  <a:pt x="93012" y="0"/>
                </a:moveTo>
                <a:lnTo>
                  <a:pt x="4777057" y="0"/>
                </a:lnTo>
                <a:lnTo>
                  <a:pt x="4777057" y="1015861"/>
                </a:lnTo>
                <a:lnTo>
                  <a:pt x="0" y="10158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          </a:t>
            </a:r>
            <a:endParaRPr lang="zh-CN" altLang="en-US" sz="2100" dirty="0"/>
          </a:p>
        </p:txBody>
      </p:sp>
      <p:sp>
        <p:nvSpPr>
          <p:cNvPr id="39" name="任意多边形 38"/>
          <p:cNvSpPr/>
          <p:nvPr userDrawn="1"/>
        </p:nvSpPr>
        <p:spPr>
          <a:xfrm>
            <a:off x="5715849" y="5393905"/>
            <a:ext cx="3428152" cy="1015861"/>
          </a:xfrm>
          <a:custGeom>
            <a:avLst/>
            <a:gdLst>
              <a:gd name="connsiteX0" fmla="*/ 93012 w 4570869"/>
              <a:gd name="connsiteY0" fmla="*/ 0 h 1015861"/>
              <a:gd name="connsiteX1" fmla="*/ 4570869 w 4570869"/>
              <a:gd name="connsiteY1" fmla="*/ 0 h 1015861"/>
              <a:gd name="connsiteX2" fmla="*/ 4570869 w 4570869"/>
              <a:gd name="connsiteY2" fmla="*/ 1015861 h 1015861"/>
              <a:gd name="connsiteX3" fmla="*/ 0 w 4570869"/>
              <a:gd name="connsiteY3" fmla="*/ 1015861 h 101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0869" h="1015861">
                <a:moveTo>
                  <a:pt x="93012" y="0"/>
                </a:moveTo>
                <a:lnTo>
                  <a:pt x="4570869" y="0"/>
                </a:lnTo>
                <a:lnTo>
                  <a:pt x="4570869" y="1015861"/>
                </a:lnTo>
                <a:lnTo>
                  <a:pt x="0" y="10158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/>
              <a:t>          </a:t>
            </a:r>
            <a:endParaRPr lang="zh-CN" altLang="en-US" sz="2100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426996"/>
            <a:ext cx="5397500" cy="1738535"/>
          </a:xfrm>
        </p:spPr>
        <p:txBody>
          <a:bodyPr anchor="b"/>
          <a:lstStyle>
            <a:lvl1pPr algn="l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多行标题 </a:t>
            </a:r>
            <a:r>
              <a:rPr lang="en-US" altLang="zh-CN" dirty="0"/>
              <a:t>- </a:t>
            </a:r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65530"/>
            <a:ext cx="5397500" cy="95773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单击以编辑副标题</a:t>
            </a: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276856" y="5633721"/>
            <a:ext cx="2495217" cy="561646"/>
            <a:chOff x="8729742" y="4570696"/>
            <a:chExt cx="2830517" cy="477836"/>
          </a:xfrm>
          <a:solidFill>
            <a:schemeClr val="bg2">
              <a:alpha val="50000"/>
            </a:schemeClr>
          </a:solidFill>
        </p:grpSpPr>
        <p:sp>
          <p:nvSpPr>
            <p:cNvPr id="36" name="Freeform 34"/>
            <p:cNvSpPr>
              <a:spLocks noEditPoints="1"/>
            </p:cNvSpPr>
            <p:nvPr userDrawn="1"/>
          </p:nvSpPr>
          <p:spPr bwMode="auto">
            <a:xfrm>
              <a:off x="9304417" y="4945345"/>
              <a:ext cx="1363665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auto">
            <a:xfrm>
              <a:off x="10679194" y="4943758"/>
              <a:ext cx="873127" cy="103187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40" name="Freeform 36"/>
            <p:cNvSpPr>
              <a:spLocks noEditPoints="1"/>
            </p:cNvSpPr>
            <p:nvPr userDrawn="1"/>
          </p:nvSpPr>
          <p:spPr bwMode="auto">
            <a:xfrm>
              <a:off x="9304417" y="4596096"/>
              <a:ext cx="2255842" cy="300036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42" name="Freeform 37"/>
            <p:cNvSpPr>
              <a:spLocks noEditPoints="1"/>
            </p:cNvSpPr>
            <p:nvPr userDrawn="1"/>
          </p:nvSpPr>
          <p:spPr bwMode="auto">
            <a:xfrm>
              <a:off x="8798004" y="4643720"/>
              <a:ext cx="334964" cy="325436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8872617" y="4775483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44" name="Freeform 39"/>
            <p:cNvSpPr>
              <a:spLocks noEditPoints="1"/>
            </p:cNvSpPr>
            <p:nvPr userDrawn="1"/>
          </p:nvSpPr>
          <p:spPr bwMode="auto">
            <a:xfrm>
              <a:off x="8729742" y="4570696"/>
              <a:ext cx="474664" cy="477836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45" name="Freeform 40"/>
            <p:cNvSpPr>
              <a:spLocks noEditPoints="1"/>
            </p:cNvSpPr>
            <p:nvPr userDrawn="1"/>
          </p:nvSpPr>
          <p:spPr bwMode="auto">
            <a:xfrm>
              <a:off x="8763079" y="4810405"/>
              <a:ext cx="407989" cy="204787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46" name="Freeform 41"/>
            <p:cNvSpPr/>
            <p:nvPr userDrawn="1"/>
          </p:nvSpPr>
          <p:spPr bwMode="auto">
            <a:xfrm>
              <a:off x="8913891" y="4711981"/>
              <a:ext cx="161925" cy="150812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70" name="Freeform 42"/>
            <p:cNvSpPr/>
            <p:nvPr userDrawn="1"/>
          </p:nvSpPr>
          <p:spPr bwMode="auto">
            <a:xfrm>
              <a:off x="8942467" y="4694517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72" name="Freeform 43"/>
            <p:cNvSpPr/>
            <p:nvPr userDrawn="1"/>
          </p:nvSpPr>
          <p:spPr bwMode="auto">
            <a:xfrm>
              <a:off x="8867855" y="4856442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73" name="Freeform 44"/>
            <p:cNvSpPr>
              <a:spLocks noEditPoints="1"/>
            </p:cNvSpPr>
            <p:nvPr userDrawn="1"/>
          </p:nvSpPr>
          <p:spPr bwMode="auto">
            <a:xfrm>
              <a:off x="8840867" y="4681823"/>
              <a:ext cx="252414" cy="257174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74" name="Freeform 45"/>
            <p:cNvSpPr>
              <a:spLocks noEditPoints="1"/>
            </p:cNvSpPr>
            <p:nvPr userDrawn="1"/>
          </p:nvSpPr>
          <p:spPr bwMode="auto">
            <a:xfrm>
              <a:off x="9091692" y="4667536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75" name="Freeform 46"/>
            <p:cNvSpPr>
              <a:spLocks noEditPoints="1"/>
            </p:cNvSpPr>
            <p:nvPr userDrawn="1"/>
          </p:nvSpPr>
          <p:spPr bwMode="auto">
            <a:xfrm>
              <a:off x="9120267" y="4715161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76" name="Freeform 47"/>
            <p:cNvSpPr>
              <a:spLocks noEditPoints="1"/>
            </p:cNvSpPr>
            <p:nvPr userDrawn="1"/>
          </p:nvSpPr>
          <p:spPr bwMode="auto">
            <a:xfrm>
              <a:off x="9037717" y="4621498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77" name="Freeform 48"/>
            <p:cNvSpPr>
              <a:spLocks noEditPoints="1"/>
            </p:cNvSpPr>
            <p:nvPr userDrawn="1"/>
          </p:nvSpPr>
          <p:spPr bwMode="auto">
            <a:xfrm>
              <a:off x="8913891" y="4588168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78" name="Freeform 49"/>
            <p:cNvSpPr>
              <a:spLocks noEditPoints="1"/>
            </p:cNvSpPr>
            <p:nvPr userDrawn="1"/>
          </p:nvSpPr>
          <p:spPr bwMode="auto">
            <a:xfrm>
              <a:off x="8971042" y="4589759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79" name="Freeform 50"/>
            <p:cNvSpPr>
              <a:spLocks noEditPoints="1"/>
            </p:cNvSpPr>
            <p:nvPr userDrawn="1"/>
          </p:nvSpPr>
          <p:spPr bwMode="auto">
            <a:xfrm>
              <a:off x="8756730" y="4715171"/>
              <a:ext cx="52389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80" name="Freeform 51"/>
            <p:cNvSpPr>
              <a:spLocks noEditPoints="1"/>
            </p:cNvSpPr>
            <p:nvPr userDrawn="1"/>
          </p:nvSpPr>
          <p:spPr bwMode="auto">
            <a:xfrm>
              <a:off x="8791655" y="4653259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  <p:sp>
          <p:nvSpPr>
            <p:cNvPr id="81" name="Freeform 52"/>
            <p:cNvSpPr>
              <a:spLocks noEditPoints="1"/>
            </p:cNvSpPr>
            <p:nvPr userDrawn="1"/>
          </p:nvSpPr>
          <p:spPr bwMode="auto">
            <a:xfrm>
              <a:off x="8847216" y="4611977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659160"/>
          </a:xfrm>
        </p:spPr>
        <p:txBody>
          <a:bodyPr/>
          <a:lstStyle>
            <a:lvl1pPr>
              <a:defRPr sz="3600" baseline="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556792"/>
            <a:ext cx="8540750" cy="4542383"/>
          </a:xfrm>
        </p:spPr>
        <p:txBody>
          <a:bodyPr/>
          <a:lstStyle>
            <a:lvl1pPr>
              <a:defRPr sz="2400" baseline="0">
                <a:solidFill>
                  <a:srgbClr val="000000"/>
                </a:solidFill>
                <a:latin typeface="微软雅黑" panose="020B0503020204020204" pitchFamily="34" charset="-122"/>
              </a:defRPr>
            </a:lvl1pPr>
            <a:lvl2pPr>
              <a:defRPr sz="2400" baseline="0">
                <a:solidFill>
                  <a:srgbClr val="000000"/>
                </a:solidFill>
                <a:latin typeface="微软雅黑" panose="020B0503020204020204" pitchFamily="34" charset="-122"/>
              </a:defRPr>
            </a:lvl2pPr>
            <a:lvl3pPr>
              <a:defRPr baseline="0">
                <a:solidFill>
                  <a:srgbClr val="000000"/>
                </a:solidFill>
                <a:latin typeface="微软雅黑" panose="020B0503020204020204" pitchFamily="34" charset="-122"/>
              </a:defRPr>
            </a:lvl3pPr>
            <a:lvl4pPr>
              <a:defRPr baseline="0">
                <a:solidFill>
                  <a:srgbClr val="000000"/>
                </a:solidFill>
                <a:latin typeface="微软雅黑" panose="020B0503020204020204" pitchFamily="34" charset="-122"/>
              </a:defRPr>
            </a:lvl4pPr>
            <a:lvl5pPr>
              <a:defRPr baseline="0">
                <a:solidFill>
                  <a:srgbClr val="000000"/>
                </a:solidFill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B2979F-5A86-448F-8EEA-2A5523B49A0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22331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437113"/>
            <a:ext cx="7886700" cy="1652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CFB400-C9DC-49E3-989A-8794DD0EA26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28800"/>
            <a:ext cx="4194175" cy="44703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194175" cy="44703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AFBC70-50F1-47DE-A132-358C34147BA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68CE3E-B63B-435F-8DFD-6F47D90E59A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A8BDFD-08A6-4AB4-AFD0-B0543BBC878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E71EB9-FAD2-4FF4-B06F-78D86D9EFD3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AFAAA0-6F14-4E85-ABBD-67AA108F4B7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5F2F76-E7A3-4182-BF78-8AF7DE57E46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74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587260"/>
            <a:ext cx="8540750" cy="451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/>
            </a:lvl1pPr>
          </a:lstStyle>
          <a:p>
            <a:endParaRPr lang="en-US" altLang="zh-CN"/>
          </a:p>
        </p:txBody>
      </p:sp>
      <p:pic>
        <p:nvPicPr>
          <p:cNvPr id="1031" name="Picture 7" descr="ustcnameblu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494"/>
            <a:ext cx="22923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ustcblu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3" y="166813"/>
            <a:ext cx="369917" cy="37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0" i="0" kern="1200" baseline="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9pPr>
    </p:titleStyle>
    <p:bodyStyle>
      <a:lvl1pPr marL="342900" indent="-342900" algn="l" rtl="0" fontAlgn="base">
        <a:lnSpc>
          <a:spcPct val="120000"/>
        </a:lnSpc>
        <a:spcBef>
          <a:spcPts val="6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400" b="0" i="0" kern="1200" baseline="0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fontAlgn="base">
        <a:lnSpc>
          <a:spcPct val="120000"/>
        </a:lnSpc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400" b="0" i="0" kern="1200" baseline="0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fontAlgn="base">
        <a:lnSpc>
          <a:spcPct val="120000"/>
        </a:lnSpc>
        <a:spcBef>
          <a:spcPts val="6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200" b="0" i="0" kern="1200" baseline="0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fontAlgn="base">
        <a:lnSpc>
          <a:spcPct val="120000"/>
        </a:lnSpc>
        <a:spcBef>
          <a:spcPts val="6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 b="0" i="0" kern="1200" baseline="0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fontAlgn="base">
        <a:lnSpc>
          <a:spcPct val="120000"/>
        </a:lnSpc>
        <a:spcBef>
          <a:spcPts val="6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kern="1200" baseline="0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1988840"/>
            <a:ext cx="7772400" cy="1008112"/>
          </a:xfrm>
        </p:spPr>
        <p:txBody>
          <a:bodyPr anchor="ctr"/>
          <a:lstStyle/>
          <a:p>
            <a:r>
              <a:rPr lang="zh-CN" altLang="en-US" b="1" dirty="0">
                <a:solidFill>
                  <a:srgbClr val="0F589F"/>
                </a:solidFill>
                <a:latin typeface="Encode Sans Semi Condensed"/>
              </a:rPr>
              <a:t>多线程</a:t>
            </a:r>
            <a:r>
              <a:rPr lang="zh-CN" altLang="en-US" sz="3600" b="1" i="0" u="none" strike="noStrike" dirty="0">
                <a:solidFill>
                  <a:srgbClr val="0F589F"/>
                </a:solidFill>
                <a:effectLst/>
                <a:latin typeface="Encode Sans Semi Condensed"/>
              </a:rPr>
              <a:t>程序设计</a:t>
            </a: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371600" y="3884105"/>
            <a:ext cx="6400800" cy="1752600"/>
          </a:xfrm>
        </p:spPr>
        <p:txBody>
          <a:bodyPr/>
          <a:lstStyle/>
          <a:p>
            <a:r>
              <a:rPr lang="zh-CN" altLang="en-US" b="1" dirty="0">
                <a:solidFill>
                  <a:srgbClr val="000000"/>
                </a:solidFill>
              </a:rPr>
              <a:t>徐 伟</a:t>
            </a:r>
          </a:p>
          <a:p>
            <a:r>
              <a:rPr lang="en-US" altLang="zh-CN" b="1" dirty="0">
                <a:solidFill>
                  <a:srgbClr val="000000"/>
                </a:solidFill>
              </a:rPr>
              <a:t>E-mail: xuweihf@ustc.edu.cn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线程的分类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其他分类方式</a:t>
            </a:r>
            <a:endParaRPr lang="en-US" altLang="zh-CN" dirty="0"/>
          </a:p>
          <a:p>
            <a:r>
              <a:rPr lang="zh-CN" altLang="en-US" dirty="0"/>
              <a:t>按功能</a:t>
            </a:r>
            <a:endParaRPr lang="en-US" altLang="zh-CN" dirty="0"/>
          </a:p>
          <a:p>
            <a:pPr lvl="1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I/O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线程、计算线程、定时器线程、网络线程等</a:t>
            </a:r>
            <a:endParaRPr lang="en-US" altLang="zh-CN" dirty="0"/>
          </a:p>
          <a:p>
            <a:r>
              <a:rPr lang="zh-CN" altLang="en-US" dirty="0"/>
              <a:t>按调度实现</a:t>
            </a:r>
            <a:endParaRPr lang="en-US" altLang="zh-CN" dirty="0"/>
          </a:p>
          <a:p>
            <a:pPr lvl="1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用户级线程、内核级线程、混合线程</a:t>
            </a:r>
            <a:endParaRPr lang="en-US" altLang="zh-CN" dirty="0"/>
          </a:p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最简单的二分法：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主线程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+ 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工作线程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8"/>
          <p:cNvSpPr/>
          <p:nvPr/>
        </p:nvSpPr>
        <p:spPr>
          <a:xfrm>
            <a:off x="467368" y="3491954"/>
            <a:ext cx="6798015" cy="980938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6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2860" kern="0" spc="60" baseline="600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▶</a:t>
            </a:r>
            <a:r>
              <a:rPr sz="1745" kern="0" spc="6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 </a:t>
            </a:r>
            <a:r>
              <a:rPr sz="1745" kern="0" spc="6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直接对应代码中</a:t>
            </a:r>
            <a:r>
              <a:rPr sz="1745" kern="0" spc="60" dirty="0">
                <a:solidFill>
                  <a:srgbClr val="16324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” </a:t>
            </a:r>
            <a:r>
              <a:rPr sz="1745" kern="0" spc="5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谁创建谁</a:t>
            </a:r>
            <a:r>
              <a:rPr sz="1745" kern="0" spc="50" dirty="0">
                <a:solidFill>
                  <a:srgbClr val="16324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”</a:t>
            </a:r>
            <a:r>
              <a:rPr sz="1745" kern="0" spc="120" dirty="0">
                <a:solidFill>
                  <a:srgbClr val="16324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745" kern="0" spc="5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的关系，方便理解生命周期。</a:t>
            </a:r>
            <a:endParaRPr sz="174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570"/>
              </a:spcBef>
            </a:pPr>
            <a:r>
              <a:rPr sz="2860" kern="0" spc="50" baseline="600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▶</a:t>
            </a:r>
            <a:r>
              <a:rPr sz="1745" kern="0" spc="5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 </a:t>
            </a:r>
            <a:r>
              <a:rPr sz="1745" kern="0" spc="5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学完本讲就能写</a:t>
            </a:r>
            <a:r>
              <a:rPr sz="1745" kern="0" spc="4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对、用对基础模型。</a:t>
            </a:r>
            <a:endParaRPr sz="174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 rtl="0" eaLnBrk="0">
              <a:lnSpc>
                <a:spcPct val="100000"/>
              </a:lnSpc>
            </a:pPr>
            <a:endParaRPr sz="635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ct val="100000"/>
              </a:lnSpc>
              <a:spcBef>
                <a:spcPts val="0"/>
              </a:spcBef>
            </a:pPr>
            <a:r>
              <a:rPr sz="2860" kern="0" spc="70" baseline="600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▶</a:t>
            </a:r>
            <a:r>
              <a:rPr sz="1745" kern="0" spc="7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 </a:t>
            </a:r>
            <a:r>
              <a:rPr sz="1745" kern="0" spc="7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其他分法属于扩展</a:t>
            </a:r>
            <a:r>
              <a:rPr sz="1745" kern="0" spc="6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进阶知识，用到特定场景时再去查阅即可。</a:t>
            </a:r>
            <a:endParaRPr sz="174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60" name="textbox 160"/>
          <p:cNvSpPr/>
          <p:nvPr/>
        </p:nvSpPr>
        <p:spPr>
          <a:xfrm>
            <a:off x="467202" y="2885586"/>
            <a:ext cx="8190282" cy="478875"/>
          </a:xfrm>
          <a:prstGeom prst="rect">
            <a:avLst/>
          </a:prstGeom>
          <a:solidFill>
            <a:srgbClr val="0B5A8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</a:pPr>
            <a:endParaRPr sz="475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1755" algn="l" rtl="0" eaLnBrk="0">
              <a:lnSpc>
                <a:spcPct val="85000"/>
              </a:lnSpc>
              <a:spcBef>
                <a:spcPts val="5"/>
              </a:spcBef>
            </a:pPr>
            <a:r>
              <a:rPr sz="2225" kern="0" spc="-50" dirty="0">
                <a:solidFill>
                  <a:srgbClr val="FFFFF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为什么这样分？</a:t>
            </a:r>
            <a:endParaRPr sz="222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39340" y="908685"/>
            <a:ext cx="4572000" cy="386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73050" algn="l" rtl="0" eaLnBrk="0">
              <a:lnSpc>
                <a:spcPct val="86000"/>
              </a:lnSpc>
              <a:spcBef>
                <a:spcPts val="425"/>
              </a:spcBef>
            </a:pPr>
            <a:r>
              <a:rPr sz="2225" kern="0" spc="30" dirty="0">
                <a:solidFill>
                  <a:srgbClr val="D97706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本课只用最简单的二分法</a:t>
            </a:r>
            <a:endParaRPr lang="zh-CN" altLang="en-US" sz="2225" kern="0" spc="30" dirty="0">
              <a:solidFill>
                <a:srgbClr val="D97706">
                  <a:alpha val="100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5060" y="1844675"/>
            <a:ext cx="5955030" cy="382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854200" algn="l" rtl="0" eaLnBrk="0">
              <a:lnSpc>
                <a:spcPct val="85000"/>
              </a:lnSpc>
            </a:pPr>
            <a:r>
              <a:rPr sz="2225" kern="0" dirty="0">
                <a:solidFill>
                  <a:srgbClr val="0B5A8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主线程    </a:t>
            </a:r>
            <a:r>
              <a:rPr sz="2225" kern="0" dirty="0">
                <a:solidFill>
                  <a:srgbClr val="16324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+  </a:t>
            </a:r>
            <a:r>
              <a:rPr sz="2225" kern="0" spc="-10" dirty="0">
                <a:solidFill>
                  <a:srgbClr val="16324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   </a:t>
            </a:r>
            <a:r>
              <a:rPr sz="2225" kern="0" spc="-10" dirty="0">
                <a:solidFill>
                  <a:srgbClr val="0B5A8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工作线程</a:t>
            </a:r>
            <a:endParaRPr lang="zh-CN" altLang="en-US" sz="2225" kern="0" spc="-10" dirty="0">
              <a:solidFill>
                <a:srgbClr val="0B5A8F">
                  <a:alpha val="100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64"/>
          <p:cNvSpPr/>
          <p:nvPr/>
        </p:nvSpPr>
        <p:spPr>
          <a:xfrm>
            <a:off x="4572000" y="2492375"/>
            <a:ext cx="4445000" cy="19646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71450" indent="-171450" algn="l" rtl="0" eaLnBrk="0">
              <a:lnSpc>
                <a:spcPct val="150000"/>
              </a:lnSpc>
              <a:buFont typeface="Wingdings" panose="05000000000000000000" charset="0"/>
              <a:buChar char=""/>
            </a:pPr>
            <a:endParaRPr sz="16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298450" indent="-285750" algn="l" rtl="0" eaLnBrk="0">
              <a:lnSpc>
                <a:spcPct val="150000"/>
              </a:lnSpc>
              <a:buFont typeface="Wingdings" panose="05000000000000000000" charset="0"/>
              <a:buChar char=""/>
            </a:pPr>
            <a:r>
              <a:rPr sz="1745" kern="0" spc="8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由主线程在运行时</a:t>
            </a:r>
            <a:r>
              <a:rPr sz="1745" b="1" kern="0" spc="80" dirty="0">
                <a:solidFill>
                  <a:srgbClr val="0B5A8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手动创建</a:t>
            </a:r>
            <a:endParaRPr sz="174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marL="298450" indent="-285750" algn="l" rtl="0" eaLnBrk="0">
              <a:lnSpc>
                <a:spcPct val="150000"/>
              </a:lnSpc>
              <a:spcBef>
                <a:spcPts val="595"/>
              </a:spcBef>
              <a:buFont typeface="Wingdings" panose="05000000000000000000" charset="0"/>
              <a:buChar char=""/>
            </a:pPr>
            <a:r>
              <a:rPr sz="1745" kern="0" spc="30" dirty="0" err="1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帮主线程干耗时活，防止程序卡死</a:t>
            </a:r>
            <a:endParaRPr sz="174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marL="298450" indent="-285750" algn="l" rtl="0" eaLnBrk="0">
              <a:lnSpc>
                <a:spcPct val="150000"/>
              </a:lnSpc>
              <a:spcBef>
                <a:spcPts val="625"/>
              </a:spcBef>
              <a:buFont typeface="Wingdings" panose="05000000000000000000" charset="0"/>
              <a:buChar char=""/>
            </a:pPr>
            <a:r>
              <a:rPr sz="1745" kern="0" spc="9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有</a:t>
            </a:r>
            <a:r>
              <a:rPr sz="1745" b="1" kern="0" spc="90" dirty="0">
                <a:solidFill>
                  <a:srgbClr val="0B5A8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独立的执行流</a:t>
            </a:r>
            <a:r>
              <a:rPr sz="1745" kern="0" spc="9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，互不</a:t>
            </a:r>
            <a:r>
              <a:rPr sz="1745" kern="0" spc="8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干扰</a:t>
            </a:r>
            <a:endParaRPr sz="174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marL="285750" indent="-285750" algn="l" rtl="0" eaLnBrk="0">
              <a:lnSpc>
                <a:spcPct val="150000"/>
              </a:lnSpc>
              <a:buFont typeface="Wingdings" panose="05000000000000000000" charset="0"/>
              <a:buChar char=""/>
            </a:pPr>
            <a:r>
              <a:rPr sz="1745" kern="0" spc="8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结束时</a:t>
            </a:r>
            <a:r>
              <a:rPr sz="1745" b="1" kern="0" spc="80" dirty="0">
                <a:solidFill>
                  <a:srgbClr val="0B5A8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需资源回收</a:t>
            </a:r>
            <a:r>
              <a:rPr sz="1745" kern="0" spc="8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：要么让主线</a:t>
            </a:r>
            <a:r>
              <a:rPr sz="1745" kern="0" spc="14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程 </a:t>
            </a:r>
            <a:r>
              <a:rPr sz="1745" kern="0" spc="0" dirty="0" err="1">
                <a:solidFill>
                  <a:srgbClr val="16324F">
                    <a:alpha val="100000"/>
                  </a:srgbClr>
                </a:solidFill>
                <a:latin typeface="Menlo" panose="020B0609030804020204"/>
                <a:ea typeface="Menlo" panose="020B0609030804020204"/>
                <a:cs typeface="Menlo" panose="020B0609030804020204"/>
              </a:rPr>
              <a:t>join</a:t>
            </a:r>
            <a:r>
              <a:rPr sz="1745" kern="0" spc="140" dirty="0" err="1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，要么设为</a:t>
            </a:r>
            <a:r>
              <a:rPr sz="1745" kern="0" spc="0" dirty="0" err="1">
                <a:solidFill>
                  <a:srgbClr val="16324F">
                    <a:alpha val="100000"/>
                  </a:srgbClr>
                </a:solidFill>
                <a:latin typeface="Menlo" panose="020B0609030804020204"/>
                <a:ea typeface="Menlo" panose="020B0609030804020204"/>
                <a:cs typeface="Menlo" panose="020B0609030804020204"/>
              </a:rPr>
              <a:t>detached</a:t>
            </a:r>
            <a:endParaRPr sz="1745" dirty="0">
              <a:latin typeface="Menlo" panose="020B0609030804020204"/>
              <a:ea typeface="Menlo" panose="020B0609030804020204"/>
              <a:cs typeface="Menlo" panose="020B0609030804020204"/>
            </a:endParaRPr>
          </a:p>
        </p:txBody>
      </p:sp>
      <p:sp>
        <p:nvSpPr>
          <p:cNvPr id="166" name="textbox 166"/>
          <p:cNvSpPr/>
          <p:nvPr/>
        </p:nvSpPr>
        <p:spPr>
          <a:xfrm>
            <a:off x="403860" y="2523490"/>
            <a:ext cx="4029710" cy="15608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71450" indent="-171450" algn="l" rtl="0" eaLnBrk="0">
              <a:lnSpc>
                <a:spcPct val="150000"/>
              </a:lnSpc>
              <a:buFont typeface="Wingdings" panose="05000000000000000000" charset="0"/>
              <a:buChar char=""/>
            </a:pPr>
            <a:endParaRPr sz="16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298450" indent="-285750" algn="l" rtl="0" eaLnBrk="0">
              <a:lnSpc>
                <a:spcPct val="150000"/>
              </a:lnSpc>
              <a:buFont typeface="Wingdings" panose="05000000000000000000" charset="0"/>
              <a:buChar char=""/>
            </a:pPr>
            <a:r>
              <a:rPr sz="1745" kern="0" spc="9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进程启动后系统创建的第一个</a:t>
            </a:r>
            <a:r>
              <a:rPr sz="1745" kern="0" spc="6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线程</a:t>
            </a:r>
            <a:endParaRPr sz="174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marL="298450" indent="-285750" algn="l" rtl="0" eaLnBrk="0">
              <a:lnSpc>
                <a:spcPct val="150000"/>
              </a:lnSpc>
              <a:spcBef>
                <a:spcPts val="295"/>
              </a:spcBef>
              <a:buFont typeface="Wingdings" panose="05000000000000000000" charset="0"/>
              <a:buChar char=""/>
            </a:pPr>
            <a:r>
              <a:rPr sz="1745" kern="0" spc="9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程序入口通常是 </a:t>
            </a:r>
            <a:r>
              <a:rPr sz="1745" kern="0" spc="0" dirty="0">
                <a:solidFill>
                  <a:srgbClr val="16324F">
                    <a:alpha val="100000"/>
                  </a:srgbClr>
                </a:solidFill>
                <a:latin typeface="Menlo" panose="020B0609030804020204"/>
                <a:ea typeface="Menlo" panose="020B0609030804020204"/>
                <a:cs typeface="Menlo" panose="020B0609030804020204"/>
              </a:rPr>
              <a:t>main</a:t>
            </a:r>
            <a:r>
              <a:rPr sz="1745" kern="0" spc="90" dirty="0">
                <a:solidFill>
                  <a:srgbClr val="16324F">
                    <a:alpha val="100000"/>
                  </a:srgbClr>
                </a:solidFill>
                <a:latin typeface="Menlo" panose="020B0609030804020204"/>
                <a:ea typeface="Menlo" panose="020B0609030804020204"/>
                <a:cs typeface="Menlo" panose="020B0609030804020204"/>
              </a:rPr>
              <a:t>()</a:t>
            </a:r>
            <a:endParaRPr sz="1745" dirty="0">
              <a:latin typeface="Menlo" panose="020B0609030804020204"/>
              <a:ea typeface="Menlo" panose="020B0609030804020204"/>
              <a:cs typeface="Menlo" panose="020B0609030804020204"/>
            </a:endParaRPr>
          </a:p>
          <a:p>
            <a:pPr marL="285750" indent="-285750" algn="l" rtl="0" eaLnBrk="0">
              <a:lnSpc>
                <a:spcPct val="150000"/>
              </a:lnSpc>
              <a:buFont typeface="Wingdings" panose="05000000000000000000" charset="0"/>
              <a:buChar char=""/>
            </a:pPr>
            <a:r>
              <a:rPr sz="1745" kern="0" spc="8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负责初始化、创建其他线程、最后收尾</a:t>
            </a:r>
            <a:endParaRPr sz="174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68" name="textbox 168"/>
          <p:cNvSpPr/>
          <p:nvPr/>
        </p:nvSpPr>
        <p:spPr>
          <a:xfrm>
            <a:off x="745529" y="997056"/>
            <a:ext cx="6992589" cy="39318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6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2700" b="1" kern="0" spc="10" dirty="0">
                <a:solidFill>
                  <a:srgbClr val="0B5A8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线程分类：入门阶段先抓住主线程和工作线程</a:t>
            </a:r>
            <a:endParaRPr sz="2700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0" name="textbox 170"/>
          <p:cNvSpPr/>
          <p:nvPr/>
        </p:nvSpPr>
        <p:spPr>
          <a:xfrm>
            <a:off x="4638316" y="1913617"/>
            <a:ext cx="4029611" cy="497022"/>
          </a:xfrm>
          <a:prstGeom prst="rect">
            <a:avLst/>
          </a:prstGeom>
          <a:solidFill>
            <a:srgbClr val="0B5A8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sz="475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69215" algn="l" rtl="0" eaLnBrk="0">
              <a:lnSpc>
                <a:spcPct val="87000"/>
              </a:lnSpc>
              <a:spcBef>
                <a:spcPts val="5"/>
              </a:spcBef>
            </a:pPr>
            <a:r>
              <a:rPr sz="2225" kern="0" spc="-70" dirty="0">
                <a:solidFill>
                  <a:srgbClr val="FFFFF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工作线程（子线程）</a:t>
            </a:r>
            <a:endParaRPr sz="222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2" name="textbox 172"/>
          <p:cNvSpPr/>
          <p:nvPr/>
        </p:nvSpPr>
        <p:spPr>
          <a:xfrm>
            <a:off x="477362" y="1913598"/>
            <a:ext cx="4029611" cy="481900"/>
          </a:xfrm>
          <a:prstGeom prst="rect">
            <a:avLst/>
          </a:prstGeom>
          <a:solidFill>
            <a:srgbClr val="0B5A8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</a:pPr>
            <a:endParaRPr sz="475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1120" algn="l" rtl="0" eaLnBrk="0">
              <a:lnSpc>
                <a:spcPct val="85000"/>
              </a:lnSpc>
              <a:spcBef>
                <a:spcPts val="0"/>
              </a:spcBef>
            </a:pPr>
            <a:r>
              <a:rPr sz="2225" kern="0" spc="-10" dirty="0">
                <a:solidFill>
                  <a:srgbClr val="FFFFF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主线程</a:t>
            </a:r>
            <a:endParaRPr sz="222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线程与进程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557020"/>
            <a:ext cx="8540750" cy="5309870"/>
          </a:xfr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lvl="0" algn="l"/>
            <a:r>
              <a:rPr lang="zh-CN" altLang="en-US" dirty="0">
                <a:sym typeface="+mn-ea"/>
              </a:rPr>
              <a:t>程序的并发与并行</a:t>
            </a:r>
          </a:p>
          <a:p>
            <a:pPr lvl="0" algn="l"/>
            <a:r>
              <a:rPr lang="zh-CN" altLang="en-US" dirty="0">
                <a:sym typeface="+mn-ea"/>
              </a:rPr>
              <a:t>并发</a:t>
            </a:r>
            <a:r>
              <a:rPr lang="en-US" altLang="zh-CN" dirty="0">
                <a:sym typeface="+mn-ea"/>
              </a:rPr>
              <a:t>Concurrency</a:t>
            </a:r>
          </a:p>
          <a:p>
            <a:pPr lvl="1" algn="l"/>
            <a:r>
              <a:rPr lang="zh-CN" altLang="en-US" dirty="0">
                <a:sym typeface="+mn-ea"/>
              </a:rPr>
              <a:t>多个任务在同一时间段内推进</a:t>
            </a:r>
          </a:p>
          <a:p>
            <a:pPr lvl="1" algn="l"/>
            <a:r>
              <a:rPr lang="zh-CN" altLang="en-US" dirty="0">
                <a:sym typeface="+mn-ea"/>
              </a:rPr>
              <a:t>可能只是交替执行</a:t>
            </a:r>
          </a:p>
          <a:p>
            <a:pPr lvl="1" algn="l"/>
            <a:r>
              <a:rPr lang="zh-CN" altLang="en-US" dirty="0">
                <a:sym typeface="+mn-ea"/>
              </a:rPr>
              <a:t>单核上也能出现并发</a:t>
            </a:r>
          </a:p>
          <a:p>
            <a:pPr lvl="0" algn="l"/>
            <a:r>
              <a:rPr lang="zh-CN" altLang="en-US" dirty="0">
                <a:sym typeface="+mn-ea"/>
              </a:rPr>
              <a:t>并行 </a:t>
            </a:r>
            <a:r>
              <a:rPr lang="en-US" altLang="zh-CN" dirty="0">
                <a:sym typeface="+mn-ea"/>
              </a:rPr>
              <a:t>Parallelism</a:t>
            </a:r>
          </a:p>
          <a:p>
            <a:pPr lvl="1" algn="l"/>
            <a:r>
              <a:rPr lang="zh-CN" altLang="en-US" dirty="0">
                <a:sym typeface="+mn-ea"/>
              </a:rPr>
              <a:t>多个任务在同一时刻真正执行</a:t>
            </a:r>
          </a:p>
          <a:p>
            <a:pPr lvl="1" algn="l"/>
            <a:r>
              <a:rPr lang="zh-CN" altLang="en-US" dirty="0">
                <a:sym typeface="+mn-ea"/>
              </a:rPr>
              <a:t>通常依赖多核或多处理器</a:t>
            </a:r>
          </a:p>
          <a:p>
            <a:pPr lvl="1" algn="l"/>
            <a:r>
              <a:rPr lang="zh-CN" altLang="en-US" dirty="0">
                <a:sym typeface="+mn-ea"/>
              </a:rPr>
              <a:t>更容易带来 </a:t>
            </a:r>
            <a:r>
              <a:rPr lang="en-US" altLang="zh-CN" dirty="0">
                <a:sym typeface="+mn-ea"/>
              </a:rPr>
              <a:t>CPU </a:t>
            </a:r>
            <a:r>
              <a:rPr lang="zh-CN" altLang="en-US" dirty="0">
                <a:sym typeface="+mn-ea"/>
              </a:rPr>
              <a:t>计算提速</a:t>
            </a:r>
          </a:p>
          <a:p>
            <a:pPr lvl="0" algn="l"/>
            <a:r>
              <a:rPr lang="zh-CN" altLang="en-US" kern="0" spc="10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并发强调“</a:t>
            </a:r>
            <a:r>
              <a:rPr lang="zh-CN" altLang="en-US" b="1" kern="0" spc="100" dirty="0">
                <a:solidFill>
                  <a:srgbClr val="0B5A8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同时推进</a:t>
            </a:r>
            <a:r>
              <a:rPr lang="zh-CN" altLang="en-US" kern="0" spc="9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”，并行强调“</a:t>
            </a:r>
            <a:r>
              <a:rPr lang="zh-CN" altLang="en-US" b="1" kern="0" spc="90" dirty="0">
                <a:solidFill>
                  <a:srgbClr val="0B5A8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同时执行</a:t>
            </a:r>
            <a:r>
              <a:rPr lang="zh-CN" altLang="en-US" kern="0" spc="9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”</a:t>
            </a:r>
            <a:endParaRPr lang="zh-CN" altLang="en-US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marL="457200" lvl="1" indent="0" algn="l">
              <a:buNone/>
            </a:pPr>
            <a:endParaRPr lang="zh-CN" altLang="en-US" dirty="0">
              <a:sym typeface="+mn-ea"/>
            </a:endParaRPr>
          </a:p>
          <a:p>
            <a:pPr lvl="0" algn="l"/>
            <a:endParaRPr lang="zh-CN" altLang="en-US" dirty="0">
              <a:sym typeface="+mn-ea"/>
            </a:endParaRPr>
          </a:p>
          <a:p>
            <a:pPr lvl="0" algn="l"/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并发和并行示意图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单核机器上的多线程，优势常来自隐藏等待时间；多核机器上的多线程，才更容易得到真正的计算提速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2601595"/>
            <a:ext cx="8708390" cy="34975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多线程的收益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提高响应性：在 </a:t>
            </a:r>
            <a:r>
              <a:rPr lang="en-US" altLang="zh-CN" dirty="0"/>
              <a:t>GUI </a:t>
            </a:r>
            <a:r>
              <a:rPr lang="zh-CN" altLang="en-US" dirty="0"/>
              <a:t>或网络服务中，主线程处理用户交互，工作者线程执行耗时操作（如文件 </a:t>
            </a:r>
            <a:r>
              <a:rPr lang="en-US" altLang="zh-CN" dirty="0"/>
              <a:t>I/O</a:t>
            </a:r>
            <a:r>
              <a:rPr lang="zh-CN" altLang="en-US" dirty="0"/>
              <a:t>、网络请求），避免界面“卡死”</a:t>
            </a:r>
          </a:p>
          <a:p>
            <a:r>
              <a:rPr lang="zh-CN" altLang="en-US" dirty="0"/>
              <a:t>充分利用多核 CPU：将计算密集型任务分解到多个线程，实现真正的并行计算，缩短总执行时间</a:t>
            </a:r>
          </a:p>
          <a:p>
            <a:r>
              <a:rPr lang="zh-CN" altLang="en-US" dirty="0"/>
              <a:t>资源高效利用：线程共享进程资源，创建和切换开销远低于进程，适合高并发场景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思考题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增加多线程的优势</a:t>
            </a:r>
            <a:r>
              <a:rPr lang="en-US" altLang="zh-CN" dirty="0"/>
              <a:t>/</a:t>
            </a:r>
            <a:r>
              <a:rPr lang="zh-CN" altLang="en-US" dirty="0"/>
              <a:t>收益</a:t>
            </a:r>
          </a:p>
          <a:p>
            <a:r>
              <a:rPr lang="zh-CN" altLang="en-US" dirty="0"/>
              <a:t>在单核上，用多线程有优势吗？</a:t>
            </a:r>
          </a:p>
          <a:p>
            <a:r>
              <a:rPr lang="zh-CN" altLang="en-US" dirty="0"/>
              <a:t>在多核上，用多线程有优势吗？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增加多线程的优势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收益。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  <a:r>
              <a:rPr lang="en-US" altLang="zh-CN" dirty="0"/>
              <a:t> 1. </a:t>
            </a:r>
            <a:r>
              <a:rPr lang="zh-CN" altLang="en-US" dirty="0"/>
              <a:t>在单核机器上，用多线程有优势吗？</a:t>
            </a:r>
          </a:p>
          <a:p>
            <a:pPr lvl="1"/>
            <a:r>
              <a:rPr lang="zh-CN" altLang="en-US" dirty="0"/>
              <a:t>只有一个</a:t>
            </a:r>
            <a:r>
              <a:rPr lang="en-US" altLang="zh-CN" dirty="0"/>
              <a:t> CPU </a:t>
            </a:r>
            <a:r>
              <a:rPr lang="zh-CN" altLang="en-US" dirty="0"/>
              <a:t>核心，所有线程其实还是在交替运行，那用多线程图什么？</a:t>
            </a:r>
          </a:p>
          <a:p>
            <a:r>
              <a:rPr lang="zh-CN" altLang="en-US" dirty="0"/>
              <a:t>问题</a:t>
            </a:r>
            <a:r>
              <a:rPr lang="en-US" altLang="zh-CN" dirty="0"/>
              <a:t> 2. </a:t>
            </a:r>
            <a:r>
              <a:rPr lang="zh-CN" altLang="en-US" dirty="0"/>
              <a:t>在多核机器上，用多线程有优势吗？</a:t>
            </a:r>
          </a:p>
          <a:p>
            <a:pPr lvl="1"/>
            <a:r>
              <a:rPr lang="zh-CN" altLang="en-US" dirty="0"/>
              <a:t>有多个核心了，是不是任何代码挂上多线程都会变快？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924290" cy="659130"/>
          </a:xfrm>
        </p:spPr>
        <p:txBody>
          <a:bodyPr/>
          <a:lstStyle/>
          <a:p>
            <a:r>
              <a:rPr lang="zh-CN" altLang="en-US">
                <a:sym typeface="+mn-ea"/>
              </a:rPr>
              <a:t>问题</a:t>
            </a:r>
            <a:r>
              <a:rPr lang="en-US" altLang="zh-CN">
                <a:sym typeface="+mn-ea"/>
              </a:rPr>
              <a:t> 1. </a:t>
            </a:r>
            <a:r>
              <a:rPr lang="zh-CN" altLang="en-US">
                <a:sym typeface="+mn-ea"/>
              </a:rPr>
              <a:t>在单核机器上，用多线程有优势吗？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答：对于</a:t>
            </a:r>
            <a:r>
              <a:rPr lang="en-US" altLang="zh-CN" dirty="0"/>
              <a:t>I/O</a:t>
            </a:r>
            <a:r>
              <a:rPr lang="zh-CN" altLang="en-US" dirty="0"/>
              <a:t>密集型任务，多线程有明显优势，主要为了</a:t>
            </a:r>
            <a:r>
              <a:rPr lang="en-US" altLang="zh-CN" dirty="0"/>
              <a:t>“</a:t>
            </a:r>
            <a:r>
              <a:rPr lang="zh-CN" altLang="en-US" dirty="0"/>
              <a:t>防卡死</a:t>
            </a:r>
            <a:r>
              <a:rPr lang="en-US" altLang="zh-CN" dirty="0"/>
              <a:t>”</a:t>
            </a:r>
          </a:p>
          <a:p>
            <a:pPr lvl="1"/>
            <a:r>
              <a:rPr lang="zh-CN" altLang="en-US" dirty="0"/>
              <a:t>利用等待：某线程等</a:t>
            </a:r>
            <a:r>
              <a:rPr lang="en-US" altLang="zh-CN" dirty="0"/>
              <a:t>I/O</a:t>
            </a:r>
            <a:r>
              <a:rPr lang="zh-CN" altLang="en-US" dirty="0"/>
              <a:t>时，</a:t>
            </a:r>
            <a:r>
              <a:rPr lang="en-US" altLang="zh-CN" dirty="0"/>
              <a:t>CPU</a:t>
            </a:r>
            <a:r>
              <a:rPr lang="zh-CN" altLang="en-US" dirty="0"/>
              <a:t>切给另一线程</a:t>
            </a:r>
            <a:endParaRPr lang="en-US" altLang="en-US" dirty="0"/>
          </a:p>
          <a:p>
            <a:pPr lvl="1"/>
            <a:r>
              <a:rPr lang="zh-CN" altLang="en-US" dirty="0"/>
              <a:t>提高响应：工作线程后台干活，主线程即时响应</a:t>
            </a:r>
            <a:r>
              <a:rPr lang="en-US" altLang="en-US" dirty="0"/>
              <a:t>→</a:t>
            </a:r>
            <a:r>
              <a:rPr lang="zh-CN" altLang="en-US" dirty="0"/>
              <a:t>没算得更快，但挤出了闲置等待时间</a:t>
            </a:r>
          </a:p>
          <a:p>
            <a:pPr lvl="1"/>
            <a:endParaRPr lang="en-US" altLang="zh-CN" dirty="0"/>
          </a:p>
          <a:p>
            <a:r>
              <a:rPr lang="zh-CN" altLang="en-US" dirty="0"/>
              <a:t>对于计算密集型任务，多线程没有优势甚至更差</a:t>
            </a:r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问题</a:t>
            </a:r>
            <a:r>
              <a:rPr lang="en-US" altLang="zh-CN"/>
              <a:t>2:</a:t>
            </a:r>
            <a:r>
              <a:rPr lang="zh-CN" altLang="en-US"/>
              <a:t>在多核机器上，用多线程有优势吗？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答：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对于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I/O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密集型任务，</a:t>
            </a:r>
            <a:r>
              <a:rPr lang="zh-CN" altLang="en-US" dirty="0"/>
              <a:t>能实现</a:t>
            </a:r>
            <a:r>
              <a:rPr lang="en-US" altLang="zh-CN" dirty="0"/>
              <a:t>“</a:t>
            </a:r>
            <a:r>
              <a:rPr lang="zh-CN" altLang="en-US" dirty="0"/>
              <a:t>真加速</a:t>
            </a:r>
            <a:r>
              <a:rPr lang="en-US" altLang="zh-CN" dirty="0"/>
              <a:t>”</a:t>
            </a:r>
          </a:p>
          <a:p>
            <a:pPr marL="0" indent="0">
              <a:buNone/>
            </a:pPr>
            <a:r>
              <a:rPr lang="zh-CN" altLang="en-US" dirty="0"/>
              <a:t>          对于计算密集型任务，多线程有显著优势</a:t>
            </a:r>
            <a:endParaRPr lang="en-US" altLang="zh-CN" dirty="0"/>
          </a:p>
          <a:p>
            <a:pPr lvl="1"/>
            <a:r>
              <a:rPr lang="zh-CN" altLang="en-US" dirty="0"/>
              <a:t>真正并行：大任务拆分给多核</a:t>
            </a:r>
            <a:r>
              <a:rPr lang="en-US" altLang="zh-CN" dirty="0"/>
              <a:t>“</a:t>
            </a:r>
            <a:r>
              <a:rPr lang="zh-CN" altLang="en-US" dirty="0"/>
              <a:t>同时</a:t>
            </a:r>
            <a:r>
              <a:rPr lang="en-US" altLang="zh-CN" dirty="0"/>
              <a:t>”</a:t>
            </a:r>
            <a:r>
              <a:rPr lang="zh-CN" altLang="en-US" dirty="0"/>
              <a:t>算</a:t>
            </a:r>
            <a:endParaRPr lang="en-US" altLang="en-US" dirty="0"/>
          </a:p>
          <a:p>
            <a:pPr lvl="1"/>
            <a:r>
              <a:rPr lang="zh-CN" altLang="en-US" dirty="0"/>
              <a:t>最适合极少共享资源的</a:t>
            </a:r>
            <a:r>
              <a:rPr lang="en-US" altLang="zh-CN" dirty="0"/>
              <a:t>CPU</a:t>
            </a:r>
            <a:r>
              <a:rPr lang="zh-CN" altLang="en-US" dirty="0"/>
              <a:t>密集任务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课程概述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线程与进程</a:t>
            </a:r>
            <a:endParaRPr lang="en-US" altLang="zh-CN" dirty="0"/>
          </a:p>
          <a:p>
            <a:r>
              <a:rPr lang="zh-CN" altLang="en-US" dirty="0"/>
              <a:t>线程的分类</a:t>
            </a:r>
            <a:endParaRPr lang="en-US" altLang="zh-CN" dirty="0"/>
          </a:p>
          <a:p>
            <a:r>
              <a:rPr lang="zh-CN" altLang="en-US" dirty="0"/>
              <a:t>最简单的多线程程序</a:t>
            </a:r>
            <a:endParaRPr lang="en-US" altLang="zh-CN" dirty="0"/>
          </a:p>
          <a:p>
            <a:r>
              <a:rPr lang="zh-CN" altLang="en-US" dirty="0"/>
              <a:t>线程同步方式</a:t>
            </a:r>
            <a:endParaRPr lang="en-US" altLang="zh-CN" dirty="0"/>
          </a:p>
          <a:p>
            <a:r>
              <a:rPr lang="zh-CN" altLang="en-US" dirty="0"/>
              <a:t>线程相关函数</a:t>
            </a:r>
            <a:endParaRPr lang="en-US" altLang="zh-CN" dirty="0"/>
          </a:p>
          <a:p>
            <a:r>
              <a:rPr lang="zh-CN" altLang="en-US" dirty="0"/>
              <a:t>相关实例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最简单的多线程程序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1505" y="1196340"/>
            <a:ext cx="7966075" cy="575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#include &lt;stdio.h&gt;</a:t>
            </a:r>
          </a:p>
          <a:p>
            <a:r>
              <a:rPr lang="en-US" altLang="zh-CN" sz="1600" dirty="0"/>
              <a:t>#include &lt;pthread.h&gt;</a:t>
            </a:r>
          </a:p>
          <a:p>
            <a:r>
              <a:rPr lang="en-US" altLang="zh-CN" sz="1600" dirty="0"/>
              <a:t>#include &lt;unistd.h&gt;  // for sleep()</a:t>
            </a:r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en-US" altLang="zh-CN" sz="1600" dirty="0"/>
              <a:t>void* thread_func(void* arg) {</a:t>
            </a:r>
          </a:p>
          <a:p>
            <a:r>
              <a:rPr lang="en-US" altLang="zh-CN" sz="1600" dirty="0"/>
              <a:t>    // </a:t>
            </a:r>
            <a:r>
              <a:rPr lang="zh-CN" altLang="en-US" sz="1600" dirty="0"/>
              <a:t>子线程执行的函数</a:t>
            </a:r>
          </a:p>
          <a:p>
            <a:r>
              <a:rPr lang="en-US" altLang="zh-CN" sz="1600" dirty="0"/>
              <a:t>    int id = *(int*)arg;</a:t>
            </a:r>
          </a:p>
          <a:p>
            <a:r>
              <a:rPr lang="en-US" altLang="zh-CN" sz="1600" dirty="0"/>
              <a:t>    printf("Worker %d: Hello!\n", id);</a:t>
            </a:r>
          </a:p>
          <a:p>
            <a:r>
              <a:rPr lang="en-US" altLang="zh-CN" sz="1600" dirty="0"/>
              <a:t>    pthread_exit(NULL); // </a:t>
            </a:r>
            <a:r>
              <a:rPr lang="zh-CN" altLang="en-US" sz="1600" dirty="0"/>
              <a:t>子线程主动退出</a:t>
            </a:r>
          </a:p>
          <a:p>
            <a:r>
              <a:rPr lang="en-US" altLang="zh-CN" sz="1600" dirty="0"/>
              <a:t>}</a:t>
            </a:r>
          </a:p>
          <a:p>
            <a:endParaRPr lang="en-US" altLang="zh-CN" sz="1600" dirty="0"/>
          </a:p>
          <a:p>
            <a:r>
              <a:rPr lang="en-US" altLang="zh-CN" sz="1600" dirty="0"/>
              <a:t>int main() {</a:t>
            </a:r>
          </a:p>
          <a:p>
            <a:r>
              <a:rPr lang="en-US" altLang="zh-CN" sz="1600" dirty="0"/>
              <a:t>    pthread_t t1;</a:t>
            </a:r>
          </a:p>
          <a:p>
            <a:r>
              <a:rPr lang="en-US" altLang="zh-CN" sz="1600" dirty="0"/>
              <a:t>    int arg1 = 1;</a:t>
            </a:r>
          </a:p>
          <a:p>
            <a:r>
              <a:rPr lang="en-US" altLang="zh-CN" sz="1600" dirty="0"/>
              <a:t>    </a:t>
            </a:r>
          </a:p>
          <a:p>
            <a:r>
              <a:rPr lang="en-US" altLang="zh-CN" sz="1600" dirty="0"/>
              <a:t>    // </a:t>
            </a:r>
            <a:r>
              <a:rPr lang="zh-CN" altLang="en-US" sz="1600" dirty="0"/>
              <a:t>创建一个子线程</a:t>
            </a:r>
          </a:p>
          <a:p>
            <a:r>
              <a:rPr lang="en-US" altLang="zh-CN" sz="1600" dirty="0"/>
              <a:t>    pthread_create(&amp;t1, NULL, thread_func, &amp;arg1);</a:t>
            </a:r>
          </a:p>
          <a:p>
            <a:r>
              <a:rPr lang="en-US" altLang="zh-CN" sz="1600" dirty="0"/>
              <a:t>    </a:t>
            </a:r>
          </a:p>
          <a:p>
            <a:r>
              <a:rPr lang="en-US" altLang="zh-CN" sz="1600" dirty="0"/>
              <a:t>    printf("Main thread: waiting...\n");</a:t>
            </a:r>
          </a:p>
          <a:p>
            <a:r>
              <a:rPr lang="en-US" altLang="zh-CN" sz="1600" dirty="0"/>
              <a:t>    sleep(1);</a:t>
            </a:r>
          </a:p>
          <a:p>
            <a:r>
              <a:rPr lang="en-US" altLang="zh-CN" sz="1600" dirty="0"/>
              <a:t>    pthread_exit(NULL); // </a:t>
            </a:r>
            <a:r>
              <a:rPr lang="zh-CN" altLang="en-US" sz="1600" dirty="0"/>
              <a:t>主线程退出，系统等剩余线程结束后才终止进程</a:t>
            </a:r>
          </a:p>
          <a:p>
            <a:r>
              <a:rPr lang="en-US" altLang="zh-CN" sz="1600" dirty="0"/>
              <a:t>}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84168" y="4005064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02easy_pthread.c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最简单的多线程程序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编译命令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err="1"/>
              <a:t>gcc</a:t>
            </a:r>
            <a:r>
              <a:rPr lang="en-US" altLang="zh-CN" dirty="0"/>
              <a:t> 02easy_pthread.c </a:t>
            </a:r>
            <a:r>
              <a:rPr lang="en-US" altLang="zh-CN" dirty="0">
                <a:solidFill>
                  <a:srgbClr val="4078F2"/>
                </a:solidFill>
                <a:effectLst/>
              </a:rPr>
              <a:t>-</a:t>
            </a:r>
            <a:r>
              <a:rPr lang="en-US" altLang="zh-CN" dirty="0" err="1">
                <a:solidFill>
                  <a:srgbClr val="4078F2"/>
                </a:solidFill>
                <a:effectLst/>
              </a:rPr>
              <a:t>lpthread</a:t>
            </a: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若主线程最后写</a:t>
            </a:r>
            <a:r>
              <a:rPr lang="en-US" altLang="zh-CN" dirty="0"/>
              <a:t>return 0;</a:t>
            </a:r>
          </a:p>
          <a:p>
            <a:r>
              <a:rPr lang="zh-CN" altLang="en-US" dirty="0"/>
              <a:t>会立即终止整个进程（子线程也死掉）</a:t>
            </a:r>
          </a:p>
          <a:p>
            <a:r>
              <a:rPr lang="zh-CN" altLang="en-US" dirty="0"/>
              <a:t>改用</a:t>
            </a:r>
            <a:r>
              <a:rPr lang="en-US" altLang="zh-CN" dirty="0"/>
              <a:t>pthread_exit(NULL)</a:t>
            </a:r>
            <a:r>
              <a:rPr lang="zh-CN" altLang="en-US" dirty="0"/>
              <a:t>可以让主线程安全退出，而进程继续存活直到全员完工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96CEF7-A260-1900-80A3-350E710D9AA4}"/>
              </a:ext>
            </a:extLst>
          </p:cNvPr>
          <p:cNvSpPr txBox="1"/>
          <p:nvPr/>
        </p:nvSpPr>
        <p:spPr>
          <a:xfrm>
            <a:off x="5508104" y="4941168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03easy_pthread.c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最简单的多线程程序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pthread_create</a:t>
            </a:r>
            <a:r>
              <a:rPr lang="zh-CN" altLang="en-US"/>
              <a:t>四个参数是什么？</a:t>
            </a:r>
          </a:p>
          <a:p>
            <a:pPr lvl="1"/>
            <a:r>
              <a:rPr lang="en-US" altLang="zh-CN"/>
              <a:t>//pthread_create(&amp;t1,NULL,thread_func,&amp;arg1);</a:t>
            </a:r>
          </a:p>
          <a:p>
            <a:pPr lvl="1"/>
            <a:r>
              <a:rPr lang="en-US" altLang="zh-CN"/>
              <a:t>//[1][2][3][4]</a:t>
            </a:r>
          </a:p>
        </p:txBody>
      </p:sp>
      <p:graphicFrame>
        <p:nvGraphicFramePr>
          <p:cNvPr id="4" name="表格 3"/>
          <p:cNvGraphicFramePr/>
          <p:nvPr>
            <p:extLst>
              <p:ext uri="{D42A27DB-BD31-4B8C-83A1-F6EECF244321}">
                <p14:modId xmlns:p14="http://schemas.microsoft.com/office/powerpoint/2010/main" val="3095510694"/>
              </p:ext>
            </p:extLst>
          </p:nvPr>
        </p:nvGraphicFramePr>
        <p:xfrm>
          <a:off x="179705" y="3213100"/>
          <a:ext cx="8540115" cy="346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9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#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参数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含义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[</a:t>
                      </a:r>
                      <a:r>
                        <a:rPr lang="en-US" altLang="zh-CN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1]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&amp;t1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&amp;t1</a:t>
                      </a:r>
                      <a:r>
                        <a:rPr lang="zh-CN" altLang="en-US" sz="1800" dirty="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输出参数：把新线程</a:t>
                      </a:r>
                      <a:r>
                        <a:rPr lang="en-US" altLang="zh-CN" sz="1800" dirty="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ID</a:t>
                      </a:r>
                      <a:r>
                        <a:rPr lang="zh-CN" altLang="en-US" sz="1800" dirty="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写入这里。先声明</a:t>
                      </a:r>
                      <a:r>
                        <a:rPr lang="en-US" altLang="zh-CN" sz="1800" dirty="0" err="1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pthread_t</a:t>
                      </a:r>
                      <a:r>
                        <a:rPr lang="en-US" altLang="zh-CN" sz="1800" dirty="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 t1</a:t>
                      </a:r>
                      <a:r>
                        <a:rPr lang="zh-CN" altLang="en-US" sz="1800" dirty="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，传地址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[2]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NULL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线程属性（栈大小、优先级</a:t>
                      </a:r>
                      <a:r>
                        <a:rPr lang="en-US" altLang="zh-CN" sz="1800" dirty="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⋯⋯</a:t>
                      </a:r>
                      <a:r>
                        <a:rPr lang="zh-CN" altLang="en-US" sz="1800" dirty="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）。入门写</a:t>
                      </a:r>
                      <a:r>
                        <a:rPr lang="en-US" altLang="zh-CN" sz="1800" dirty="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NULL</a:t>
                      </a:r>
                      <a:r>
                        <a:rPr lang="zh-CN" altLang="en-US" sz="1800" dirty="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即可</a:t>
                      </a:r>
                      <a:endParaRPr lang="zh-CN" altLang="en-US" sz="1800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[3]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 thread_func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子线程执行的函数。函数名必须是</a:t>
                      </a:r>
                      <a:r>
                        <a:rPr lang="en-US" altLang="zh-CN" sz="1800" dirty="0">
                          <a:solidFill>
                            <a:schemeClr val="accent1">
                              <a:lumMod val="10000"/>
                            </a:schemeClr>
                          </a:solidFill>
                          <a:sym typeface="+mn-ea"/>
                        </a:rPr>
                        <a:t>void*f(void*)</a:t>
                      </a:r>
                      <a:endParaRPr lang="zh-CN" altLang="en-US" sz="1800" dirty="0">
                        <a:solidFill>
                          <a:schemeClr val="accent1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[4]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&amp;arg1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传给</a:t>
                      </a:r>
                      <a:r>
                        <a:rPr lang="en-US" altLang="zh-CN" dirty="0" err="1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thread_func</a:t>
                      </a:r>
                      <a:r>
                        <a:rPr lang="zh-CN" altLang="en-US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的参数。不传参数写</a:t>
                      </a:r>
                      <a:r>
                        <a:rPr lang="en-US" altLang="zh-CN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NULL</a:t>
                      </a:r>
                      <a:endParaRPr lang="zh-CN" altLang="en-US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最简单的多线程程序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557020"/>
            <a:ext cx="8789035" cy="4542155"/>
          </a:xfrm>
        </p:spPr>
        <p:txBody>
          <a:bodyPr/>
          <a:lstStyle/>
          <a:p>
            <a:r>
              <a:rPr lang="en-US" altLang="zh-CN" dirty="0" err="1"/>
              <a:t>pthread_exit</a:t>
            </a:r>
            <a:r>
              <a:rPr lang="zh-CN" altLang="en-US" dirty="0"/>
              <a:t>的参数与作用</a:t>
            </a:r>
          </a:p>
          <a:p>
            <a:pPr lvl="1"/>
            <a:r>
              <a:rPr lang="en-US" altLang="zh-CN" dirty="0"/>
              <a:t>void </a:t>
            </a:r>
            <a:r>
              <a:rPr lang="en-US" altLang="zh-CN" dirty="0" err="1"/>
              <a:t>pthread_exit</a:t>
            </a:r>
            <a:r>
              <a:rPr lang="en-US" altLang="zh-CN" dirty="0"/>
              <a:t>(void*</a:t>
            </a:r>
            <a:r>
              <a:rPr lang="en-US" altLang="zh-CN" dirty="0" err="1"/>
              <a:t>retval</a:t>
            </a:r>
            <a:r>
              <a:rPr lang="en-US" altLang="zh-CN" dirty="0"/>
              <a:t>);</a:t>
            </a:r>
          </a:p>
          <a:p>
            <a:pPr lvl="1"/>
            <a:r>
              <a:rPr lang="en-US" altLang="zh-CN" dirty="0"/>
              <a:t>//[1]</a:t>
            </a:r>
          </a:p>
          <a:p>
            <a:pPr lvl="2"/>
            <a:r>
              <a:rPr lang="en-US" altLang="zh-CN" dirty="0" err="1"/>
              <a:t>retval</a:t>
            </a:r>
            <a:r>
              <a:rPr lang="en-US" altLang="zh-CN" dirty="0"/>
              <a:t> ：</a:t>
            </a:r>
            <a:r>
              <a:rPr lang="zh-CN" altLang="en-US" dirty="0"/>
              <a:t>线程的</a:t>
            </a:r>
            <a:r>
              <a:rPr lang="en-US" altLang="zh-CN" dirty="0"/>
              <a:t>”</a:t>
            </a:r>
            <a:r>
              <a:rPr lang="zh-CN" altLang="en-US" dirty="0"/>
              <a:t>返回值</a:t>
            </a:r>
            <a:r>
              <a:rPr lang="en-US" altLang="zh-CN" dirty="0"/>
              <a:t>”</a:t>
            </a:r>
            <a:r>
              <a:rPr lang="zh-CN" altLang="en-US" dirty="0"/>
              <a:t>（</a:t>
            </a:r>
            <a:r>
              <a:rPr lang="en-US" altLang="zh-CN" dirty="0"/>
              <a:t>void*</a:t>
            </a:r>
            <a:r>
              <a:rPr lang="zh-CN" altLang="en-US" dirty="0"/>
              <a:t>指针）</a:t>
            </a:r>
            <a:r>
              <a:rPr lang="en-US" altLang="zh-CN" dirty="0"/>
              <a:t> </a:t>
            </a:r>
            <a:r>
              <a:rPr lang="zh-CN" altLang="en-US" dirty="0"/>
              <a:t>，可以被</a:t>
            </a:r>
            <a:r>
              <a:rPr lang="en-US" altLang="zh-CN" dirty="0" err="1"/>
              <a:t>pthread_join</a:t>
            </a:r>
            <a:r>
              <a:rPr lang="zh-CN" altLang="en-US" dirty="0"/>
              <a:t>取走。不需要就写</a:t>
            </a:r>
            <a:r>
              <a:rPr lang="en-US" altLang="zh-CN" dirty="0"/>
              <a:t>NULL</a:t>
            </a:r>
          </a:p>
          <a:p>
            <a:pPr lvl="0"/>
            <a:r>
              <a:rPr lang="zh-CN" altLang="en-US" dirty="0"/>
              <a:t>子线程调用</a:t>
            </a:r>
            <a:r>
              <a:rPr lang="en-US" altLang="zh-CN" dirty="0"/>
              <a:t>——</a:t>
            </a:r>
            <a:r>
              <a:rPr lang="zh-CN" altLang="en-US" dirty="0"/>
              <a:t>只退出自己</a:t>
            </a:r>
          </a:p>
          <a:p>
            <a:pPr lvl="1"/>
            <a:r>
              <a:rPr lang="zh-CN" altLang="en-US" dirty="0"/>
              <a:t>调用后只有当前线程结束，其他线程照常运行</a:t>
            </a:r>
          </a:p>
          <a:p>
            <a:pPr lvl="0"/>
            <a:r>
              <a:rPr lang="zh-CN" altLang="en-US" dirty="0"/>
              <a:t>主线程调用</a:t>
            </a:r>
            <a:r>
              <a:rPr lang="en-US" altLang="zh-CN" dirty="0"/>
              <a:t>——</a:t>
            </a:r>
            <a:r>
              <a:rPr lang="zh-CN" altLang="en-US" dirty="0"/>
              <a:t>进程不立即结束</a:t>
            </a:r>
          </a:p>
          <a:p>
            <a:pPr lvl="1"/>
            <a:r>
              <a:rPr lang="zh-CN" altLang="en-US" dirty="0"/>
              <a:t>主线程自己退出，但系统会等剩余子线程结束后才销毁进程</a:t>
            </a:r>
            <a:endParaRPr lang="en-US" altLang="zh-CN" dirty="0"/>
          </a:p>
          <a:p>
            <a:pPr lvl="2"/>
            <a:endParaRPr lang="en-US" altLang="zh-C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线程的同步方式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如果线程之间不同步，比如对同一个参数操作，由于没有同步产生计算</a:t>
            </a:r>
            <a:r>
              <a:rPr lang="en-US" altLang="zh-CN" dirty="0"/>
              <a:t>/</a:t>
            </a:r>
            <a:r>
              <a:rPr lang="zh-CN" altLang="en-US" dirty="0"/>
              <a:t>逻辑错误会发生什么</a:t>
            </a:r>
            <a:r>
              <a:rPr lang="en-US" altLang="zh-CN" dirty="0"/>
              <a:t>？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错误示例：两个线程同时累加同一个计数器（上）</a:t>
            </a:r>
          </a:p>
          <a:p>
            <a:r>
              <a:rPr lang="zh-CN" altLang="en-US"/>
              <a:t>代码目的：两个线程各做</a:t>
            </a:r>
            <a:r>
              <a:rPr lang="en-US" altLang="zh-CN"/>
              <a:t>100000</a:t>
            </a:r>
            <a:r>
              <a:rPr lang="zh-CN" altLang="en-US"/>
              <a:t>次加一，按直觉应当输出</a:t>
            </a:r>
            <a:r>
              <a:rPr lang="en-US" altLang="zh-CN"/>
              <a:t>200000</a:t>
            </a:r>
            <a:r>
              <a:rPr lang="zh-CN" altLang="en-US"/>
              <a:t>；这个例子专门用来观察竞态条件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600"/>
              <a:t>#include &lt;pthread.h&gt;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600"/>
              <a:t>#include &lt;stdio.h&gt;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600"/>
              <a:t>int counter = 0;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600"/>
              <a:t>void* add_one(void* arg) {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600"/>
              <a:t>    int loops = *(int*)arg;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600"/>
              <a:t>    for (int i = 0; i &lt; loops; ++i) {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600"/>
              <a:t>        int tmp = counter;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600"/>
              <a:t>        tmp = tmp + 1;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600"/>
              <a:t>        counter = tmp;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600"/>
              <a:t>    }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600"/>
              <a:t>    return NULL;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600"/>
              <a:t>}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39952" y="5157192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04count.c</a:t>
            </a:r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1" indent="0" algn="l">
              <a:lnSpc>
                <a:spcPct val="100000"/>
              </a:lnSpc>
              <a:buNone/>
            </a:pPr>
            <a:r>
              <a:rPr lang="en-US" altLang="zh-CN" sz="1600" dirty="0"/>
              <a:t>int main(void) {</a:t>
            </a:r>
          </a:p>
          <a:p>
            <a:pPr marL="171450" lvl="1" indent="0" algn="l">
              <a:lnSpc>
                <a:spcPct val="100000"/>
              </a:lnSpc>
              <a:buNone/>
            </a:pPr>
            <a:r>
              <a:rPr lang="en-US" altLang="zh-CN" sz="1600" dirty="0"/>
              <a:t>    </a:t>
            </a:r>
            <a:r>
              <a:rPr lang="en-US" altLang="zh-CN" sz="1600" dirty="0" err="1"/>
              <a:t>pthread_t</a:t>
            </a:r>
            <a:r>
              <a:rPr lang="en-US" altLang="zh-CN" sz="1600" dirty="0"/>
              <a:t> t1, t2;</a:t>
            </a:r>
          </a:p>
          <a:p>
            <a:pPr marL="171450" lvl="1" indent="0" algn="l">
              <a:lnSpc>
                <a:spcPct val="100000"/>
              </a:lnSpc>
              <a:buNone/>
            </a:pPr>
            <a:r>
              <a:rPr lang="en-US" altLang="zh-CN" sz="1600" dirty="0"/>
              <a:t>    int loops = 100000;</a:t>
            </a:r>
          </a:p>
          <a:p>
            <a:pPr marL="171450" lvl="1" indent="0" algn="l">
              <a:lnSpc>
                <a:spcPct val="100000"/>
              </a:lnSpc>
              <a:buNone/>
            </a:pPr>
            <a:r>
              <a:rPr lang="en-US" altLang="zh-CN" sz="1600" dirty="0"/>
              <a:t>    </a:t>
            </a:r>
          </a:p>
          <a:p>
            <a:pPr marL="171450" lvl="1" indent="0" algn="l">
              <a:lnSpc>
                <a:spcPct val="100000"/>
              </a:lnSpc>
              <a:buNone/>
            </a:pPr>
            <a:r>
              <a:rPr lang="en-US" altLang="zh-CN" sz="1600" dirty="0"/>
              <a:t>    </a:t>
            </a:r>
            <a:r>
              <a:rPr lang="en-US" altLang="zh-CN" sz="1600" dirty="0" err="1"/>
              <a:t>pthread_create</a:t>
            </a:r>
            <a:r>
              <a:rPr lang="en-US" altLang="zh-CN" sz="1600" dirty="0"/>
              <a:t>(&amp;t1, NULL, </a:t>
            </a:r>
            <a:r>
              <a:rPr lang="en-US" altLang="zh-CN" sz="1600" dirty="0" err="1"/>
              <a:t>add_one</a:t>
            </a:r>
            <a:r>
              <a:rPr lang="en-US" altLang="zh-CN" sz="1600" dirty="0"/>
              <a:t>, &amp;loops);</a:t>
            </a:r>
          </a:p>
          <a:p>
            <a:pPr marL="171450" lvl="1" indent="0" algn="l">
              <a:lnSpc>
                <a:spcPct val="100000"/>
              </a:lnSpc>
              <a:buNone/>
            </a:pPr>
            <a:r>
              <a:rPr lang="en-US" altLang="zh-CN" sz="1600" dirty="0"/>
              <a:t>    </a:t>
            </a:r>
            <a:r>
              <a:rPr lang="en-US" altLang="zh-CN" sz="1600" dirty="0" err="1"/>
              <a:t>pthread_create</a:t>
            </a:r>
            <a:r>
              <a:rPr lang="en-US" altLang="zh-CN" sz="1600" dirty="0"/>
              <a:t>(&amp;t2, NULL, </a:t>
            </a:r>
            <a:r>
              <a:rPr lang="en-US" altLang="zh-CN" sz="1600" dirty="0" err="1"/>
              <a:t>add_one</a:t>
            </a:r>
            <a:r>
              <a:rPr lang="en-US" altLang="zh-CN" sz="1600" dirty="0"/>
              <a:t>, &amp;loops);</a:t>
            </a:r>
          </a:p>
          <a:p>
            <a:pPr marL="171450" lvl="1" indent="0" algn="l">
              <a:lnSpc>
                <a:spcPct val="100000"/>
              </a:lnSpc>
              <a:buNone/>
            </a:pPr>
            <a:r>
              <a:rPr lang="en-US" altLang="zh-CN" sz="1600" dirty="0"/>
              <a:t>    </a:t>
            </a:r>
          </a:p>
          <a:p>
            <a:pPr marL="171450" lvl="1" indent="0" algn="l">
              <a:lnSpc>
                <a:spcPct val="100000"/>
              </a:lnSpc>
              <a:buNone/>
            </a:pPr>
            <a:r>
              <a:rPr lang="en-US" altLang="zh-CN" sz="1600" dirty="0"/>
              <a:t>    </a:t>
            </a:r>
            <a:r>
              <a:rPr lang="en-US" altLang="zh-CN" sz="1600" dirty="0" err="1"/>
              <a:t>pthread_join</a:t>
            </a:r>
            <a:r>
              <a:rPr lang="en-US" altLang="zh-CN" sz="1600" dirty="0"/>
              <a:t>(t1, NULL);//</a:t>
            </a:r>
            <a:r>
              <a:rPr lang="zh-CN" altLang="en-US" sz="1600" dirty="0"/>
              <a:t>调用 </a:t>
            </a:r>
            <a:r>
              <a:rPr lang="en-US" altLang="zh-CN" sz="1600" dirty="0" err="1"/>
              <a:t>pthread_join</a:t>
            </a:r>
            <a:r>
              <a:rPr lang="en-US" altLang="zh-CN" sz="1600" dirty="0"/>
              <a:t>(thread, ...) </a:t>
            </a:r>
            <a:r>
              <a:rPr lang="zh-CN" altLang="en-US" sz="1600" dirty="0"/>
              <a:t>的线程会阻塞，直到指定</a:t>
            </a:r>
            <a:r>
              <a:rPr lang="en-US" altLang="zh-CN" sz="1600" dirty="0"/>
              <a:t>				</a:t>
            </a:r>
            <a:r>
              <a:rPr lang="zh-CN" altLang="en-US" sz="1600" dirty="0"/>
              <a:t>的 </a:t>
            </a:r>
            <a:r>
              <a:rPr lang="en-US" altLang="zh-CN" sz="1600" dirty="0"/>
              <a:t>thread </a:t>
            </a:r>
            <a:r>
              <a:rPr lang="zh-CN" altLang="en-US" sz="1600" dirty="0"/>
              <a:t>线程执行完毕</a:t>
            </a:r>
          </a:p>
          <a:p>
            <a:pPr marL="171450" lvl="1" indent="0" algn="l">
              <a:lnSpc>
                <a:spcPct val="100000"/>
              </a:lnSpc>
              <a:buNone/>
            </a:pPr>
            <a:r>
              <a:rPr lang="en-US" altLang="zh-CN" sz="1600" dirty="0"/>
              <a:t>    </a:t>
            </a:r>
            <a:r>
              <a:rPr lang="en-US" altLang="zh-CN" sz="1600" dirty="0" err="1"/>
              <a:t>pthread_join</a:t>
            </a:r>
            <a:r>
              <a:rPr lang="en-US" altLang="zh-CN" sz="1600" dirty="0"/>
              <a:t>(t2, NULL);</a:t>
            </a:r>
          </a:p>
          <a:p>
            <a:pPr marL="171450" lvl="1" indent="0" algn="l">
              <a:lnSpc>
                <a:spcPct val="100000"/>
              </a:lnSpc>
              <a:buNone/>
            </a:pPr>
            <a:r>
              <a:rPr lang="en-US" altLang="zh-CN" sz="1600" dirty="0"/>
              <a:t>    </a:t>
            </a:r>
          </a:p>
          <a:p>
            <a:pPr marL="171450" lvl="1" indent="0" algn="l">
              <a:lnSpc>
                <a:spcPct val="100000"/>
              </a:lnSpc>
              <a:buNone/>
            </a:pPr>
            <a:r>
              <a:rPr lang="en-US" altLang="zh-CN" sz="1600" dirty="0"/>
              <a:t>    </a:t>
            </a:r>
            <a:r>
              <a:rPr lang="en-US" altLang="zh-CN" sz="1600" dirty="0" err="1"/>
              <a:t>printf</a:t>
            </a:r>
            <a:r>
              <a:rPr lang="en-US" altLang="zh-CN" sz="1600" dirty="0"/>
              <a:t>("counter=%d\n", counter);</a:t>
            </a:r>
          </a:p>
          <a:p>
            <a:pPr marL="171450" lvl="1" indent="0" algn="l">
              <a:lnSpc>
                <a:spcPct val="100000"/>
              </a:lnSpc>
              <a:buNone/>
            </a:pPr>
            <a:r>
              <a:rPr lang="en-US" altLang="zh-CN" sz="1600" dirty="0"/>
              <a:t>    </a:t>
            </a:r>
          </a:p>
          <a:p>
            <a:pPr marL="171450" lvl="1" indent="0" algn="l">
              <a:lnSpc>
                <a:spcPct val="100000"/>
              </a:lnSpc>
              <a:buNone/>
            </a:pPr>
            <a:r>
              <a:rPr lang="en-US" altLang="zh-CN" sz="1600" dirty="0"/>
              <a:t>    return 0;</a:t>
            </a:r>
          </a:p>
          <a:p>
            <a:pPr marL="171450" lvl="1" indent="0" algn="l">
              <a:lnSpc>
                <a:spcPct val="100000"/>
              </a:lnSpc>
              <a:buNone/>
            </a:pPr>
            <a:r>
              <a:rPr lang="en-US" altLang="zh-CN" sz="1600" dirty="0"/>
              <a:t>}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线程的同步方式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上面代码运行结果</a:t>
            </a:r>
            <a:r>
              <a:rPr lang="en-US" altLang="zh-CN" dirty="0"/>
              <a:t>：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期望结果：输出</a:t>
            </a:r>
            <a:r>
              <a:rPr lang="en-US" altLang="zh-CN" dirty="0"/>
              <a:t>counter = 200000</a:t>
            </a:r>
          </a:p>
          <a:p>
            <a:r>
              <a:rPr lang="zh-CN" altLang="en-US" dirty="0"/>
              <a:t>实际结果：不相符，而且每次运行可能不同</a:t>
            </a:r>
          </a:p>
          <a:p>
            <a:r>
              <a:rPr lang="zh-CN" altLang="en-US" dirty="0"/>
              <a:t>通过学线程同步，可以很好理解这个问题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981412-DA77-F661-F66C-F9326BC0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41" y="2060848"/>
            <a:ext cx="5781717" cy="20859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线程的同步方式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这个程序结果为什么不相符</a:t>
            </a:r>
          </a:p>
          <a:p>
            <a:r>
              <a:rPr lang="zh-CN" altLang="en-US" dirty="0"/>
              <a:t>期望结果</a:t>
            </a:r>
          </a:p>
          <a:p>
            <a:pPr lvl="1"/>
            <a:r>
              <a:rPr lang="zh-CN" altLang="en-US" dirty="0"/>
              <a:t>两个线程各加</a:t>
            </a:r>
            <a:r>
              <a:rPr lang="en-US" altLang="zh-CN" dirty="0"/>
              <a:t>100000</a:t>
            </a:r>
            <a:r>
              <a:rPr lang="zh-CN" altLang="en-US" dirty="0"/>
              <a:t>次，</a:t>
            </a:r>
            <a:r>
              <a:rPr lang="en-US" altLang="zh-CN" dirty="0"/>
              <a:t>counter</a:t>
            </a:r>
            <a:r>
              <a:rPr lang="zh-CN" altLang="en-US" dirty="0"/>
              <a:t>最终应为</a:t>
            </a:r>
            <a:r>
              <a:rPr lang="en-US" altLang="zh-CN" dirty="0"/>
              <a:t>200000</a:t>
            </a:r>
            <a:endParaRPr lang="zh-CN" altLang="en-US" dirty="0"/>
          </a:p>
          <a:p>
            <a:r>
              <a:rPr lang="zh-CN" altLang="en-US" dirty="0"/>
              <a:t>实际结果</a:t>
            </a:r>
            <a:endParaRPr lang="en-US" altLang="zh-CN" dirty="0"/>
          </a:p>
          <a:p>
            <a:pPr lvl="1"/>
            <a:r>
              <a:rPr lang="zh-CN" altLang="en-US" dirty="0"/>
              <a:t>程序输出比</a:t>
            </a:r>
            <a:r>
              <a:rPr lang="en-US" altLang="zh-CN" dirty="0"/>
              <a:t>200000</a:t>
            </a:r>
            <a:r>
              <a:rPr lang="zh-CN" altLang="en-US" dirty="0"/>
              <a:t>小的数，而且每次运行结果可能不同</a:t>
            </a:r>
          </a:p>
          <a:p>
            <a:r>
              <a:rPr lang="en-US" altLang="zh-CN" dirty="0"/>
              <a:t>C </a:t>
            </a:r>
            <a:r>
              <a:rPr lang="zh-CN" altLang="en-US" dirty="0"/>
              <a:t>语言里 </a:t>
            </a:r>
            <a:r>
              <a:rPr lang="en-US" altLang="zh-CN" dirty="0"/>
              <a:t>counter = counter + 1 </a:t>
            </a:r>
            <a:r>
              <a:rPr lang="zh-CN" altLang="en-US" dirty="0"/>
              <a:t>语句，到了 </a:t>
            </a:r>
            <a:r>
              <a:rPr lang="en-US" altLang="zh-CN" dirty="0"/>
              <a:t>CPU </a:t>
            </a:r>
            <a:r>
              <a:rPr lang="zh-CN" altLang="en-US" dirty="0"/>
              <a:t>层面通常被拆成三条独立的机器指令：</a:t>
            </a:r>
          </a:p>
          <a:p>
            <a:pPr lvl="1"/>
            <a:r>
              <a:rPr lang="zh-CN" altLang="en-US" sz="2200" dirty="0"/>
              <a:t>读：从内存中把 </a:t>
            </a:r>
            <a:r>
              <a:rPr lang="en-US" altLang="zh-CN" sz="2200" dirty="0"/>
              <a:t>counter </a:t>
            </a:r>
            <a:r>
              <a:rPr lang="zh-CN" altLang="en-US" sz="2200" dirty="0"/>
              <a:t>的值读到寄存器（例如 </a:t>
            </a:r>
            <a:r>
              <a:rPr lang="en-US" altLang="zh-CN" sz="2200" dirty="0"/>
              <a:t>load counter, R1</a:t>
            </a:r>
            <a:r>
              <a:rPr lang="zh-CN" altLang="en-US" sz="2200" dirty="0"/>
              <a:t>）</a:t>
            </a:r>
          </a:p>
          <a:p>
            <a:pPr lvl="1"/>
            <a:r>
              <a:rPr lang="zh-CN" altLang="en-US" sz="2200" dirty="0"/>
              <a:t>改：在寄存器里加 </a:t>
            </a:r>
            <a:r>
              <a:rPr lang="en-US" altLang="zh-CN" sz="2200" dirty="0"/>
              <a:t>1</a:t>
            </a:r>
            <a:r>
              <a:rPr lang="zh-CN" altLang="en-US" sz="2200" dirty="0"/>
              <a:t>（</a:t>
            </a:r>
            <a:r>
              <a:rPr lang="en-US" altLang="zh-CN" sz="2200" dirty="0"/>
              <a:t>add R1, 1, R2</a:t>
            </a:r>
            <a:r>
              <a:rPr lang="zh-CN" altLang="en-US" sz="2200" dirty="0"/>
              <a:t>）</a:t>
            </a:r>
          </a:p>
          <a:p>
            <a:pPr lvl="1"/>
            <a:r>
              <a:rPr lang="zh-CN" altLang="en-US" sz="2200" dirty="0"/>
              <a:t>写：把新的值写回内存（</a:t>
            </a:r>
            <a:r>
              <a:rPr lang="en-US" altLang="zh-CN" sz="2200" dirty="0"/>
              <a:t>store R2, counter</a:t>
            </a:r>
            <a:r>
              <a:rPr lang="zh-CN" altLang="en-US" sz="2200" dirty="0"/>
              <a:t>）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线程的同步方式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当两个线程同时在多核（或单核时间片轮转）上执行时，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指令的执行顺序可能交错，产生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类似下面的情况：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endParaRPr lang="en-US" altLang="zh-CN" dirty="0">
              <a:solidFill>
                <a:srgbClr val="0F1115"/>
              </a:solidFill>
              <a:latin typeface="quote-cjk-patch"/>
            </a:endParaRPr>
          </a:p>
          <a:p>
            <a:endParaRPr lang="en-US" altLang="zh-CN" dirty="0">
              <a:solidFill>
                <a:srgbClr val="0F1115"/>
              </a:solidFill>
              <a:latin typeface="quote-cjk-patch"/>
            </a:endParaRPr>
          </a:p>
          <a:p>
            <a:endParaRPr lang="en-US" altLang="zh-CN" dirty="0">
              <a:solidFill>
                <a:srgbClr val="0F1115"/>
              </a:solidFill>
              <a:latin typeface="quote-cjk-patch"/>
            </a:endParaRPr>
          </a:p>
          <a:p>
            <a:endParaRPr lang="en-US" altLang="zh-CN" dirty="0">
              <a:solidFill>
                <a:srgbClr val="0F1115"/>
              </a:solidFill>
              <a:latin typeface="quote-cjk-patch"/>
            </a:endParaRPr>
          </a:p>
          <a:p>
            <a:endParaRPr lang="en-US" altLang="zh-CN" dirty="0">
              <a:solidFill>
                <a:srgbClr val="0F1115"/>
              </a:solidFill>
              <a:latin typeface="quote-cjk-patch"/>
            </a:endParaRPr>
          </a:p>
          <a:p>
            <a:endParaRPr lang="en-US" altLang="zh-CN" dirty="0">
              <a:solidFill>
                <a:srgbClr val="0F1115"/>
              </a:solidFill>
              <a:latin typeface="quote-cjk-patch"/>
            </a:endParaRPr>
          </a:p>
          <a:p>
            <a:endParaRPr lang="en-US" altLang="zh-CN" dirty="0">
              <a:solidFill>
                <a:srgbClr val="0F1115"/>
              </a:solidFill>
              <a:latin typeface="quote-cjk-patch"/>
            </a:endParaRPr>
          </a:p>
          <a:p>
            <a:r>
              <a:rPr lang="zh-CN" altLang="en-US" dirty="0"/>
              <a:t>结果：两次操作，</a:t>
            </a:r>
            <a:r>
              <a:rPr lang="en-US" altLang="zh-CN" dirty="0"/>
              <a:t>counter</a:t>
            </a:r>
            <a:r>
              <a:rPr lang="zh-CN" altLang="en-US" dirty="0"/>
              <a:t>只增加了 </a:t>
            </a:r>
            <a:r>
              <a:rPr lang="en-US" altLang="zh-CN" dirty="0"/>
              <a:t>1</a:t>
            </a:r>
            <a:r>
              <a:rPr lang="zh-CN" altLang="en-US" dirty="0"/>
              <a:t>，丢失了一次更新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E8BE1CA-EC9B-20E3-4BE5-F3CDF5FBA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75" y="2708920"/>
            <a:ext cx="8491600" cy="324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9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ath 54"/>
          <p:cNvSpPr/>
          <p:nvPr/>
        </p:nvSpPr>
        <p:spPr>
          <a:xfrm>
            <a:off x="467692" y="2004802"/>
            <a:ext cx="4137484" cy="68298"/>
          </a:xfrm>
          <a:custGeom>
            <a:avLst/>
            <a:gdLst/>
            <a:ahLst/>
            <a:cxnLst/>
            <a:rect l="0" t="0" r="0" b="0"/>
            <a:pathLst>
              <a:path w="4104" h="67">
                <a:moveTo>
                  <a:pt x="0" y="33"/>
                </a:moveTo>
                <a:lnTo>
                  <a:pt x="4104" y="33"/>
                </a:lnTo>
              </a:path>
            </a:pathLst>
          </a:custGeom>
          <a:noFill/>
          <a:ln w="43018" cap="flat">
            <a:solidFill>
              <a:srgbClr val="F7FAFC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 sz="4445"/>
          </a:p>
        </p:txBody>
      </p:sp>
      <p:sp>
        <p:nvSpPr>
          <p:cNvPr id="56" name="path 56"/>
          <p:cNvSpPr/>
          <p:nvPr/>
        </p:nvSpPr>
        <p:spPr>
          <a:xfrm>
            <a:off x="467692" y="3519440"/>
            <a:ext cx="4137484" cy="68298"/>
          </a:xfrm>
          <a:custGeom>
            <a:avLst/>
            <a:gdLst/>
            <a:ahLst/>
            <a:cxnLst/>
            <a:rect l="0" t="0" r="0" b="0"/>
            <a:pathLst>
              <a:path w="4104" h="67">
                <a:moveTo>
                  <a:pt x="0" y="33"/>
                </a:moveTo>
                <a:lnTo>
                  <a:pt x="4104" y="33"/>
                </a:lnTo>
              </a:path>
            </a:pathLst>
          </a:custGeom>
          <a:noFill/>
          <a:ln w="43018" cap="flat">
            <a:solidFill>
              <a:srgbClr val="F7FAFC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 sz="4445"/>
          </a:p>
        </p:txBody>
      </p:sp>
      <p:graphicFrame>
        <p:nvGraphicFramePr>
          <p:cNvPr id="58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494255"/>
              </p:ext>
            </p:extLst>
          </p:nvPr>
        </p:nvGraphicFramePr>
        <p:xfrm>
          <a:off x="467687" y="2004802"/>
          <a:ext cx="4137025" cy="3266440"/>
        </p:xfrm>
        <a:graphic>
          <a:graphicData uri="http://schemas.openxmlformats.org/drawingml/2006/table">
            <a:tbl>
              <a:tblPr/>
              <a:tblGrid>
                <a:gridCol w="41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2420">
                <a:tc>
                  <a:txBody>
                    <a:bodyPr/>
                    <a:lstStyle/>
                    <a:p>
                      <a:pPr marL="4889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kern="0" spc="40" dirty="0">
                          <a:solidFill>
                            <a:srgbClr val="4B5563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/*</a:t>
                      </a:r>
                      <a:r>
                        <a:rPr sz="1800" kern="0" spc="200" dirty="0">
                          <a:solidFill>
                            <a:srgbClr val="4B5563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4B5563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hw</a:t>
                      </a:r>
                      <a:r>
                        <a:rPr sz="1800" kern="0" spc="40" dirty="0">
                          <a:solidFill>
                            <a:srgbClr val="4B5563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.c</a:t>
                      </a:r>
                      <a:r>
                        <a:rPr sz="1800" kern="0" spc="90" dirty="0">
                          <a:solidFill>
                            <a:srgbClr val="4B5563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 </a:t>
                      </a:r>
                      <a:r>
                        <a:rPr sz="1800" kern="0" spc="40" dirty="0">
                          <a:solidFill>
                            <a:srgbClr val="4B5563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*/</a:t>
                      </a:r>
                      <a:endParaRPr sz="1800" dirty="0">
                        <a:latin typeface="微软雅黑" charset="0"/>
                        <a:ea typeface="微软雅黑" charset="0"/>
                        <a:cs typeface="Menlo" panose="020B0609030804020204"/>
                      </a:endParaRPr>
                    </a:p>
                    <a:p>
                      <a:pPr marL="4254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kern="0" spc="60" dirty="0">
                          <a:solidFill>
                            <a:srgbClr val="0B5A8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#include </a:t>
                      </a:r>
                      <a:r>
                        <a:rPr sz="1800" kern="0" spc="6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&lt;stdio.</a:t>
                      </a:r>
                      <a:r>
                        <a:rPr sz="1800" kern="0" spc="5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h&gt;</a:t>
                      </a:r>
                      <a:endParaRPr sz="1800" dirty="0">
                        <a:latin typeface="微软雅黑" charset="0"/>
                        <a:ea typeface="微软雅黑" charset="0"/>
                        <a:cs typeface="Menlo" panose="020B0609030804020204"/>
                      </a:endParaRPr>
                    </a:p>
                    <a:p>
                      <a:pPr marL="51435" algn="l" rtl="0" eaLnBrk="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kern="0" spc="50" dirty="0">
                          <a:solidFill>
                            <a:srgbClr val="0B5A8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int </a:t>
                      </a:r>
                      <a:r>
                        <a:rPr sz="1800" kern="0" spc="5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main(</a:t>
                      </a:r>
                      <a:r>
                        <a:rPr sz="1800" b="1" kern="0" spc="50" dirty="0">
                          <a:solidFill>
                            <a:srgbClr val="0B5A8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void</a:t>
                      </a:r>
                      <a:r>
                        <a:rPr sz="1800" kern="0" spc="5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)</a:t>
                      </a:r>
                      <a:r>
                        <a:rPr sz="1800" kern="0" spc="14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 </a:t>
                      </a:r>
                      <a:r>
                        <a:rPr sz="1800" kern="0" spc="5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{</a:t>
                      </a:r>
                    </a:p>
                    <a:p>
                      <a:pPr marL="51435" algn="l" rtl="0" eaLnBrk="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kern="0" spc="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  </a:t>
                      </a:r>
                      <a:r>
                        <a:rPr lang="en-US" altLang="zh-CN" sz="1800" kern="0" spc="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while(1){</a:t>
                      </a:r>
                      <a:r>
                        <a:rPr lang="en-US" sz="1800" kern="0" spc="11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;}</a:t>
                      </a:r>
                      <a:endParaRPr lang="en-US" sz="1800" b="0" kern="1200" spc="0" dirty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Menlo" panose="020B0609030804020204"/>
                      </a:endParaRPr>
                    </a:p>
                    <a:p>
                      <a:pPr marL="51435" algn="l" rtl="0" eaLnBrk="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b="0" kern="1200" spc="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  </a:t>
                      </a:r>
                      <a:r>
                        <a:rPr sz="1800" b="1" kern="0" spc="0" dirty="0">
                          <a:solidFill>
                            <a:srgbClr val="0B5A8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return</a:t>
                      </a:r>
                      <a:r>
                        <a:rPr sz="1800" b="1" kern="0" spc="130" dirty="0">
                          <a:solidFill>
                            <a:srgbClr val="0B5A8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 </a:t>
                      </a:r>
                      <a:r>
                        <a:rPr sz="1800" kern="0" spc="12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0;</a:t>
                      </a:r>
                      <a:endParaRPr sz="1800" dirty="0">
                        <a:latin typeface="微软雅黑" charset="0"/>
                        <a:ea typeface="微软雅黑" charset="0"/>
                        <a:cs typeface="Menlo" panose="020B0609030804020204"/>
                      </a:endParaRPr>
                    </a:p>
                    <a:p>
                      <a:pPr marL="55880" algn="l" rtl="0" eaLnBrk="0">
                        <a:lnSpc>
                          <a:spcPct val="100000"/>
                        </a:lnSpc>
                      </a:pPr>
                      <a:r>
                        <a:rPr sz="1800" kern="0" spc="-1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}</a:t>
                      </a:r>
                      <a:endParaRPr sz="1800" dirty="0">
                        <a:latin typeface="微软雅黑" charset="0"/>
                        <a:ea typeface="微软雅黑" charset="0"/>
                        <a:cs typeface="Menlo" panose="020B0609030804020204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2420">
                <a:tc>
                  <a:txBody>
                    <a:bodyPr/>
                    <a:lstStyle/>
                    <a:p>
                      <a:pPr marL="55880" algn="l" rtl="0" eaLnBrk="0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800" dirty="0">
                          <a:latin typeface="微软雅黑" charset="0"/>
                          <a:ea typeface="微软雅黑" charset="0"/>
                          <a:cs typeface="Menlo" panose="020B0609030804020204"/>
                        </a:rPr>
                        <a:t> 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" name="textbox 60"/>
          <p:cNvSpPr/>
          <p:nvPr/>
        </p:nvSpPr>
        <p:spPr>
          <a:xfrm>
            <a:off x="5436088" y="4461472"/>
            <a:ext cx="3611225" cy="930531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6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3970" algn="l" rtl="0" eaLnBrk="0">
              <a:lnSpc>
                <a:spcPct val="85000"/>
              </a:lnSpc>
            </a:pPr>
            <a:r>
              <a:rPr sz="2225" kern="0" spc="20" dirty="0">
                <a:solidFill>
                  <a:srgbClr val="D97706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关键区别</a:t>
            </a:r>
            <a:endParaRPr sz="222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marL="22860" algn="l" rtl="0" eaLnBrk="0">
              <a:lnSpc>
                <a:spcPct val="92000"/>
              </a:lnSpc>
              <a:spcBef>
                <a:spcPts val="350"/>
              </a:spcBef>
            </a:pPr>
            <a:r>
              <a:rPr sz="1745" kern="0" spc="0" dirty="0">
                <a:solidFill>
                  <a:srgbClr val="16324F">
                    <a:alpha val="100000"/>
                  </a:srgbClr>
                </a:solidFill>
                <a:latin typeface="Menlo" panose="020B0609030804020204"/>
                <a:ea typeface="Menlo" panose="020B0609030804020204"/>
                <a:cs typeface="Menlo" panose="020B0609030804020204"/>
              </a:rPr>
              <a:t>hw</a:t>
            </a:r>
            <a:r>
              <a:rPr sz="1745" kern="0" spc="3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（硬盘上的文件）是</a:t>
            </a:r>
            <a:r>
              <a:rPr sz="1745" b="1" kern="0" spc="20" dirty="0">
                <a:solidFill>
                  <a:srgbClr val="0B5A8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程序</a:t>
            </a:r>
            <a:r>
              <a:rPr sz="1745" kern="0" spc="2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；</a:t>
            </a:r>
          </a:p>
          <a:p>
            <a:pPr marL="22860" algn="l" rtl="0" eaLnBrk="0">
              <a:lnSpc>
                <a:spcPct val="92000"/>
              </a:lnSpc>
              <a:spcBef>
                <a:spcPts val="350"/>
              </a:spcBef>
            </a:pPr>
            <a:r>
              <a:rPr sz="1745" kern="0" spc="8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运行后在内存里的实例才是</a:t>
            </a:r>
            <a:r>
              <a:rPr sz="1745" b="1" kern="0" spc="80" dirty="0">
                <a:solidFill>
                  <a:srgbClr val="0B5A8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进程</a:t>
            </a:r>
            <a:r>
              <a:rPr sz="1745" kern="0" spc="8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。</a:t>
            </a:r>
            <a:endParaRPr sz="174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2" name="textbox 62"/>
          <p:cNvSpPr/>
          <p:nvPr/>
        </p:nvSpPr>
        <p:spPr>
          <a:xfrm>
            <a:off x="503555" y="900430"/>
            <a:ext cx="8546465" cy="3771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6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lang="zh-CN" altLang="en-US" sz="3600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进程实例： </a:t>
            </a:r>
            <a:r>
              <a:rPr lang="zh-CN" altLang="en-US" sz="3600" b="0" spc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Hello</a:t>
            </a:r>
            <a:r>
              <a:rPr lang="zh-CN" altLang="en-US" sz="3600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lang="zh-CN" altLang="en-US" sz="3600" b="0" spc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World</a:t>
            </a:r>
            <a:r>
              <a:rPr lang="zh-CN" altLang="en-US" sz="3600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从源码到进程</a:t>
            </a:r>
          </a:p>
        </p:txBody>
      </p:sp>
      <p:sp>
        <p:nvSpPr>
          <p:cNvPr id="64" name="path 64"/>
          <p:cNvSpPr/>
          <p:nvPr/>
        </p:nvSpPr>
        <p:spPr>
          <a:xfrm>
            <a:off x="467995" y="5181600"/>
            <a:ext cx="4137660" cy="76200"/>
          </a:xfrm>
          <a:custGeom>
            <a:avLst/>
            <a:gdLst/>
            <a:ahLst/>
            <a:cxnLst/>
            <a:rect l="0" t="0" r="0" b="0"/>
            <a:pathLst>
              <a:path w="4104" h="67">
                <a:moveTo>
                  <a:pt x="0" y="33"/>
                </a:moveTo>
                <a:lnTo>
                  <a:pt x="4104" y="33"/>
                </a:lnTo>
              </a:path>
            </a:pathLst>
          </a:custGeom>
          <a:noFill/>
          <a:ln w="43018" cap="flat">
            <a:solidFill>
              <a:srgbClr val="F7FAFC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 sz="4445"/>
          </a:p>
        </p:txBody>
      </p:sp>
      <p:sp>
        <p:nvSpPr>
          <p:cNvPr id="66" name="path 66"/>
          <p:cNvSpPr/>
          <p:nvPr/>
        </p:nvSpPr>
        <p:spPr>
          <a:xfrm>
            <a:off x="467995" y="5491480"/>
            <a:ext cx="4137660" cy="76200"/>
          </a:xfrm>
          <a:custGeom>
            <a:avLst/>
            <a:gdLst/>
            <a:ahLst/>
            <a:cxnLst/>
            <a:rect l="0" t="0" r="0" b="0"/>
            <a:pathLst>
              <a:path w="4104" h="67">
                <a:moveTo>
                  <a:pt x="0" y="33"/>
                </a:moveTo>
                <a:lnTo>
                  <a:pt x="4104" y="33"/>
                </a:lnTo>
              </a:path>
            </a:pathLst>
          </a:custGeom>
          <a:noFill/>
          <a:ln w="43018" cap="flat">
            <a:solidFill>
              <a:srgbClr val="F7FAFC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 sz="4445"/>
          </a:p>
        </p:txBody>
      </p:sp>
      <p:graphicFrame>
        <p:nvGraphicFramePr>
          <p:cNvPr id="68" name="table 68"/>
          <p:cNvGraphicFramePr>
            <a:graphicFrameLocks noGrp="1"/>
          </p:cNvGraphicFramePr>
          <p:nvPr/>
        </p:nvGraphicFramePr>
        <p:xfrm>
          <a:off x="467995" y="5181600"/>
          <a:ext cx="4137025" cy="324485"/>
        </p:xfrm>
        <a:graphic>
          <a:graphicData uri="http://schemas.openxmlformats.org/drawingml/2006/table">
            <a:tbl>
              <a:tblPr/>
              <a:tblGrid>
                <a:gridCol w="41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4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r>
                        <a:rPr sz="1430" kern="0" spc="1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./</a:t>
                      </a:r>
                      <a:r>
                        <a:rPr sz="1430" kern="0" spc="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hw</a:t>
                      </a:r>
                      <a:endParaRPr sz="1430" dirty="0">
                        <a:latin typeface="Menlo" panose="020B0609030804020204"/>
                        <a:ea typeface="Menlo" panose="020B0609030804020204"/>
                        <a:cs typeface="Menlo" panose="020B0609030804020204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path 70"/>
          <p:cNvSpPr/>
          <p:nvPr/>
        </p:nvSpPr>
        <p:spPr>
          <a:xfrm>
            <a:off x="467995" y="4319905"/>
            <a:ext cx="4137660" cy="76200"/>
          </a:xfrm>
          <a:custGeom>
            <a:avLst/>
            <a:gdLst/>
            <a:ahLst/>
            <a:cxnLst/>
            <a:rect l="0" t="0" r="0" b="0"/>
            <a:pathLst>
              <a:path w="4104" h="67">
                <a:moveTo>
                  <a:pt x="0" y="33"/>
                </a:moveTo>
                <a:lnTo>
                  <a:pt x="4104" y="33"/>
                </a:lnTo>
              </a:path>
            </a:pathLst>
          </a:custGeom>
          <a:noFill/>
          <a:ln w="43018" cap="flat">
            <a:solidFill>
              <a:srgbClr val="F7FAFC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 sz="4445"/>
          </a:p>
        </p:txBody>
      </p:sp>
      <p:sp>
        <p:nvSpPr>
          <p:cNvPr id="72" name="path 72"/>
          <p:cNvSpPr/>
          <p:nvPr/>
        </p:nvSpPr>
        <p:spPr>
          <a:xfrm>
            <a:off x="467995" y="4629150"/>
            <a:ext cx="4137660" cy="76200"/>
          </a:xfrm>
          <a:custGeom>
            <a:avLst/>
            <a:gdLst/>
            <a:ahLst/>
            <a:cxnLst/>
            <a:rect l="0" t="0" r="0" b="0"/>
            <a:pathLst>
              <a:path w="4104" h="67">
                <a:moveTo>
                  <a:pt x="0" y="33"/>
                </a:moveTo>
                <a:lnTo>
                  <a:pt x="4104" y="33"/>
                </a:lnTo>
              </a:path>
            </a:pathLst>
          </a:custGeom>
          <a:noFill/>
          <a:ln w="43018" cap="flat">
            <a:solidFill>
              <a:srgbClr val="F7FAFC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 sz="4445"/>
          </a:p>
        </p:txBody>
      </p:sp>
      <p:graphicFrame>
        <p:nvGraphicFramePr>
          <p:cNvPr id="74" name="table 74"/>
          <p:cNvGraphicFramePr>
            <a:graphicFrameLocks noGrp="1"/>
          </p:cNvGraphicFramePr>
          <p:nvPr/>
        </p:nvGraphicFramePr>
        <p:xfrm>
          <a:off x="467995" y="4319905"/>
          <a:ext cx="4137025" cy="365125"/>
        </p:xfrm>
        <a:graphic>
          <a:graphicData uri="http://schemas.openxmlformats.org/drawingml/2006/table">
            <a:tbl>
              <a:tblPr/>
              <a:tblGrid>
                <a:gridCol w="41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r>
                        <a:rPr sz="1800" kern="0" spc="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gcc</a:t>
                      </a:r>
                      <a:r>
                        <a:rPr sz="1800" kern="0" spc="16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hw</a:t>
                      </a:r>
                      <a:r>
                        <a:rPr sz="1800" kern="0" spc="11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.c -</a:t>
                      </a:r>
                      <a:r>
                        <a:rPr sz="1800" kern="0" spc="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o</a:t>
                      </a:r>
                      <a:r>
                        <a:rPr sz="1800" kern="0" spc="15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hw</a:t>
                      </a:r>
                      <a:endParaRPr sz="1800" dirty="0">
                        <a:latin typeface="Menlo" panose="020B0609030804020204"/>
                        <a:ea typeface="Menlo" panose="020B0609030804020204"/>
                        <a:cs typeface="Menlo" panose="020B0609030804020204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6" name="textbox 76"/>
          <p:cNvSpPr/>
          <p:nvPr/>
        </p:nvSpPr>
        <p:spPr>
          <a:xfrm>
            <a:off x="5730612" y="3525092"/>
            <a:ext cx="2000187" cy="644213"/>
          </a:xfrm>
          <a:prstGeom prst="roundRect">
            <a:avLst>
              <a:gd name="adj" fmla="val 19810"/>
            </a:avLst>
          </a:prstGeom>
          <a:solidFill>
            <a:srgbClr val="E6F6EC">
              <a:alpha val="100000"/>
            </a:srgbClr>
          </a:solidFill>
          <a:ln w="3175" cap="flat">
            <a:solidFill>
              <a:srgbClr val="0B5A8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marL="282575" algn="l" rtl="0" eaLnBrk="0">
              <a:lnSpc>
                <a:spcPts val="1415"/>
              </a:lnSpc>
            </a:pPr>
            <a:r>
              <a:rPr sz="1590" b="1" kern="0" spc="10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进程（</a:t>
            </a:r>
            <a:r>
              <a:rPr sz="1590" b="1" kern="0" spc="0" dirty="0">
                <a:solidFill>
                  <a:srgbClr val="16324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hw</a:t>
            </a:r>
            <a:r>
              <a:rPr sz="1590" b="1" kern="0" spc="10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）</a:t>
            </a:r>
            <a:endParaRPr sz="1590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marL="31115" algn="l" rtl="0" eaLnBrk="0">
              <a:lnSpc>
                <a:spcPct val="88000"/>
              </a:lnSpc>
              <a:spcBef>
                <a:spcPts val="235"/>
              </a:spcBef>
            </a:pPr>
            <a:r>
              <a:rPr sz="1430" b="1" kern="0" spc="60" dirty="0">
                <a:solidFill>
                  <a:srgbClr val="4B5563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获得地址空间</a:t>
            </a:r>
            <a:r>
              <a:rPr sz="1430" kern="0" spc="60" dirty="0">
                <a:solidFill>
                  <a:srgbClr val="4B5563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 </a:t>
            </a:r>
            <a:r>
              <a:rPr sz="1430" b="1" kern="0" spc="60" dirty="0">
                <a:solidFill>
                  <a:srgbClr val="4B5563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+</a:t>
            </a:r>
            <a:r>
              <a:rPr sz="1430" kern="0" spc="60" dirty="0">
                <a:solidFill>
                  <a:srgbClr val="4B5563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30" b="1" kern="0" spc="60" dirty="0">
                <a:solidFill>
                  <a:srgbClr val="4B5563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资源</a:t>
            </a:r>
            <a:endParaRPr sz="1430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8" name="textbox 78"/>
          <p:cNvSpPr/>
          <p:nvPr/>
        </p:nvSpPr>
        <p:spPr>
          <a:xfrm>
            <a:off x="5818998" y="2630830"/>
            <a:ext cx="1834849" cy="632116"/>
          </a:xfrm>
          <a:prstGeom prst="roundRect">
            <a:avLst>
              <a:gd name="adj" fmla="val 20180"/>
            </a:avLst>
          </a:prstGeom>
          <a:solidFill>
            <a:srgbClr val="DCEEFF">
              <a:alpha val="100000"/>
            </a:srgbClr>
          </a:solidFill>
          <a:ln w="3175" cap="flat">
            <a:solidFill>
              <a:srgbClr val="0B5A8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76000"/>
              </a:lnSpc>
            </a:pPr>
            <a:endParaRPr sz="16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462915" algn="l" rtl="0" eaLnBrk="0">
              <a:lnSpc>
                <a:spcPct val="74000"/>
              </a:lnSpc>
              <a:spcBef>
                <a:spcPts val="0"/>
              </a:spcBef>
            </a:pPr>
            <a:r>
              <a:rPr sz="1590" b="1" kern="0" spc="70" dirty="0">
                <a:solidFill>
                  <a:srgbClr val="16324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hw</a:t>
            </a:r>
            <a:endParaRPr sz="159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13000"/>
              </a:lnSpc>
            </a:pPr>
            <a:endParaRPr sz="32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r" rtl="0" eaLnBrk="0">
              <a:lnSpc>
                <a:spcPts val="1295"/>
              </a:lnSpc>
              <a:spcBef>
                <a:spcPts val="0"/>
              </a:spcBef>
            </a:pPr>
            <a:r>
              <a:rPr sz="1430" b="1" kern="0" spc="-10" dirty="0">
                <a:solidFill>
                  <a:srgbClr val="4B5563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可执行文件（</a:t>
            </a:r>
            <a:r>
              <a:rPr sz="1430" b="1" kern="0" spc="-10" dirty="0">
                <a:solidFill>
                  <a:srgbClr val="4B5563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ELF</a:t>
            </a:r>
            <a:r>
              <a:rPr sz="1430" b="1" kern="0" spc="-10" dirty="0">
                <a:solidFill>
                  <a:srgbClr val="4B5563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）</a:t>
            </a:r>
            <a:endParaRPr sz="1430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0" name="rect 80"/>
          <p:cNvSpPr/>
          <p:nvPr/>
        </p:nvSpPr>
        <p:spPr>
          <a:xfrm>
            <a:off x="5869084" y="1738265"/>
            <a:ext cx="1722719" cy="632843"/>
          </a:xfrm>
          <a:prstGeom prst="rect">
            <a:avLst/>
          </a:prstGeom>
          <a:solidFill>
            <a:srgbClr val="DCEEFF">
              <a:alpha val="98431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sz="4445"/>
          </a:p>
        </p:txBody>
      </p:sp>
      <p:sp>
        <p:nvSpPr>
          <p:cNvPr id="82" name="textbox 82"/>
          <p:cNvSpPr/>
          <p:nvPr/>
        </p:nvSpPr>
        <p:spPr>
          <a:xfrm>
            <a:off x="5851442" y="1720621"/>
            <a:ext cx="1758229" cy="668409"/>
          </a:xfrm>
          <a:prstGeom prst="roundRect">
            <a:avLst>
              <a:gd name="adj" fmla="val 20315"/>
            </a:avLst>
          </a:prstGeom>
          <a:noFill/>
          <a:ln w="3175" cap="flat">
            <a:solidFill>
              <a:srgbClr val="0B5A8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sz="32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86080" algn="l" rtl="0" eaLnBrk="0">
              <a:lnSpc>
                <a:spcPct val="74000"/>
              </a:lnSpc>
              <a:spcBef>
                <a:spcPts val="0"/>
              </a:spcBef>
            </a:pPr>
            <a:r>
              <a:rPr sz="1590" b="1" kern="0" spc="0" dirty="0">
                <a:solidFill>
                  <a:srgbClr val="16324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hw</a:t>
            </a:r>
            <a:r>
              <a:rPr sz="1590" b="1" kern="0" spc="110" dirty="0">
                <a:solidFill>
                  <a:srgbClr val="16324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.c</a:t>
            </a:r>
            <a:endParaRPr sz="159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00000"/>
              </a:lnSpc>
            </a:pPr>
            <a:endParaRPr sz="635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279400" algn="l" rtl="0" eaLnBrk="0">
              <a:lnSpc>
                <a:spcPct val="87000"/>
              </a:lnSpc>
              <a:spcBef>
                <a:spcPts val="5"/>
              </a:spcBef>
            </a:pPr>
            <a:r>
              <a:rPr sz="1430" b="1" kern="0" spc="80" dirty="0">
                <a:solidFill>
                  <a:srgbClr val="4B5563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源码文件</a:t>
            </a:r>
            <a:endParaRPr sz="1430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4" name="textbox 84"/>
          <p:cNvSpPr/>
          <p:nvPr/>
        </p:nvSpPr>
        <p:spPr>
          <a:xfrm>
            <a:off x="527685" y="4832350"/>
            <a:ext cx="3803015" cy="263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6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745" b="1" kern="0" spc="80" dirty="0" err="1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第三步：运行操作系统创建进程</a:t>
            </a:r>
            <a:endParaRPr sz="174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6" name="textbox 86"/>
          <p:cNvSpPr/>
          <p:nvPr/>
        </p:nvSpPr>
        <p:spPr>
          <a:xfrm>
            <a:off x="527685" y="3970655"/>
            <a:ext cx="2921635" cy="263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6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745" b="1" kern="0" spc="8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第二步：编译成可执行文件</a:t>
            </a:r>
            <a:endParaRPr sz="174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8" name="textbox 88"/>
          <p:cNvSpPr/>
          <p:nvPr/>
        </p:nvSpPr>
        <p:spPr>
          <a:xfrm>
            <a:off x="527393" y="1655530"/>
            <a:ext cx="1716894" cy="27018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6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1745" b="1" kern="0" spc="8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第一步：写源码</a:t>
            </a:r>
            <a:endParaRPr sz="174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6662653" y="3245208"/>
            <a:ext cx="1003118" cy="273211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32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2390" algn="l" rtl="0" eaLnBrk="0">
              <a:lnSpc>
                <a:spcPct val="87000"/>
              </a:lnSpc>
              <a:tabLst>
                <a:tab pos="108585" algn="l"/>
              </a:tabLst>
            </a:pPr>
            <a:r>
              <a:rPr sz="1430" kern="0" spc="0" dirty="0">
                <a:solidFill>
                  <a:srgbClr val="4B5563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430" kern="0" spc="60" dirty="0">
                <a:solidFill>
                  <a:srgbClr val="4B5563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./</a:t>
            </a:r>
            <a:r>
              <a:rPr sz="1430" kern="0" spc="0" dirty="0">
                <a:solidFill>
                  <a:srgbClr val="4B5563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hw</a:t>
            </a:r>
            <a:r>
              <a:rPr sz="1430" kern="0" spc="60" dirty="0">
                <a:solidFill>
                  <a:srgbClr val="4B5563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30" kern="0" spc="60" dirty="0">
                <a:solidFill>
                  <a:srgbClr val="4B5563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运行</a:t>
            </a:r>
            <a:endParaRPr sz="1430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682816" y="3265372"/>
            <a:ext cx="95258" cy="232105"/>
          </a:xfrm>
          <a:prstGeom prst="rect">
            <a:avLst/>
          </a:prstGeom>
        </p:spPr>
      </p:pic>
      <p:sp>
        <p:nvSpPr>
          <p:cNvPr id="94" name="textbox 94"/>
          <p:cNvSpPr/>
          <p:nvPr/>
        </p:nvSpPr>
        <p:spPr>
          <a:xfrm>
            <a:off x="6662653" y="2350945"/>
            <a:ext cx="946661" cy="273211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89000"/>
              </a:lnSpc>
            </a:pPr>
            <a:endParaRPr sz="16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r" rtl="0" eaLnBrk="0">
              <a:lnSpc>
                <a:spcPct val="93000"/>
              </a:lnSpc>
              <a:spcBef>
                <a:spcPts val="0"/>
              </a:spcBef>
            </a:pPr>
            <a:r>
              <a:rPr sz="1430" kern="0" spc="0" dirty="0">
                <a:solidFill>
                  <a:srgbClr val="4B5563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gcc</a:t>
            </a:r>
            <a:r>
              <a:rPr sz="1430" kern="0" spc="80" dirty="0">
                <a:solidFill>
                  <a:srgbClr val="4B5563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30" kern="0" spc="120" dirty="0">
                <a:solidFill>
                  <a:srgbClr val="4B5563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编译</a:t>
            </a:r>
            <a:endParaRPr sz="1430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96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82816" y="2371108"/>
            <a:ext cx="95258" cy="2321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1550" y="6021070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hw.c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线程的同步方式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87" y="1412776"/>
            <a:ext cx="9064625" cy="49491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线程的同步方式</a:t>
            </a:r>
            <a:r>
              <a:rPr lang="en-US" altLang="zh-CN" dirty="0">
                <a:sym typeface="+mn-ea"/>
              </a:rPr>
              <a:t>-1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最原始的做法：共享标志位通信（不推荐使用）</a:t>
            </a:r>
          </a:p>
          <a:p>
            <a:pPr lvl="1"/>
            <a:r>
              <a:rPr lang="zh-CN" altLang="en-US" dirty="0"/>
              <a:t>设置一个全局变量，通过变量值的改变进行通信。</a:t>
            </a:r>
          </a:p>
          <a:p>
            <a:pPr lvl="1"/>
            <a:r>
              <a:rPr lang="zh-CN" altLang="en-US" dirty="0"/>
              <a:t>场景举例：主线程循环</a:t>
            </a:r>
            <a:r>
              <a:rPr lang="en-US" altLang="zh-CN" dirty="0"/>
              <a:t>3</a:t>
            </a:r>
            <a:r>
              <a:rPr lang="zh-CN" altLang="en-US" dirty="0"/>
              <a:t>次</a:t>
            </a:r>
            <a:r>
              <a:rPr lang="en-US" altLang="zh-CN" dirty="0"/>
              <a:t>sleep</a:t>
            </a:r>
            <a:r>
              <a:rPr lang="zh-CN" altLang="en-US" dirty="0"/>
              <a:t>后修改变量为</a:t>
            </a:r>
            <a:r>
              <a:rPr lang="en-US" altLang="zh-CN" dirty="0"/>
              <a:t>1</a:t>
            </a:r>
            <a:r>
              <a:rPr lang="zh-CN" altLang="en-US" dirty="0"/>
              <a:t>，子线程用</a:t>
            </a:r>
            <a:r>
              <a:rPr lang="en-US" altLang="zh-CN" dirty="0"/>
              <a:t>while</a:t>
            </a:r>
            <a:r>
              <a:rPr lang="zh-CN" altLang="en-US" dirty="0"/>
              <a:t>不断判断。</a:t>
            </a:r>
          </a:p>
          <a:p>
            <a:r>
              <a:rPr lang="zh-CN" altLang="en-US" dirty="0"/>
              <a:t>这种做法的痛点</a:t>
            </a:r>
            <a:r>
              <a:rPr lang="en-US" altLang="zh-CN" dirty="0"/>
              <a:t>	</a:t>
            </a:r>
            <a:endParaRPr lang="zh-CN" altLang="en-US" dirty="0"/>
          </a:p>
          <a:p>
            <a:pPr lvl="1"/>
            <a:r>
              <a:rPr lang="zh-CN" altLang="en-US" dirty="0"/>
              <a:t>它一方面会让子线程一直空转，白白消耗</a:t>
            </a:r>
            <a:r>
              <a:rPr lang="en-US" altLang="zh-CN" dirty="0"/>
              <a:t>CPU</a:t>
            </a:r>
            <a:r>
              <a:rPr lang="zh-CN" altLang="en-US" dirty="0"/>
              <a:t>（忙等待</a:t>
            </a:r>
            <a:r>
              <a:rPr lang="en-US" altLang="zh-CN" dirty="0"/>
              <a:t>/ Busy Wait</a:t>
            </a:r>
            <a:r>
              <a:rPr lang="zh-CN" altLang="en-US" dirty="0"/>
              <a:t>）；</a:t>
            </a:r>
          </a:p>
          <a:p>
            <a:pPr lvl="1"/>
            <a:r>
              <a:rPr lang="zh-CN" altLang="en-US" dirty="0"/>
              <a:t>另一方面又没有用互斥锁或条件变量建立可靠同步，严格说这个例子还存在</a:t>
            </a:r>
            <a:r>
              <a:rPr lang="en-US" altLang="zh-CN" dirty="0"/>
              <a:t>“</a:t>
            </a:r>
            <a:r>
              <a:rPr lang="zh-CN" altLang="en-US" dirty="0"/>
              <a:t>另一个线程是否一定能及时看到</a:t>
            </a:r>
            <a:r>
              <a:rPr lang="en-US" altLang="zh-CN" dirty="0"/>
              <a:t>ready = 1”</a:t>
            </a:r>
            <a:r>
              <a:rPr lang="zh-CN" altLang="en-US" dirty="0"/>
              <a:t>的问题。</a:t>
            </a:r>
            <a:endParaRPr lang="en-US" altLang="zh-C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线程的同步方式</a:t>
            </a:r>
            <a:r>
              <a:rPr lang="en-US" altLang="zh-CN" dirty="0">
                <a:sym typeface="+mn-ea"/>
              </a:rPr>
              <a:t>-1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原始做法代码演示：共享标志位通信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2060575"/>
            <a:ext cx="8700135" cy="39490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5516880"/>
            <a:ext cx="6917055" cy="12750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59205" y="5085080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05busy_wait.c</a:t>
            </a:r>
            <a:endParaRPr lang="zh-CN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线程的同步方式</a:t>
            </a:r>
            <a:r>
              <a:rPr lang="en-US" altLang="zh-CN" dirty="0">
                <a:sym typeface="+mn-ea"/>
              </a:rPr>
              <a:t>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互斥锁的核心生命周期（类似网络套接字）</a:t>
            </a:r>
          </a:p>
          <a:p>
            <a:pPr lvl="1"/>
            <a:r>
              <a:rPr lang="zh-CN" altLang="en-US" dirty="0"/>
              <a:t>就像网络编程里要</a:t>
            </a:r>
            <a:r>
              <a:rPr lang="en-US" altLang="zh-CN" dirty="0"/>
              <a:t>“</a:t>
            </a:r>
            <a:r>
              <a:rPr lang="zh-CN" altLang="en-US" dirty="0"/>
              <a:t>创建</a:t>
            </a:r>
            <a:r>
              <a:rPr lang="en-US" altLang="en-US" dirty="0"/>
              <a:t>→</a:t>
            </a:r>
            <a:r>
              <a:rPr lang="zh-CN" altLang="en-US" dirty="0"/>
              <a:t>连接</a:t>
            </a:r>
            <a:r>
              <a:rPr lang="en-US" altLang="en-US" dirty="0"/>
              <a:t>→</a:t>
            </a:r>
            <a:r>
              <a:rPr lang="zh-CN" altLang="en-US" dirty="0"/>
              <a:t>读写</a:t>
            </a:r>
            <a:r>
              <a:rPr lang="en-US" altLang="en-US" dirty="0"/>
              <a:t>→</a:t>
            </a:r>
            <a:r>
              <a:rPr lang="zh-CN" altLang="en-US" dirty="0"/>
              <a:t>关闭</a:t>
            </a:r>
            <a:r>
              <a:rPr lang="en-US" altLang="zh-CN" dirty="0"/>
              <a:t>”</a:t>
            </a:r>
            <a:r>
              <a:rPr lang="zh-CN" altLang="en-US" dirty="0"/>
              <a:t>，互斥锁也有四大核心操作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" y="3212976"/>
            <a:ext cx="8137525" cy="330390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线程的同步方式</a:t>
            </a:r>
            <a:r>
              <a:rPr lang="en-US" altLang="zh-CN" dirty="0">
                <a:sym typeface="+mn-ea"/>
              </a:rPr>
              <a:t>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互斥锁</a:t>
            </a:r>
            <a:r>
              <a:rPr lang="en-US" altLang="zh-CN" dirty="0"/>
              <a:t>API</a:t>
            </a:r>
            <a:r>
              <a:rPr lang="zh-CN" altLang="en-US" dirty="0"/>
              <a:t>详解（</a:t>
            </a:r>
            <a:r>
              <a:rPr lang="en-US" altLang="zh-CN" dirty="0"/>
              <a:t>1</a:t>
            </a:r>
            <a:r>
              <a:rPr lang="zh-CN" altLang="en-US" dirty="0"/>
              <a:t>）：初始化与销毁</a:t>
            </a:r>
          </a:p>
          <a:p>
            <a:pPr marL="0" indent="0">
              <a:buNone/>
            </a:pPr>
            <a:r>
              <a:rPr lang="en-US" altLang="zh-CN" dirty="0"/>
              <a:t>int </a:t>
            </a:r>
            <a:r>
              <a:rPr lang="en-US" altLang="zh-CN" dirty="0" err="1"/>
              <a:t>pthread_mutex_init</a:t>
            </a:r>
            <a:r>
              <a:rPr lang="en-US" altLang="zh-CN" dirty="0"/>
              <a:t>(</a:t>
            </a:r>
            <a:r>
              <a:rPr lang="en-US" altLang="zh-CN" dirty="0" err="1"/>
              <a:t>pthread_mutex_t</a:t>
            </a:r>
            <a:r>
              <a:rPr lang="en-US" altLang="zh-CN" dirty="0"/>
              <a:t> *mutex,</a:t>
            </a:r>
          </a:p>
          <a:p>
            <a:pPr marL="0" indent="0">
              <a:buNone/>
            </a:pPr>
            <a:r>
              <a:rPr lang="en-US" altLang="zh-CN" dirty="0"/>
              <a:t>                     const </a:t>
            </a:r>
            <a:r>
              <a:rPr lang="en-US" altLang="zh-CN" dirty="0" err="1"/>
              <a:t>pthread_mutexattr_t</a:t>
            </a:r>
            <a:r>
              <a:rPr lang="en-US" altLang="zh-CN" dirty="0"/>
              <a:t> *</a:t>
            </a:r>
            <a:r>
              <a:rPr lang="en-US" altLang="zh-CN" dirty="0" err="1"/>
              <a:t>attr</a:t>
            </a:r>
            <a:r>
              <a:rPr lang="en-US" altLang="zh-CN" dirty="0"/>
              <a:t>);</a:t>
            </a:r>
          </a:p>
          <a:p>
            <a:pPr marL="0" indent="0">
              <a:buNone/>
            </a:pPr>
            <a:r>
              <a:rPr lang="en-US" altLang="zh-CN" dirty="0"/>
              <a:t>int  </a:t>
            </a:r>
            <a:r>
              <a:rPr lang="en-US" altLang="zh-CN" dirty="0" err="1"/>
              <a:t>pthread_mutex_destroy</a:t>
            </a:r>
            <a:r>
              <a:rPr lang="en-US" altLang="zh-CN" dirty="0"/>
              <a:t>(</a:t>
            </a:r>
            <a:r>
              <a:rPr lang="en-US" altLang="zh-CN" dirty="0" err="1"/>
              <a:t>pthread_mutex_t</a:t>
            </a:r>
            <a:r>
              <a:rPr lang="en-US" altLang="zh-CN" dirty="0"/>
              <a:t> *mutex);</a:t>
            </a:r>
          </a:p>
          <a:p>
            <a:pPr algn="l"/>
            <a:r>
              <a:rPr lang="zh-CN" altLang="en-US" dirty="0"/>
              <a:t>mutex：要操作的那把锁的地址（需提前声明pthread_mutex_tm;）。</a:t>
            </a:r>
          </a:p>
          <a:p>
            <a:pPr algn="l"/>
            <a:r>
              <a:rPr lang="zh-CN" altLang="en-US" dirty="0"/>
              <a:t>attr：锁的属性。这和前面pthread_create一样，入门直接填NULL使用默认属性即可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71550" y="5661025"/>
            <a:ext cx="69665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C00000"/>
                </a:solidFill>
                <a:latin typeface="monospace"/>
                <a:ea typeface="monospace"/>
              </a:rPr>
              <a:t>对于全局锁，</a:t>
            </a:r>
            <a:r>
              <a:rPr lang="en-US" altLang="zh-CN" sz="2000" dirty="0">
                <a:solidFill>
                  <a:srgbClr val="C00000"/>
                </a:solidFill>
                <a:latin typeface="serif"/>
                <a:ea typeface="serif"/>
              </a:rPr>
              <a:t>C</a:t>
            </a:r>
            <a:r>
              <a:rPr lang="zh-CN" altLang="en-US" sz="2000" dirty="0">
                <a:solidFill>
                  <a:srgbClr val="C00000"/>
                </a:solidFill>
                <a:latin typeface="monospace"/>
                <a:ea typeface="monospace"/>
              </a:rPr>
              <a:t>语言提供了一个不需要调</a:t>
            </a:r>
            <a:r>
              <a:rPr lang="en-US" altLang="zh-CN" sz="2000" dirty="0" err="1">
                <a:solidFill>
                  <a:srgbClr val="C00000"/>
                </a:solidFill>
                <a:latin typeface="monospace"/>
                <a:ea typeface="monospace"/>
              </a:rPr>
              <a:t>init</a:t>
            </a:r>
            <a:r>
              <a:rPr lang="zh-CN" altLang="en-US" sz="2000" dirty="0">
                <a:solidFill>
                  <a:srgbClr val="C00000"/>
                </a:solidFill>
                <a:latin typeface="monospace"/>
                <a:ea typeface="monospace"/>
              </a:rPr>
              <a:t>和</a:t>
            </a:r>
            <a:r>
              <a:rPr lang="en-US" altLang="zh-CN" sz="2000" dirty="0">
                <a:solidFill>
                  <a:srgbClr val="C00000"/>
                </a:solidFill>
                <a:latin typeface="monospace"/>
                <a:ea typeface="monospace"/>
              </a:rPr>
              <a:t>destroy</a:t>
            </a:r>
            <a:r>
              <a:rPr lang="zh-CN" altLang="en-US" sz="2000" dirty="0">
                <a:solidFill>
                  <a:srgbClr val="C00000"/>
                </a:solidFill>
                <a:latin typeface="monospace"/>
                <a:ea typeface="monospace"/>
              </a:rPr>
              <a:t>的宏写法：</a:t>
            </a:r>
            <a:r>
              <a:rPr lang="en-US" altLang="zh-CN" sz="2000" dirty="0" err="1">
                <a:solidFill>
                  <a:srgbClr val="C00000"/>
                </a:solidFill>
                <a:latin typeface="monospace"/>
                <a:ea typeface="monospace"/>
              </a:rPr>
              <a:t>pthread_mutex_t</a:t>
            </a:r>
            <a:r>
              <a:rPr lang="en-US" altLang="zh-CN" sz="2000" dirty="0">
                <a:solidFill>
                  <a:srgbClr val="C00000"/>
                </a:solidFill>
                <a:latin typeface="monospace"/>
                <a:ea typeface="monospace"/>
              </a:rPr>
              <a:t> mutex = PTHREAD_MUTEX_INITIALIZER;</a:t>
            </a:r>
            <a:r>
              <a:rPr lang="zh-CN" altLang="en-US" sz="2000" dirty="0">
                <a:solidFill>
                  <a:srgbClr val="C00000"/>
                </a:solidFill>
                <a:latin typeface="monospace"/>
                <a:ea typeface="monospace"/>
              </a:rPr>
              <a:t>后面的代码例子都会用这种最简写法！</a:t>
            </a:r>
            <a:endParaRPr lang="en-US" altLang="zh-CN" sz="2000" dirty="0">
              <a:solidFill>
                <a:srgbClr val="C00000"/>
              </a:solidFill>
              <a:latin typeface="serif"/>
              <a:ea typeface="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线程的同步方式</a:t>
            </a:r>
            <a:r>
              <a:rPr lang="en-US" altLang="zh-CN" dirty="0">
                <a:sym typeface="+mn-ea"/>
              </a:rPr>
              <a:t>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互斥锁</a:t>
            </a:r>
            <a:r>
              <a:rPr lang="en-US" altLang="zh-CN" dirty="0"/>
              <a:t>API</a:t>
            </a:r>
            <a:r>
              <a:rPr lang="zh-CN" altLang="en-US" dirty="0"/>
              <a:t>详解（</a:t>
            </a:r>
            <a:r>
              <a:rPr lang="en-US" altLang="zh-CN" dirty="0"/>
              <a:t>2</a:t>
            </a:r>
            <a:r>
              <a:rPr lang="zh-CN" altLang="en-US" dirty="0"/>
              <a:t>）：加锁与解锁</a:t>
            </a:r>
          </a:p>
          <a:p>
            <a:pPr marL="0" indent="0">
              <a:buNone/>
            </a:pPr>
            <a:r>
              <a:rPr lang="en-US" altLang="zh-CN" dirty="0"/>
              <a:t>int </a:t>
            </a:r>
            <a:r>
              <a:rPr lang="en-US" altLang="zh-CN" dirty="0" err="1"/>
              <a:t>pthread_mutex_lock</a:t>
            </a:r>
            <a:r>
              <a:rPr lang="en-US" altLang="zh-CN" dirty="0"/>
              <a:t>(</a:t>
            </a:r>
            <a:r>
              <a:rPr lang="en-US" altLang="zh-CN" dirty="0" err="1"/>
              <a:t>pthread_mutex_t</a:t>
            </a:r>
            <a:r>
              <a:rPr lang="en-US" altLang="zh-CN" dirty="0"/>
              <a:t> *mutex);</a:t>
            </a:r>
          </a:p>
          <a:p>
            <a:pPr marL="0" indent="0">
              <a:buNone/>
            </a:pPr>
            <a:r>
              <a:rPr lang="en-US" altLang="zh-CN" dirty="0"/>
              <a:t>int </a:t>
            </a:r>
            <a:r>
              <a:rPr lang="en-US" altLang="zh-CN" dirty="0" err="1"/>
              <a:t>pthread_mutex_unlock</a:t>
            </a:r>
            <a:r>
              <a:rPr lang="en-US" altLang="zh-CN" dirty="0"/>
              <a:t>(</a:t>
            </a:r>
            <a:r>
              <a:rPr lang="en-US" altLang="zh-CN" dirty="0" err="1"/>
              <a:t>pthread_mutex_t</a:t>
            </a:r>
            <a:r>
              <a:rPr lang="en-US" altLang="zh-CN" dirty="0"/>
              <a:t> *mutex);</a:t>
            </a:r>
          </a:p>
          <a:p>
            <a:pPr algn="l"/>
            <a:r>
              <a:rPr lang="zh-CN" altLang="en-US" sz="2400" dirty="0"/>
              <a:t>pthread_mutex_lock：</a:t>
            </a:r>
          </a:p>
          <a:p>
            <a:pPr lvl="1" algn="l"/>
            <a:r>
              <a:rPr lang="zh-CN" altLang="en-US" sz="2200" dirty="0"/>
              <a:t>状态：如果锁是</a:t>
            </a:r>
            <a:r>
              <a:rPr lang="zh-CN" altLang="en-US" sz="2200" dirty="0">
                <a:solidFill>
                  <a:schemeClr val="tx2"/>
                </a:solidFill>
              </a:rPr>
              <a:t>空闲的</a:t>
            </a:r>
            <a:r>
              <a:rPr lang="zh-CN" altLang="en-US" sz="2200" dirty="0"/>
              <a:t>，立刻拿锁走人，继续往下执行</a:t>
            </a:r>
          </a:p>
          <a:p>
            <a:pPr lvl="1" algn="l"/>
            <a:r>
              <a:rPr lang="zh-CN" altLang="en-US" sz="2200" dirty="0"/>
              <a:t>阻塞：如果锁</a:t>
            </a:r>
            <a:r>
              <a:rPr lang="zh-CN" altLang="en-US" sz="2200" dirty="0">
                <a:solidFill>
                  <a:schemeClr val="tx2"/>
                </a:solidFill>
              </a:rPr>
              <a:t>已被别人拿着</a:t>
            </a:r>
            <a:r>
              <a:rPr lang="zh-CN" altLang="en-US" sz="2200" dirty="0"/>
              <a:t>，当前线程会自动睡眠（不卡CPU），直到那个人解锁</a:t>
            </a:r>
          </a:p>
          <a:p>
            <a:pPr algn="l"/>
            <a:r>
              <a:rPr lang="zh-CN" altLang="en-US" sz="2400" dirty="0"/>
              <a:t>pthread_mutex_unlock：</a:t>
            </a:r>
          </a:p>
          <a:p>
            <a:pPr lvl="1" algn="l"/>
            <a:r>
              <a:rPr lang="zh-CN" altLang="en-US" sz="2200" dirty="0"/>
              <a:t>动作：把这把锁改回“空闲”状态</a:t>
            </a:r>
          </a:p>
          <a:p>
            <a:pPr lvl="1" algn="l"/>
            <a:r>
              <a:rPr lang="zh-CN" altLang="en-US" sz="2200" dirty="0"/>
              <a:t>唤醒：如果有其它线程正被卡在lock上睡觉，系统会挑一个唤醒它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线程的同步方式</a:t>
            </a:r>
            <a:r>
              <a:rPr lang="en-US" altLang="zh-CN" dirty="0">
                <a:sym typeface="+mn-ea"/>
              </a:rPr>
              <a:t>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千万要记住的一件事一定要成对出现！并且必须是</a:t>
            </a:r>
            <a:r>
              <a:rPr lang="en-US" altLang="zh-CN" dirty="0">
                <a:solidFill>
                  <a:srgbClr val="FF0000"/>
                </a:solidFill>
              </a:rPr>
              <a:t>“</a:t>
            </a:r>
            <a:r>
              <a:rPr lang="zh-CN" altLang="en-US" dirty="0">
                <a:solidFill>
                  <a:srgbClr val="FF0000"/>
                </a:solidFill>
              </a:rPr>
              <a:t>谁加的锁，谁负责解</a:t>
            </a:r>
            <a:r>
              <a:rPr lang="en-US" altLang="zh-CN" dirty="0">
                <a:solidFill>
                  <a:srgbClr val="FF0000"/>
                </a:solidFill>
              </a:rPr>
              <a:t>”</a:t>
            </a: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线程的同步方式</a:t>
            </a:r>
            <a:r>
              <a:rPr lang="en-US" altLang="zh-CN" dirty="0">
                <a:sym typeface="+mn-ea"/>
              </a:rPr>
              <a:t>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正确写法：用互斥锁保护关键区（上）</a:t>
            </a:r>
          </a:p>
          <a:p>
            <a:r>
              <a:rPr lang="zh-CN" altLang="en-US"/>
              <a:t>代码目的：仍然让两个线程各加</a:t>
            </a:r>
            <a:r>
              <a:rPr lang="en-US" altLang="zh-CN"/>
              <a:t>100000</a:t>
            </a:r>
            <a:r>
              <a:rPr lang="zh-CN" altLang="en-US"/>
              <a:t>次，但要求结果稳定正确。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3140710"/>
            <a:ext cx="4572635" cy="23577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45250" y="492950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72250" y="505650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4580890"/>
            <a:ext cx="5235575" cy="21228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3895" y="5661025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06count_mutex.c</a:t>
            </a:r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线程的同步方式</a:t>
            </a:r>
            <a:r>
              <a:rPr lang="en-US" altLang="zh-CN" dirty="0">
                <a:sym typeface="+mn-ea"/>
              </a:rPr>
              <a:t>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期望结果与实际结果：都应稳定为</a:t>
            </a:r>
            <a:r>
              <a:rPr lang="en-US" altLang="zh-CN"/>
              <a:t>counter = 200000</a:t>
            </a:r>
            <a:r>
              <a:rPr lang="zh-CN" altLang="en-US"/>
              <a:t>，因为同一时刻只有一个线程能进入关键区。</a:t>
            </a:r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C87B8C-042C-6A6D-6904-E3A1D1EA5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18402"/>
            <a:ext cx="7803586" cy="102119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线程的同步方式</a:t>
            </a:r>
            <a:r>
              <a:rPr lang="en-US" altLang="zh-CN" dirty="0">
                <a:sym typeface="+mn-ea"/>
              </a:rPr>
              <a:t>-3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死锁示例：两把锁顺序不一致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" y="2061210"/>
            <a:ext cx="6693535" cy="46704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43755" y="5805170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07deadlock.c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79266"/>
              </p:ext>
            </p:extLst>
          </p:nvPr>
        </p:nvGraphicFramePr>
        <p:xfrm>
          <a:off x="4732655" y="1985645"/>
          <a:ext cx="4253865" cy="2058035"/>
        </p:xfrm>
        <a:graphic>
          <a:graphicData uri="http://schemas.openxmlformats.org/drawingml/2006/table">
            <a:tbl>
              <a:tblPr/>
              <a:tblGrid>
                <a:gridCol w="425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580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35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marL="9017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590" kern="0" spc="5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字段</a:t>
                      </a:r>
                      <a:r>
                        <a:rPr sz="1590" kern="0" spc="3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        </a:t>
                      </a:r>
                      <a:r>
                        <a:rPr sz="1590" kern="0" spc="5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含义</a:t>
                      </a:r>
                    </a:p>
                    <a:p>
                      <a:pPr marL="85725" algn="l" rtl="0" eaLnBrk="0">
                        <a:lnSpc>
                          <a:spcPct val="90000"/>
                        </a:lnSpc>
                        <a:spcBef>
                          <a:spcPts val="285"/>
                        </a:spcBef>
                      </a:pPr>
                      <a:endParaRPr lang="zh-CN" sz="475" kern="0" spc="110" dirty="0">
                        <a:solidFill>
                          <a:srgbClr val="16324F">
                            <a:alpha val="100000"/>
                          </a:srgbClr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marL="85725" marR="0" lvl="0" indent="0" algn="l" defTabSz="914400" rtl="0" eaLnBrk="0" fontAlgn="auto" latinLnBrk="0" hangingPunct="1">
                        <a:lnSpc>
                          <a:spcPct val="9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590" b="1" kern="0" spc="110" dirty="0">
                          <a:solidFill>
                            <a:srgbClr val="16324F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USER    </a:t>
                      </a:r>
                      <a:r>
                        <a:rPr lang="zh-CN" altLang="zh-CN" sz="1590" kern="0" spc="110" dirty="0">
                          <a:solidFill>
                            <a:srgbClr val="16324F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启动该进程的用户</a:t>
                      </a:r>
                      <a:endParaRPr lang="zh-CN" altLang="zh-CN" sz="1590" kern="0" spc="110" dirty="0">
                        <a:solidFill>
                          <a:srgbClr val="16324F">
                            <a:alpha val="100000"/>
                          </a:srgbClr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marL="85725" algn="l" rtl="0" eaLnBrk="0">
                        <a:lnSpc>
                          <a:spcPct val="90000"/>
                        </a:lnSpc>
                        <a:spcBef>
                          <a:spcPts val="285"/>
                        </a:spcBef>
                      </a:pPr>
                      <a:r>
                        <a:rPr lang="zh-CN" sz="1590" b="1" kern="0" spc="110" dirty="0">
                          <a:solidFill>
                            <a:srgbClr val="16324F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PID     </a:t>
                      </a:r>
                      <a:r>
                        <a:rPr lang="zh-CN" sz="1590" kern="0" spc="110" dirty="0">
                          <a:solidFill>
                            <a:srgbClr val="16324F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进程 ID， 操作系统给每个</a:t>
                      </a:r>
                      <a:endParaRPr lang="zh-CN" sz="1590" kern="0" spc="110" dirty="0">
                        <a:solidFill>
                          <a:srgbClr val="16324F">
                            <a:alpha val="100000"/>
                          </a:srgbClr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marL="85725" algn="l" rtl="0" eaLnBrk="0">
                        <a:lnSpc>
                          <a:spcPct val="90000"/>
                        </a:lnSpc>
                        <a:spcBef>
                          <a:spcPts val="285"/>
                        </a:spcBef>
                      </a:pPr>
                      <a:r>
                        <a:rPr lang="en-US" altLang="zh-CN" sz="1590" kern="0" spc="110" dirty="0">
                          <a:solidFill>
                            <a:srgbClr val="16324F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      </a:t>
                      </a:r>
                      <a:r>
                        <a:rPr lang="zh-CN" sz="1590" kern="0" spc="110" dirty="0">
                          <a:solidFill>
                            <a:srgbClr val="16324F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进程分配的唯一编号       </a:t>
                      </a:r>
                    </a:p>
                    <a:p>
                      <a:pPr marL="85725" algn="l" rtl="0" eaLnBrk="0">
                        <a:lnSpc>
                          <a:spcPct val="90000"/>
                        </a:lnSpc>
                        <a:spcBef>
                          <a:spcPts val="285"/>
                        </a:spcBef>
                      </a:pPr>
                      <a:r>
                        <a:rPr lang="zh-CN" sz="1590" b="1" kern="0" spc="110" dirty="0">
                          <a:solidFill>
                            <a:srgbClr val="16324F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%CPU    </a:t>
                      </a:r>
                      <a:r>
                        <a:rPr lang="zh-CN" sz="1590" kern="0" spc="110" dirty="0">
                          <a:solidFill>
                            <a:srgbClr val="16324F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CPU 占用百分比</a:t>
                      </a:r>
                      <a:endParaRPr lang="zh-CN" sz="1590" kern="0" spc="110" dirty="0">
                        <a:solidFill>
                          <a:srgbClr val="16324F">
                            <a:alpha val="100000"/>
                          </a:srgbClr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marL="85725" algn="l" rtl="0" eaLnBrk="0">
                        <a:lnSpc>
                          <a:spcPct val="90000"/>
                        </a:lnSpc>
                        <a:spcBef>
                          <a:spcPts val="285"/>
                        </a:spcBef>
                      </a:pPr>
                      <a:r>
                        <a:rPr lang="zh-CN" sz="1590" b="1" kern="0" spc="110" dirty="0">
                          <a:solidFill>
                            <a:srgbClr val="16324F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%MEM    </a:t>
                      </a:r>
                      <a:r>
                        <a:rPr lang="zh-CN" sz="1590" kern="0" spc="110" dirty="0">
                          <a:solidFill>
                            <a:srgbClr val="16324F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内存占用百分比</a:t>
                      </a:r>
                      <a:endParaRPr lang="zh-CN" sz="1590" kern="0" spc="110" dirty="0">
                        <a:solidFill>
                          <a:srgbClr val="16324F">
                            <a:alpha val="100000"/>
                          </a:srgbClr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pPr marL="85725" algn="l" rtl="0" eaLnBrk="0">
                        <a:lnSpc>
                          <a:spcPct val="90000"/>
                        </a:lnSpc>
                        <a:spcBef>
                          <a:spcPts val="285"/>
                        </a:spcBef>
                      </a:pPr>
                      <a:r>
                        <a:rPr lang="zh-CN" sz="1590" b="1" kern="0" spc="110" dirty="0">
                          <a:solidFill>
                            <a:srgbClr val="16324F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COMMAND </a:t>
                      </a:r>
                      <a:r>
                        <a:rPr lang="zh-CN" sz="1590" kern="0" spc="110" dirty="0">
                          <a:solidFill>
                            <a:srgbClr val="16324F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进程对应的命令名</a:t>
                      </a:r>
                      <a:endParaRPr sz="1590" kern="0" spc="110" dirty="0">
                        <a:solidFill>
                          <a:srgbClr val="16324F">
                            <a:alpha val="100000"/>
                          </a:srgbClr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63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63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0" name="path 100"/>
          <p:cNvSpPr/>
          <p:nvPr/>
        </p:nvSpPr>
        <p:spPr>
          <a:xfrm>
            <a:off x="503252" y="4090844"/>
            <a:ext cx="3977407" cy="68298"/>
          </a:xfrm>
          <a:custGeom>
            <a:avLst/>
            <a:gdLst/>
            <a:ahLst/>
            <a:cxnLst/>
            <a:rect l="0" t="0" r="0" b="0"/>
            <a:pathLst>
              <a:path w="3945" h="67">
                <a:moveTo>
                  <a:pt x="0" y="33"/>
                </a:moveTo>
                <a:lnTo>
                  <a:pt x="3945" y="33"/>
                </a:lnTo>
              </a:path>
            </a:pathLst>
          </a:custGeom>
          <a:noFill/>
          <a:ln w="43018" cap="flat">
            <a:solidFill>
              <a:srgbClr val="F7FAFC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 sz="4445"/>
          </a:p>
        </p:txBody>
      </p:sp>
      <p:sp>
        <p:nvSpPr>
          <p:cNvPr id="102" name="path 102"/>
          <p:cNvSpPr/>
          <p:nvPr/>
        </p:nvSpPr>
        <p:spPr>
          <a:xfrm>
            <a:off x="503252" y="2094125"/>
            <a:ext cx="3977407" cy="68298"/>
          </a:xfrm>
          <a:custGeom>
            <a:avLst/>
            <a:gdLst/>
            <a:ahLst/>
            <a:cxnLst/>
            <a:rect l="0" t="0" r="0" b="0"/>
            <a:pathLst>
              <a:path w="3945" h="67">
                <a:moveTo>
                  <a:pt x="0" y="33"/>
                </a:moveTo>
                <a:lnTo>
                  <a:pt x="3945" y="33"/>
                </a:lnTo>
              </a:path>
            </a:pathLst>
          </a:custGeom>
          <a:noFill/>
          <a:ln w="43018" cap="flat">
            <a:solidFill>
              <a:srgbClr val="F7FAFC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 sz="4445"/>
          </a:p>
        </p:txBody>
      </p:sp>
      <p:graphicFrame>
        <p:nvGraphicFramePr>
          <p:cNvPr id="104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959363"/>
              </p:ext>
            </p:extLst>
          </p:nvPr>
        </p:nvGraphicFramePr>
        <p:xfrm>
          <a:off x="503247" y="2094114"/>
          <a:ext cx="3977005" cy="2064385"/>
        </p:xfrm>
        <a:graphic>
          <a:graphicData uri="http://schemas.openxmlformats.org/drawingml/2006/table">
            <a:tbl>
              <a:tblPr/>
              <a:tblGrid>
                <a:gridCol w="397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64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53975" indent="-11430" algn="l" rtl="0" eaLnBrk="0">
                        <a:lnSpc>
                          <a:spcPct val="103000"/>
                        </a:lnSpc>
                        <a:spcBef>
                          <a:spcPts val="5"/>
                        </a:spcBef>
                      </a:pPr>
                      <a:r>
                        <a:rPr sz="2000" b="1" kern="0" spc="90" dirty="0">
                          <a:solidFill>
                            <a:srgbClr val="0B5A8F">
                              <a:alpha val="100000"/>
                            </a:srgbClr>
                          </a:solidFill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# </a:t>
                      </a:r>
                      <a:r>
                        <a:rPr sz="2000" kern="0" spc="90" dirty="0" err="1">
                          <a:solidFill>
                            <a:srgbClr val="16324F">
                              <a:alpha val="100000"/>
                            </a:srgbClr>
                          </a:solidFill>
                          <a:latin typeface="PingFang SC" panose="020B0400000000000000" charset="-122"/>
                          <a:ea typeface="PingFang SC" panose="020B0400000000000000" charset="-122"/>
                          <a:cs typeface="PingFang SC" panose="020B0400000000000000" charset="-122"/>
                        </a:rPr>
                        <a:t>查看当前终端的</a:t>
                      </a:r>
                      <a:r>
                        <a:rPr sz="2000" kern="0" spc="80" dirty="0" err="1">
                          <a:solidFill>
                            <a:srgbClr val="16324F">
                              <a:alpha val="100000"/>
                            </a:srgbClr>
                          </a:solidFill>
                          <a:latin typeface="PingFang SC" panose="020B0400000000000000" charset="-122"/>
                          <a:ea typeface="PingFang SC" panose="020B0400000000000000" charset="-122"/>
                          <a:cs typeface="PingFang SC" panose="020B0400000000000000" charset="-122"/>
                        </a:rPr>
                        <a:t>进程</a:t>
                      </a:r>
                      <a:r>
                        <a:rPr sz="2000" kern="0" spc="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PingFang SC" panose="020B0400000000000000" charset="-122"/>
                          <a:ea typeface="PingFang SC" panose="020B0400000000000000" charset="-122"/>
                          <a:cs typeface="PingFang SC" panose="020B0400000000000000" charset="-122"/>
                        </a:rPr>
                        <a:t>               </a:t>
                      </a:r>
                      <a:r>
                        <a:rPr sz="2000" kern="0" spc="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ps</a:t>
                      </a:r>
                      <a:endParaRPr sz="2000" dirty="0">
                        <a:latin typeface="Menlo" panose="020B0609030804020204"/>
                        <a:ea typeface="Menlo" panose="020B0609030804020204"/>
                        <a:cs typeface="Menlo" panose="020B0609030804020204"/>
                      </a:endParaRPr>
                    </a:p>
                    <a:p>
                      <a:pPr marL="53975" indent="-11430" algn="l" rtl="0" eaLnBrk="0">
                        <a:lnSpc>
                          <a:spcPct val="104000"/>
                        </a:lnSpc>
                        <a:spcBef>
                          <a:spcPts val="1340"/>
                        </a:spcBef>
                      </a:pPr>
                      <a:r>
                        <a:rPr sz="2000" b="1" kern="0" spc="30" dirty="0">
                          <a:solidFill>
                            <a:srgbClr val="0B5A8F">
                              <a:alpha val="100000"/>
                            </a:srgbClr>
                          </a:solidFill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#</a:t>
                      </a:r>
                      <a:r>
                        <a:rPr sz="2000" b="1" kern="0" spc="170" dirty="0">
                          <a:solidFill>
                            <a:srgbClr val="0B5A8F">
                              <a:alpha val="100000"/>
                            </a:srgbClr>
                          </a:solidFill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 </a:t>
                      </a:r>
                      <a:r>
                        <a:rPr sz="2000" kern="0" spc="3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PingFang SC" panose="020B0400000000000000" charset="-122"/>
                          <a:ea typeface="PingFang SC" panose="020B0400000000000000" charset="-122"/>
                          <a:cs typeface="PingFang SC" panose="020B0400000000000000" charset="-122"/>
                        </a:rPr>
                        <a:t>查看所有进程（最常用）</a:t>
                      </a:r>
                      <a:r>
                        <a:rPr sz="2000" kern="0" spc="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PingFang SC" panose="020B0400000000000000" charset="-122"/>
                          <a:ea typeface="PingFang SC" panose="020B0400000000000000" charset="-122"/>
                          <a:cs typeface="PingFang SC" panose="020B0400000000000000" charset="-122"/>
                        </a:rPr>
                        <a:t>         </a:t>
                      </a:r>
                      <a:r>
                        <a:rPr sz="2000" kern="0" spc="20" dirty="0" err="1">
                          <a:solidFill>
                            <a:srgbClr val="16324F">
                              <a:alpha val="100000"/>
                            </a:srgbClr>
                          </a:solidFill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ps</a:t>
                      </a:r>
                      <a:r>
                        <a:rPr sz="2000" kern="0" spc="14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 </a:t>
                      </a:r>
                      <a:r>
                        <a:rPr lang="en-US" sz="2000" kern="0" spc="14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-</a:t>
                      </a:r>
                      <a:r>
                        <a:rPr sz="2000" kern="0" spc="20" dirty="0">
                          <a:solidFill>
                            <a:srgbClr val="16324F">
                              <a:alpha val="100000"/>
                            </a:srgbClr>
                          </a:solidFill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a</a:t>
                      </a:r>
                    </a:p>
                    <a:p>
                      <a:pPr marL="53975" indent="-11430" algn="l" rtl="0" eaLnBrk="0">
                        <a:lnSpc>
                          <a:spcPct val="104000"/>
                        </a:lnSpc>
                        <a:spcBef>
                          <a:spcPts val="1340"/>
                        </a:spcBef>
                      </a:pPr>
                      <a:r>
                        <a:rPr lang="en-US" altLang="zh-CN" sz="2000" dirty="0" err="1">
                          <a:highlight>
                            <a:srgbClr val="FFFF00"/>
                          </a:highlight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ps</a:t>
                      </a:r>
                      <a:r>
                        <a:rPr lang="en-US" altLang="zh-CN" sz="2000" dirty="0">
                          <a:highlight>
                            <a:srgbClr val="FFFF00"/>
                          </a:highlight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 -aux | grep </a:t>
                      </a:r>
                      <a:r>
                        <a:rPr lang="en-US" altLang="zh-CN" sz="2000" dirty="0" err="1">
                          <a:highlight>
                            <a:srgbClr val="FFFF00"/>
                          </a:highlight>
                          <a:latin typeface="Menlo" panose="020B0609030804020204"/>
                          <a:ea typeface="Menlo" panose="020B0609030804020204"/>
                          <a:cs typeface="Menlo" panose="020B0609030804020204"/>
                        </a:rPr>
                        <a:t>hw</a:t>
                      </a:r>
                      <a:endParaRPr lang="en-US" altLang="zh-CN" sz="2000" dirty="0">
                        <a:highlight>
                          <a:srgbClr val="FFFF00"/>
                        </a:highlight>
                        <a:latin typeface="Menlo" panose="020B0609030804020204"/>
                        <a:ea typeface="Menlo" panose="020B0609030804020204"/>
                        <a:cs typeface="Menlo" panose="020B0609030804020204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1D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6" name="textbox 106"/>
          <p:cNvSpPr/>
          <p:nvPr/>
        </p:nvSpPr>
        <p:spPr>
          <a:xfrm>
            <a:off x="3131840" y="4231313"/>
            <a:ext cx="5511252" cy="1465861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60" dirty="0">
              <a:latin typeface="微软雅黑" charset="0"/>
              <a:ea typeface="微软雅黑" charset="0"/>
              <a:cs typeface="微软雅黑" charset="0"/>
            </a:endParaRPr>
          </a:p>
          <a:p>
            <a:pPr marL="20955" indent="-8255" algn="l" rtl="0" eaLnBrk="0">
              <a:lnSpc>
                <a:spcPct val="114000"/>
              </a:lnSpc>
              <a:spcBef>
                <a:spcPts val="130"/>
              </a:spcBef>
            </a:pPr>
            <a:r>
              <a:rPr lang="zh-CN" sz="1590" b="0" kern="0" spc="110" dirty="0">
                <a:solidFill>
                  <a:srgbClr val="16324F"/>
                </a:solidFill>
                <a:latin typeface="微软雅黑" charset="0"/>
                <a:ea typeface="微软雅黑" charset="0"/>
                <a:cs typeface="微软雅黑" charset="0"/>
              </a:rPr>
              <a:t>在一个终端运行 ./hw</a:t>
            </a:r>
            <a:endParaRPr lang="en-US" altLang="zh-CN" sz="1590" b="0" kern="0" spc="110" dirty="0">
              <a:solidFill>
                <a:srgbClr val="16324F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20955" indent="-8255" algn="l" rtl="0" eaLnBrk="0">
              <a:lnSpc>
                <a:spcPct val="114000"/>
              </a:lnSpc>
              <a:spcBef>
                <a:spcPts val="130"/>
              </a:spcBef>
            </a:pPr>
            <a:r>
              <a:rPr sz="1590" kern="0" spc="50" dirty="0" err="1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另一个终端执行</a:t>
            </a:r>
            <a:r>
              <a:rPr sz="1590" kern="0" spc="5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sz="1590" kern="0" spc="0" dirty="0" err="1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ps</a:t>
            </a:r>
            <a:r>
              <a:rPr sz="1590" kern="0" spc="19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sz="1590" kern="0" spc="19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-</a:t>
            </a:r>
            <a:r>
              <a:rPr sz="1590" kern="0" spc="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aux</a:t>
            </a:r>
            <a:r>
              <a:rPr sz="1590" kern="0" spc="37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sz="1590" kern="0" spc="5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|</a:t>
            </a:r>
            <a:r>
              <a:rPr sz="1590" kern="0" spc="12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sz="1590" kern="0" spc="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grep</a:t>
            </a:r>
            <a:r>
              <a:rPr sz="1590" kern="0" spc="16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sz="1590" kern="0" spc="0" dirty="0" err="1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hw</a:t>
            </a:r>
            <a:r>
              <a:rPr lang="en-US" sz="1590" kern="0" spc="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  </a:t>
            </a:r>
            <a:r>
              <a:rPr lang="zh-CN" altLang="en-US" sz="1590" kern="0" spc="5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查看</a:t>
            </a:r>
            <a:r>
              <a:rPr sz="1590" kern="0" spc="50" dirty="0" err="1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进程</a:t>
            </a:r>
            <a:endParaRPr sz="1590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14" name="textbox 114"/>
          <p:cNvSpPr/>
          <p:nvPr/>
        </p:nvSpPr>
        <p:spPr>
          <a:xfrm>
            <a:off x="2555875" y="836295"/>
            <a:ext cx="4253230" cy="5213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6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lang="zh-CN" altLang="en-US" sz="3600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用 ps 命令查看进程</a:t>
            </a:r>
            <a:endParaRPr sz="2700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 rtl="0" eaLnBrk="0">
              <a:lnSpc>
                <a:spcPct val="137000"/>
              </a:lnSpc>
            </a:pPr>
            <a:endParaRPr sz="174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6" name="textbox 116"/>
          <p:cNvSpPr/>
          <p:nvPr/>
        </p:nvSpPr>
        <p:spPr>
          <a:xfrm>
            <a:off x="563434" y="4386546"/>
            <a:ext cx="2859138" cy="28329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6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745" b="1" kern="0" spc="3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示例输出（</a:t>
            </a:r>
            <a:r>
              <a:rPr sz="1745" b="1" kern="0" spc="0" dirty="0">
                <a:solidFill>
                  <a:srgbClr val="16324F">
                    <a:alpha val="100000"/>
                  </a:srgbClr>
                </a:solidFill>
                <a:latin typeface="Menlo" panose="020B0609030804020204"/>
                <a:ea typeface="Menlo" panose="020B0609030804020204"/>
                <a:cs typeface="Menlo" panose="020B0609030804020204"/>
              </a:rPr>
              <a:t>ps</a:t>
            </a:r>
            <a:r>
              <a:rPr sz="1745" b="1" kern="0" spc="30" dirty="0">
                <a:solidFill>
                  <a:srgbClr val="16324F">
                    <a:alpha val="100000"/>
                  </a:srgbClr>
                </a:solidFill>
                <a:latin typeface="Menlo" panose="020B0609030804020204"/>
                <a:ea typeface="Menlo" panose="020B0609030804020204"/>
                <a:cs typeface="Menlo" panose="020B0609030804020204"/>
              </a:rPr>
              <a:t> </a:t>
            </a:r>
            <a:r>
              <a:rPr sz="1745" b="1" kern="0" spc="0" dirty="0">
                <a:solidFill>
                  <a:srgbClr val="16324F">
                    <a:alpha val="100000"/>
                  </a:srgbClr>
                </a:solidFill>
                <a:latin typeface="Menlo" panose="020B0609030804020204"/>
                <a:ea typeface="Menlo" panose="020B0609030804020204"/>
                <a:cs typeface="Menlo" panose="020B0609030804020204"/>
              </a:rPr>
              <a:t>aux</a:t>
            </a:r>
            <a:r>
              <a:rPr sz="1745" b="1" kern="0" spc="-180" dirty="0">
                <a:solidFill>
                  <a:srgbClr val="16324F">
                    <a:alpha val="100000"/>
                  </a:srgbClr>
                </a:solidFill>
                <a:latin typeface="Menlo" panose="020B0609030804020204"/>
                <a:ea typeface="Menlo" panose="020B0609030804020204"/>
                <a:cs typeface="Menlo" panose="020B0609030804020204"/>
              </a:rPr>
              <a:t> </a:t>
            </a:r>
            <a:r>
              <a:rPr sz="1745" b="1" kern="0" spc="3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节选）</a:t>
            </a:r>
            <a:endParaRPr sz="174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3555" y="1628775"/>
            <a:ext cx="4572000" cy="333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61620" algn="l" rtl="0" eaLnBrk="0">
              <a:lnSpc>
                <a:spcPct val="90000"/>
              </a:lnSpc>
              <a:spcBef>
                <a:spcPts val="0"/>
              </a:spcBef>
            </a:pPr>
            <a:r>
              <a:rPr sz="1745" kern="0" spc="6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常用 </a:t>
            </a:r>
            <a:r>
              <a:rPr sz="1745" kern="0" dirty="0">
                <a:solidFill>
                  <a:srgbClr val="16324F">
                    <a:alpha val="100000"/>
                  </a:srgbClr>
                </a:solidFill>
                <a:latin typeface="Helvetica"/>
                <a:ea typeface="Helvetica"/>
                <a:cs typeface="Helvetica"/>
                <a:sym typeface="+mn-ea"/>
              </a:rPr>
              <a:t>ps</a:t>
            </a:r>
            <a:r>
              <a:rPr sz="1745" kern="0" spc="80" dirty="0">
                <a:solidFill>
                  <a:srgbClr val="16324F">
                    <a:alpha val="100000"/>
                  </a:srgbClr>
                </a:solidFill>
                <a:latin typeface="Helvetica"/>
                <a:ea typeface="Helvetica"/>
                <a:cs typeface="Helvetica"/>
                <a:sym typeface="+mn-ea"/>
              </a:rPr>
              <a:t> </a:t>
            </a:r>
            <a:r>
              <a:rPr sz="1745" kern="0" spc="6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命令</a:t>
            </a:r>
            <a:endParaRPr lang="zh-CN" altLang="en-US" sz="1745" kern="0" spc="60" dirty="0">
              <a:solidFill>
                <a:srgbClr val="16324F">
                  <a:alpha val="100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  <a:sym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47A192F-1D00-B522-4041-DEDEEE932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08" y="5191147"/>
            <a:ext cx="8048684" cy="146686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线程的同步方式</a:t>
            </a:r>
            <a:r>
              <a:rPr lang="en-US" altLang="zh-CN" dirty="0">
                <a:sym typeface="+mn-ea"/>
              </a:rPr>
              <a:t>-3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010772-5FB8-7063-970F-9F975276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405C3AC-3FEB-D84A-6A8B-2F45B70E0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93" y="1556792"/>
            <a:ext cx="8793712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线程的同步方式</a:t>
            </a:r>
            <a:r>
              <a:rPr lang="en-US" altLang="zh-CN" dirty="0">
                <a:sym typeface="+mn-ea"/>
              </a:rPr>
              <a:t>-3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deadlock_cyc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1485265"/>
            <a:ext cx="8084185" cy="440944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线程的同步方式</a:t>
            </a:r>
            <a:r>
              <a:rPr lang="en-US" altLang="zh-CN" dirty="0">
                <a:sym typeface="+mn-ea"/>
              </a:rPr>
              <a:t>-3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最实用的规避法多把锁时统一加锁顺序。所有线程都先拿</a:t>
            </a:r>
            <a:r>
              <a:rPr lang="en-US" altLang="zh-CN"/>
              <a:t>m1</a:t>
            </a:r>
            <a:r>
              <a:rPr lang="zh-CN" altLang="en-US"/>
              <a:t>，再拿</a:t>
            </a:r>
            <a:r>
              <a:rPr lang="en-US" altLang="zh-CN"/>
              <a:t>m2</a:t>
            </a:r>
            <a:r>
              <a:rPr lang="zh-CN" altLang="en-US"/>
              <a:t>，不要各写各的。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95" y="2637155"/>
            <a:ext cx="9144000" cy="36899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95830" y="6236970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08deadlock_solved.c</a:t>
            </a:r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线程的同步方式</a:t>
            </a:r>
            <a:r>
              <a:rPr lang="en-US" altLang="zh-CN" dirty="0"/>
              <a:t>-3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规避原理：两个线程都要先抢</a:t>
            </a:r>
            <a:r>
              <a:rPr lang="en-US" altLang="zh-CN" dirty="0"/>
              <a:t>m1</a:t>
            </a:r>
            <a:r>
              <a:rPr lang="zh-CN" altLang="en-US" dirty="0"/>
              <a:t>。一旦</a:t>
            </a:r>
            <a:r>
              <a:rPr lang="en-US" altLang="zh-CN" dirty="0"/>
              <a:t>A</a:t>
            </a:r>
            <a:r>
              <a:rPr lang="zh-CN" altLang="en-US" dirty="0"/>
              <a:t>拿到</a:t>
            </a:r>
            <a:r>
              <a:rPr lang="en-US" altLang="zh-CN" dirty="0"/>
              <a:t>m1</a:t>
            </a:r>
            <a:r>
              <a:rPr lang="zh-CN" altLang="en-US" dirty="0"/>
              <a:t>，</a:t>
            </a:r>
            <a:r>
              <a:rPr lang="en-US" altLang="zh-CN" dirty="0"/>
              <a:t>B</a:t>
            </a:r>
            <a:r>
              <a:rPr lang="zh-CN" altLang="en-US" dirty="0"/>
              <a:t>在想继续往下走时就会被卡在第一道门（阻塞排队等</a:t>
            </a:r>
            <a:r>
              <a:rPr lang="en-US" altLang="zh-CN" dirty="0"/>
              <a:t>m1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此时由于没人跟</a:t>
            </a:r>
            <a:r>
              <a:rPr lang="en-US" altLang="zh-CN" dirty="0"/>
              <a:t>A</a:t>
            </a:r>
            <a:r>
              <a:rPr lang="zh-CN" altLang="en-US" dirty="0"/>
              <a:t>抢</a:t>
            </a:r>
            <a:r>
              <a:rPr lang="en-US" altLang="zh-CN" dirty="0"/>
              <a:t>m2</a:t>
            </a:r>
            <a:r>
              <a:rPr lang="zh-CN" altLang="en-US" dirty="0"/>
              <a:t>，</a:t>
            </a:r>
            <a:r>
              <a:rPr lang="en-US" altLang="zh-CN" dirty="0"/>
              <a:t>A</a:t>
            </a:r>
            <a:r>
              <a:rPr lang="zh-CN" altLang="en-US" dirty="0"/>
              <a:t>也能顺理成章把两道门都打开完事。成功打破了死锁的环路等待！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018DB67-C7F6-74EF-6F2F-52ACFD4AE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56992"/>
            <a:ext cx="7200800" cy="343686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线程的同步方式</a:t>
            </a:r>
            <a:r>
              <a:rPr lang="en-US" altLang="zh-CN" dirty="0"/>
              <a:t>-4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其他同步方式条件变量</a:t>
            </a:r>
            <a:endParaRPr lang="en-US" altLang="zh-CN" dirty="0"/>
          </a:p>
          <a:p>
            <a:r>
              <a:rPr lang="zh-CN" altLang="en-US" dirty="0"/>
              <a:t>作用：让线程在某个条件满足时被唤醒，避免轮询（</a:t>
            </a:r>
            <a:r>
              <a:rPr lang="en-US" altLang="zh-CN" dirty="0"/>
              <a:t>busy-wait</a:t>
            </a:r>
            <a:r>
              <a:rPr lang="zh-CN" altLang="en-US" dirty="0"/>
              <a:t>）浪费 </a:t>
            </a:r>
            <a:r>
              <a:rPr lang="en-US" altLang="zh-CN" dirty="0"/>
              <a:t>CPU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常用函数：</a:t>
            </a:r>
            <a:r>
              <a:rPr lang="en-US" altLang="zh-CN" dirty="0" err="1"/>
              <a:t>pthread_cond_init</a:t>
            </a:r>
            <a:r>
              <a:rPr lang="zh-CN" altLang="en-US" dirty="0"/>
              <a:t>，</a:t>
            </a:r>
            <a:r>
              <a:rPr lang="en-US" altLang="zh-CN" dirty="0" err="1"/>
              <a:t>pthread_cond_wait</a:t>
            </a:r>
            <a:r>
              <a:rPr lang="zh-CN" altLang="en-US" dirty="0"/>
              <a:t>，</a:t>
            </a:r>
            <a:r>
              <a:rPr lang="en-US" altLang="zh-CN" dirty="0" err="1"/>
              <a:t>pthread_cond_signal</a:t>
            </a:r>
            <a:r>
              <a:rPr lang="en-US" altLang="zh-CN" dirty="0"/>
              <a:t>/broadcast</a:t>
            </a:r>
            <a:r>
              <a:rPr lang="zh-CN" altLang="en-US" dirty="0"/>
              <a:t>。</a:t>
            </a:r>
          </a:p>
          <a:p>
            <a:endParaRPr lang="zh-CN" altLang="en-US" dirty="0"/>
          </a:p>
          <a:p>
            <a:r>
              <a:rPr lang="zh-CN" altLang="en-US" dirty="0"/>
              <a:t>必须与互斥锁配合使用。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示例：生产者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-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消费者模型（单缓冲区）</a:t>
            </a:r>
            <a:endParaRPr lang="en-US" altLang="zh-C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线程的同步方式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互斥锁解决什么</a:t>
            </a:r>
            <a:endParaRPr lang="en-US" altLang="en-US" dirty="0"/>
          </a:p>
          <a:p>
            <a:pPr lvl="1"/>
            <a:r>
              <a:rPr lang="zh-CN" altLang="en-US" dirty="0"/>
              <a:t>谁能进入关键区</a:t>
            </a:r>
          </a:p>
          <a:p>
            <a:pPr lvl="1"/>
            <a:r>
              <a:rPr lang="zh-CN" altLang="en-US" dirty="0"/>
              <a:t>谁能修改共享数据</a:t>
            </a:r>
          </a:p>
          <a:p>
            <a:pPr lvl="1"/>
            <a:r>
              <a:rPr lang="zh-CN" altLang="en-US" dirty="0"/>
              <a:t>同一时刻只能有一个线程操作</a:t>
            </a:r>
          </a:p>
          <a:p>
            <a:r>
              <a:rPr lang="zh-CN" altLang="en-US" dirty="0"/>
              <a:t>条件变量解决什么</a:t>
            </a:r>
          </a:p>
          <a:p>
            <a:pPr lvl="1"/>
            <a:r>
              <a:rPr lang="zh-CN" altLang="en-US" dirty="0"/>
              <a:t>条件没满足时谁先等待</a:t>
            </a:r>
          </a:p>
          <a:p>
            <a:pPr lvl="1"/>
            <a:r>
              <a:rPr lang="zh-CN" altLang="en-US" dirty="0"/>
              <a:t>条件满足后怎样唤醒等待者</a:t>
            </a:r>
          </a:p>
          <a:p>
            <a:pPr lvl="1"/>
            <a:r>
              <a:rPr lang="zh-CN" altLang="en-US" dirty="0"/>
              <a:t>避免线程不停轮询空转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线程相关的函数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err="1"/>
              <a:t>pthread_j</a:t>
            </a:r>
            <a:r>
              <a:rPr lang="en-US" altLang="zh-CN" dirty="0" err="1"/>
              <a:t>oin</a:t>
            </a:r>
            <a:r>
              <a:rPr lang="en-US" altLang="zh-CN" dirty="0"/>
              <a:t>   </a:t>
            </a:r>
          </a:p>
          <a:p>
            <a:pPr lvl="1"/>
            <a:r>
              <a:rPr lang="zh-CN" altLang="en-US" dirty="0"/>
              <a:t>调用</a:t>
            </a:r>
            <a:r>
              <a:rPr lang="en-US" altLang="zh-CN" dirty="0"/>
              <a:t> </a:t>
            </a:r>
            <a:r>
              <a:rPr lang="zh-CN" altLang="en-US" dirty="0"/>
              <a:t>线程</a:t>
            </a:r>
            <a:r>
              <a:rPr lang="en-US" altLang="zh-CN" dirty="0"/>
              <a:t>.join() </a:t>
            </a:r>
            <a:r>
              <a:rPr lang="zh-CN" altLang="en-US" dirty="0"/>
              <a:t>的线程（通常是主线程）会阻塞等待，直到子线程运行结束，才继续往下执行</a:t>
            </a:r>
          </a:p>
          <a:p>
            <a:pPr lvl="1"/>
            <a:r>
              <a:rPr lang="zh-CN" altLang="en-US" dirty="0"/>
              <a:t>默认行为：线程默认就是</a:t>
            </a:r>
            <a:r>
              <a:rPr lang="en-US" altLang="zh-CN" dirty="0"/>
              <a:t>join </a:t>
            </a:r>
            <a:r>
              <a:rPr lang="zh-CN" altLang="en-US" dirty="0"/>
              <a:t>的</a:t>
            </a:r>
            <a:endParaRPr lang="en-US" altLang="zh-CN" dirty="0"/>
          </a:p>
          <a:p>
            <a:r>
              <a:rPr lang="en-US" altLang="zh-CN" sz="2400" dirty="0" err="1"/>
              <a:t>pthread_</a:t>
            </a:r>
            <a:r>
              <a:rPr lang="en-US" altLang="zh-CN" dirty="0" err="1"/>
              <a:t>detach</a:t>
            </a:r>
            <a:endParaRPr lang="en-US" altLang="zh-CN" dirty="0"/>
          </a:p>
          <a:p>
            <a:pPr lvl="1"/>
            <a:r>
              <a:rPr lang="zh-CN" altLang="en-US" dirty="0"/>
              <a:t>子线程会脱离主线程的控制，在后台独立运行</a:t>
            </a:r>
          </a:p>
          <a:p>
            <a:pPr lvl="1"/>
            <a:r>
              <a:rPr lang="zh-CN" altLang="en-US" dirty="0"/>
              <a:t>主线程不再等待子线程，两者各跑各的</a:t>
            </a:r>
          </a:p>
          <a:p>
            <a:pPr lvl="1"/>
            <a:r>
              <a:rPr lang="zh-CN" altLang="en-US" dirty="0"/>
              <a:t>主线程退出后，子线程会被操作系统接管，继续运行直到结束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线程相关的函数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pthread_join</a:t>
            </a:r>
            <a:r>
              <a:rPr lang="zh-CN" altLang="en-US" dirty="0"/>
              <a:t>示例：主线程等待子线程结束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5" y="2050415"/>
            <a:ext cx="4837430" cy="3467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5517515"/>
            <a:ext cx="6838950" cy="1200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23665" y="6092825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09join.c</a:t>
            </a:r>
            <a:endParaRPr lang="zh-CN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线程相关的函数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pthread_detach</a:t>
            </a:r>
            <a:r>
              <a:rPr lang="zh-CN" altLang="en-US"/>
              <a:t>示例：线程结束后自动回收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2167890"/>
            <a:ext cx="5641975" cy="43091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530" y="5877560"/>
            <a:ext cx="5348605" cy="684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70375" y="4292600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10detach.c</a:t>
            </a:r>
            <a:endParaRPr lang="zh-CN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相关实例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340892"/>
            <a:ext cx="8540750" cy="4542383"/>
          </a:xfrm>
        </p:spPr>
        <p:txBody>
          <a:bodyPr/>
          <a:lstStyle/>
          <a:p>
            <a:r>
              <a:rPr lang="zh-CN" altLang="en-US" dirty="0"/>
              <a:t>例题</a:t>
            </a:r>
            <a:r>
              <a:rPr lang="en-US" altLang="zh-CN" dirty="0"/>
              <a:t>1</a:t>
            </a:r>
            <a:r>
              <a:rPr lang="zh-CN" altLang="en-US" dirty="0"/>
              <a:t>：并发下载模拟</a:t>
            </a:r>
          </a:p>
          <a:p>
            <a:r>
              <a:rPr lang="zh-CN" altLang="en-US" dirty="0"/>
              <a:t>问题描述</a:t>
            </a:r>
          </a:p>
          <a:p>
            <a:pPr lvl="1"/>
            <a:r>
              <a:rPr lang="zh-CN" altLang="en-US" dirty="0"/>
              <a:t>模拟下载多个耗时不同的文件，对比串行下载和多线程并发下载的总耗时差异。</a:t>
            </a:r>
          </a:p>
          <a:p>
            <a:r>
              <a:rPr lang="zh-CN" altLang="en-US" dirty="0"/>
              <a:t>输入与要求</a:t>
            </a:r>
          </a:p>
          <a:p>
            <a:pPr lvl="1"/>
            <a:r>
              <a:rPr lang="zh-CN" altLang="en-US" dirty="0"/>
              <a:t>采用结构体硬编码三个任务：</a:t>
            </a:r>
            <a:r>
              <a:rPr lang="en-US" altLang="zh-CN" dirty="0"/>
              <a:t>A</a:t>
            </a:r>
            <a:r>
              <a:rPr lang="zh-CN" altLang="en-US" dirty="0"/>
              <a:t>耗时</a:t>
            </a:r>
            <a:r>
              <a:rPr lang="en-US" altLang="zh-CN" dirty="0"/>
              <a:t>2</a:t>
            </a:r>
            <a:r>
              <a:rPr lang="zh-CN" altLang="en-US" dirty="0"/>
              <a:t>秒，</a:t>
            </a:r>
            <a:r>
              <a:rPr lang="en-US" altLang="zh-CN" dirty="0"/>
              <a:t>B</a:t>
            </a:r>
            <a:r>
              <a:rPr lang="zh-CN" altLang="en-US" dirty="0"/>
              <a:t>耗时</a:t>
            </a:r>
            <a:r>
              <a:rPr lang="en-US" altLang="zh-CN" dirty="0"/>
              <a:t>1</a:t>
            </a:r>
            <a:r>
              <a:rPr lang="zh-CN" altLang="en-US" dirty="0"/>
              <a:t>秒，</a:t>
            </a:r>
            <a:r>
              <a:rPr lang="en-US" altLang="zh-CN" dirty="0"/>
              <a:t>C</a:t>
            </a:r>
            <a:r>
              <a:rPr lang="zh-CN" altLang="en-US" dirty="0"/>
              <a:t>耗时</a:t>
            </a:r>
            <a:r>
              <a:rPr lang="en-US" altLang="zh-CN" dirty="0"/>
              <a:t>3</a:t>
            </a:r>
            <a:r>
              <a:rPr lang="zh-CN" altLang="en-US" dirty="0"/>
              <a:t>秒。</a:t>
            </a:r>
          </a:p>
          <a:p>
            <a:pPr lvl="1"/>
            <a:r>
              <a:rPr lang="zh-CN" altLang="en-US" dirty="0"/>
              <a:t>分别执行串行和并行方法，并利用</a:t>
            </a:r>
            <a:r>
              <a:rPr lang="en-US" altLang="zh-CN" dirty="0"/>
              <a:t>time()</a:t>
            </a:r>
            <a:r>
              <a:rPr lang="zh-CN" altLang="en-US" dirty="0"/>
              <a:t>获取时间差。</a:t>
            </a:r>
          </a:p>
          <a:p>
            <a:pPr lvl="0"/>
            <a:r>
              <a:rPr lang="zh-CN" altLang="en-US" dirty="0"/>
              <a:t>输出样例期望</a:t>
            </a:r>
          </a:p>
          <a:p>
            <a:pPr lvl="1"/>
            <a:r>
              <a:rPr lang="zh-CN" altLang="en-US" dirty="0"/>
              <a:t>串行总耗时：</a:t>
            </a:r>
            <a:r>
              <a:rPr lang="en-US" altLang="zh-CN" dirty="0"/>
              <a:t>6(2+1+3)</a:t>
            </a:r>
          </a:p>
          <a:p>
            <a:pPr lvl="1"/>
            <a:r>
              <a:rPr lang="zh-CN" altLang="en-US" dirty="0"/>
              <a:t>并发总耗时：</a:t>
            </a:r>
            <a:r>
              <a:rPr lang="en-US" altLang="zh-CN" dirty="0"/>
              <a:t>3(</a:t>
            </a:r>
            <a:r>
              <a:rPr lang="zh-CN" altLang="en-US" dirty="0"/>
              <a:t>取决于耗时最长的</a:t>
            </a:r>
            <a:r>
              <a:rPr lang="en-US" altLang="zh-CN" dirty="0"/>
              <a:t>C)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6545" y="620395"/>
            <a:ext cx="8550910" cy="4664710"/>
          </a:xfrm>
          <a:prstGeom prst="rect">
            <a:avLst/>
          </a:prstGeom>
        </p:spPr>
      </p:pic>
      <p:sp>
        <p:nvSpPr>
          <p:cNvPr id="142" name="textbox 142"/>
          <p:cNvSpPr/>
          <p:nvPr/>
        </p:nvSpPr>
        <p:spPr>
          <a:xfrm>
            <a:off x="1443990" y="5229225"/>
            <a:ext cx="7088450" cy="9607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0"/>
              </a:lnSpc>
            </a:pPr>
            <a:r>
              <a:rPr lang="zh-CN" altLang="en-US" sz="2225" kern="0" spc="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一个进程至少包含一个线程（主线程）</a:t>
            </a:r>
            <a:endParaRPr lang="en-US" altLang="zh-CN" sz="2225" kern="0" spc="0" dirty="0">
              <a:solidFill>
                <a:srgbClr val="16324F">
                  <a:alpha val="100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 rtl="0" eaLnBrk="0">
              <a:lnSpc>
                <a:spcPct val="150000"/>
              </a:lnSpc>
            </a:pPr>
            <a:r>
              <a:rPr lang="zh-CN" altLang="en-US" sz="2225" kern="0" spc="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线程</a:t>
            </a:r>
            <a:r>
              <a:rPr sz="2225" kern="0" spc="0" dirty="0" err="1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共享：代</a:t>
            </a:r>
            <a:r>
              <a:rPr sz="2225" kern="0" spc="30" dirty="0" err="1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码段、全局</a:t>
            </a:r>
            <a:r>
              <a:rPr sz="2225" kern="0" spc="30" dirty="0">
                <a:solidFill>
                  <a:srgbClr val="16324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sz="2225" kern="0" spc="3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静态区、堆、打开的文件     </a:t>
            </a:r>
          </a:p>
          <a:p>
            <a:pPr algn="l" rtl="0" eaLnBrk="0">
              <a:lnSpc>
                <a:spcPct val="150000"/>
              </a:lnSpc>
            </a:pPr>
            <a:r>
              <a:rPr lang="zh-CN" altLang="en-US" sz="2225" kern="0" spc="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线程</a:t>
            </a:r>
            <a:r>
              <a:rPr sz="2225" kern="0" spc="30" dirty="0" err="1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私有：栈、程序计数</a:t>
            </a:r>
            <a:r>
              <a:rPr sz="2225" kern="0" spc="20" dirty="0" err="1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器、寄存器现场</a:t>
            </a:r>
            <a:endParaRPr sz="2225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4" name="textbox 144"/>
          <p:cNvSpPr/>
          <p:nvPr/>
        </p:nvSpPr>
        <p:spPr>
          <a:xfrm>
            <a:off x="167272" y="994625"/>
            <a:ext cx="3496295" cy="394188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2700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相关实例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例题</a:t>
            </a:r>
            <a:r>
              <a:rPr lang="en-US" altLang="zh-CN" dirty="0"/>
              <a:t>1</a:t>
            </a:r>
            <a:r>
              <a:rPr lang="zh-CN" altLang="en-US" dirty="0"/>
              <a:t>：并发下载模拟</a:t>
            </a:r>
            <a:r>
              <a:rPr lang="en-US" altLang="zh-CN" dirty="0"/>
              <a:t>-</a:t>
            </a:r>
            <a:r>
              <a:rPr lang="zh-CN" altLang="en-US" dirty="0"/>
              <a:t>解题思路</a:t>
            </a:r>
          </a:p>
          <a:p>
            <a:r>
              <a:rPr lang="en-US" altLang="zh-CN" dirty="0"/>
              <a:t>1)</a:t>
            </a:r>
            <a:r>
              <a:rPr lang="zh-CN" altLang="en-US" dirty="0"/>
              <a:t>用结构体进行参数打包传递设计带有</a:t>
            </a:r>
            <a:r>
              <a:rPr lang="en-US" altLang="zh-CN" dirty="0"/>
              <a:t>name</a:t>
            </a:r>
            <a:r>
              <a:rPr lang="zh-CN" altLang="en-US" dirty="0"/>
              <a:t>和</a:t>
            </a:r>
            <a:r>
              <a:rPr lang="en-US" altLang="zh-CN" dirty="0"/>
              <a:t>cost</a:t>
            </a:r>
            <a:r>
              <a:rPr lang="zh-CN" altLang="en-US" dirty="0"/>
              <a:t>的任务单元结构体，通过指针传给线程。</a:t>
            </a:r>
          </a:p>
          <a:p>
            <a:r>
              <a:rPr lang="en-US" altLang="zh-CN" dirty="0"/>
              <a:t>2)</a:t>
            </a:r>
            <a:r>
              <a:rPr lang="zh-CN" altLang="en-US" dirty="0"/>
              <a:t>串行</a:t>
            </a:r>
            <a:r>
              <a:rPr lang="en-US" altLang="zh-CN" dirty="0"/>
              <a:t>vs</a:t>
            </a:r>
            <a:r>
              <a:rPr lang="zh-CN" altLang="en-US" dirty="0"/>
              <a:t>多线程并发的核心差异</a:t>
            </a:r>
          </a:p>
          <a:p>
            <a:pPr lvl="1"/>
            <a:r>
              <a:rPr lang="zh-CN" altLang="en-US" dirty="0"/>
              <a:t>串行：用一个</a:t>
            </a:r>
            <a:r>
              <a:rPr lang="en-US" altLang="zh-CN" dirty="0"/>
              <a:t>for</a:t>
            </a:r>
            <a:r>
              <a:rPr lang="zh-CN" altLang="en-US" dirty="0"/>
              <a:t>循环直接调用耗时函数，必须等上一个返回。</a:t>
            </a:r>
          </a:p>
          <a:p>
            <a:pPr lvl="1"/>
            <a:r>
              <a:rPr lang="zh-CN" altLang="en-US" dirty="0"/>
              <a:t>并发：在</a:t>
            </a:r>
            <a:r>
              <a:rPr lang="en-US" altLang="zh-CN" dirty="0"/>
              <a:t>for</a:t>
            </a:r>
            <a:r>
              <a:rPr lang="zh-CN" altLang="en-US" dirty="0"/>
              <a:t>循环中连发</a:t>
            </a:r>
            <a:r>
              <a:rPr lang="en-US" altLang="zh-CN" dirty="0"/>
              <a:t>3</a:t>
            </a:r>
            <a:r>
              <a:rPr lang="zh-CN" altLang="en-US" dirty="0"/>
              <a:t>次</a:t>
            </a:r>
            <a:r>
              <a:rPr lang="en-US" altLang="zh-CN" dirty="0" err="1"/>
              <a:t>pthread_create</a:t>
            </a:r>
            <a:r>
              <a:rPr lang="zh-CN" altLang="en-US" dirty="0"/>
              <a:t>，把阻塞分散到各线程。随后再开一个</a:t>
            </a:r>
            <a:r>
              <a:rPr lang="en-US" altLang="zh-CN" dirty="0"/>
              <a:t>for</a:t>
            </a:r>
            <a:r>
              <a:rPr lang="zh-CN" altLang="en-US" dirty="0"/>
              <a:t>循环负责集中使用</a:t>
            </a:r>
            <a:r>
              <a:rPr lang="en-US" altLang="zh-CN" dirty="0" err="1"/>
              <a:t>pthread_join</a:t>
            </a:r>
            <a:r>
              <a:rPr lang="zh-CN" altLang="en-US" dirty="0"/>
              <a:t>进行收尾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相关实例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" y="1485265"/>
            <a:ext cx="5428615" cy="45421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71775" y="5805170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11download_sim.c</a:t>
            </a:r>
            <a:endParaRPr lang="zh-CN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相关实例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" y="1158240"/>
            <a:ext cx="7867650" cy="45421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5270500"/>
            <a:ext cx="4672965" cy="15875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相关实例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412647"/>
            <a:ext cx="8540750" cy="4542383"/>
          </a:xfrm>
        </p:spPr>
        <p:txBody>
          <a:bodyPr/>
          <a:lstStyle/>
          <a:p>
            <a:r>
              <a:rPr lang="zh-CN" altLang="en-US" dirty="0"/>
              <a:t>例题</a:t>
            </a:r>
            <a:r>
              <a:rPr lang="en-US" altLang="zh-CN" dirty="0"/>
              <a:t>2</a:t>
            </a:r>
            <a:r>
              <a:rPr lang="zh-CN" altLang="en-US" dirty="0"/>
              <a:t>：大数组并行求和</a:t>
            </a:r>
          </a:p>
          <a:p>
            <a:r>
              <a:rPr lang="zh-CN" altLang="en-US" dirty="0"/>
              <a:t>问题描述</a:t>
            </a:r>
          </a:p>
          <a:p>
            <a:pPr lvl="1"/>
            <a:r>
              <a:rPr lang="zh-CN" altLang="en-US" dirty="0"/>
              <a:t>给定一个巨大的数组，利用多线程真并行加速累加过程。</a:t>
            </a:r>
          </a:p>
          <a:p>
            <a:r>
              <a:rPr lang="zh-CN" altLang="en-US" dirty="0"/>
              <a:t>输入与要求</a:t>
            </a:r>
          </a:p>
          <a:p>
            <a:pPr lvl="1"/>
            <a:r>
              <a:rPr lang="zh-CN" altLang="en-US" dirty="0"/>
              <a:t>设定数组长度</a:t>
            </a:r>
            <a:r>
              <a:rPr lang="en-US" altLang="zh-CN" dirty="0"/>
              <a:t> N = 10000</a:t>
            </a:r>
            <a:r>
              <a:rPr lang="zh-CN" altLang="en-US" dirty="0"/>
              <a:t>，元素依次为</a:t>
            </a:r>
            <a:r>
              <a:rPr lang="en-US" altLang="zh-CN" dirty="0"/>
              <a:t> 0, 1, 2, …, 9999</a:t>
            </a:r>
            <a:r>
              <a:rPr lang="zh-CN" altLang="en-US" dirty="0"/>
              <a:t>。开启</a:t>
            </a:r>
            <a:r>
              <a:rPr lang="en-US" altLang="zh-CN" dirty="0"/>
              <a:t>K = 4 </a:t>
            </a:r>
            <a:r>
              <a:rPr lang="zh-CN" altLang="en-US" dirty="0"/>
              <a:t>个线程。</a:t>
            </a:r>
          </a:p>
          <a:p>
            <a:pPr lvl="1"/>
            <a:r>
              <a:rPr lang="zh-CN" altLang="en-US" dirty="0"/>
              <a:t>要求把计算任务均分给各线程，主线程最后统一汇总各路结果</a:t>
            </a:r>
          </a:p>
          <a:p>
            <a:pPr lvl="1"/>
            <a:r>
              <a:rPr lang="zh-CN" altLang="en-US" dirty="0"/>
              <a:t>输出样例期望</a:t>
            </a:r>
          </a:p>
          <a:p>
            <a:pPr lvl="1"/>
            <a:r>
              <a:rPr lang="zh-CN" altLang="en-US" dirty="0"/>
              <a:t>最终总和：</a:t>
            </a:r>
            <a:r>
              <a:rPr lang="en-US" altLang="zh-CN" dirty="0"/>
              <a:t>49995000 (4 </a:t>
            </a:r>
            <a:r>
              <a:rPr lang="zh-CN" altLang="en-US" dirty="0"/>
              <a:t>路线程最后由主线程融合计算得出</a:t>
            </a:r>
            <a:r>
              <a:rPr lang="en-US" altLang="zh-CN" dirty="0"/>
              <a:t>)</a:t>
            </a:r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相关实例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例题</a:t>
            </a:r>
            <a:r>
              <a:rPr lang="en-US" altLang="zh-CN" dirty="0"/>
              <a:t>2</a:t>
            </a:r>
            <a:r>
              <a:rPr lang="zh-CN" altLang="en-US" dirty="0"/>
              <a:t>：大数组并行求和</a:t>
            </a:r>
            <a:r>
              <a:rPr lang="en-US" altLang="zh-CN" dirty="0"/>
              <a:t>-</a:t>
            </a:r>
            <a:r>
              <a:rPr lang="zh-CN" altLang="en-US" dirty="0"/>
              <a:t>解题思路</a:t>
            </a:r>
          </a:p>
          <a:p>
            <a:r>
              <a:rPr lang="en-US" altLang="zh-CN" dirty="0"/>
              <a:t>1)</a:t>
            </a:r>
            <a:r>
              <a:rPr lang="zh-CN" altLang="en-US" dirty="0"/>
              <a:t>划分线程区域</a:t>
            </a:r>
          </a:p>
          <a:p>
            <a:pPr lvl="1"/>
            <a:r>
              <a:rPr lang="zh-CN" altLang="en-US" dirty="0"/>
              <a:t>设计带有</a:t>
            </a:r>
            <a:r>
              <a:rPr lang="en-US" altLang="zh-CN" dirty="0"/>
              <a:t>start</a:t>
            </a:r>
            <a:r>
              <a:rPr lang="zh-CN" altLang="en-US" dirty="0"/>
              <a:t>，</a:t>
            </a:r>
            <a:r>
              <a:rPr lang="en-US" altLang="zh-CN" dirty="0"/>
              <a:t>end</a:t>
            </a:r>
            <a:r>
              <a:rPr lang="zh-CN" altLang="en-US" dirty="0"/>
              <a:t>以及</a:t>
            </a:r>
            <a:r>
              <a:rPr lang="en-US" altLang="zh-CN" dirty="0"/>
              <a:t>sum</a:t>
            </a:r>
            <a:r>
              <a:rPr lang="zh-CN" altLang="en-US" dirty="0"/>
              <a:t>的结构体。给每个线程分配它专属的起止索引，互不干扰地操作一块独立的数组内存</a:t>
            </a:r>
          </a:p>
          <a:p>
            <a:r>
              <a:rPr lang="en-US" altLang="zh-CN" dirty="0"/>
              <a:t>2)</a:t>
            </a:r>
            <a:r>
              <a:rPr lang="zh-CN" altLang="en-US" dirty="0"/>
              <a:t>主线程进行管理</a:t>
            </a:r>
            <a:r>
              <a:rPr lang="en-US" altLang="zh-CN" dirty="0"/>
              <a:t>	</a:t>
            </a:r>
            <a:endParaRPr lang="zh-CN" altLang="en-US" dirty="0"/>
          </a:p>
          <a:p>
            <a:pPr lvl="1"/>
            <a:r>
              <a:rPr lang="zh-CN" altLang="en-US" dirty="0"/>
              <a:t>创建阶段：算好每一份任务的</a:t>
            </a:r>
            <a:r>
              <a:rPr lang="en-US" altLang="zh-CN" dirty="0"/>
              <a:t>step</a:t>
            </a:r>
            <a:r>
              <a:rPr lang="zh-CN" altLang="en-US" dirty="0"/>
              <a:t>，发配任务</a:t>
            </a:r>
          </a:p>
          <a:p>
            <a:pPr lvl="1"/>
            <a:r>
              <a:rPr lang="zh-CN" altLang="en-US" dirty="0"/>
              <a:t>回收阶段：通过</a:t>
            </a:r>
            <a:r>
              <a:rPr lang="en-US" altLang="zh-CN" dirty="0" err="1"/>
              <a:t>pthread_join</a:t>
            </a:r>
            <a:r>
              <a:rPr lang="zh-CN" altLang="en-US" dirty="0"/>
              <a:t>保证该线程任务完成，随后将存在其结构体里的局部</a:t>
            </a:r>
            <a:r>
              <a:rPr lang="en-US" altLang="zh-CN" dirty="0"/>
              <a:t>sum</a:t>
            </a:r>
            <a:r>
              <a:rPr lang="zh-CN" altLang="en-US" dirty="0"/>
              <a:t>加上去</a:t>
            </a: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相关实例</a:t>
            </a:r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240" y="1557020"/>
            <a:ext cx="7334885" cy="454215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D92290D-008D-342F-8EAF-6C93CA77C9D3}"/>
              </a:ext>
            </a:extLst>
          </p:cNvPr>
          <p:cNvSpPr txBox="1"/>
          <p:nvPr/>
        </p:nvSpPr>
        <p:spPr>
          <a:xfrm>
            <a:off x="2699792" y="6075139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12parallel_sum.c</a:t>
            </a:r>
            <a:endParaRPr lang="zh-CN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相关实例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24300" y="5361305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parallel_sum.c</a:t>
            </a:r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540" y="1479550"/>
            <a:ext cx="8375650" cy="45421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6092825"/>
            <a:ext cx="9144000" cy="70929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谢谢！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4"/>
          <p:cNvSpPr/>
          <p:nvPr/>
        </p:nvSpPr>
        <p:spPr>
          <a:xfrm>
            <a:off x="167272" y="994625"/>
            <a:ext cx="3496295" cy="394188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2700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E1B258B-BEAF-0504-E4A2-BCBE4DC47383}"/>
              </a:ext>
            </a:extLst>
          </p:cNvPr>
          <p:cNvSpPr txBox="1">
            <a:spLocks/>
          </p:cNvSpPr>
          <p:nvPr/>
        </p:nvSpPr>
        <p:spPr>
          <a:xfrm>
            <a:off x="321861" y="1484784"/>
            <a:ext cx="8540750" cy="4968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2400" b="0" i="0" kern="120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400" b="0" i="0" kern="120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200" b="0" i="0" kern="120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kern="120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kern="120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333333"/>
                </a:solidFill>
                <a:latin typeface="Helvetica Neue"/>
              </a:rPr>
              <a:t>进程（</a:t>
            </a:r>
            <a:r>
              <a:rPr lang="en-US" altLang="zh-CN" dirty="0">
                <a:solidFill>
                  <a:srgbClr val="333333"/>
                </a:solidFill>
                <a:latin typeface="Helvetica Neue"/>
              </a:rPr>
              <a:t>Process</a:t>
            </a:r>
            <a:r>
              <a:rPr lang="zh-CN" altLang="en-US" dirty="0">
                <a:solidFill>
                  <a:srgbClr val="333333"/>
                </a:solidFill>
                <a:latin typeface="Helvetica Neue"/>
              </a:rPr>
              <a:t>）是计算机中的程序关于某数据集合上的一次运行活动，是系统进行资源分配的基本单位，是操作系统结构的基础。在当代面向线程设计的计算机结构中，进程是线程的容器。程序是指令、数据及其组织形式的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描述，进程是程序的实体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en-US" altLang="zh-CN" dirty="0"/>
          </a:p>
          <a:p>
            <a:r>
              <a:rPr lang="zh-CN" altLang="en-US" dirty="0"/>
              <a:t>线程（</a:t>
            </a:r>
            <a:r>
              <a:rPr lang="en-US" altLang="zh-CN" dirty="0"/>
              <a:t>thread</a:t>
            </a:r>
            <a:r>
              <a:rPr lang="zh-CN" altLang="en-US" dirty="0"/>
              <a:t>）是操作系统能够进行运算调度的最小单位。它被包含在进程之中，是进程中的实际运作单位。一条线程指的是进程中一个单一顺序的控制流，一个进程中可以并发多个线程，每条线程并行执行不同的任务。</a:t>
            </a:r>
            <a:endParaRPr lang="en-US" altLang="zh-CN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C3BCD557-A920-93F9-0B4D-02711EAC33EA}"/>
              </a:ext>
            </a:extLst>
          </p:cNvPr>
          <p:cNvSpPr txBox="1">
            <a:spLocks/>
          </p:cNvSpPr>
          <p:nvPr/>
        </p:nvSpPr>
        <p:spPr>
          <a:xfrm>
            <a:off x="301625" y="609600"/>
            <a:ext cx="8540750" cy="65916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0" i="0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r>
              <a:rPr lang="zh-CN" altLang="en-US">
                <a:sym typeface="+mn-ea"/>
              </a:rPr>
              <a:t>线程与进程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39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线程与进程</a:t>
            </a:r>
            <a:endParaRPr lang="zh-CN" altLang="en-US"/>
          </a:p>
        </p:txBody>
      </p:sp>
      <p:sp>
        <p:nvSpPr>
          <p:cNvPr id="4" name="textbox 50"/>
          <p:cNvSpPr/>
          <p:nvPr/>
        </p:nvSpPr>
        <p:spPr>
          <a:xfrm>
            <a:off x="301625" y="1818640"/>
            <a:ext cx="3860165" cy="548005"/>
          </a:xfrm>
          <a:prstGeom prst="rect">
            <a:avLst/>
          </a:prstGeom>
          <a:solidFill>
            <a:srgbClr val="0B5A8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kern="0" spc="20" dirty="0">
                <a:solidFill>
                  <a:srgbClr val="FFFFF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      </a:t>
            </a:r>
            <a:r>
              <a:rPr kern="0" spc="20" dirty="0">
                <a:solidFill>
                  <a:srgbClr val="FFFFF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进程 </a:t>
            </a:r>
            <a:r>
              <a:rPr kern="0" spc="0" dirty="0">
                <a:solidFill>
                  <a:srgbClr val="FFFFF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Process</a:t>
            </a:r>
          </a:p>
        </p:txBody>
      </p:sp>
      <p:sp>
        <p:nvSpPr>
          <p:cNvPr id="5" name="textbox 48"/>
          <p:cNvSpPr/>
          <p:nvPr/>
        </p:nvSpPr>
        <p:spPr>
          <a:xfrm>
            <a:off x="4787900" y="1818640"/>
            <a:ext cx="3773170" cy="575945"/>
          </a:xfrm>
          <a:prstGeom prst="rect">
            <a:avLst/>
          </a:prstGeom>
          <a:solidFill>
            <a:srgbClr val="0B5A8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</a:pPr>
            <a:r>
              <a:rPr lang="en-US" kern="0" spc="10" dirty="0">
                <a:solidFill>
                  <a:srgbClr val="FFFFF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      </a:t>
            </a:r>
            <a:r>
              <a:rPr kern="0" spc="10" dirty="0">
                <a:solidFill>
                  <a:srgbClr val="FFFFF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线程 </a:t>
            </a:r>
            <a:r>
              <a:rPr kern="0" spc="0" dirty="0">
                <a:solidFill>
                  <a:srgbClr val="FFFFF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Thread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1460" y="2564765"/>
            <a:ext cx="4453255" cy="15506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algn="l" rtl="0" eaLnBrk="0">
              <a:lnSpc>
                <a:spcPct val="150000"/>
              </a:lnSpc>
            </a:pPr>
            <a:r>
              <a:rPr sz="2000" kern="0" spc="80" baseline="600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▶</a:t>
            </a:r>
            <a:r>
              <a:rPr sz="2000" kern="0" spc="8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  </a:t>
            </a:r>
            <a:r>
              <a:rPr sz="2000" kern="0" spc="8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一个正在运行的程序实例</a:t>
            </a:r>
            <a:endParaRPr sz="2000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marL="201930" indent="-189230" algn="l" rtl="0" eaLnBrk="0">
              <a:lnSpc>
                <a:spcPct val="150000"/>
              </a:lnSpc>
              <a:spcBef>
                <a:spcPts val="575"/>
              </a:spcBef>
            </a:pPr>
            <a:r>
              <a:rPr sz="2000" kern="0" spc="90" baseline="600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▶</a:t>
            </a:r>
            <a:r>
              <a:rPr sz="2000" kern="0" spc="4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  </a:t>
            </a:r>
            <a:r>
              <a:rPr sz="2000" kern="0" spc="9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操作系统给它分配地址空间和</a:t>
            </a:r>
            <a:r>
              <a:rPr sz="2000" kern="0" spc="5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资源</a:t>
            </a:r>
            <a:endParaRPr sz="2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ct val="150000"/>
              </a:lnSpc>
              <a:spcBef>
                <a:spcPts val="5"/>
              </a:spcBef>
            </a:pPr>
            <a:r>
              <a:rPr sz="2000" kern="0" spc="90" baseline="600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▶</a:t>
            </a:r>
            <a:r>
              <a:rPr sz="2000" kern="0" spc="3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  </a:t>
            </a:r>
            <a:r>
              <a:rPr sz="2000" kern="0" spc="9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不同进程默认相互隔离</a:t>
            </a:r>
            <a:endParaRPr lang="zh-CN" altLang="en-US" sz="2000" kern="0" spc="90" dirty="0">
              <a:solidFill>
                <a:srgbClr val="16324F">
                  <a:alpha val="100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23460" y="2564765"/>
            <a:ext cx="4183380" cy="15513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rtl="0" eaLnBrk="0">
              <a:lnSpc>
                <a:spcPct val="150000"/>
              </a:lnSpc>
            </a:pPr>
            <a:r>
              <a:rPr sz="2000" kern="0" spc="90" baseline="600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▶</a:t>
            </a:r>
            <a:r>
              <a:rPr sz="2000" kern="0" spc="3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  </a:t>
            </a:r>
            <a:r>
              <a:rPr sz="2000" kern="0" spc="9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进程内部的一条执行流</a:t>
            </a:r>
            <a:endParaRPr sz="2000" dirty="0"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marL="12700" algn="l" rtl="0" eaLnBrk="0">
              <a:lnSpc>
                <a:spcPct val="150000"/>
              </a:lnSpc>
              <a:spcBef>
                <a:spcPts val="580"/>
              </a:spcBef>
            </a:pPr>
            <a:r>
              <a:rPr sz="2000" kern="0" spc="80" baseline="600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▶</a:t>
            </a:r>
            <a:r>
              <a:rPr sz="2000" kern="0" spc="8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  </a:t>
            </a:r>
            <a:r>
              <a:rPr sz="2000" kern="0" spc="8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同一进程内可以有多条线程</a:t>
            </a:r>
            <a:endParaRPr sz="2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200660" indent="-187960" algn="l" rtl="0" eaLnBrk="0">
              <a:lnSpc>
                <a:spcPct val="150000"/>
              </a:lnSpc>
              <a:spcBef>
                <a:spcPts val="5"/>
              </a:spcBef>
            </a:pPr>
            <a:r>
              <a:rPr sz="2000" kern="0" spc="80" baseline="600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▶</a:t>
            </a:r>
            <a:r>
              <a:rPr sz="2000" kern="0" spc="80" dirty="0">
                <a:solidFill>
                  <a:srgbClr val="3333B3">
                    <a:alpha val="100000"/>
                  </a:srgb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  </a:t>
            </a:r>
            <a:r>
              <a:rPr sz="2000" kern="0" spc="8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多条线程共享进程的大部分资</a:t>
            </a:r>
            <a:r>
              <a:rPr sz="2000" kern="0" spc="30" dirty="0">
                <a:solidFill>
                  <a:srgbClr val="16324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源</a:t>
            </a:r>
            <a:endParaRPr lang="zh-CN" altLang="en-US" sz="2000" kern="0" spc="30" dirty="0">
              <a:solidFill>
                <a:srgbClr val="16324F">
                  <a:alpha val="100000"/>
                </a:srgbClr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460" y="4580890"/>
            <a:ext cx="879157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>
              <a:lnSpc>
                <a:spcPct val="150000"/>
              </a:lnSpc>
            </a:pPr>
            <a:r>
              <a:rPr sz="2000" kern="0" dirty="0">
                <a:solidFill>
                  <a:srgbClr val="D97706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一句话</a:t>
            </a:r>
            <a:endParaRPr sz="2000" dirty="0">
              <a:latin typeface="微软雅黑" charset="0"/>
              <a:ea typeface="微软雅黑" charset="0"/>
              <a:cs typeface="微软雅黑" charset="0"/>
            </a:endParaRPr>
          </a:p>
          <a:p>
            <a:pPr marL="12700" algn="l" rtl="0" eaLnBrk="0">
              <a:lnSpc>
                <a:spcPct val="150000"/>
              </a:lnSpc>
            </a:pPr>
            <a:r>
              <a:rPr lang="zh-CN" altLang="en-US" sz="2000" kern="0" spc="12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进程和线程关系是一对一，或一对多</a:t>
            </a:r>
            <a:endParaRPr lang="en-US" altLang="zh-CN" sz="2000" kern="0" spc="120" dirty="0">
              <a:solidFill>
                <a:srgbClr val="16324F">
                  <a:alpha val="100000"/>
                </a:srgbClr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pPr marL="12700" algn="l" rtl="0" eaLnBrk="0">
              <a:lnSpc>
                <a:spcPct val="150000"/>
              </a:lnSpc>
            </a:pPr>
            <a:r>
              <a:rPr sz="2000" kern="0" spc="12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进程像“运行中的程序容器</a:t>
            </a:r>
            <a:r>
              <a:rPr sz="2000" kern="0" spc="110" dirty="0">
                <a:solidFill>
                  <a:srgbClr val="16324F">
                    <a:alpha val="100000"/>
                  </a:srgbClr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”，线程像“容器里真正执行任务的工人”。</a:t>
            </a:r>
            <a:endParaRPr lang="zh-CN" altLang="en-US" sz="2000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AF31D4D-0342-B7C1-18D6-D554DF0D2E75}"/>
              </a:ext>
            </a:extLst>
          </p:cNvPr>
          <p:cNvSpPr txBox="1"/>
          <p:nvPr/>
        </p:nvSpPr>
        <p:spPr>
          <a:xfrm>
            <a:off x="4932040" y="6211669"/>
            <a:ext cx="343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任务（</a:t>
            </a:r>
            <a:r>
              <a:rPr lang="en-US" altLang="zh-CN" sz="1800" dirty="0"/>
              <a:t>task</a:t>
            </a:r>
            <a:r>
              <a:rPr lang="zh-CN" altLang="en-US" sz="1800" dirty="0"/>
              <a:t>）和线程之间的关系</a:t>
            </a:r>
            <a:endParaRPr lang="en-US" altLang="zh-CN" sz="1800" dirty="0"/>
          </a:p>
          <a:p>
            <a:r>
              <a:rPr lang="zh-CN" altLang="en-US" sz="1800" dirty="0"/>
              <a:t>可以是一对多或多对一</a:t>
            </a:r>
          </a:p>
        </p:txBody>
      </p:sp>
    </p:spTree>
    <p:extLst>
      <p:ext uri="{BB962C8B-B14F-4D97-AF65-F5344CB8AC3E}">
        <p14:creationId xmlns:p14="http://schemas.microsoft.com/office/powerpoint/2010/main" val="346442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线程的分类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主线程</a:t>
            </a:r>
            <a:endParaRPr lang="en-US" altLang="zh-CN" dirty="0"/>
          </a:p>
          <a:p>
            <a:pPr lvl="1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当一个进程被启动时，操作系统自动创建的第一个线程，即程序入口点（如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C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的</a:t>
            </a:r>
            <a:r>
              <a:rPr lang="en-US" altLang="zh-CN" dirty="0"/>
              <a:t>main()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函数）所在的线程</a:t>
            </a:r>
            <a:endParaRPr lang="zh-CN" altLang="en-US" dirty="0"/>
          </a:p>
          <a:p>
            <a:pPr lvl="1"/>
            <a:r>
              <a:rPr lang="zh-CN" altLang="en-US" dirty="0"/>
              <a:t>作用：</a:t>
            </a:r>
          </a:p>
          <a:p>
            <a:pPr lvl="2"/>
            <a:r>
              <a:rPr lang="zh-CN" altLang="en-US" dirty="0"/>
              <a:t>执行程序初始化、创建其他工作线程</a:t>
            </a:r>
            <a:endParaRPr lang="en-US" altLang="zh-C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线程的分类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子线程（工作线程</a:t>
            </a:r>
            <a:r>
              <a:rPr lang="en-US" altLang="zh-CN" dirty="0"/>
              <a:t>/</a:t>
            </a:r>
            <a:r>
              <a:rPr lang="zh-CN" altLang="en-US" dirty="0"/>
              <a:t>用户线程）</a:t>
            </a:r>
            <a:endParaRPr lang="en-US" altLang="zh-CN" dirty="0"/>
          </a:p>
          <a:p>
            <a:pPr lvl="1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由主线程或其他工作线程在程序运行过程中显式创建出来的线程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lvl="1"/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作用：</a:t>
            </a:r>
            <a:endParaRPr lang="en-US" altLang="zh-CN" dirty="0">
              <a:solidFill>
                <a:srgbClr val="0F1115"/>
              </a:solidFill>
              <a:latin typeface="quote-cjk-patch"/>
            </a:endParaRPr>
          </a:p>
          <a:p>
            <a:pPr lvl="2"/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分担主线程的任务，如执行耗时计算、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I/O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操作、后台服务等，以提高并发度和响应性</a:t>
            </a:r>
            <a:endParaRPr lang="en-US" altLang="zh-CN" dirty="0">
              <a:solidFill>
                <a:srgbClr val="0F1115"/>
              </a:solidFill>
              <a:latin typeface="quote-cjk-patch"/>
            </a:endParaRPr>
          </a:p>
          <a:p>
            <a:pPr lvl="1"/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特点：</a:t>
            </a:r>
            <a:endParaRPr lang="en-US" altLang="zh-CN" dirty="0">
              <a:solidFill>
                <a:srgbClr val="0F1115"/>
              </a:solidFill>
              <a:latin typeface="quote-cjk-patch"/>
            </a:endParaRPr>
          </a:p>
          <a:p>
            <a:pPr lvl="2"/>
            <a:r>
              <a:rPr lang="zh-CN" altLang="en-US" dirty="0"/>
              <a:t>拥有独立的执行流和栈空间。</a:t>
            </a:r>
          </a:p>
          <a:p>
            <a:pPr lvl="2"/>
            <a:r>
              <a:rPr lang="zh-CN" altLang="en-US" dirty="0"/>
              <a:t>可以设置是否为守护线程（即是否随主线程退出而自动结束）。</a:t>
            </a:r>
          </a:p>
          <a:p>
            <a:pPr lvl="2"/>
            <a:r>
              <a:rPr lang="zh-CN" altLang="en-US" dirty="0"/>
              <a:t>工作线程结束后，其资源需要被回收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</a:defRPr>
        </a:defPPr>
      </a:lstStyle>
    </a:lnDef>
  </a:objectDefaul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96</TotalTime>
  <Words>4124</Words>
  <Application>Microsoft Office PowerPoint</Application>
  <PresentationFormat>全屏显示(4:3)</PresentationFormat>
  <Paragraphs>470</Paragraphs>
  <Slides>57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70" baseType="lpstr">
      <vt:lpstr>Arial Unicode MS</vt:lpstr>
      <vt:lpstr>Encode Sans Semi Condensed</vt:lpstr>
      <vt:lpstr>Helvetica Neue</vt:lpstr>
      <vt:lpstr>Menlo</vt:lpstr>
      <vt:lpstr>monospace</vt:lpstr>
      <vt:lpstr>PingFang SC</vt:lpstr>
      <vt:lpstr>quote-cjk-patch</vt:lpstr>
      <vt:lpstr>serif</vt:lpstr>
      <vt:lpstr>微软雅黑</vt:lpstr>
      <vt:lpstr>Arial</vt:lpstr>
      <vt:lpstr>Helvetica</vt:lpstr>
      <vt:lpstr>Wingdings</vt:lpstr>
      <vt:lpstr>诗情画意</vt:lpstr>
      <vt:lpstr>多线程程序设计</vt:lpstr>
      <vt:lpstr>课程概述</vt:lpstr>
      <vt:lpstr>PowerPoint 演示文稿</vt:lpstr>
      <vt:lpstr>PowerPoint 演示文稿</vt:lpstr>
      <vt:lpstr>PowerPoint 演示文稿</vt:lpstr>
      <vt:lpstr>PowerPoint 演示文稿</vt:lpstr>
      <vt:lpstr>线程与进程</vt:lpstr>
      <vt:lpstr>线程的分类</vt:lpstr>
      <vt:lpstr>线程的分类</vt:lpstr>
      <vt:lpstr>线程的分类</vt:lpstr>
      <vt:lpstr>PowerPoint 演示文稿</vt:lpstr>
      <vt:lpstr>PowerPoint 演示文稿</vt:lpstr>
      <vt:lpstr>线程与进程</vt:lpstr>
      <vt:lpstr>并发和并行示意图</vt:lpstr>
      <vt:lpstr>多线程的收益</vt:lpstr>
      <vt:lpstr>思考题</vt:lpstr>
      <vt:lpstr>增加多线程的优势/收益。</vt:lpstr>
      <vt:lpstr>问题 1. 在单核机器上，用多线程有优势吗？</vt:lpstr>
      <vt:lpstr>问题2:在多核机器上，用多线程有优势吗？</vt:lpstr>
      <vt:lpstr>最简单的多线程程序</vt:lpstr>
      <vt:lpstr>最简单的多线程程序</vt:lpstr>
      <vt:lpstr>最简单的多线程程序</vt:lpstr>
      <vt:lpstr>最简单的多线程程序</vt:lpstr>
      <vt:lpstr>线程的同步方式</vt:lpstr>
      <vt:lpstr>PowerPoint 演示文稿</vt:lpstr>
      <vt:lpstr>PowerPoint 演示文稿</vt:lpstr>
      <vt:lpstr>线程的同步方式</vt:lpstr>
      <vt:lpstr>线程的同步方式</vt:lpstr>
      <vt:lpstr>线程的同步方式</vt:lpstr>
      <vt:lpstr>线程的同步方式</vt:lpstr>
      <vt:lpstr>线程的同步方式-1</vt:lpstr>
      <vt:lpstr>线程的同步方式-1</vt:lpstr>
      <vt:lpstr>线程的同步方式-2</vt:lpstr>
      <vt:lpstr>线程的同步方式-2</vt:lpstr>
      <vt:lpstr>线程的同步方式-2</vt:lpstr>
      <vt:lpstr>线程的同步方式-2</vt:lpstr>
      <vt:lpstr>线程的同步方式-2</vt:lpstr>
      <vt:lpstr>线程的同步方式-2</vt:lpstr>
      <vt:lpstr>线程的同步方式-3</vt:lpstr>
      <vt:lpstr>线程的同步方式-3</vt:lpstr>
      <vt:lpstr>线程的同步方式-3</vt:lpstr>
      <vt:lpstr>线程的同步方式-3</vt:lpstr>
      <vt:lpstr>线程的同步方式-3</vt:lpstr>
      <vt:lpstr>线程的同步方式-4</vt:lpstr>
      <vt:lpstr>线程的同步方式</vt:lpstr>
      <vt:lpstr>线程相关的函数</vt:lpstr>
      <vt:lpstr>线程相关的函数</vt:lpstr>
      <vt:lpstr>线程相关的函数</vt:lpstr>
      <vt:lpstr>相关实例</vt:lpstr>
      <vt:lpstr>相关实例</vt:lpstr>
      <vt:lpstr>相关实例</vt:lpstr>
      <vt:lpstr>相关实例</vt:lpstr>
      <vt:lpstr>相关实例</vt:lpstr>
      <vt:lpstr>相关实例</vt:lpstr>
      <vt:lpstr>相关实例</vt:lpstr>
      <vt:lpstr>相关实例</vt:lpstr>
      <vt:lpstr>谢谢！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计算机程序设计</dc:title>
  <dc:creator>wanglei</dc:creator>
  <cp:lastModifiedBy>lenovo</cp:lastModifiedBy>
  <cp:revision>1523</cp:revision>
  <dcterms:created xsi:type="dcterms:W3CDTF">2026-04-21T16:43:33Z</dcterms:created>
  <dcterms:modified xsi:type="dcterms:W3CDTF">2026-04-30T11:18:25Z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2052-12.1.25205.25205</vt:lpwstr>
  </property>
  <property fmtid="{D5CDD505-2E9C-101B-9397-08002B2CF9AE}" pid="3" name="ICV">
    <vt:lpwstr>57299CCABB6D171ED6CADB698E08769E_42</vt:lpwstr>
  </property>
</Properties>
</file>