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256" r:id="rId3"/>
    <p:sldId id="257" r:id="rId4"/>
    <p:sldId id="489" r:id="rId5"/>
    <p:sldId id="466" r:id="rId6"/>
    <p:sldId id="467" r:id="rId7"/>
    <p:sldId id="468" r:id="rId8"/>
    <p:sldId id="469" r:id="rId9"/>
    <p:sldId id="470" r:id="rId10"/>
    <p:sldId id="471" r:id="rId11"/>
    <p:sldId id="472" r:id="rId12"/>
    <p:sldId id="491" r:id="rId13"/>
    <p:sldId id="473" r:id="rId14"/>
    <p:sldId id="474" r:id="rId15"/>
    <p:sldId id="492" r:id="rId16"/>
    <p:sldId id="475" r:id="rId17"/>
    <p:sldId id="493" r:id="rId18"/>
    <p:sldId id="476" r:id="rId19"/>
    <p:sldId id="477" r:id="rId20"/>
    <p:sldId id="494" r:id="rId21"/>
    <p:sldId id="526" r:id="rId22"/>
    <p:sldId id="478" r:id="rId23"/>
    <p:sldId id="479" r:id="rId24"/>
    <p:sldId id="500" r:id="rId25"/>
    <p:sldId id="501" r:id="rId26"/>
    <p:sldId id="480" r:id="rId27"/>
    <p:sldId id="481" r:id="rId28"/>
    <p:sldId id="482" r:id="rId29"/>
    <p:sldId id="522" r:id="rId30"/>
    <p:sldId id="502" r:id="rId31"/>
    <p:sldId id="503" r:id="rId32"/>
    <p:sldId id="504" r:id="rId33"/>
    <p:sldId id="505" r:id="rId34"/>
    <p:sldId id="495" r:id="rId35"/>
    <p:sldId id="497" r:id="rId36"/>
    <p:sldId id="524" r:id="rId37"/>
    <p:sldId id="525" r:id="rId38"/>
    <p:sldId id="530" r:id="rId39"/>
    <p:sldId id="531" r:id="rId40"/>
    <p:sldId id="532" r:id="rId41"/>
    <p:sldId id="533" r:id="rId42"/>
    <p:sldId id="534" r:id="rId43"/>
    <p:sldId id="535" r:id="rId44"/>
    <p:sldId id="536" r:id="rId45"/>
    <p:sldId id="537" r:id="rId46"/>
    <p:sldId id="538" r:id="rId47"/>
    <p:sldId id="539" r:id="rId48"/>
    <p:sldId id="540" r:id="rId49"/>
    <p:sldId id="541" r:id="rId50"/>
    <p:sldId id="542" r:id="rId51"/>
    <p:sldId id="544" r:id="rId52"/>
    <p:sldId id="543" r:id="rId53"/>
    <p:sldId id="545" r:id="rId54"/>
    <p:sldId id="550" r:id="rId55"/>
    <p:sldId id="553" r:id="rId56"/>
    <p:sldId id="552" r:id="rId57"/>
    <p:sldId id="551" r:id="rId58"/>
    <p:sldId id="490" r:id="rId59"/>
    <p:sldId id="483" r:id="rId60"/>
    <p:sldId id="484" r:id="rId61"/>
    <p:sldId id="485" r:id="rId62"/>
    <p:sldId id="487" r:id="rId63"/>
    <p:sldId id="527" r:id="rId64"/>
    <p:sldId id="486" r:id="rId65"/>
    <p:sldId id="513" r:id="rId66"/>
    <p:sldId id="514" r:id="rId67"/>
    <p:sldId id="519" r:id="rId68"/>
    <p:sldId id="516" r:id="rId69"/>
    <p:sldId id="517" r:id="rId70"/>
    <p:sldId id="518" r:id="rId71"/>
    <p:sldId id="521" r:id="rId72"/>
    <p:sldId id="548" r:id="rId73"/>
    <p:sldId id="549" r:id="rId74"/>
    <p:sldId id="496" r:id="rId75"/>
    <p:sldId id="508" r:id="rId76"/>
    <p:sldId id="498" r:id="rId77"/>
    <p:sldId id="507" r:id="rId78"/>
    <p:sldId id="528" r:id="rId79"/>
    <p:sldId id="488" r:id="rId80"/>
    <p:sldId id="499" r:id="rId81"/>
    <p:sldId id="509" r:id="rId82"/>
    <p:sldId id="546" r:id="rId83"/>
    <p:sldId id="547" r:id="rId84"/>
    <p:sldId id="510" r:id="rId85"/>
    <p:sldId id="511" r:id="rId86"/>
    <p:sldId id="512" r:id="rId87"/>
    <p:sldId id="529" r:id="rId88"/>
    <p:sldId id="465" r:id="rId8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90"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5800" y="2286000"/>
            <a:ext cx="7772400" cy="1143000"/>
          </a:xfrm>
        </p:spPr>
        <p:txBody>
          <a:bodyPr/>
          <a:lstStyle>
            <a:lvl1pPr>
              <a:defRPr b="0" baseline="0">
                <a:latin typeface="微软雅黑" panose="020B0503020204020204" pitchFamily="34" charset="-122"/>
              </a:defRPr>
            </a:lvl1pPr>
          </a:lstStyle>
          <a:p>
            <a:pPr lvl="0"/>
            <a:r>
              <a:rPr lang="zh-CN" altLang="en-US" noProof="0" dirty="0"/>
              <a:t>单击此处编辑母版标题样式</a:t>
            </a:r>
          </a:p>
        </p:txBody>
      </p:sp>
      <p:sp>
        <p:nvSpPr>
          <p:cNvPr id="2051"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b="0" baseline="0">
                <a:latin typeface="微软雅黑" panose="020B0503020204020204" pitchFamily="34" charset="-122"/>
              </a:defRPr>
            </a:lvl1pPr>
          </a:lstStyle>
          <a:p>
            <a:pPr lvl="0"/>
            <a:r>
              <a:rPr lang="zh-CN" altLang="en-US" noProof="0" dirty="0"/>
              <a:t>单击此处编辑母版副标题样式</a:t>
            </a:r>
          </a:p>
        </p:txBody>
      </p:sp>
      <p:sp>
        <p:nvSpPr>
          <p:cNvPr id="2052" name="Rectangle 4"/>
          <p:cNvSpPr>
            <a:spLocks noGrp="1" noChangeArrowheads="1"/>
          </p:cNvSpPr>
          <p:nvPr>
            <p:ph type="dt" sz="half" idx="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2053" name="Rectangle 5"/>
          <p:cNvSpPr>
            <a:spLocks noGrp="1" noChangeArrowheads="1"/>
          </p:cNvSpPr>
          <p:nvPr>
            <p:ph type="ftr" sz="quarter" idx="3"/>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4796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EDFBDFA-9B95-450C-9B75-7FE7D2CA6B49}"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58708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C1E4275-4135-4D92-9DB1-AE79C58478F1}"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7903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多行">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5"/>
            <a:ext cx="9144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FFFFFF"/>
              </a:solidFill>
              <a:effectLst/>
              <a:uLnTx/>
              <a:uFillTx/>
              <a:latin typeface="Arial"/>
              <a:ea typeface="宋体"/>
              <a:cs typeface="+mn-cs"/>
            </a:endParaRPr>
          </a:p>
        </p:txBody>
      </p:sp>
      <p:sp>
        <p:nvSpPr>
          <p:cNvPr id="15" name="平行四边形 14"/>
          <p:cNvSpPr/>
          <p:nvPr userDrawn="1"/>
        </p:nvSpPr>
        <p:spPr>
          <a:xfrm>
            <a:off x="249382" y="-3175"/>
            <a:ext cx="6924502" cy="6861175"/>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FFFFFF"/>
              </a:solidFill>
              <a:effectLst/>
              <a:uLnTx/>
              <a:uFillTx/>
              <a:latin typeface="Arial"/>
              <a:ea typeface="宋体"/>
              <a:cs typeface="+mn-cs"/>
            </a:endParaRPr>
          </a:p>
        </p:txBody>
      </p:sp>
      <p:sp>
        <p:nvSpPr>
          <p:cNvPr id="12" name="平行四边形 11"/>
          <p:cNvSpPr/>
          <p:nvPr userDrawn="1"/>
        </p:nvSpPr>
        <p:spPr>
          <a:xfrm>
            <a:off x="91440" y="-3175"/>
            <a:ext cx="6924502" cy="6861175"/>
          </a:xfrm>
          <a:prstGeom prst="parallelogram">
            <a:avLst>
              <a:gd name="adj" fmla="val 10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FFFFFF"/>
              </a:solidFill>
              <a:effectLst/>
              <a:uLnTx/>
              <a:uFillTx/>
              <a:latin typeface="Arial"/>
              <a:ea typeface="宋体"/>
              <a:cs typeface="+mn-cs"/>
            </a:endParaRPr>
          </a:p>
        </p:txBody>
      </p:sp>
      <p:sp>
        <p:nvSpPr>
          <p:cNvPr id="37" name="任意多边形 36"/>
          <p:cNvSpPr/>
          <p:nvPr userDrawn="1"/>
        </p:nvSpPr>
        <p:spPr>
          <a:xfrm>
            <a:off x="0" y="1531610"/>
            <a:ext cx="850397" cy="1633920"/>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kern="1200" cap="none" spc="0" normalizeH="0" baseline="0" noProof="0" dirty="0">
                <a:ln>
                  <a:noFill/>
                </a:ln>
                <a:solidFill>
                  <a:srgbClr val="FFFFFF"/>
                </a:solidFill>
                <a:effectLst/>
                <a:uLnTx/>
                <a:uFillTx/>
                <a:latin typeface="Arial"/>
                <a:ea typeface="宋体"/>
                <a:cs typeface="+mn-cs"/>
              </a:rPr>
              <a:t>        </a:t>
            </a:r>
            <a:endParaRPr kumimoji="0" lang="zh-CN" altLang="en-US" sz="2100" b="1" i="0" u="none" strike="noStrike" kern="1200" cap="none" spc="0" normalizeH="0" baseline="0" noProof="0" dirty="0">
              <a:ln>
                <a:noFill/>
              </a:ln>
              <a:solidFill>
                <a:srgbClr val="FFFFFF"/>
              </a:solidFill>
              <a:effectLst/>
              <a:uLnTx/>
              <a:uFillTx/>
              <a:latin typeface="Arial"/>
              <a:ea typeface="宋体"/>
              <a:cs typeface="+mn-cs"/>
            </a:endParaRPr>
          </a:p>
        </p:txBody>
      </p:sp>
      <p:sp>
        <p:nvSpPr>
          <p:cNvPr id="35" name="任意多边形 34"/>
          <p:cNvSpPr/>
          <p:nvPr userDrawn="1"/>
        </p:nvSpPr>
        <p:spPr>
          <a:xfrm>
            <a:off x="1" y="1426996"/>
            <a:ext cx="748145" cy="1633920"/>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kern="1200" cap="none" spc="0" normalizeH="0" baseline="0" noProof="0" dirty="0">
                <a:ln>
                  <a:noFill/>
                </a:ln>
                <a:solidFill>
                  <a:srgbClr val="FFFFFF"/>
                </a:solidFill>
                <a:effectLst/>
                <a:uLnTx/>
                <a:uFillTx/>
                <a:latin typeface="Arial"/>
                <a:ea typeface="宋体"/>
                <a:cs typeface="+mn-cs"/>
              </a:rPr>
              <a:t>        </a:t>
            </a:r>
            <a:endParaRPr kumimoji="0" lang="zh-CN" altLang="en-US" sz="2100" b="1" i="0" u="none" strike="noStrike" kern="1200" cap="none" spc="0" normalizeH="0" baseline="0" noProof="0" dirty="0">
              <a:ln>
                <a:noFill/>
              </a:ln>
              <a:solidFill>
                <a:srgbClr val="FFFFFF"/>
              </a:solidFill>
              <a:effectLst/>
              <a:uLnTx/>
              <a:uFillTx/>
              <a:latin typeface="Arial"/>
              <a:ea typeface="宋体"/>
              <a:cs typeface="+mn-cs"/>
            </a:endParaRPr>
          </a:p>
        </p:txBody>
      </p:sp>
      <p:sp>
        <p:nvSpPr>
          <p:cNvPr id="41" name="任意多边形 40"/>
          <p:cNvSpPr/>
          <p:nvPr userDrawn="1"/>
        </p:nvSpPr>
        <p:spPr>
          <a:xfrm>
            <a:off x="5561208" y="5505964"/>
            <a:ext cx="3582793" cy="1015861"/>
          </a:xfrm>
          <a:custGeom>
            <a:avLst/>
            <a:gdLst>
              <a:gd name="connsiteX0" fmla="*/ 93012 w 4777057"/>
              <a:gd name="connsiteY0" fmla="*/ 0 h 1015861"/>
              <a:gd name="connsiteX1" fmla="*/ 4777057 w 4777057"/>
              <a:gd name="connsiteY1" fmla="*/ 0 h 1015861"/>
              <a:gd name="connsiteX2" fmla="*/ 4777057 w 4777057"/>
              <a:gd name="connsiteY2" fmla="*/ 1015861 h 1015861"/>
              <a:gd name="connsiteX3" fmla="*/ 0 w 4777057"/>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777057" h="1015861">
                <a:moveTo>
                  <a:pt x="93012" y="0"/>
                </a:moveTo>
                <a:lnTo>
                  <a:pt x="4777057" y="0"/>
                </a:lnTo>
                <a:lnTo>
                  <a:pt x="4777057"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kern="1200" cap="none" spc="0" normalizeH="0" baseline="0" noProof="0" dirty="0">
                <a:ln>
                  <a:noFill/>
                </a:ln>
                <a:solidFill>
                  <a:srgbClr val="FFFFFF"/>
                </a:solidFill>
                <a:effectLst/>
                <a:uLnTx/>
                <a:uFillTx/>
                <a:latin typeface="Arial"/>
                <a:ea typeface="宋体"/>
                <a:cs typeface="+mn-cs"/>
              </a:rPr>
              <a:t>          </a:t>
            </a:r>
            <a:endParaRPr kumimoji="0" lang="zh-CN" altLang="en-US" sz="2100" b="1" i="0" u="none" strike="noStrike" kern="1200" cap="none" spc="0" normalizeH="0" baseline="0" noProof="0" dirty="0">
              <a:ln>
                <a:noFill/>
              </a:ln>
              <a:solidFill>
                <a:srgbClr val="FFFFFF"/>
              </a:solidFill>
              <a:effectLst/>
              <a:uLnTx/>
              <a:uFillTx/>
              <a:latin typeface="Arial"/>
              <a:ea typeface="宋体"/>
              <a:cs typeface="+mn-cs"/>
            </a:endParaRPr>
          </a:p>
        </p:txBody>
      </p:sp>
      <p:sp>
        <p:nvSpPr>
          <p:cNvPr id="39" name="任意多边形 38"/>
          <p:cNvSpPr/>
          <p:nvPr userDrawn="1"/>
        </p:nvSpPr>
        <p:spPr>
          <a:xfrm>
            <a:off x="5715849" y="5393905"/>
            <a:ext cx="3428152" cy="1015861"/>
          </a:xfrm>
          <a:custGeom>
            <a:avLst/>
            <a:gdLst>
              <a:gd name="connsiteX0" fmla="*/ 93012 w 4570869"/>
              <a:gd name="connsiteY0" fmla="*/ 0 h 1015861"/>
              <a:gd name="connsiteX1" fmla="*/ 4570869 w 4570869"/>
              <a:gd name="connsiteY1" fmla="*/ 0 h 1015861"/>
              <a:gd name="connsiteX2" fmla="*/ 4570869 w 4570869"/>
              <a:gd name="connsiteY2" fmla="*/ 1015861 h 1015861"/>
              <a:gd name="connsiteX3" fmla="*/ 0 w 4570869"/>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570869" h="1015861">
                <a:moveTo>
                  <a:pt x="93012" y="0"/>
                </a:moveTo>
                <a:lnTo>
                  <a:pt x="4570869" y="0"/>
                </a:lnTo>
                <a:lnTo>
                  <a:pt x="4570869"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kern="1200" cap="none" spc="0" normalizeH="0" baseline="0" noProof="0" dirty="0">
                <a:ln>
                  <a:noFill/>
                </a:ln>
                <a:solidFill>
                  <a:srgbClr val="FFFFFF"/>
                </a:solidFill>
                <a:effectLst/>
                <a:uLnTx/>
                <a:uFillTx/>
                <a:latin typeface="Arial"/>
                <a:ea typeface="宋体"/>
                <a:cs typeface="+mn-cs"/>
              </a:rPr>
              <a:t>          </a:t>
            </a:r>
            <a:endParaRPr kumimoji="0" lang="zh-CN" altLang="en-US" sz="2100" b="1" i="0" u="none" strike="noStrike" kern="1200" cap="none" spc="0" normalizeH="0" baseline="0" noProof="0" dirty="0">
              <a:ln>
                <a:noFill/>
              </a:ln>
              <a:solidFill>
                <a:srgbClr val="FFFFFF"/>
              </a:solidFill>
              <a:effectLst/>
              <a:uLnTx/>
              <a:uFillTx/>
              <a:latin typeface="Arial"/>
              <a:ea typeface="宋体"/>
              <a:cs typeface="+mn-cs"/>
            </a:endParaRPr>
          </a:p>
        </p:txBody>
      </p:sp>
      <p:sp>
        <p:nvSpPr>
          <p:cNvPr id="2" name="标题 1"/>
          <p:cNvSpPr>
            <a:spLocks noGrp="1"/>
          </p:cNvSpPr>
          <p:nvPr>
            <p:ph type="ctrTitle" hasCustomPrompt="1"/>
          </p:nvPr>
        </p:nvSpPr>
        <p:spPr>
          <a:xfrm>
            <a:off x="1143000" y="1426996"/>
            <a:ext cx="5397500" cy="1738535"/>
          </a:xfrm>
        </p:spPr>
        <p:txBody>
          <a:bodyPr anchor="b"/>
          <a:lstStyle>
            <a:lvl1pPr algn="l">
              <a:defRPr sz="4500" b="1">
                <a:solidFill>
                  <a:schemeClr val="tx2"/>
                </a:solidFill>
              </a:defRPr>
            </a:lvl1pPr>
          </a:lstStyle>
          <a:p>
            <a:r>
              <a:rPr lang="zh-CN" altLang="en-US" dirty="0"/>
              <a:t>多行标题 </a:t>
            </a:r>
            <a:r>
              <a:rPr lang="en-US" altLang="zh-CN" dirty="0"/>
              <a:t>- </a:t>
            </a:r>
            <a:r>
              <a:rPr lang="zh-CN" altLang="en-US" dirty="0"/>
              <a:t>单击此处编辑母版标题样式</a:t>
            </a:r>
          </a:p>
        </p:txBody>
      </p:sp>
      <p:sp>
        <p:nvSpPr>
          <p:cNvPr id="3" name="副标题 2"/>
          <p:cNvSpPr>
            <a:spLocks noGrp="1"/>
          </p:cNvSpPr>
          <p:nvPr>
            <p:ph type="subTitle" idx="1" hasCustomPrompt="1"/>
          </p:nvPr>
        </p:nvSpPr>
        <p:spPr>
          <a:xfrm>
            <a:off x="1143000" y="3165530"/>
            <a:ext cx="5397500" cy="957737"/>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单击以编辑副标题</a:t>
            </a:r>
          </a:p>
        </p:txBody>
      </p:sp>
      <p:grpSp>
        <p:nvGrpSpPr>
          <p:cNvPr id="34" name="组合 33"/>
          <p:cNvGrpSpPr/>
          <p:nvPr userDrawn="1"/>
        </p:nvGrpSpPr>
        <p:grpSpPr>
          <a:xfrm>
            <a:off x="6276856" y="5633721"/>
            <a:ext cx="2495217" cy="561646"/>
            <a:chOff x="8729742" y="4570696"/>
            <a:chExt cx="2830517" cy="477836"/>
          </a:xfrm>
          <a:solidFill>
            <a:schemeClr val="bg2">
              <a:alpha val="50000"/>
            </a:schemeClr>
          </a:solidFill>
        </p:grpSpPr>
        <p:sp>
          <p:nvSpPr>
            <p:cNvPr id="36"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38"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0"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2"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3"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4"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5"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6"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0"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2"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3"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4"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5"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6"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7"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8"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9"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80"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81"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1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grpSp>
    </p:spTree>
    <p:extLst>
      <p:ext uri="{BB962C8B-B14F-4D97-AF65-F5344CB8AC3E}">
        <p14:creationId xmlns:p14="http://schemas.microsoft.com/office/powerpoint/2010/main" val="377868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3ADD0F-AD24-4557-BEE9-EF7984F40380}"/>
              </a:ext>
            </a:extLst>
          </p:cNvPr>
          <p:cNvSpPr>
            <a:spLocks noGrp="1"/>
          </p:cNvSpPr>
          <p:nvPr>
            <p:ph type="title"/>
          </p:nvPr>
        </p:nvSpPr>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44C087-0BA9-4F74-8073-039E9A48054F}"/>
              </a:ext>
            </a:extLst>
          </p:cNvPr>
          <p:cNvSpPr>
            <a:spLocks noGrp="1"/>
          </p:cNvSpPr>
          <p:nvPr>
            <p:ph type="body"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C8D677-F923-44A1-9454-B5F303686186}"/>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页脚占位符 4">
            <a:extLst>
              <a:ext uri="{FF2B5EF4-FFF2-40B4-BE49-F238E27FC236}">
                <a16:creationId xmlns:a16="http://schemas.microsoft.com/office/drawing/2014/main" id="{78C04E9C-C539-4343-A574-C584007490F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9792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5800" y="2286000"/>
            <a:ext cx="7772400" cy="1143000"/>
          </a:xfrm>
        </p:spPr>
        <p:txBody>
          <a:bodyPr/>
          <a:lstStyle>
            <a:lvl1pPr>
              <a:defRPr b="0" baseline="0">
                <a:latin typeface="微软雅黑" panose="020B0503020204020204" pitchFamily="34" charset="-122"/>
              </a:defRPr>
            </a:lvl1pPr>
          </a:lstStyle>
          <a:p>
            <a:pPr lvl="0"/>
            <a:r>
              <a:rPr lang="zh-CN" altLang="en-US" noProof="0" dirty="0"/>
              <a:t>单击此处编辑母版标题样式</a:t>
            </a:r>
          </a:p>
        </p:txBody>
      </p:sp>
      <p:sp>
        <p:nvSpPr>
          <p:cNvPr id="2051"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b="0" baseline="0">
                <a:latin typeface="微软雅黑" panose="020B0503020204020204" pitchFamily="34" charset="-122"/>
              </a:defRPr>
            </a:lvl1pPr>
          </a:lstStyle>
          <a:p>
            <a:pPr lvl="0"/>
            <a:r>
              <a:rPr lang="zh-CN" altLang="en-US" noProof="0" dirty="0"/>
              <a:t>单击此处编辑母版副标题样式</a:t>
            </a:r>
          </a:p>
        </p:txBody>
      </p:sp>
      <p:sp>
        <p:nvSpPr>
          <p:cNvPr id="2052" name="Rectangle 4"/>
          <p:cNvSpPr>
            <a:spLocks noGrp="1" noChangeArrowheads="1"/>
          </p:cNvSpPr>
          <p:nvPr>
            <p:ph type="dt" sz="half" idx="2"/>
          </p:nvPr>
        </p:nvSpPr>
        <p:spPr/>
        <p:txBody>
          <a:bodyPr/>
          <a:lstStyle>
            <a:lvl1pPr>
              <a:defRPr/>
            </a:lvl1pPr>
          </a:lstStyle>
          <a:p>
            <a:endParaRPr lang="en-US" altLang="zh-CN"/>
          </a:p>
        </p:txBody>
      </p:sp>
      <p:sp>
        <p:nvSpPr>
          <p:cNvPr id="2053" name="Rectangle 5"/>
          <p:cNvSpPr>
            <a:spLocks noGrp="1" noChangeArrowheads="1"/>
          </p:cNvSpPr>
          <p:nvPr>
            <p:ph type="ftr" sz="quarter" idx="3"/>
          </p:nvPr>
        </p:nvSpPr>
        <p:spPr/>
        <p:txBody>
          <a:bodyPr/>
          <a:lstStyle>
            <a:lvl1pPr>
              <a:defRPr/>
            </a:lvl1pPr>
          </a:lstStyle>
          <a:p>
            <a:endParaRPr lang="en-US" altLang="zh-CN"/>
          </a:p>
        </p:txBody>
      </p:sp>
    </p:spTree>
    <p:extLst>
      <p:ext uri="{BB962C8B-B14F-4D97-AF65-F5344CB8AC3E}">
        <p14:creationId xmlns:p14="http://schemas.microsoft.com/office/powerpoint/2010/main" val="159423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659160"/>
          </a:xfrm>
        </p:spPr>
        <p:txBody>
          <a:bodyPr/>
          <a:lstStyle>
            <a:lvl1pPr>
              <a:defRPr sz="3600" baseline="0">
                <a:latin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01625" y="1556792"/>
            <a:ext cx="8540750" cy="4542383"/>
          </a:xfrm>
        </p:spPr>
        <p:txBody>
          <a:bodyPr/>
          <a:lstStyle>
            <a:lvl1pPr>
              <a:defRPr sz="2400" baseline="0">
                <a:solidFill>
                  <a:srgbClr val="000000"/>
                </a:solidFill>
                <a:latin typeface="微软雅黑" panose="020B0503020204020204" pitchFamily="34" charset="-122"/>
              </a:defRPr>
            </a:lvl1pPr>
            <a:lvl2pPr>
              <a:defRPr sz="2400" baseline="0">
                <a:solidFill>
                  <a:srgbClr val="000000"/>
                </a:solidFill>
                <a:latin typeface="微软雅黑" panose="020B0503020204020204" pitchFamily="34" charset="-122"/>
              </a:defRPr>
            </a:lvl2pPr>
            <a:lvl3pPr>
              <a:defRPr baseline="0">
                <a:solidFill>
                  <a:srgbClr val="000000"/>
                </a:solidFill>
                <a:latin typeface="微软雅黑" panose="020B0503020204020204" pitchFamily="34" charset="-122"/>
              </a:defRPr>
            </a:lvl3pPr>
            <a:lvl4pPr>
              <a:defRPr baseline="0">
                <a:solidFill>
                  <a:srgbClr val="000000"/>
                </a:solidFill>
                <a:latin typeface="微软雅黑" panose="020B0503020204020204" pitchFamily="34" charset="-122"/>
              </a:defRPr>
            </a:lvl4pPr>
            <a:lvl5pPr>
              <a:defRPr baseline="0">
                <a:solidFill>
                  <a:srgbClr val="000000"/>
                </a:solidFill>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A8B2979F-5A86-448F-8EEA-2A5523B49A0D}" type="slidenum">
              <a:rPr lang="zh-CN" altLang="en-US"/>
              <a:pPr/>
              <a:t>‹#›</a:t>
            </a:fld>
            <a:endParaRPr lang="en-US" altLang="zh-CN"/>
          </a:p>
        </p:txBody>
      </p:sp>
    </p:spTree>
    <p:extLst>
      <p:ext uri="{BB962C8B-B14F-4D97-AF65-F5344CB8AC3E}">
        <p14:creationId xmlns:p14="http://schemas.microsoft.com/office/powerpoint/2010/main" val="1025467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22331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623888" y="4437113"/>
            <a:ext cx="7886700" cy="1652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BFCFB400-C9DC-49E3-989A-8794DD0EA267}" type="slidenum">
              <a:rPr lang="zh-CN" altLang="en-US"/>
              <a:pPr/>
              <a:t>‹#›</a:t>
            </a:fld>
            <a:endParaRPr lang="en-US" altLang="zh-CN"/>
          </a:p>
        </p:txBody>
      </p:sp>
    </p:spTree>
    <p:extLst>
      <p:ext uri="{BB962C8B-B14F-4D97-AF65-F5344CB8AC3E}">
        <p14:creationId xmlns:p14="http://schemas.microsoft.com/office/powerpoint/2010/main" val="1838053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1625" y="1628800"/>
            <a:ext cx="4194175" cy="4470375"/>
          </a:xfrm>
        </p:spPr>
        <p:txBody>
          <a:bodyPr/>
          <a:lstStyle>
            <a:lvl1pPr>
              <a:defRPr sz="2400"/>
            </a:lvl1pPr>
            <a:lvl2pPr>
              <a:defRPr sz="2400"/>
            </a:lvl2pPr>
            <a:lvl3pPr>
              <a:defRPr sz="2200"/>
            </a:lvl3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28800"/>
            <a:ext cx="4194175" cy="4470375"/>
          </a:xfrm>
        </p:spPr>
        <p:txBody>
          <a:bodyPr/>
          <a:lstStyle>
            <a:lvl1pPr>
              <a:defRPr sz="2400"/>
            </a:lvl1pPr>
            <a:lvl2pPr>
              <a:defRPr sz="2400"/>
            </a:lvl2pPr>
            <a:lvl3pPr>
              <a:defRPr sz="2200"/>
            </a:lvl3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fld id="{3CAFBC70-50F1-47DE-A132-358C34147BA1}" type="slidenum">
              <a:rPr lang="zh-CN" altLang="en-US"/>
              <a:pPr/>
              <a:t>‹#›</a:t>
            </a:fld>
            <a:endParaRPr lang="en-US" altLang="zh-CN"/>
          </a:p>
        </p:txBody>
      </p:sp>
    </p:spTree>
    <p:extLst>
      <p:ext uri="{BB962C8B-B14F-4D97-AF65-F5344CB8AC3E}">
        <p14:creationId xmlns:p14="http://schemas.microsoft.com/office/powerpoint/2010/main" val="4119911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a:xfrm>
            <a:off x="6553200" y="6245225"/>
            <a:ext cx="2289175" cy="476250"/>
          </a:xfrm>
          <a:prstGeom prst="rect">
            <a:avLst/>
          </a:prstGeom>
        </p:spPr>
        <p:txBody>
          <a:bodyPr/>
          <a:lstStyle>
            <a:lvl1pPr>
              <a:defRPr/>
            </a:lvl1pPr>
          </a:lstStyle>
          <a:p>
            <a:fld id="{E368CE3E-B63B-435F-8DFD-6F47D90E59A9}" type="slidenum">
              <a:rPr lang="zh-CN" altLang="en-US"/>
              <a:pPr/>
              <a:t>‹#›</a:t>
            </a:fld>
            <a:endParaRPr lang="en-US" altLang="zh-CN"/>
          </a:p>
        </p:txBody>
      </p:sp>
    </p:spTree>
    <p:extLst>
      <p:ext uri="{BB962C8B-B14F-4D97-AF65-F5344CB8AC3E}">
        <p14:creationId xmlns:p14="http://schemas.microsoft.com/office/powerpoint/2010/main" val="1241204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5225"/>
            <a:ext cx="2289175" cy="476250"/>
          </a:xfrm>
          <a:prstGeom prst="rect">
            <a:avLst/>
          </a:prstGeom>
        </p:spPr>
        <p:txBody>
          <a:bodyPr/>
          <a:lstStyle>
            <a:lvl1pPr>
              <a:defRPr/>
            </a:lvl1pPr>
          </a:lstStyle>
          <a:p>
            <a:fld id="{6EA8BDFD-08A6-4AB4-AFD0-B0543BBC878E}" type="slidenum">
              <a:rPr lang="zh-CN" altLang="en-US"/>
              <a:pPr/>
              <a:t>‹#›</a:t>
            </a:fld>
            <a:endParaRPr lang="en-US" altLang="zh-CN"/>
          </a:p>
        </p:txBody>
      </p:sp>
    </p:spTree>
    <p:extLst>
      <p:ext uri="{BB962C8B-B14F-4D97-AF65-F5344CB8AC3E}">
        <p14:creationId xmlns:p14="http://schemas.microsoft.com/office/powerpoint/2010/main" val="5640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659160"/>
          </a:xfrm>
        </p:spPr>
        <p:txBody>
          <a:bodyPr/>
          <a:lstStyle>
            <a:lvl1pPr>
              <a:defRPr sz="3600" baseline="0">
                <a:latin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01625" y="1556792"/>
            <a:ext cx="8540750" cy="4542383"/>
          </a:xfrm>
        </p:spPr>
        <p:txBody>
          <a:bodyPr/>
          <a:lstStyle>
            <a:lvl1pPr>
              <a:defRPr sz="2400" baseline="0">
                <a:solidFill>
                  <a:srgbClr val="000000"/>
                </a:solidFill>
                <a:latin typeface="微软雅黑" panose="020B0503020204020204" pitchFamily="34" charset="-122"/>
              </a:defRPr>
            </a:lvl1pPr>
            <a:lvl2pPr>
              <a:defRPr sz="2400" baseline="0">
                <a:solidFill>
                  <a:srgbClr val="000000"/>
                </a:solidFill>
                <a:latin typeface="微软雅黑" panose="020B0503020204020204" pitchFamily="34" charset="-122"/>
              </a:defRPr>
            </a:lvl2pPr>
            <a:lvl3pPr>
              <a:defRPr baseline="0">
                <a:solidFill>
                  <a:srgbClr val="000000"/>
                </a:solidFill>
                <a:latin typeface="微软雅黑" panose="020B0503020204020204" pitchFamily="34" charset="-122"/>
              </a:defRPr>
            </a:lvl3pPr>
            <a:lvl4pPr>
              <a:defRPr baseline="0">
                <a:solidFill>
                  <a:srgbClr val="000000"/>
                </a:solidFill>
                <a:latin typeface="微软雅黑" panose="020B0503020204020204" pitchFamily="34" charset="-122"/>
              </a:defRPr>
            </a:lvl4pPr>
            <a:lvl5pPr>
              <a:defRPr baseline="0">
                <a:solidFill>
                  <a:srgbClr val="000000"/>
                </a:solidFill>
                <a:latin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8B2979F-5A86-448F-8EEA-2A5523B49A0D}"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70930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a:xfrm>
            <a:off x="6553200" y="6245225"/>
            <a:ext cx="2289175" cy="476250"/>
          </a:xfrm>
          <a:prstGeom prst="rect">
            <a:avLst/>
          </a:prstGeom>
        </p:spPr>
        <p:txBody>
          <a:bodyPr/>
          <a:lstStyle>
            <a:lvl1pPr>
              <a:defRPr/>
            </a:lvl1pPr>
          </a:lstStyle>
          <a:p>
            <a:fld id="{1BE71EB9-FAD2-4FF4-B06F-78D86D9EFD37}" type="slidenum">
              <a:rPr lang="zh-CN" altLang="en-US"/>
              <a:pPr/>
              <a:t>‹#›</a:t>
            </a:fld>
            <a:endParaRPr lang="en-US" altLang="zh-CN"/>
          </a:p>
        </p:txBody>
      </p:sp>
    </p:spTree>
    <p:extLst>
      <p:ext uri="{BB962C8B-B14F-4D97-AF65-F5344CB8AC3E}">
        <p14:creationId xmlns:p14="http://schemas.microsoft.com/office/powerpoint/2010/main" val="2675351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fld id="{A2AFAAA0-6F14-4E85-ABBD-67AA108F4B7B}" type="slidenum">
              <a:rPr lang="zh-CN" altLang="en-US"/>
              <a:pPr/>
              <a:t>‹#›</a:t>
            </a:fld>
            <a:endParaRPr lang="en-US" altLang="zh-CN"/>
          </a:p>
        </p:txBody>
      </p:sp>
    </p:spTree>
    <p:extLst>
      <p:ext uri="{BB962C8B-B14F-4D97-AF65-F5344CB8AC3E}">
        <p14:creationId xmlns:p14="http://schemas.microsoft.com/office/powerpoint/2010/main" val="3755440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fld id="{B95F2F76-E7A3-4182-BF78-8AF7DE57E46D}" type="slidenum">
              <a:rPr lang="zh-CN" altLang="en-US"/>
              <a:pPr/>
              <a:t>‹#›</a:t>
            </a:fld>
            <a:endParaRPr lang="en-US" altLang="zh-CN"/>
          </a:p>
        </p:txBody>
      </p:sp>
    </p:spTree>
    <p:extLst>
      <p:ext uri="{BB962C8B-B14F-4D97-AF65-F5344CB8AC3E}">
        <p14:creationId xmlns:p14="http://schemas.microsoft.com/office/powerpoint/2010/main" val="1165114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DEDFBDFA-9B95-450C-9B75-7FE7D2CA6B49}" type="slidenum">
              <a:rPr lang="zh-CN" altLang="en-US"/>
              <a:pPr/>
              <a:t>‹#›</a:t>
            </a:fld>
            <a:endParaRPr lang="en-US" altLang="zh-CN"/>
          </a:p>
        </p:txBody>
      </p:sp>
    </p:spTree>
    <p:extLst>
      <p:ext uri="{BB962C8B-B14F-4D97-AF65-F5344CB8AC3E}">
        <p14:creationId xmlns:p14="http://schemas.microsoft.com/office/powerpoint/2010/main" val="3584365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fld id="{BC1E4275-4135-4D92-9DB1-AE79C58478F1}" type="slidenum">
              <a:rPr lang="zh-CN" altLang="en-US"/>
              <a:pPr/>
              <a:t>‹#›</a:t>
            </a:fld>
            <a:endParaRPr lang="en-US" altLang="zh-CN"/>
          </a:p>
        </p:txBody>
      </p:sp>
    </p:spTree>
    <p:extLst>
      <p:ext uri="{BB962C8B-B14F-4D97-AF65-F5344CB8AC3E}">
        <p14:creationId xmlns:p14="http://schemas.microsoft.com/office/powerpoint/2010/main" val="2301694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多行">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5"/>
            <a:ext cx="9144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5" name="平行四边形 14"/>
          <p:cNvSpPr/>
          <p:nvPr userDrawn="1"/>
        </p:nvSpPr>
        <p:spPr>
          <a:xfrm>
            <a:off x="249382" y="-3175"/>
            <a:ext cx="6924502" cy="6861175"/>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2" name="平行四边形 11"/>
          <p:cNvSpPr/>
          <p:nvPr userDrawn="1"/>
        </p:nvSpPr>
        <p:spPr>
          <a:xfrm>
            <a:off x="91440" y="-3175"/>
            <a:ext cx="6924502" cy="6861175"/>
          </a:xfrm>
          <a:prstGeom prst="parallelogram">
            <a:avLst>
              <a:gd name="adj" fmla="val 10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37" name="任意多边形 36"/>
          <p:cNvSpPr/>
          <p:nvPr userDrawn="1"/>
        </p:nvSpPr>
        <p:spPr>
          <a:xfrm>
            <a:off x="0" y="1531610"/>
            <a:ext cx="850397" cy="1633920"/>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35" name="任意多边形 34"/>
          <p:cNvSpPr/>
          <p:nvPr userDrawn="1"/>
        </p:nvSpPr>
        <p:spPr>
          <a:xfrm>
            <a:off x="1" y="1426996"/>
            <a:ext cx="748145" cy="1633920"/>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41" name="任意多边形 40"/>
          <p:cNvSpPr/>
          <p:nvPr userDrawn="1"/>
        </p:nvSpPr>
        <p:spPr>
          <a:xfrm>
            <a:off x="5561208" y="5505964"/>
            <a:ext cx="3582793" cy="1015861"/>
          </a:xfrm>
          <a:custGeom>
            <a:avLst/>
            <a:gdLst>
              <a:gd name="connsiteX0" fmla="*/ 93012 w 4777057"/>
              <a:gd name="connsiteY0" fmla="*/ 0 h 1015861"/>
              <a:gd name="connsiteX1" fmla="*/ 4777057 w 4777057"/>
              <a:gd name="connsiteY1" fmla="*/ 0 h 1015861"/>
              <a:gd name="connsiteX2" fmla="*/ 4777057 w 4777057"/>
              <a:gd name="connsiteY2" fmla="*/ 1015861 h 1015861"/>
              <a:gd name="connsiteX3" fmla="*/ 0 w 4777057"/>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777057" h="1015861">
                <a:moveTo>
                  <a:pt x="93012" y="0"/>
                </a:moveTo>
                <a:lnTo>
                  <a:pt x="4777057" y="0"/>
                </a:lnTo>
                <a:lnTo>
                  <a:pt x="4777057"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39" name="任意多边形 38"/>
          <p:cNvSpPr/>
          <p:nvPr userDrawn="1"/>
        </p:nvSpPr>
        <p:spPr>
          <a:xfrm>
            <a:off x="5715849" y="5393905"/>
            <a:ext cx="3428152" cy="1015861"/>
          </a:xfrm>
          <a:custGeom>
            <a:avLst/>
            <a:gdLst>
              <a:gd name="connsiteX0" fmla="*/ 93012 w 4570869"/>
              <a:gd name="connsiteY0" fmla="*/ 0 h 1015861"/>
              <a:gd name="connsiteX1" fmla="*/ 4570869 w 4570869"/>
              <a:gd name="connsiteY1" fmla="*/ 0 h 1015861"/>
              <a:gd name="connsiteX2" fmla="*/ 4570869 w 4570869"/>
              <a:gd name="connsiteY2" fmla="*/ 1015861 h 1015861"/>
              <a:gd name="connsiteX3" fmla="*/ 0 w 4570869"/>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570869" h="1015861">
                <a:moveTo>
                  <a:pt x="93012" y="0"/>
                </a:moveTo>
                <a:lnTo>
                  <a:pt x="4570869" y="0"/>
                </a:lnTo>
                <a:lnTo>
                  <a:pt x="4570869"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t>          </a:t>
            </a:r>
            <a:endParaRPr lang="zh-CN" altLang="en-US" sz="2100" dirty="0"/>
          </a:p>
        </p:txBody>
      </p:sp>
      <p:sp>
        <p:nvSpPr>
          <p:cNvPr id="2" name="标题 1"/>
          <p:cNvSpPr>
            <a:spLocks noGrp="1"/>
          </p:cNvSpPr>
          <p:nvPr>
            <p:ph type="ctrTitle" hasCustomPrompt="1"/>
          </p:nvPr>
        </p:nvSpPr>
        <p:spPr>
          <a:xfrm>
            <a:off x="1143000" y="1426996"/>
            <a:ext cx="5397500" cy="1738535"/>
          </a:xfrm>
        </p:spPr>
        <p:txBody>
          <a:bodyPr anchor="b"/>
          <a:lstStyle>
            <a:lvl1pPr algn="l">
              <a:defRPr sz="4500" b="1">
                <a:solidFill>
                  <a:schemeClr val="tx2"/>
                </a:solidFill>
              </a:defRPr>
            </a:lvl1pPr>
          </a:lstStyle>
          <a:p>
            <a:r>
              <a:rPr lang="zh-CN" altLang="en-US" dirty="0"/>
              <a:t>多行标题 </a:t>
            </a:r>
            <a:r>
              <a:rPr lang="en-US" altLang="zh-CN" dirty="0"/>
              <a:t>- </a:t>
            </a:r>
            <a:r>
              <a:rPr lang="zh-CN" altLang="en-US" dirty="0"/>
              <a:t>单击此处编辑母版标题样式</a:t>
            </a:r>
          </a:p>
        </p:txBody>
      </p:sp>
      <p:sp>
        <p:nvSpPr>
          <p:cNvPr id="3" name="副标题 2"/>
          <p:cNvSpPr>
            <a:spLocks noGrp="1"/>
          </p:cNvSpPr>
          <p:nvPr>
            <p:ph type="subTitle" idx="1" hasCustomPrompt="1"/>
          </p:nvPr>
        </p:nvSpPr>
        <p:spPr>
          <a:xfrm>
            <a:off x="1143000" y="3165530"/>
            <a:ext cx="5397500" cy="957737"/>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单击以编辑副标题</a:t>
            </a:r>
          </a:p>
        </p:txBody>
      </p:sp>
      <p:grpSp>
        <p:nvGrpSpPr>
          <p:cNvPr id="34" name="组合 33"/>
          <p:cNvGrpSpPr/>
          <p:nvPr userDrawn="1"/>
        </p:nvGrpSpPr>
        <p:grpSpPr>
          <a:xfrm>
            <a:off x="6276856" y="5633721"/>
            <a:ext cx="2495217" cy="561646"/>
            <a:chOff x="8729742" y="4570696"/>
            <a:chExt cx="2830517" cy="477836"/>
          </a:xfrm>
          <a:solidFill>
            <a:schemeClr val="bg2">
              <a:alpha val="50000"/>
            </a:schemeClr>
          </a:solidFill>
        </p:grpSpPr>
        <p:sp>
          <p:nvSpPr>
            <p:cNvPr id="36"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38"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0"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2"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3"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4"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5"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46"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0"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2"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3"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4"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5"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6"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7"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8"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79"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80"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sp>
          <p:nvSpPr>
            <p:cNvPr id="81"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100"/>
            </a:p>
          </p:txBody>
        </p:sp>
      </p:grpSp>
    </p:spTree>
    <p:extLst>
      <p:ext uri="{BB962C8B-B14F-4D97-AF65-F5344CB8AC3E}">
        <p14:creationId xmlns:p14="http://schemas.microsoft.com/office/powerpoint/2010/main" val="4073549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3ADD0F-AD24-4557-BEE9-EF7984F40380}"/>
              </a:ext>
            </a:extLst>
          </p:cNvPr>
          <p:cNvSpPr>
            <a:spLocks noGrp="1"/>
          </p:cNvSpPr>
          <p:nvPr>
            <p:ph type="title"/>
          </p:nvPr>
        </p:nvSpPr>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44C087-0BA9-4F74-8073-039E9A48054F}"/>
              </a:ext>
            </a:extLst>
          </p:cNvPr>
          <p:cNvSpPr>
            <a:spLocks noGrp="1"/>
          </p:cNvSpPr>
          <p:nvPr>
            <p:ph type="body"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C8D677-F923-44A1-9454-B5F303686186}"/>
              </a:ext>
            </a:extLst>
          </p:cNvPr>
          <p:cNvSpPr>
            <a:spLocks noGrp="1"/>
          </p:cNvSpPr>
          <p:nvPr>
            <p:ph type="dt" sz="half" idx="10"/>
          </p:nvPr>
        </p:nvSpPr>
        <p:spPr/>
        <p:txBody>
          <a:bodyPr/>
          <a:lstStyle/>
          <a:p>
            <a:endParaRPr lang="en-US" altLang="zh-CN"/>
          </a:p>
        </p:txBody>
      </p:sp>
      <p:sp>
        <p:nvSpPr>
          <p:cNvPr id="5" name="页脚占位符 4">
            <a:extLst>
              <a:ext uri="{FF2B5EF4-FFF2-40B4-BE49-F238E27FC236}">
                <a16:creationId xmlns:a16="http://schemas.microsoft.com/office/drawing/2014/main" id="{78C04E9C-C539-4343-A574-C584007490FB}"/>
              </a:ext>
            </a:extLst>
          </p:cNvPr>
          <p:cNvSpPr>
            <a:spLocks noGrp="1"/>
          </p:cNvSpPr>
          <p:nvPr>
            <p:ph type="ftr" sz="quarter" idx="11"/>
          </p:nvPr>
        </p:nvSpPr>
        <p:spPr/>
        <p:txBody>
          <a:bodyPr/>
          <a:lstStyle/>
          <a:p>
            <a:endParaRPr lang="en-US" altLang="zh-CN"/>
          </a:p>
        </p:txBody>
      </p:sp>
    </p:spTree>
    <p:extLst>
      <p:ext uri="{BB962C8B-B14F-4D97-AF65-F5344CB8AC3E}">
        <p14:creationId xmlns:p14="http://schemas.microsoft.com/office/powerpoint/2010/main" val="7985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22331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623888" y="4437113"/>
            <a:ext cx="7886700" cy="1652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CFB400-C9DC-49E3-989A-8794DD0EA267}"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7310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01625" y="1628800"/>
            <a:ext cx="4194175" cy="4470375"/>
          </a:xfrm>
        </p:spPr>
        <p:txBody>
          <a:bodyPr/>
          <a:lstStyle>
            <a:lvl1pPr>
              <a:defRPr sz="2400"/>
            </a:lvl1pPr>
            <a:lvl2pPr>
              <a:defRPr sz="2400"/>
            </a:lvl2pPr>
            <a:lvl3pPr>
              <a:defRPr sz="2200"/>
            </a:lvl3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28800"/>
            <a:ext cx="4194175" cy="4470375"/>
          </a:xfrm>
        </p:spPr>
        <p:txBody>
          <a:bodyPr/>
          <a:lstStyle>
            <a:lvl1pPr>
              <a:defRPr sz="2400"/>
            </a:lvl1pPr>
            <a:lvl2pPr>
              <a:defRPr sz="2400"/>
            </a:lvl2pPr>
            <a:lvl3pPr>
              <a:defRPr sz="2200"/>
            </a:lvl3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CAFBC70-50F1-47DE-A132-358C34147BA1}"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9323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368CE3E-B63B-435F-8DFD-6F47D90E59A9}"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2162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A8BDFD-08A6-4AB4-AFD0-B0543BBC878E}"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3075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BE71EB9-FAD2-4FF4-B06F-78D86D9EFD37}"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08111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2AFAAA0-6F14-4E85-ABBD-67AA108F4B7B}"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2402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a:xfrm>
            <a:off x="6553200" y="6245225"/>
            <a:ext cx="2289175"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95F2F76-E7A3-4182-BF78-8AF7DE57E46D}" type="slidenum">
              <a:rPr kumimoji="0" lang="zh-CN" altLang="en-US"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CN" sz="28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4201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09600"/>
            <a:ext cx="8540750" cy="74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3"/>
          <p:cNvSpPr>
            <a:spLocks noGrp="1" noRot="1" noChangeArrowheads="1"/>
          </p:cNvSpPr>
          <p:nvPr>
            <p:ph type="body" idx="1"/>
          </p:nvPr>
        </p:nvSpPr>
        <p:spPr bwMode="auto">
          <a:xfrm>
            <a:off x="301625" y="1587260"/>
            <a:ext cx="8540750" cy="451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pic>
        <p:nvPicPr>
          <p:cNvPr id="1031" name="Picture 7" descr="ustcname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99592" y="161494"/>
            <a:ext cx="2292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stcblu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55693" y="166813"/>
            <a:ext cx="369917" cy="37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622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3600" b="0" i="0" kern="1200" baseline="0">
          <a:solidFill>
            <a:schemeClr val="tx2"/>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lnSpc>
          <a:spcPct val="120000"/>
        </a:lnSpc>
        <a:spcBef>
          <a:spcPts val="600"/>
        </a:spcBef>
        <a:spcAft>
          <a:spcPct val="0"/>
        </a:spcAft>
        <a:buClr>
          <a:schemeClr val="hlink"/>
        </a:buClr>
        <a:buSzPct val="75000"/>
        <a:buFont typeface="Wingdings" panose="05000000000000000000" pitchFamily="2" charset="2"/>
        <a:buChar char="v"/>
        <a:defRPr sz="2400" b="0" i="0" kern="1200" baseline="0">
          <a:solidFill>
            <a:srgbClr val="000000"/>
          </a:solidFill>
          <a:latin typeface="微软雅黑" panose="020B0503020204020204" pitchFamily="34" charset="-122"/>
          <a:ea typeface="微软雅黑" panose="020B0503020204020204" pitchFamily="34" charset="-122"/>
          <a:cs typeface="+mn-cs"/>
        </a:defRPr>
      </a:lvl1pPr>
      <a:lvl2pPr marL="742950" indent="-285750" algn="l" rtl="0" fontAlgn="base">
        <a:lnSpc>
          <a:spcPct val="120000"/>
        </a:lnSpc>
        <a:spcBef>
          <a:spcPts val="600"/>
        </a:spcBef>
        <a:spcAft>
          <a:spcPct val="0"/>
        </a:spcAft>
        <a:buClr>
          <a:schemeClr val="accent2"/>
        </a:buClr>
        <a:buSzPct val="85000"/>
        <a:buFont typeface="Wingdings" panose="05000000000000000000" pitchFamily="2" charset="2"/>
        <a:buChar char=""/>
        <a:defRPr sz="2400" b="0" i="0" kern="1200" baseline="0">
          <a:solidFill>
            <a:srgbClr val="000000"/>
          </a:solidFill>
          <a:latin typeface="微软雅黑" panose="020B0503020204020204" pitchFamily="34" charset="-122"/>
          <a:ea typeface="微软雅黑" panose="020B0503020204020204" pitchFamily="34" charset="-122"/>
          <a:cs typeface="+mn-cs"/>
        </a:defRPr>
      </a:lvl2pPr>
      <a:lvl3pPr marL="11430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200" b="0" i="0" kern="1200" baseline="0">
          <a:solidFill>
            <a:srgbClr val="000000"/>
          </a:solidFill>
          <a:latin typeface="微软雅黑" panose="020B0503020204020204" pitchFamily="34" charset="-122"/>
          <a:ea typeface="微软雅黑" panose="020B0503020204020204" pitchFamily="34" charset="-122"/>
          <a:cs typeface="+mn-cs"/>
        </a:defRPr>
      </a:lvl3pPr>
      <a:lvl4pPr marL="1600200" indent="-228600" algn="l" rtl="0" fontAlgn="base">
        <a:lnSpc>
          <a:spcPct val="120000"/>
        </a:lnSpc>
        <a:spcBef>
          <a:spcPts val="600"/>
        </a:spcBef>
        <a:spcAft>
          <a:spcPct val="0"/>
        </a:spcAft>
        <a:buClr>
          <a:schemeClr val="accent2"/>
        </a:buClr>
        <a:buSzPct val="90000"/>
        <a:buFont typeface="Wingdings" panose="05000000000000000000" pitchFamily="2" charset="2"/>
        <a:buChar char=""/>
        <a:defRPr sz="2000" b="0" i="0" kern="1200" baseline="0">
          <a:solidFill>
            <a:srgbClr val="000000"/>
          </a:solidFill>
          <a:latin typeface="微软雅黑" panose="020B0503020204020204" pitchFamily="34" charset="-122"/>
          <a:ea typeface="微软雅黑" panose="020B0503020204020204" pitchFamily="34" charset="-122"/>
          <a:cs typeface="+mn-cs"/>
        </a:defRPr>
      </a:lvl4pPr>
      <a:lvl5pPr marL="20574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000" b="0" i="0" kern="1200" baseline="0">
          <a:solidFill>
            <a:srgbClr val="00000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09600"/>
            <a:ext cx="8540750" cy="74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3"/>
          <p:cNvSpPr>
            <a:spLocks noGrp="1" noRot="1" noChangeArrowheads="1"/>
          </p:cNvSpPr>
          <p:nvPr>
            <p:ph type="body" idx="1"/>
          </p:nvPr>
        </p:nvSpPr>
        <p:spPr bwMode="auto">
          <a:xfrm>
            <a:off x="301625" y="1587260"/>
            <a:ext cx="8540750" cy="451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zh-CN"/>
          </a:p>
        </p:txBody>
      </p:sp>
      <p:pic>
        <p:nvPicPr>
          <p:cNvPr id="1031" name="Picture 7" descr="ustcname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99592" y="161494"/>
            <a:ext cx="2292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stcblu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55693" y="166813"/>
            <a:ext cx="369917" cy="37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8845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fontAlgn="base">
        <a:spcBef>
          <a:spcPct val="0"/>
        </a:spcBef>
        <a:spcAft>
          <a:spcPct val="0"/>
        </a:spcAft>
        <a:defRPr sz="3600" b="0" i="0" kern="1200" baseline="0">
          <a:solidFill>
            <a:schemeClr val="tx2"/>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0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lnSpc>
          <a:spcPct val="120000"/>
        </a:lnSpc>
        <a:spcBef>
          <a:spcPts val="600"/>
        </a:spcBef>
        <a:spcAft>
          <a:spcPct val="0"/>
        </a:spcAft>
        <a:buClr>
          <a:schemeClr val="hlink"/>
        </a:buClr>
        <a:buSzPct val="75000"/>
        <a:buFont typeface="Wingdings" panose="05000000000000000000" pitchFamily="2" charset="2"/>
        <a:buChar char="v"/>
        <a:defRPr sz="2400" b="0" i="0" kern="1200" baseline="0">
          <a:solidFill>
            <a:srgbClr val="000000"/>
          </a:solidFill>
          <a:latin typeface="微软雅黑" panose="020B0503020204020204" pitchFamily="34" charset="-122"/>
          <a:ea typeface="微软雅黑" panose="020B0503020204020204" pitchFamily="34" charset="-122"/>
          <a:cs typeface="+mn-cs"/>
        </a:defRPr>
      </a:lvl1pPr>
      <a:lvl2pPr marL="742950" indent="-285750" algn="l" rtl="0" fontAlgn="base">
        <a:lnSpc>
          <a:spcPct val="120000"/>
        </a:lnSpc>
        <a:spcBef>
          <a:spcPts val="600"/>
        </a:spcBef>
        <a:spcAft>
          <a:spcPct val="0"/>
        </a:spcAft>
        <a:buClr>
          <a:schemeClr val="accent2"/>
        </a:buClr>
        <a:buSzPct val="85000"/>
        <a:buFont typeface="Wingdings" panose="05000000000000000000" pitchFamily="2" charset="2"/>
        <a:buChar char=""/>
        <a:defRPr sz="2400" b="0" i="0" kern="1200" baseline="0">
          <a:solidFill>
            <a:srgbClr val="000000"/>
          </a:solidFill>
          <a:latin typeface="微软雅黑" panose="020B0503020204020204" pitchFamily="34" charset="-122"/>
          <a:ea typeface="微软雅黑" panose="020B0503020204020204" pitchFamily="34" charset="-122"/>
          <a:cs typeface="+mn-cs"/>
        </a:defRPr>
      </a:lvl2pPr>
      <a:lvl3pPr marL="11430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200" b="0" i="0" kern="1200" baseline="0">
          <a:solidFill>
            <a:srgbClr val="000000"/>
          </a:solidFill>
          <a:latin typeface="微软雅黑" panose="020B0503020204020204" pitchFamily="34" charset="-122"/>
          <a:ea typeface="微软雅黑" panose="020B0503020204020204" pitchFamily="34" charset="-122"/>
          <a:cs typeface="+mn-cs"/>
        </a:defRPr>
      </a:lvl3pPr>
      <a:lvl4pPr marL="1600200" indent="-228600" algn="l" rtl="0" fontAlgn="base">
        <a:lnSpc>
          <a:spcPct val="120000"/>
        </a:lnSpc>
        <a:spcBef>
          <a:spcPts val="600"/>
        </a:spcBef>
        <a:spcAft>
          <a:spcPct val="0"/>
        </a:spcAft>
        <a:buClr>
          <a:schemeClr val="accent2"/>
        </a:buClr>
        <a:buSzPct val="90000"/>
        <a:buFont typeface="Wingdings" panose="05000000000000000000" pitchFamily="2" charset="2"/>
        <a:buChar char=""/>
        <a:defRPr sz="2000" b="0" i="0" kern="1200" baseline="0">
          <a:solidFill>
            <a:srgbClr val="000000"/>
          </a:solidFill>
          <a:latin typeface="微软雅黑" panose="020B0503020204020204" pitchFamily="34" charset="-122"/>
          <a:ea typeface="微软雅黑" panose="020B0503020204020204" pitchFamily="34" charset="-122"/>
          <a:cs typeface="+mn-cs"/>
        </a:defRPr>
      </a:lvl4pPr>
      <a:lvl5pPr marL="2057400" indent="-228600" algn="l" rtl="0" fontAlgn="base">
        <a:lnSpc>
          <a:spcPct val="120000"/>
        </a:lnSpc>
        <a:spcBef>
          <a:spcPts val="600"/>
        </a:spcBef>
        <a:spcAft>
          <a:spcPct val="0"/>
        </a:spcAft>
        <a:buClr>
          <a:schemeClr val="hlink"/>
        </a:buClr>
        <a:buSzPct val="85000"/>
        <a:buFont typeface="Wingdings" panose="05000000000000000000" pitchFamily="2" charset="2"/>
        <a:buChar char="v"/>
        <a:defRPr sz="2000" b="0" i="0" kern="1200" baseline="0">
          <a:solidFill>
            <a:srgbClr val="00000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E03FD5-823B-4FA9-B6C7-A00BB38FA8B5}"/>
              </a:ext>
            </a:extLst>
          </p:cNvPr>
          <p:cNvSpPr>
            <a:spLocks noGrp="1"/>
          </p:cNvSpPr>
          <p:nvPr>
            <p:ph type="ctrTitle"/>
          </p:nvPr>
        </p:nvSpPr>
        <p:spPr/>
        <p:txBody>
          <a:bodyPr/>
          <a:lstStyle/>
          <a:p>
            <a:r>
              <a:rPr lang="zh-CN" altLang="en-US" dirty="0"/>
              <a:t>文件操作与数据持久化</a:t>
            </a:r>
          </a:p>
        </p:txBody>
      </p:sp>
      <p:sp>
        <p:nvSpPr>
          <p:cNvPr id="3" name="副标题 2">
            <a:extLst>
              <a:ext uri="{FF2B5EF4-FFF2-40B4-BE49-F238E27FC236}">
                <a16:creationId xmlns:a16="http://schemas.microsoft.com/office/drawing/2014/main" id="{F5688925-6F27-4C0E-B9E3-DCB33CCC1022}"/>
              </a:ext>
            </a:extLst>
          </p:cNvPr>
          <p:cNvSpPr>
            <a:spLocks noGrp="1"/>
          </p:cNvSpPr>
          <p:nvPr>
            <p:ph type="subTitle" idx="1"/>
          </p:nvPr>
        </p:nvSpPr>
        <p:spPr/>
        <p:txBody>
          <a:bodyPr/>
          <a:lstStyle/>
          <a:p>
            <a:r>
              <a:rPr lang="zh-CN" altLang="en-US" sz="2800" dirty="0"/>
              <a:t>吴锋</a:t>
            </a:r>
            <a:endParaRPr lang="en-US" altLang="zh-CN" sz="2800" dirty="0"/>
          </a:p>
          <a:p>
            <a:endParaRPr lang="en-US" altLang="zh-CN" dirty="0"/>
          </a:p>
          <a:p>
            <a:r>
              <a:rPr lang="en-US" altLang="zh-CN" sz="2000" dirty="0"/>
              <a:t>Email:</a:t>
            </a:r>
            <a:r>
              <a:rPr lang="zh-CN" altLang="en-US" sz="2000" dirty="0"/>
              <a:t> </a:t>
            </a:r>
            <a:r>
              <a:rPr lang="en-US" altLang="zh-CN" sz="2000" dirty="0"/>
              <a:t>wufeng02@ustc.edu.cn</a:t>
            </a:r>
            <a:endParaRPr lang="zh-CN" altLang="en-US" sz="2000" dirty="0"/>
          </a:p>
        </p:txBody>
      </p:sp>
    </p:spTree>
    <p:extLst>
      <p:ext uri="{BB962C8B-B14F-4D97-AF65-F5344CB8AC3E}">
        <p14:creationId xmlns:p14="http://schemas.microsoft.com/office/powerpoint/2010/main" val="253460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1F6A2F-4DEF-446E-A0A8-AD83C3C6B79B}"/>
              </a:ext>
            </a:extLst>
          </p:cNvPr>
          <p:cNvSpPr>
            <a:spLocks noGrp="1"/>
          </p:cNvSpPr>
          <p:nvPr>
            <p:ph type="title"/>
          </p:nvPr>
        </p:nvSpPr>
        <p:spPr/>
        <p:txBody>
          <a:bodyPr/>
          <a:lstStyle/>
          <a:p>
            <a:r>
              <a:rPr lang="zh-CN" altLang="en-US" dirty="0"/>
              <a:t>文件类型与文件指针</a:t>
            </a:r>
          </a:p>
        </p:txBody>
      </p:sp>
      <p:sp>
        <p:nvSpPr>
          <p:cNvPr id="3" name="内容占位符 2">
            <a:extLst>
              <a:ext uri="{FF2B5EF4-FFF2-40B4-BE49-F238E27FC236}">
                <a16:creationId xmlns:a16="http://schemas.microsoft.com/office/drawing/2014/main" id="{FE72D08C-52DB-429F-9BFE-C12F032B45B6}"/>
              </a:ext>
            </a:extLst>
          </p:cNvPr>
          <p:cNvSpPr>
            <a:spLocks noGrp="1"/>
          </p:cNvSpPr>
          <p:nvPr>
            <p:ph idx="1"/>
          </p:nvPr>
        </p:nvSpPr>
        <p:spPr>
          <a:xfrm>
            <a:off x="301625" y="1380392"/>
            <a:ext cx="8540750" cy="5258706"/>
          </a:xfrm>
        </p:spPr>
        <p:txBody>
          <a:bodyPr/>
          <a:lstStyle/>
          <a:p>
            <a:r>
              <a:rPr lang="zh-CN" altLang="en-US" dirty="0"/>
              <a:t>操作系统读写文件时需要的信息</a:t>
            </a:r>
          </a:p>
          <a:p>
            <a:pPr lvl="1"/>
            <a:r>
              <a:rPr lang="zh-CN" altLang="en-US" sz="2000" dirty="0"/>
              <a:t>文件当前的读写位置</a:t>
            </a:r>
          </a:p>
          <a:p>
            <a:pPr lvl="1"/>
            <a:r>
              <a:rPr lang="zh-CN" altLang="en-US" sz="2000" dirty="0"/>
              <a:t>与文件对应的内存缓冲区地址</a:t>
            </a:r>
          </a:p>
          <a:p>
            <a:pPr lvl="1"/>
            <a:r>
              <a:rPr lang="zh-CN" altLang="en-US" sz="2000" dirty="0"/>
              <a:t>文件的操作方式，等</a:t>
            </a:r>
            <a:endParaRPr lang="en-US" altLang="zh-CN" dirty="0"/>
          </a:p>
          <a:p>
            <a:r>
              <a:rPr lang="zh-CN" altLang="en-US" dirty="0"/>
              <a:t>以上信息都存放在“文件信息区”中，一个由系统定义的</a:t>
            </a:r>
            <a:r>
              <a:rPr lang="zh-CN" altLang="en-US" dirty="0">
                <a:solidFill>
                  <a:srgbClr val="0070C0"/>
                </a:solidFill>
              </a:rPr>
              <a:t>结构体类型变量</a:t>
            </a:r>
            <a:r>
              <a:rPr lang="zh-CN" altLang="en-US" dirty="0"/>
              <a:t>，该结构体类型在</a:t>
            </a:r>
            <a:r>
              <a:rPr lang="en-US" altLang="zh-CN" dirty="0" err="1"/>
              <a:t>stdio.h</a:t>
            </a:r>
            <a:r>
              <a:rPr lang="zh-CN" altLang="en-US" dirty="0"/>
              <a:t>中定义，标识符是</a:t>
            </a:r>
            <a:r>
              <a:rPr lang="en-US" altLang="zh-CN" dirty="0">
                <a:solidFill>
                  <a:srgbClr val="0070C0"/>
                </a:solidFill>
              </a:rPr>
              <a:t>FILE</a:t>
            </a:r>
            <a:r>
              <a:rPr lang="zh-CN" altLang="en-US" dirty="0"/>
              <a:t>，具体定义与编译系统有关</a:t>
            </a:r>
          </a:p>
          <a:p>
            <a:r>
              <a:rPr lang="en-US" altLang="zh-CN" dirty="0"/>
              <a:t>C</a:t>
            </a:r>
            <a:r>
              <a:rPr lang="zh-CN" altLang="en-US" dirty="0"/>
              <a:t>语言标准函数中，系统自动打开和关闭三个标准文件指针</a:t>
            </a:r>
          </a:p>
          <a:p>
            <a:pPr lvl="1"/>
            <a:r>
              <a:rPr lang="zh-CN" altLang="en-US" sz="2000" dirty="0"/>
              <a:t>标准输入（默认绑定</a:t>
            </a:r>
            <a:r>
              <a:rPr lang="zh-CN" altLang="en-US" sz="2000" dirty="0">
                <a:solidFill>
                  <a:srgbClr val="FF0000"/>
                </a:solidFill>
              </a:rPr>
              <a:t>键盘</a:t>
            </a:r>
            <a:r>
              <a:rPr lang="zh-CN" altLang="en-US" sz="2000" dirty="0"/>
              <a:t>）</a:t>
            </a:r>
            <a:r>
              <a:rPr lang="en-US" altLang="zh-CN" sz="2000" dirty="0">
                <a:solidFill>
                  <a:srgbClr val="0070C0"/>
                </a:solidFill>
              </a:rPr>
              <a:t>stdin</a:t>
            </a:r>
          </a:p>
          <a:p>
            <a:pPr lvl="1"/>
            <a:r>
              <a:rPr lang="zh-CN" altLang="en-US" sz="2000" dirty="0"/>
              <a:t>标准输出（默认绑定</a:t>
            </a:r>
            <a:r>
              <a:rPr lang="zh-CN" altLang="en-US" sz="2000" dirty="0">
                <a:solidFill>
                  <a:srgbClr val="FF0000"/>
                </a:solidFill>
              </a:rPr>
              <a:t>显示器</a:t>
            </a:r>
            <a:r>
              <a:rPr lang="zh-CN" altLang="en-US" sz="2000" dirty="0"/>
              <a:t>）</a:t>
            </a:r>
            <a:r>
              <a:rPr lang="en-US" altLang="zh-CN" sz="2000" dirty="0" err="1">
                <a:solidFill>
                  <a:srgbClr val="0070C0"/>
                </a:solidFill>
              </a:rPr>
              <a:t>stdout</a:t>
            </a:r>
            <a:endParaRPr lang="en-US" altLang="zh-CN" sz="2000" dirty="0">
              <a:solidFill>
                <a:srgbClr val="0070C0"/>
              </a:solidFill>
            </a:endParaRPr>
          </a:p>
          <a:p>
            <a:pPr lvl="1"/>
            <a:r>
              <a:rPr lang="zh-CN" altLang="en-US" sz="2000" dirty="0"/>
              <a:t>标准出错输出（默认绑定</a:t>
            </a:r>
            <a:r>
              <a:rPr lang="zh-CN" altLang="en-US" sz="2000" dirty="0">
                <a:solidFill>
                  <a:srgbClr val="FF0000"/>
                </a:solidFill>
              </a:rPr>
              <a:t>显示器</a:t>
            </a:r>
            <a:r>
              <a:rPr lang="zh-CN" altLang="en-US" sz="2000" dirty="0"/>
              <a:t>，且</a:t>
            </a:r>
            <a:r>
              <a:rPr lang="zh-CN" altLang="en-US" sz="2000" dirty="0">
                <a:solidFill>
                  <a:srgbClr val="C00000"/>
                </a:solidFill>
              </a:rPr>
              <a:t>无缓冲</a:t>
            </a:r>
            <a:r>
              <a:rPr lang="zh-CN" altLang="en-US" sz="2000" dirty="0"/>
              <a:t>）</a:t>
            </a:r>
            <a:r>
              <a:rPr lang="en-US" altLang="zh-CN" sz="2000" dirty="0">
                <a:solidFill>
                  <a:srgbClr val="0070C0"/>
                </a:solidFill>
              </a:rPr>
              <a:t>stderr</a:t>
            </a:r>
          </a:p>
        </p:txBody>
      </p:sp>
    </p:spTree>
    <p:extLst>
      <p:ext uri="{BB962C8B-B14F-4D97-AF65-F5344CB8AC3E}">
        <p14:creationId xmlns:p14="http://schemas.microsoft.com/office/powerpoint/2010/main" val="52989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77D5A0-CD5E-48FE-A79F-5653A0A6EC3F}"/>
              </a:ext>
            </a:extLst>
          </p:cNvPr>
          <p:cNvSpPr>
            <a:spLocks noGrp="1"/>
          </p:cNvSpPr>
          <p:nvPr>
            <p:ph type="title"/>
          </p:nvPr>
        </p:nvSpPr>
        <p:spPr/>
        <p:txBody>
          <a:bodyPr/>
          <a:lstStyle/>
          <a:p>
            <a:r>
              <a:rPr lang="zh-CN" altLang="en-US" dirty="0"/>
              <a:t>标准输入输出命令行重定向</a:t>
            </a:r>
          </a:p>
        </p:txBody>
      </p:sp>
      <p:sp>
        <p:nvSpPr>
          <p:cNvPr id="3" name="内容占位符 2">
            <a:extLst>
              <a:ext uri="{FF2B5EF4-FFF2-40B4-BE49-F238E27FC236}">
                <a16:creationId xmlns:a16="http://schemas.microsoft.com/office/drawing/2014/main" id="{49F548B2-7E20-4C7F-8513-21F6E1B10F49}"/>
              </a:ext>
            </a:extLst>
          </p:cNvPr>
          <p:cNvSpPr>
            <a:spLocks noGrp="1"/>
          </p:cNvSpPr>
          <p:nvPr>
            <p:ph idx="1"/>
          </p:nvPr>
        </p:nvSpPr>
        <p:spPr>
          <a:xfrm>
            <a:off x="301625" y="1362808"/>
            <a:ext cx="8540750" cy="4976446"/>
          </a:xfrm>
        </p:spPr>
        <p:txBody>
          <a:bodyPr/>
          <a:lstStyle/>
          <a:p>
            <a:r>
              <a:rPr lang="zh-CN" altLang="en-US" sz="2000" dirty="0"/>
              <a:t>输入重定向（将</a:t>
            </a:r>
            <a:r>
              <a:rPr lang="en-US" altLang="zh-CN" sz="2000" dirty="0">
                <a:solidFill>
                  <a:srgbClr val="0000FF"/>
                </a:solidFill>
              </a:rPr>
              <a:t>stdin</a:t>
            </a:r>
            <a:r>
              <a:rPr lang="en-US" altLang="zh-CN" sz="2000" dirty="0"/>
              <a:t> / 0 </a:t>
            </a:r>
            <a:r>
              <a:rPr lang="zh-CN" altLang="en-US" sz="2000" dirty="0"/>
              <a:t>重定向，从文件读取内容代替键盘输入）：</a:t>
            </a:r>
            <a:endParaRPr lang="en-US" altLang="zh-CN" sz="2000" dirty="0"/>
          </a:p>
          <a:p>
            <a:pPr lvl="1"/>
            <a:r>
              <a:rPr lang="zh-CN" altLang="en-US" sz="1800" dirty="0"/>
              <a:t>方法：</a:t>
            </a:r>
            <a:r>
              <a:rPr lang="en-US" altLang="zh-CN" sz="1800" dirty="0"/>
              <a:t> </a:t>
            </a:r>
            <a:r>
              <a:rPr lang="en-US" altLang="zh-CN" sz="1800" dirty="0">
                <a:solidFill>
                  <a:srgbClr val="0070C0"/>
                </a:solidFill>
              </a:rPr>
              <a:t>./</a:t>
            </a:r>
            <a:r>
              <a:rPr lang="en-US" altLang="zh-CN" sz="1800" dirty="0" err="1">
                <a:solidFill>
                  <a:srgbClr val="0070C0"/>
                </a:solidFill>
              </a:rPr>
              <a:t>my_program</a:t>
            </a:r>
            <a:r>
              <a:rPr lang="en-US" altLang="zh-CN" sz="1800" dirty="0">
                <a:solidFill>
                  <a:srgbClr val="0070C0"/>
                </a:solidFill>
              </a:rPr>
              <a:t> &lt; input.txt</a:t>
            </a:r>
          </a:p>
          <a:p>
            <a:pPr lvl="1"/>
            <a:r>
              <a:rPr lang="zh-CN" altLang="en-US" sz="1800" dirty="0"/>
              <a:t>效果：</a:t>
            </a:r>
            <a:r>
              <a:rPr lang="en-US" altLang="zh-CN" sz="1800" dirty="0" err="1">
                <a:solidFill>
                  <a:srgbClr val="0000FF"/>
                </a:solidFill>
              </a:rPr>
              <a:t>scanf</a:t>
            </a:r>
            <a:r>
              <a:rPr lang="en-US" altLang="zh-CN" sz="1800" dirty="0">
                <a:solidFill>
                  <a:srgbClr val="0000FF"/>
                </a:solidFill>
              </a:rPr>
              <a:t>()</a:t>
            </a:r>
            <a:r>
              <a:rPr lang="en-US" altLang="zh-CN" sz="1800" dirty="0"/>
              <a:t> </a:t>
            </a:r>
            <a:r>
              <a:rPr lang="zh-CN" altLang="en-US" sz="1800" dirty="0"/>
              <a:t>等会从 </a:t>
            </a:r>
            <a:r>
              <a:rPr lang="en-US" altLang="zh-CN" sz="1800" dirty="0"/>
              <a:t>input.txt </a:t>
            </a:r>
            <a:r>
              <a:rPr lang="zh-CN" altLang="en-US" sz="1800" dirty="0"/>
              <a:t>文件中读取输入，无需从键盘输入</a:t>
            </a:r>
            <a:endParaRPr lang="en-US" altLang="zh-CN" sz="1800" dirty="0"/>
          </a:p>
          <a:p>
            <a:r>
              <a:rPr lang="zh-CN" altLang="en-US" sz="2000" dirty="0"/>
              <a:t>输出重定向（将</a:t>
            </a:r>
            <a:r>
              <a:rPr lang="en-US" altLang="zh-CN" sz="2000" dirty="0" err="1">
                <a:solidFill>
                  <a:srgbClr val="0000FF"/>
                </a:solidFill>
              </a:rPr>
              <a:t>stdout</a:t>
            </a:r>
            <a:r>
              <a:rPr lang="en-US" altLang="zh-CN" sz="2000" dirty="0"/>
              <a:t> / 1 </a:t>
            </a:r>
            <a:r>
              <a:rPr lang="zh-CN" altLang="en-US" sz="2000" dirty="0"/>
              <a:t>重定向，原本打印在屏幕的内容写入文件）</a:t>
            </a:r>
            <a:endParaRPr lang="en-US" altLang="zh-CN" sz="2000" dirty="0"/>
          </a:p>
          <a:p>
            <a:pPr lvl="1"/>
            <a:r>
              <a:rPr lang="zh-CN" altLang="en-US" sz="1800" dirty="0"/>
              <a:t>方法：</a:t>
            </a:r>
            <a:r>
              <a:rPr lang="en-US" altLang="zh-CN" sz="1800" dirty="0"/>
              <a:t> </a:t>
            </a:r>
            <a:r>
              <a:rPr lang="en-US" altLang="zh-CN" sz="1800" dirty="0">
                <a:solidFill>
                  <a:srgbClr val="0070C0"/>
                </a:solidFill>
              </a:rPr>
              <a:t>./</a:t>
            </a:r>
            <a:r>
              <a:rPr lang="en-US" altLang="zh-CN" sz="1800" dirty="0" err="1">
                <a:solidFill>
                  <a:srgbClr val="0070C0"/>
                </a:solidFill>
              </a:rPr>
              <a:t>my_program</a:t>
            </a:r>
            <a:r>
              <a:rPr lang="en-US" altLang="zh-CN" sz="1800" dirty="0">
                <a:solidFill>
                  <a:srgbClr val="0070C0"/>
                </a:solidFill>
              </a:rPr>
              <a:t> &gt; output.txt   </a:t>
            </a:r>
            <a:r>
              <a:rPr lang="zh-CN" altLang="en-US" sz="1800" dirty="0"/>
              <a:t>（文件如果有内容会被</a:t>
            </a:r>
            <a:r>
              <a:rPr lang="zh-CN" altLang="en-US" sz="1800" dirty="0">
                <a:solidFill>
                  <a:srgbClr val="FF0000"/>
                </a:solidFill>
              </a:rPr>
              <a:t>清空</a:t>
            </a:r>
            <a:r>
              <a:rPr lang="zh-CN" altLang="en-US" sz="1800" dirty="0"/>
              <a:t>）</a:t>
            </a:r>
            <a:endParaRPr lang="en-US" altLang="zh-CN" sz="1800" dirty="0"/>
          </a:p>
          <a:p>
            <a:pPr lvl="1"/>
            <a:r>
              <a:rPr lang="zh-CN" altLang="en-US" sz="1800" dirty="0"/>
              <a:t>追加：</a:t>
            </a:r>
            <a:r>
              <a:rPr lang="en-US" altLang="zh-CN" sz="1800" dirty="0">
                <a:solidFill>
                  <a:srgbClr val="0070C0"/>
                </a:solidFill>
              </a:rPr>
              <a:t>./</a:t>
            </a:r>
            <a:r>
              <a:rPr lang="en-US" altLang="zh-CN" sz="1800" dirty="0" err="1">
                <a:solidFill>
                  <a:srgbClr val="0070C0"/>
                </a:solidFill>
              </a:rPr>
              <a:t>my_program</a:t>
            </a:r>
            <a:r>
              <a:rPr lang="en-US" altLang="zh-CN" sz="1800" dirty="0">
                <a:solidFill>
                  <a:srgbClr val="0070C0"/>
                </a:solidFill>
              </a:rPr>
              <a:t> </a:t>
            </a:r>
            <a:r>
              <a:rPr lang="en-US" altLang="zh-CN" sz="1800" dirty="0">
                <a:solidFill>
                  <a:srgbClr val="FF0000"/>
                </a:solidFill>
              </a:rPr>
              <a:t>&gt;&gt;</a:t>
            </a:r>
            <a:r>
              <a:rPr lang="en-US" altLang="zh-CN" sz="1800" dirty="0">
                <a:solidFill>
                  <a:srgbClr val="0070C0"/>
                </a:solidFill>
              </a:rPr>
              <a:t> output.txt  </a:t>
            </a:r>
            <a:r>
              <a:rPr lang="zh-CN" altLang="en-US" sz="1800" dirty="0"/>
              <a:t>（输出内容</a:t>
            </a:r>
            <a:r>
              <a:rPr lang="zh-CN" altLang="en-US" sz="1800" dirty="0">
                <a:solidFill>
                  <a:srgbClr val="FF0000"/>
                </a:solidFill>
              </a:rPr>
              <a:t>补充</a:t>
            </a:r>
            <a:r>
              <a:rPr lang="zh-CN" altLang="en-US" sz="1800" dirty="0"/>
              <a:t>在文件末尾）</a:t>
            </a:r>
            <a:endParaRPr lang="en-US" altLang="zh-CN" sz="1800" dirty="0"/>
          </a:p>
          <a:p>
            <a:pPr lvl="1"/>
            <a:r>
              <a:rPr lang="zh-CN" altLang="en-US" sz="1800" dirty="0"/>
              <a:t>效果：</a:t>
            </a:r>
            <a:r>
              <a:rPr lang="en-US" altLang="zh-CN" sz="1800" dirty="0" err="1">
                <a:solidFill>
                  <a:srgbClr val="0000FF"/>
                </a:solidFill>
              </a:rPr>
              <a:t>printf</a:t>
            </a:r>
            <a:r>
              <a:rPr lang="en-US" altLang="zh-CN" sz="1800" dirty="0">
                <a:solidFill>
                  <a:srgbClr val="0000FF"/>
                </a:solidFill>
              </a:rPr>
              <a:t>()</a:t>
            </a:r>
            <a:r>
              <a:rPr lang="en-US" altLang="zh-CN" sz="1800" dirty="0"/>
              <a:t> </a:t>
            </a:r>
            <a:r>
              <a:rPr lang="zh-CN" altLang="en-US" sz="1800" dirty="0"/>
              <a:t>等输出结果会保存在 </a:t>
            </a:r>
            <a:r>
              <a:rPr lang="en-US" altLang="zh-CN" sz="1800" dirty="0"/>
              <a:t>output.txt </a:t>
            </a:r>
            <a:r>
              <a:rPr lang="zh-CN" altLang="en-US" sz="1800" dirty="0"/>
              <a:t>文件中，屏幕无显示</a:t>
            </a:r>
            <a:endParaRPr lang="en-US" altLang="zh-CN" sz="1800" dirty="0"/>
          </a:p>
          <a:p>
            <a:r>
              <a:rPr lang="zh-CN" altLang="en-US" sz="2000" dirty="0"/>
              <a:t>错误重定向（将 </a:t>
            </a:r>
            <a:r>
              <a:rPr lang="en-US" altLang="zh-CN" sz="2000" dirty="0">
                <a:solidFill>
                  <a:srgbClr val="0000FF"/>
                </a:solidFill>
              </a:rPr>
              <a:t>stderr</a:t>
            </a:r>
            <a:r>
              <a:rPr lang="en-US" altLang="zh-CN" sz="2000" dirty="0"/>
              <a:t> / 2 </a:t>
            </a:r>
            <a:r>
              <a:rPr lang="zh-CN" altLang="en-US" sz="2000" dirty="0"/>
              <a:t>重定向，仅将错误信息写入文件）：</a:t>
            </a:r>
            <a:endParaRPr lang="en-US" altLang="zh-CN" sz="2000" dirty="0"/>
          </a:p>
          <a:p>
            <a:pPr lvl="1"/>
            <a:r>
              <a:rPr lang="zh-CN" altLang="en-US" sz="1800" dirty="0"/>
              <a:t>方法：</a:t>
            </a:r>
            <a:r>
              <a:rPr lang="en-US" altLang="zh-CN" sz="1800" dirty="0"/>
              <a:t> </a:t>
            </a:r>
            <a:r>
              <a:rPr lang="en-US" altLang="zh-CN" sz="1800" dirty="0">
                <a:solidFill>
                  <a:srgbClr val="0070C0"/>
                </a:solidFill>
              </a:rPr>
              <a:t>./</a:t>
            </a:r>
            <a:r>
              <a:rPr lang="en-US" altLang="zh-CN" sz="1800" dirty="0" err="1">
                <a:solidFill>
                  <a:srgbClr val="0070C0"/>
                </a:solidFill>
              </a:rPr>
              <a:t>my_program</a:t>
            </a:r>
            <a:r>
              <a:rPr lang="en-US" altLang="zh-CN" sz="1800" dirty="0">
                <a:solidFill>
                  <a:srgbClr val="0070C0"/>
                </a:solidFill>
              </a:rPr>
              <a:t> 2&gt; error.log</a:t>
            </a:r>
            <a:endParaRPr lang="en-US" altLang="zh-CN" sz="1800" dirty="0"/>
          </a:p>
          <a:p>
            <a:r>
              <a:rPr lang="zh-CN" altLang="en-US" sz="2000" dirty="0"/>
              <a:t>所有输入输出都重定向到文件（上述重定向可以随意组合）：</a:t>
            </a:r>
            <a:endParaRPr lang="en-US" altLang="zh-CN" sz="2000" dirty="0"/>
          </a:p>
          <a:p>
            <a:pPr lvl="1"/>
            <a:r>
              <a:rPr lang="zh-CN" altLang="en-US" sz="1800" dirty="0"/>
              <a:t>方法：</a:t>
            </a:r>
            <a:r>
              <a:rPr lang="en-US" altLang="zh-CN" sz="1800" dirty="0">
                <a:solidFill>
                  <a:srgbClr val="0070C0"/>
                </a:solidFill>
              </a:rPr>
              <a:t>./</a:t>
            </a:r>
            <a:r>
              <a:rPr lang="en-US" altLang="zh-CN" sz="1800" dirty="0" err="1">
                <a:solidFill>
                  <a:srgbClr val="0070C0"/>
                </a:solidFill>
              </a:rPr>
              <a:t>my_program</a:t>
            </a:r>
            <a:r>
              <a:rPr lang="en-US" altLang="zh-CN" sz="1800" dirty="0">
                <a:solidFill>
                  <a:srgbClr val="0070C0"/>
                </a:solidFill>
              </a:rPr>
              <a:t> &lt; input.txt &gt; output.txt 2 &gt; error.log</a:t>
            </a:r>
          </a:p>
          <a:p>
            <a:r>
              <a:rPr lang="zh-CN" altLang="en-US" sz="2000" dirty="0"/>
              <a:t>一个程序的标准输出作为另一个程序的标准输入：</a:t>
            </a:r>
            <a:r>
              <a:rPr lang="en-US" altLang="zh-CN" sz="2000" dirty="0">
                <a:solidFill>
                  <a:srgbClr val="0070C0"/>
                </a:solidFill>
              </a:rPr>
              <a:t>random | sum</a:t>
            </a:r>
            <a:endParaRPr lang="en-US" altLang="zh-CN" sz="2000" dirty="0">
              <a:solidFill>
                <a:srgbClr val="C00000"/>
              </a:solidFill>
            </a:endParaRPr>
          </a:p>
          <a:p>
            <a:endParaRPr lang="zh-CN" altLang="en-US" sz="2000" dirty="0">
              <a:solidFill>
                <a:srgbClr val="C00000"/>
              </a:solidFill>
            </a:endParaRPr>
          </a:p>
        </p:txBody>
      </p:sp>
    </p:spTree>
    <p:extLst>
      <p:ext uri="{BB962C8B-B14F-4D97-AF65-F5344CB8AC3E}">
        <p14:creationId xmlns:p14="http://schemas.microsoft.com/office/powerpoint/2010/main" val="164628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FF8A7C-34BF-4A90-B6FC-7CA1DF3520D7}"/>
              </a:ext>
            </a:extLst>
          </p:cNvPr>
          <p:cNvSpPr>
            <a:spLocks noGrp="1"/>
          </p:cNvSpPr>
          <p:nvPr>
            <p:ph type="title"/>
          </p:nvPr>
        </p:nvSpPr>
        <p:spPr/>
        <p:txBody>
          <a:bodyPr/>
          <a:lstStyle/>
          <a:p>
            <a:r>
              <a:rPr lang="zh-CN" altLang="en-US" dirty="0"/>
              <a:t>文件类型与文件指针</a:t>
            </a:r>
          </a:p>
        </p:txBody>
      </p:sp>
      <p:sp>
        <p:nvSpPr>
          <p:cNvPr id="3" name="内容占位符 2">
            <a:extLst>
              <a:ext uri="{FF2B5EF4-FFF2-40B4-BE49-F238E27FC236}">
                <a16:creationId xmlns:a16="http://schemas.microsoft.com/office/drawing/2014/main" id="{5CCCDC4B-ACFC-48A2-BE19-BA0A34F99C66}"/>
              </a:ext>
            </a:extLst>
          </p:cNvPr>
          <p:cNvSpPr>
            <a:spLocks noGrp="1"/>
          </p:cNvSpPr>
          <p:nvPr>
            <p:ph idx="1"/>
          </p:nvPr>
        </p:nvSpPr>
        <p:spPr>
          <a:xfrm>
            <a:off x="301625" y="1268760"/>
            <a:ext cx="8540750" cy="5404602"/>
          </a:xfrm>
        </p:spPr>
        <p:txBody>
          <a:bodyPr/>
          <a:lstStyle/>
          <a:p>
            <a:r>
              <a:rPr lang="en-US" altLang="zh-CN" sz="2000" dirty="0"/>
              <a:t>FILE</a:t>
            </a:r>
            <a:r>
              <a:rPr lang="zh-CN" altLang="en-US" sz="2000" dirty="0"/>
              <a:t>结构体示例（</a:t>
            </a:r>
            <a:r>
              <a:rPr lang="en-US" altLang="zh-CN" sz="2000" dirty="0" err="1"/>
              <a:t>stdio.h</a:t>
            </a:r>
            <a:r>
              <a:rPr lang="zh-CN" altLang="en-US" sz="2000" dirty="0"/>
              <a:t>）</a:t>
            </a:r>
          </a:p>
          <a:p>
            <a:pPr lvl="1">
              <a:lnSpc>
                <a:spcPct val="90000"/>
              </a:lnSpc>
              <a:buFont typeface="Wingdings" panose="05000000000000000000" pitchFamily="2" charset="2"/>
              <a:buNone/>
            </a:pPr>
            <a:r>
              <a:rPr lang="en-US" altLang="zh-CN" sz="1400" dirty="0">
                <a:solidFill>
                  <a:srgbClr val="0070C0"/>
                </a:solidFill>
              </a:rPr>
              <a:t>struct _</a:t>
            </a:r>
            <a:r>
              <a:rPr lang="en-US" altLang="zh-CN" sz="1400" dirty="0" err="1">
                <a:solidFill>
                  <a:srgbClr val="0070C0"/>
                </a:solidFill>
              </a:rPr>
              <a:t>iobuf</a:t>
            </a:r>
            <a:r>
              <a:rPr lang="en-US" altLang="zh-CN" sz="1400" dirty="0">
                <a:solidFill>
                  <a:srgbClr val="0070C0"/>
                </a:solidFill>
              </a:rPr>
              <a:t> {</a:t>
            </a:r>
          </a:p>
          <a:p>
            <a:pPr lvl="1">
              <a:lnSpc>
                <a:spcPct val="90000"/>
              </a:lnSpc>
              <a:buNone/>
            </a:pPr>
            <a:r>
              <a:rPr lang="zh-CN" altLang="en-US" sz="1400" dirty="0">
                <a:solidFill>
                  <a:srgbClr val="0070C0"/>
                </a:solidFill>
              </a:rPr>
              <a:t>    </a:t>
            </a:r>
            <a:r>
              <a:rPr lang="en-US" altLang="zh-CN" sz="1400" dirty="0">
                <a:solidFill>
                  <a:srgbClr val="0070C0"/>
                </a:solidFill>
              </a:rPr>
              <a:t>int _file;      		// </a:t>
            </a:r>
            <a:r>
              <a:rPr lang="zh-CN" altLang="en-US" sz="1400" dirty="0">
                <a:solidFill>
                  <a:srgbClr val="0070C0"/>
                </a:solidFill>
              </a:rPr>
              <a:t>文件描述符</a:t>
            </a:r>
            <a:endParaRPr lang="en-US" altLang="zh-CN" sz="1400" dirty="0">
              <a:solidFill>
                <a:srgbClr val="0070C0"/>
              </a:solidFill>
            </a:endParaRPr>
          </a:p>
          <a:p>
            <a:pPr lvl="1">
              <a:lnSpc>
                <a:spcPct val="90000"/>
              </a:lnSpc>
              <a:buNone/>
            </a:pPr>
            <a:r>
              <a:rPr lang="en-US" altLang="zh-CN" sz="1400" dirty="0">
                <a:solidFill>
                  <a:srgbClr val="0070C0"/>
                </a:solidFill>
              </a:rPr>
              <a:t>    int _flag;      		// </a:t>
            </a:r>
            <a:r>
              <a:rPr lang="zh-CN" altLang="en-US" sz="1400" dirty="0">
                <a:solidFill>
                  <a:srgbClr val="0070C0"/>
                </a:solidFill>
              </a:rPr>
              <a:t>文件状态标志</a:t>
            </a:r>
            <a:endParaRPr lang="en-US" altLang="zh-CN" sz="1400" dirty="0">
              <a:solidFill>
                <a:srgbClr val="0070C0"/>
              </a:solidFill>
            </a:endParaRPr>
          </a:p>
          <a:p>
            <a:pPr lvl="1">
              <a:lnSpc>
                <a:spcPct val="90000"/>
              </a:lnSpc>
              <a:buNone/>
            </a:pPr>
            <a:r>
              <a:rPr lang="en-US" altLang="zh-CN" sz="1400" dirty="0">
                <a:solidFill>
                  <a:srgbClr val="0070C0"/>
                </a:solidFill>
              </a:rPr>
              <a:t>    char *_</a:t>
            </a:r>
            <a:r>
              <a:rPr lang="en-US" altLang="zh-CN" sz="1400" dirty="0" err="1">
                <a:solidFill>
                  <a:srgbClr val="0070C0"/>
                </a:solidFill>
              </a:rPr>
              <a:t>ptr</a:t>
            </a:r>
            <a:r>
              <a:rPr lang="en-US" altLang="zh-CN" sz="1400" dirty="0">
                <a:solidFill>
                  <a:srgbClr val="0070C0"/>
                </a:solidFill>
              </a:rPr>
              <a:t>;     		// </a:t>
            </a:r>
            <a:r>
              <a:rPr lang="zh-CN" altLang="en-US" sz="1400" dirty="0">
                <a:solidFill>
                  <a:srgbClr val="0070C0"/>
                </a:solidFill>
              </a:rPr>
              <a:t>指向当前读取</a:t>
            </a:r>
            <a:r>
              <a:rPr lang="en-US" altLang="zh-CN" sz="1400" dirty="0">
                <a:solidFill>
                  <a:srgbClr val="0070C0"/>
                </a:solidFill>
              </a:rPr>
              <a:t>/</a:t>
            </a:r>
            <a:r>
              <a:rPr lang="zh-CN" altLang="en-US" sz="1400" dirty="0">
                <a:solidFill>
                  <a:srgbClr val="0070C0"/>
                </a:solidFill>
              </a:rPr>
              <a:t>写入位置的指针</a:t>
            </a:r>
            <a:endParaRPr lang="en-US" altLang="zh-CN" sz="1400" dirty="0">
              <a:solidFill>
                <a:srgbClr val="0070C0"/>
              </a:solidFill>
            </a:endParaRPr>
          </a:p>
          <a:p>
            <a:pPr lvl="1">
              <a:lnSpc>
                <a:spcPct val="90000"/>
              </a:lnSpc>
              <a:buNone/>
            </a:pPr>
            <a:r>
              <a:rPr lang="en-US" altLang="zh-CN" sz="1400" dirty="0">
                <a:solidFill>
                  <a:srgbClr val="0070C0"/>
                </a:solidFill>
              </a:rPr>
              <a:t>    int _</a:t>
            </a:r>
            <a:r>
              <a:rPr lang="en-US" altLang="zh-CN" sz="1400" dirty="0" err="1">
                <a:solidFill>
                  <a:srgbClr val="0070C0"/>
                </a:solidFill>
              </a:rPr>
              <a:t>bufsiz</a:t>
            </a:r>
            <a:r>
              <a:rPr lang="en-US" altLang="zh-CN" sz="1400" dirty="0">
                <a:solidFill>
                  <a:srgbClr val="0070C0"/>
                </a:solidFill>
              </a:rPr>
              <a:t>;    		// </a:t>
            </a:r>
            <a:r>
              <a:rPr lang="zh-CN" altLang="en-US" sz="1400" dirty="0">
                <a:solidFill>
                  <a:srgbClr val="0070C0"/>
                </a:solidFill>
              </a:rPr>
              <a:t>缓冲区大小</a:t>
            </a:r>
          </a:p>
          <a:p>
            <a:pPr lvl="1">
              <a:lnSpc>
                <a:spcPct val="90000"/>
              </a:lnSpc>
              <a:buFont typeface="Wingdings" panose="05000000000000000000" pitchFamily="2" charset="2"/>
              <a:buNone/>
            </a:pPr>
            <a:r>
              <a:rPr lang="zh-CN" altLang="en-US" sz="1400" dirty="0">
                <a:solidFill>
                  <a:srgbClr val="0070C0"/>
                </a:solidFill>
              </a:rPr>
              <a:t>    </a:t>
            </a:r>
            <a:r>
              <a:rPr lang="en-US" altLang="zh-CN" sz="1400" dirty="0">
                <a:solidFill>
                  <a:srgbClr val="0070C0"/>
                </a:solidFill>
              </a:rPr>
              <a:t>int _</a:t>
            </a:r>
            <a:r>
              <a:rPr lang="en-US" altLang="zh-CN" sz="1400" dirty="0" err="1">
                <a:solidFill>
                  <a:srgbClr val="0070C0"/>
                </a:solidFill>
              </a:rPr>
              <a:t>cnt</a:t>
            </a:r>
            <a:r>
              <a:rPr lang="en-US" altLang="zh-CN" sz="1400" dirty="0">
                <a:solidFill>
                  <a:srgbClr val="0070C0"/>
                </a:solidFill>
              </a:rPr>
              <a:t>;           	// </a:t>
            </a:r>
            <a:r>
              <a:rPr lang="zh-CN" altLang="en-US" sz="1400" dirty="0">
                <a:solidFill>
                  <a:srgbClr val="0070C0"/>
                </a:solidFill>
              </a:rPr>
              <a:t>缓冲区中的字节数</a:t>
            </a:r>
            <a:endParaRPr lang="en-US" altLang="zh-CN" sz="1400" dirty="0">
              <a:solidFill>
                <a:srgbClr val="0070C0"/>
              </a:solidFill>
            </a:endParaRPr>
          </a:p>
          <a:p>
            <a:pPr lvl="1">
              <a:lnSpc>
                <a:spcPct val="90000"/>
              </a:lnSpc>
              <a:buNone/>
            </a:pPr>
            <a:r>
              <a:rPr lang="en-US" altLang="zh-CN" sz="1400" dirty="0">
                <a:solidFill>
                  <a:srgbClr val="0070C0"/>
                </a:solidFill>
              </a:rPr>
              <a:t>    int _</a:t>
            </a:r>
            <a:r>
              <a:rPr lang="en-US" altLang="zh-CN" sz="1400" dirty="0" err="1">
                <a:solidFill>
                  <a:srgbClr val="0070C0"/>
                </a:solidFill>
              </a:rPr>
              <a:t>charbuf</a:t>
            </a:r>
            <a:r>
              <a:rPr lang="en-US" altLang="zh-CN" sz="1400" dirty="0">
                <a:solidFill>
                  <a:srgbClr val="0070C0"/>
                </a:solidFill>
              </a:rPr>
              <a:t>;   	// </a:t>
            </a:r>
            <a:r>
              <a:rPr lang="zh-CN" altLang="en-US" sz="1400" dirty="0">
                <a:solidFill>
                  <a:srgbClr val="0070C0"/>
                </a:solidFill>
              </a:rPr>
              <a:t>用于存储单个字符的缓冲区</a:t>
            </a:r>
          </a:p>
          <a:p>
            <a:pPr lvl="1">
              <a:lnSpc>
                <a:spcPct val="90000"/>
              </a:lnSpc>
              <a:buFont typeface="Wingdings" panose="05000000000000000000" pitchFamily="2" charset="2"/>
              <a:buNone/>
            </a:pPr>
            <a:r>
              <a:rPr lang="zh-CN" altLang="en-US" sz="1400" dirty="0">
                <a:solidFill>
                  <a:srgbClr val="0070C0"/>
                </a:solidFill>
              </a:rPr>
              <a:t>    </a:t>
            </a:r>
            <a:r>
              <a:rPr lang="en-US" altLang="zh-CN" sz="1400" dirty="0">
                <a:solidFill>
                  <a:srgbClr val="0070C0"/>
                </a:solidFill>
              </a:rPr>
              <a:t>char *_base;    	// </a:t>
            </a:r>
            <a:r>
              <a:rPr lang="zh-CN" altLang="en-US" sz="1400" dirty="0">
                <a:solidFill>
                  <a:srgbClr val="0070C0"/>
                </a:solidFill>
              </a:rPr>
              <a:t>指向缓冲区起始位置的指针</a:t>
            </a:r>
          </a:p>
          <a:p>
            <a:pPr lvl="1">
              <a:lnSpc>
                <a:spcPct val="90000"/>
              </a:lnSpc>
              <a:buFont typeface="Wingdings" panose="05000000000000000000" pitchFamily="2" charset="2"/>
              <a:buNone/>
            </a:pPr>
            <a:r>
              <a:rPr lang="en-US" altLang="zh-CN" sz="1400" dirty="0">
                <a:solidFill>
                  <a:srgbClr val="0070C0"/>
                </a:solidFill>
              </a:rPr>
              <a:t>    char *_</a:t>
            </a:r>
            <a:r>
              <a:rPr lang="en-US" altLang="zh-CN" sz="1400" dirty="0" err="1">
                <a:solidFill>
                  <a:srgbClr val="0070C0"/>
                </a:solidFill>
              </a:rPr>
              <a:t>tmpfname</a:t>
            </a:r>
            <a:r>
              <a:rPr lang="en-US" altLang="zh-CN" sz="1400" dirty="0">
                <a:solidFill>
                  <a:srgbClr val="0070C0"/>
                </a:solidFill>
              </a:rPr>
              <a:t>; 	// </a:t>
            </a:r>
            <a:r>
              <a:rPr lang="zh-CN" altLang="en-US" sz="1400" dirty="0">
                <a:solidFill>
                  <a:srgbClr val="0070C0"/>
                </a:solidFill>
              </a:rPr>
              <a:t>临时文件名（如果有）</a:t>
            </a:r>
          </a:p>
          <a:p>
            <a:pPr lvl="1">
              <a:lnSpc>
                <a:spcPct val="90000"/>
              </a:lnSpc>
              <a:buFont typeface="Wingdings" panose="05000000000000000000" pitchFamily="2" charset="2"/>
              <a:buNone/>
            </a:pPr>
            <a:r>
              <a:rPr lang="zh-CN" altLang="en-US" sz="1400" dirty="0">
                <a:solidFill>
                  <a:srgbClr val="0070C0"/>
                </a:solidFill>
              </a:rPr>
              <a:t>    </a:t>
            </a:r>
            <a:r>
              <a:rPr lang="en-US" altLang="zh-CN" sz="1400" dirty="0">
                <a:solidFill>
                  <a:srgbClr val="0070C0"/>
                </a:solidFill>
              </a:rPr>
              <a:t>… … 		// </a:t>
            </a:r>
            <a:r>
              <a:rPr lang="zh-CN" altLang="en-US" sz="1400" dirty="0">
                <a:solidFill>
                  <a:srgbClr val="0070C0"/>
                </a:solidFill>
              </a:rPr>
              <a:t>可能还会有其他字段</a:t>
            </a:r>
          </a:p>
          <a:p>
            <a:pPr lvl="1">
              <a:lnSpc>
                <a:spcPct val="90000"/>
              </a:lnSpc>
              <a:buFont typeface="Wingdings" panose="05000000000000000000" pitchFamily="2" charset="2"/>
              <a:buNone/>
            </a:pPr>
            <a:r>
              <a:rPr lang="en-US" altLang="zh-CN" sz="1400" dirty="0">
                <a:solidFill>
                  <a:srgbClr val="0070C0"/>
                </a:solidFill>
              </a:rPr>
              <a:t>};</a:t>
            </a:r>
          </a:p>
          <a:p>
            <a:pPr lvl="1">
              <a:lnSpc>
                <a:spcPct val="90000"/>
              </a:lnSpc>
              <a:buFont typeface="Wingdings" panose="05000000000000000000" pitchFamily="2" charset="2"/>
              <a:buNone/>
            </a:pPr>
            <a:r>
              <a:rPr lang="en-US" altLang="zh-CN" sz="1400" dirty="0">
                <a:solidFill>
                  <a:srgbClr val="0070C0"/>
                </a:solidFill>
              </a:rPr>
              <a:t>typedef struct _</a:t>
            </a:r>
            <a:r>
              <a:rPr lang="en-US" altLang="zh-CN" sz="1400" dirty="0" err="1">
                <a:solidFill>
                  <a:srgbClr val="0070C0"/>
                </a:solidFill>
              </a:rPr>
              <a:t>iobuf</a:t>
            </a:r>
            <a:r>
              <a:rPr lang="en-US" altLang="zh-CN" sz="1400" dirty="0">
                <a:solidFill>
                  <a:srgbClr val="0070C0"/>
                </a:solidFill>
              </a:rPr>
              <a:t> FILE;</a:t>
            </a:r>
          </a:p>
          <a:p>
            <a:r>
              <a:rPr lang="zh-CN" altLang="en-US" sz="2000" dirty="0"/>
              <a:t>缓冲文件系统中，关键的概念是“</a:t>
            </a:r>
            <a:r>
              <a:rPr lang="zh-CN" altLang="en-US" sz="2000" dirty="0">
                <a:solidFill>
                  <a:srgbClr val="FF0000"/>
                </a:solidFill>
              </a:rPr>
              <a:t>文件指针</a:t>
            </a:r>
            <a:r>
              <a:rPr lang="zh-CN" altLang="en-US" sz="2000" dirty="0"/>
              <a:t>”，定义文件指针的形式：</a:t>
            </a:r>
          </a:p>
          <a:p>
            <a:pPr lvl="1">
              <a:buFont typeface="Wingdings" panose="05000000000000000000" pitchFamily="2" charset="2"/>
              <a:buNone/>
            </a:pPr>
            <a:r>
              <a:rPr lang="en-US" altLang="zh-CN" sz="2000" dirty="0">
                <a:solidFill>
                  <a:srgbClr val="0070C0"/>
                </a:solidFill>
              </a:rPr>
              <a:t>FILE  *fp1,*fp2;</a:t>
            </a:r>
          </a:p>
          <a:p>
            <a:r>
              <a:rPr lang="zh-CN" altLang="en-US" sz="2000" dirty="0"/>
              <a:t>通过文件指针可以找到存放该文件信息的结构变量，然后按结构变量提供的信息找到文件并进行操作</a:t>
            </a:r>
          </a:p>
        </p:txBody>
      </p:sp>
    </p:spTree>
    <p:extLst>
      <p:ext uri="{BB962C8B-B14F-4D97-AF65-F5344CB8AC3E}">
        <p14:creationId xmlns:p14="http://schemas.microsoft.com/office/powerpoint/2010/main" val="183409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7ED78E-857F-4133-8640-36370554BC7C}"/>
              </a:ext>
            </a:extLst>
          </p:cNvPr>
          <p:cNvSpPr>
            <a:spLocks noGrp="1"/>
          </p:cNvSpPr>
          <p:nvPr>
            <p:ph type="title"/>
          </p:nvPr>
        </p:nvSpPr>
        <p:spPr/>
        <p:txBody>
          <a:bodyPr/>
          <a:lstStyle/>
          <a:p>
            <a:r>
              <a:rPr lang="zh-CN" altLang="en-US" dirty="0"/>
              <a:t>文件的打开</a:t>
            </a:r>
          </a:p>
        </p:txBody>
      </p:sp>
      <p:sp>
        <p:nvSpPr>
          <p:cNvPr id="3" name="内容占位符 2">
            <a:extLst>
              <a:ext uri="{FF2B5EF4-FFF2-40B4-BE49-F238E27FC236}">
                <a16:creationId xmlns:a16="http://schemas.microsoft.com/office/drawing/2014/main" id="{464B87B1-60E6-4AEB-8791-F1EF12E28E01}"/>
              </a:ext>
            </a:extLst>
          </p:cNvPr>
          <p:cNvSpPr>
            <a:spLocks noGrp="1"/>
          </p:cNvSpPr>
          <p:nvPr>
            <p:ph idx="1"/>
          </p:nvPr>
        </p:nvSpPr>
        <p:spPr/>
        <p:txBody>
          <a:bodyPr/>
          <a:lstStyle/>
          <a:p>
            <a:pPr>
              <a:lnSpc>
                <a:spcPct val="90000"/>
              </a:lnSpc>
            </a:pPr>
            <a:r>
              <a:rPr lang="zh-CN" altLang="en-US" dirty="0"/>
              <a:t>文件需要打开才能操作，打开文件的实质是在用户程序和操作系统间建立起联系，通过文件指针共享文件信息</a:t>
            </a:r>
            <a:endParaRPr lang="en-US" altLang="zh-CN" dirty="0"/>
          </a:p>
          <a:p>
            <a:pPr>
              <a:lnSpc>
                <a:spcPct val="90000"/>
              </a:lnSpc>
            </a:pPr>
            <a:endParaRPr lang="en-US" altLang="zh-CN" dirty="0"/>
          </a:p>
          <a:p>
            <a:pPr>
              <a:lnSpc>
                <a:spcPct val="90000"/>
              </a:lnSpc>
            </a:pPr>
            <a:r>
              <a:rPr lang="en-US" altLang="zh-CN" dirty="0"/>
              <a:t>C</a:t>
            </a:r>
            <a:r>
              <a:rPr lang="zh-CN" altLang="en-US" dirty="0"/>
              <a:t>语言使用标准库函数 </a:t>
            </a:r>
            <a:r>
              <a:rPr lang="en-US" altLang="zh-CN" dirty="0" err="1">
                <a:solidFill>
                  <a:srgbClr val="0070C0"/>
                </a:solidFill>
              </a:rPr>
              <a:t>fopen</a:t>
            </a:r>
            <a:r>
              <a:rPr lang="en-US" altLang="zh-CN" dirty="0">
                <a:solidFill>
                  <a:srgbClr val="0070C0"/>
                </a:solidFill>
              </a:rPr>
              <a:t>() </a:t>
            </a:r>
            <a:r>
              <a:rPr lang="zh-CN" altLang="en-US" dirty="0"/>
              <a:t>打开或新建文件，函数原型：</a:t>
            </a:r>
          </a:p>
          <a:p>
            <a:pPr lvl="1">
              <a:lnSpc>
                <a:spcPct val="90000"/>
              </a:lnSpc>
              <a:spcBef>
                <a:spcPts val="1800"/>
              </a:spcBef>
              <a:buFont typeface="Wingdings" panose="05000000000000000000" pitchFamily="2" charset="2"/>
              <a:buNone/>
            </a:pPr>
            <a:r>
              <a:rPr lang="en-US" altLang="zh-CN" dirty="0">
                <a:solidFill>
                  <a:srgbClr val="0070C0"/>
                </a:solidFill>
              </a:rPr>
              <a:t>FILE *</a:t>
            </a:r>
            <a:r>
              <a:rPr lang="en-US" altLang="zh-CN" dirty="0" err="1">
                <a:solidFill>
                  <a:srgbClr val="0070C0"/>
                </a:solidFill>
              </a:rPr>
              <a:t>fopen</a:t>
            </a:r>
            <a:r>
              <a:rPr lang="en-US" altLang="zh-CN" dirty="0">
                <a:solidFill>
                  <a:srgbClr val="0070C0"/>
                </a:solidFill>
              </a:rPr>
              <a:t>(const char*</a:t>
            </a:r>
            <a:r>
              <a:rPr lang="en-US" altLang="zh-CN" dirty="0" err="1">
                <a:solidFill>
                  <a:srgbClr val="0070C0"/>
                </a:solidFill>
              </a:rPr>
              <a:t>fname</a:t>
            </a:r>
            <a:r>
              <a:rPr lang="en-US" altLang="zh-CN" dirty="0">
                <a:solidFill>
                  <a:srgbClr val="0070C0"/>
                </a:solidFill>
              </a:rPr>
              <a:t>, const char*mode);</a:t>
            </a:r>
          </a:p>
          <a:p>
            <a:pPr lvl="1">
              <a:lnSpc>
                <a:spcPct val="90000"/>
              </a:lnSpc>
              <a:spcBef>
                <a:spcPts val="1800"/>
              </a:spcBef>
            </a:pPr>
            <a:r>
              <a:rPr lang="en-US" altLang="zh-CN" sz="2000" dirty="0" err="1"/>
              <a:t>fname</a:t>
            </a:r>
            <a:r>
              <a:rPr lang="en-US" altLang="zh-CN" sz="2000" dirty="0"/>
              <a:t> </a:t>
            </a:r>
            <a:r>
              <a:rPr lang="zh-CN" altLang="en-US" sz="2000" dirty="0"/>
              <a:t>是将要访问的文件名，</a:t>
            </a:r>
            <a:r>
              <a:rPr lang="zh-CN" altLang="en-US" sz="2000" dirty="0">
                <a:solidFill>
                  <a:srgbClr val="C00000"/>
                </a:solidFill>
              </a:rPr>
              <a:t>路径必须有效</a:t>
            </a:r>
            <a:r>
              <a:rPr lang="zh-CN" altLang="en-US" sz="2000" dirty="0"/>
              <a:t>，否则可能找不到文件</a:t>
            </a:r>
          </a:p>
          <a:p>
            <a:pPr lvl="1">
              <a:lnSpc>
                <a:spcPct val="90000"/>
              </a:lnSpc>
              <a:spcBef>
                <a:spcPts val="1800"/>
              </a:spcBef>
            </a:pPr>
            <a:r>
              <a:rPr lang="en-US" altLang="zh-CN" sz="2000" dirty="0"/>
              <a:t>mode </a:t>
            </a:r>
            <a:r>
              <a:rPr lang="zh-CN" altLang="en-US" sz="2000" dirty="0"/>
              <a:t>是文件模式，用以规定文件可以操作的方式，是一个</a:t>
            </a:r>
            <a:r>
              <a:rPr lang="zh-CN" altLang="en-US" sz="2000" dirty="0">
                <a:solidFill>
                  <a:srgbClr val="C00000"/>
                </a:solidFill>
              </a:rPr>
              <a:t>字符串</a:t>
            </a:r>
          </a:p>
          <a:p>
            <a:pPr lvl="1">
              <a:lnSpc>
                <a:spcPct val="90000"/>
              </a:lnSpc>
              <a:spcBef>
                <a:spcPts val="1800"/>
              </a:spcBef>
            </a:pPr>
            <a:r>
              <a:rPr lang="en-US" altLang="zh-CN" sz="2000" dirty="0"/>
              <a:t>FILE * </a:t>
            </a:r>
            <a:r>
              <a:rPr lang="zh-CN" altLang="en-US" sz="2000" dirty="0"/>
              <a:t>是函数返回类型，注意这里返回的是一个</a:t>
            </a:r>
            <a:r>
              <a:rPr lang="zh-CN" altLang="en-US" sz="2000" dirty="0">
                <a:solidFill>
                  <a:srgbClr val="C00000"/>
                </a:solidFill>
              </a:rPr>
              <a:t>文件指针</a:t>
            </a:r>
            <a:r>
              <a:rPr lang="zh-CN" altLang="en-US" sz="2000" dirty="0"/>
              <a:t>，文件的实质结构体变量由系统产生和维护</a:t>
            </a:r>
            <a:endParaRPr lang="zh-CN" altLang="en-US" sz="1800" dirty="0"/>
          </a:p>
          <a:p>
            <a:pPr>
              <a:lnSpc>
                <a:spcPct val="90000"/>
              </a:lnSpc>
            </a:pPr>
            <a:endParaRPr lang="zh-CN" altLang="en-US" sz="1800" dirty="0"/>
          </a:p>
          <a:p>
            <a:endParaRPr lang="zh-CN" altLang="en-US" dirty="0"/>
          </a:p>
        </p:txBody>
      </p:sp>
    </p:spTree>
    <p:extLst>
      <p:ext uri="{BB962C8B-B14F-4D97-AF65-F5344CB8AC3E}">
        <p14:creationId xmlns:p14="http://schemas.microsoft.com/office/powerpoint/2010/main" val="5287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971800-2EAC-4A32-BAE7-C8F923C38F6D}"/>
              </a:ext>
            </a:extLst>
          </p:cNvPr>
          <p:cNvSpPr>
            <a:spLocks noGrp="1"/>
          </p:cNvSpPr>
          <p:nvPr>
            <p:ph type="title"/>
          </p:nvPr>
        </p:nvSpPr>
        <p:spPr/>
        <p:txBody>
          <a:bodyPr/>
          <a:lstStyle/>
          <a:p>
            <a:r>
              <a:rPr lang="zh-CN" altLang="en-US" dirty="0"/>
              <a:t>文件的绝对路径与相对路径</a:t>
            </a:r>
          </a:p>
        </p:txBody>
      </p:sp>
      <p:sp>
        <p:nvSpPr>
          <p:cNvPr id="3" name="内容占位符 2">
            <a:extLst>
              <a:ext uri="{FF2B5EF4-FFF2-40B4-BE49-F238E27FC236}">
                <a16:creationId xmlns:a16="http://schemas.microsoft.com/office/drawing/2014/main" id="{405DD81B-B06E-4CD5-A05B-59D1B7BC5663}"/>
              </a:ext>
            </a:extLst>
          </p:cNvPr>
          <p:cNvSpPr>
            <a:spLocks noGrp="1"/>
          </p:cNvSpPr>
          <p:nvPr>
            <p:ph idx="1"/>
          </p:nvPr>
        </p:nvSpPr>
        <p:spPr/>
        <p:txBody>
          <a:bodyPr/>
          <a:lstStyle/>
          <a:p>
            <a:r>
              <a:rPr lang="zh-CN" altLang="en-US" dirty="0">
                <a:solidFill>
                  <a:srgbClr val="0070C0"/>
                </a:solidFill>
              </a:rPr>
              <a:t>绝对路径</a:t>
            </a:r>
            <a:r>
              <a:rPr lang="zh-CN" altLang="en-US" dirty="0"/>
              <a:t>：从根目录（如 </a:t>
            </a:r>
            <a:r>
              <a:rPr lang="en-US" altLang="zh-CN" dirty="0">
                <a:solidFill>
                  <a:srgbClr val="0070C0"/>
                </a:solidFill>
              </a:rPr>
              <a:t>C:\ </a:t>
            </a:r>
            <a:r>
              <a:rPr lang="zh-CN" altLang="en-US" dirty="0"/>
              <a:t>或 </a:t>
            </a:r>
            <a:r>
              <a:rPr lang="en-US" altLang="zh-CN" dirty="0">
                <a:solidFill>
                  <a:srgbClr val="0070C0"/>
                </a:solidFill>
              </a:rPr>
              <a:t>/</a:t>
            </a:r>
            <a:r>
              <a:rPr lang="en-US" altLang="zh-CN" dirty="0"/>
              <a:t> </a:t>
            </a:r>
            <a:r>
              <a:rPr lang="zh-CN" altLang="en-US" dirty="0"/>
              <a:t>）开始的完整路径</a:t>
            </a:r>
            <a:endParaRPr lang="en-US" altLang="zh-CN" dirty="0"/>
          </a:p>
          <a:p>
            <a:pPr lvl="1"/>
            <a:r>
              <a:rPr lang="en-US" altLang="zh-CN" sz="2000" dirty="0"/>
              <a:t>Windows</a:t>
            </a:r>
            <a:r>
              <a:rPr lang="zh-CN" altLang="en-US" sz="2000" dirty="0"/>
              <a:t>系统（分隔符 </a:t>
            </a:r>
            <a:r>
              <a:rPr lang="en-US" altLang="zh-CN" sz="2000" dirty="0">
                <a:solidFill>
                  <a:srgbClr val="C00000"/>
                </a:solidFill>
              </a:rPr>
              <a:t>\ </a:t>
            </a:r>
            <a:r>
              <a:rPr lang="zh-CN" altLang="en-US" sz="2000" dirty="0"/>
              <a:t>）：</a:t>
            </a:r>
            <a:r>
              <a:rPr lang="en-US" altLang="zh-CN" sz="2000" dirty="0">
                <a:solidFill>
                  <a:srgbClr val="0070C0"/>
                </a:solidFill>
              </a:rPr>
              <a:t>C:</a:t>
            </a:r>
            <a:r>
              <a:rPr lang="en-US" altLang="zh-CN" sz="2000" dirty="0">
                <a:solidFill>
                  <a:srgbClr val="C00000"/>
                </a:solidFill>
              </a:rPr>
              <a:t>\</a:t>
            </a:r>
            <a:r>
              <a:rPr lang="en-US" altLang="zh-CN" sz="2000" dirty="0">
                <a:solidFill>
                  <a:srgbClr val="0070C0"/>
                </a:solidFill>
              </a:rPr>
              <a:t>Users</a:t>
            </a:r>
            <a:r>
              <a:rPr lang="en-US" altLang="zh-CN" sz="2000" dirty="0">
                <a:solidFill>
                  <a:srgbClr val="C00000"/>
                </a:solidFill>
              </a:rPr>
              <a:t>\</a:t>
            </a:r>
            <a:r>
              <a:rPr lang="en-US" altLang="zh-CN" sz="2000" dirty="0">
                <a:solidFill>
                  <a:srgbClr val="0070C0"/>
                </a:solidFill>
              </a:rPr>
              <a:t>Admin</a:t>
            </a:r>
            <a:r>
              <a:rPr lang="en-US" altLang="zh-CN" sz="2000" dirty="0">
                <a:solidFill>
                  <a:srgbClr val="C00000"/>
                </a:solidFill>
              </a:rPr>
              <a:t>\</a:t>
            </a:r>
            <a:r>
              <a:rPr lang="en-US" altLang="zh-CN" sz="2000" dirty="0">
                <a:solidFill>
                  <a:srgbClr val="0070C0"/>
                </a:solidFill>
              </a:rPr>
              <a:t>Desktop</a:t>
            </a:r>
            <a:r>
              <a:rPr lang="en-US" altLang="zh-CN" sz="2000" dirty="0">
                <a:solidFill>
                  <a:srgbClr val="C00000"/>
                </a:solidFill>
              </a:rPr>
              <a:t>\</a:t>
            </a:r>
            <a:r>
              <a:rPr lang="en-US" altLang="zh-CN" sz="2000" dirty="0">
                <a:solidFill>
                  <a:srgbClr val="0070C0"/>
                </a:solidFill>
              </a:rPr>
              <a:t>data.txt</a:t>
            </a:r>
          </a:p>
          <a:p>
            <a:pPr lvl="1"/>
            <a:r>
              <a:rPr lang="en-US" altLang="zh-CN" sz="2000" dirty="0"/>
              <a:t>Linux</a:t>
            </a:r>
            <a:r>
              <a:rPr lang="zh-CN" altLang="en-US" sz="2000" dirty="0"/>
              <a:t>系统（分隔符 </a:t>
            </a:r>
            <a:r>
              <a:rPr lang="en-US" altLang="zh-CN" sz="2000" dirty="0">
                <a:solidFill>
                  <a:srgbClr val="C00000"/>
                </a:solidFill>
              </a:rPr>
              <a:t>/</a:t>
            </a:r>
            <a:r>
              <a:rPr lang="en-US" altLang="zh-CN" sz="2000" dirty="0"/>
              <a:t> </a:t>
            </a:r>
            <a:r>
              <a:rPr lang="zh-CN" altLang="en-US" sz="2000" dirty="0"/>
              <a:t>）：</a:t>
            </a:r>
            <a:r>
              <a:rPr lang="en-US" altLang="zh-CN" sz="2000" dirty="0">
                <a:solidFill>
                  <a:srgbClr val="C00000"/>
                </a:solidFill>
              </a:rPr>
              <a:t>/</a:t>
            </a:r>
            <a:r>
              <a:rPr lang="en-US" altLang="zh-CN" sz="2000" dirty="0">
                <a:solidFill>
                  <a:srgbClr val="0070C0"/>
                </a:solidFill>
              </a:rPr>
              <a:t>home</a:t>
            </a:r>
            <a:r>
              <a:rPr lang="en-US" altLang="zh-CN" sz="2000" dirty="0">
                <a:solidFill>
                  <a:srgbClr val="C00000"/>
                </a:solidFill>
              </a:rPr>
              <a:t>/</a:t>
            </a:r>
            <a:r>
              <a:rPr lang="en-US" altLang="zh-CN" sz="2000" dirty="0">
                <a:solidFill>
                  <a:srgbClr val="0070C0"/>
                </a:solidFill>
              </a:rPr>
              <a:t>user</a:t>
            </a:r>
            <a:r>
              <a:rPr lang="en-US" altLang="zh-CN" sz="2000" dirty="0">
                <a:solidFill>
                  <a:srgbClr val="C00000"/>
                </a:solidFill>
              </a:rPr>
              <a:t>/</a:t>
            </a:r>
            <a:r>
              <a:rPr lang="en-US" altLang="zh-CN" sz="2000" dirty="0">
                <a:solidFill>
                  <a:srgbClr val="0070C0"/>
                </a:solidFill>
              </a:rPr>
              <a:t>project</a:t>
            </a:r>
            <a:r>
              <a:rPr lang="en-US" altLang="zh-CN" sz="2000" dirty="0">
                <a:solidFill>
                  <a:srgbClr val="C00000"/>
                </a:solidFill>
              </a:rPr>
              <a:t>/</a:t>
            </a:r>
            <a:r>
              <a:rPr lang="en-US" altLang="zh-CN" sz="2000" dirty="0">
                <a:solidFill>
                  <a:srgbClr val="0070C0"/>
                </a:solidFill>
              </a:rPr>
              <a:t>data.txt</a:t>
            </a:r>
          </a:p>
          <a:p>
            <a:r>
              <a:rPr lang="zh-CN" altLang="en-US" dirty="0">
                <a:solidFill>
                  <a:srgbClr val="0070C0"/>
                </a:solidFill>
              </a:rPr>
              <a:t>相对路径</a:t>
            </a:r>
            <a:r>
              <a:rPr lang="zh-CN" altLang="en-US" dirty="0"/>
              <a:t>：从当前（可执行程序）所在目录开始的路径</a:t>
            </a:r>
            <a:endParaRPr lang="en-US" altLang="zh-CN" dirty="0"/>
          </a:p>
          <a:p>
            <a:pPr lvl="1"/>
            <a:r>
              <a:rPr lang="zh-CN" altLang="en-US" sz="2000" dirty="0"/>
              <a:t>当前目录（可以省略）：</a:t>
            </a:r>
            <a:r>
              <a:rPr lang="en-US" altLang="zh-CN" sz="2000" dirty="0">
                <a:solidFill>
                  <a:srgbClr val="C00000"/>
                </a:solidFill>
              </a:rPr>
              <a:t>.</a:t>
            </a:r>
            <a:r>
              <a:rPr lang="en-US" altLang="zh-CN" sz="2000" dirty="0">
                <a:solidFill>
                  <a:srgbClr val="0070C0"/>
                </a:solidFill>
              </a:rPr>
              <a:t>/data.txt </a:t>
            </a:r>
            <a:r>
              <a:rPr lang="zh-CN" altLang="en-US" sz="2000" dirty="0"/>
              <a:t>或 </a:t>
            </a:r>
            <a:r>
              <a:rPr lang="en-US" altLang="zh-CN" sz="2000" dirty="0">
                <a:solidFill>
                  <a:srgbClr val="0070C0"/>
                </a:solidFill>
              </a:rPr>
              <a:t>data.txt</a:t>
            </a:r>
          </a:p>
          <a:p>
            <a:pPr lvl="1"/>
            <a:r>
              <a:rPr lang="zh-CN" altLang="en-US" sz="2000" dirty="0"/>
              <a:t>上级目录（可以叠加）：</a:t>
            </a:r>
            <a:r>
              <a:rPr lang="en-US" altLang="zh-CN" sz="2000" dirty="0">
                <a:solidFill>
                  <a:srgbClr val="C00000"/>
                </a:solidFill>
              </a:rPr>
              <a:t>..</a:t>
            </a:r>
            <a:r>
              <a:rPr lang="en-US" altLang="zh-CN" sz="2000" dirty="0">
                <a:solidFill>
                  <a:srgbClr val="0070C0"/>
                </a:solidFill>
              </a:rPr>
              <a:t>/config.ini </a:t>
            </a:r>
            <a:r>
              <a:rPr lang="zh-CN" altLang="en-US" sz="2000" dirty="0"/>
              <a:t>，</a:t>
            </a:r>
            <a:r>
              <a:rPr lang="en-US" altLang="zh-CN" sz="2000" dirty="0">
                <a:solidFill>
                  <a:srgbClr val="C00000"/>
                </a:solidFill>
              </a:rPr>
              <a:t>..</a:t>
            </a:r>
            <a:r>
              <a:rPr lang="en-US" altLang="zh-CN" sz="2000" dirty="0">
                <a:solidFill>
                  <a:srgbClr val="0070C0"/>
                </a:solidFill>
              </a:rPr>
              <a:t>/</a:t>
            </a:r>
            <a:r>
              <a:rPr lang="en-US" altLang="zh-CN" sz="2000" dirty="0">
                <a:solidFill>
                  <a:srgbClr val="C00000"/>
                </a:solidFill>
              </a:rPr>
              <a:t>..</a:t>
            </a:r>
            <a:r>
              <a:rPr lang="en-US" altLang="zh-CN" sz="2000" dirty="0">
                <a:solidFill>
                  <a:srgbClr val="0070C0"/>
                </a:solidFill>
              </a:rPr>
              <a:t>/config.ini </a:t>
            </a:r>
          </a:p>
          <a:p>
            <a:r>
              <a:rPr lang="zh-CN" altLang="en-US" dirty="0"/>
              <a:t>注意：在</a:t>
            </a:r>
            <a:r>
              <a:rPr lang="en-US" altLang="zh-CN" dirty="0"/>
              <a:t>C</a:t>
            </a:r>
            <a:r>
              <a:rPr lang="zh-CN" altLang="en-US" dirty="0"/>
              <a:t>语言字符串中，需要用 </a:t>
            </a:r>
            <a:r>
              <a:rPr lang="en-US" altLang="zh-CN" dirty="0"/>
              <a:t>“\\”</a:t>
            </a:r>
            <a:r>
              <a:rPr lang="zh-CN" altLang="en-US" dirty="0"/>
              <a:t>表示  </a:t>
            </a:r>
            <a:r>
              <a:rPr lang="en-US" altLang="zh-CN" dirty="0"/>
              <a:t>\</a:t>
            </a:r>
          </a:p>
          <a:p>
            <a:pPr lvl="1"/>
            <a:r>
              <a:rPr lang="zh-CN" altLang="en-US" sz="2000" dirty="0"/>
              <a:t>例如：</a:t>
            </a:r>
            <a:r>
              <a:rPr lang="en-US" altLang="zh-CN" sz="2000" dirty="0" err="1">
                <a:solidFill>
                  <a:srgbClr val="0070C0"/>
                </a:solidFill>
                <a:latin typeface="+mn-lt"/>
              </a:rPr>
              <a:t>fopen</a:t>
            </a:r>
            <a:r>
              <a:rPr lang="en-US" altLang="zh-CN" sz="2000" dirty="0">
                <a:solidFill>
                  <a:srgbClr val="0070C0"/>
                </a:solidFill>
                <a:latin typeface="+mn-lt"/>
              </a:rPr>
              <a:t>(“C:</a:t>
            </a:r>
            <a:r>
              <a:rPr lang="en-US" altLang="zh-CN" sz="2000" dirty="0">
                <a:solidFill>
                  <a:srgbClr val="C00000"/>
                </a:solidFill>
                <a:latin typeface="+mn-lt"/>
              </a:rPr>
              <a:t>\\</a:t>
            </a:r>
            <a:r>
              <a:rPr lang="en-US" altLang="zh-CN" sz="2000" dirty="0">
                <a:solidFill>
                  <a:srgbClr val="0070C0"/>
                </a:solidFill>
                <a:latin typeface="+mn-lt"/>
              </a:rPr>
              <a:t>Users</a:t>
            </a:r>
            <a:r>
              <a:rPr lang="en-US" altLang="zh-CN" sz="2000" dirty="0">
                <a:solidFill>
                  <a:srgbClr val="C00000"/>
                </a:solidFill>
                <a:latin typeface="+mn-lt"/>
              </a:rPr>
              <a:t>\\</a:t>
            </a:r>
            <a:r>
              <a:rPr lang="en-US" altLang="zh-CN" sz="2000" dirty="0">
                <a:solidFill>
                  <a:srgbClr val="0070C0"/>
                </a:solidFill>
                <a:latin typeface="+mn-lt"/>
              </a:rPr>
              <a:t>Admin</a:t>
            </a:r>
            <a:r>
              <a:rPr lang="en-US" altLang="zh-CN" sz="2000" dirty="0">
                <a:solidFill>
                  <a:srgbClr val="C00000"/>
                </a:solidFill>
                <a:latin typeface="+mn-lt"/>
              </a:rPr>
              <a:t>\\</a:t>
            </a:r>
            <a:r>
              <a:rPr lang="en-US" altLang="zh-CN" sz="2000" dirty="0">
                <a:solidFill>
                  <a:srgbClr val="0070C0"/>
                </a:solidFill>
                <a:latin typeface="+mn-lt"/>
              </a:rPr>
              <a:t>Desktop</a:t>
            </a:r>
            <a:r>
              <a:rPr lang="en-US" altLang="zh-CN" sz="2000" dirty="0">
                <a:solidFill>
                  <a:srgbClr val="C00000"/>
                </a:solidFill>
                <a:latin typeface="+mn-lt"/>
              </a:rPr>
              <a:t>\\</a:t>
            </a:r>
            <a:r>
              <a:rPr lang="en-US" altLang="zh-CN" sz="2000" dirty="0">
                <a:solidFill>
                  <a:srgbClr val="0070C0"/>
                </a:solidFill>
                <a:latin typeface="+mn-lt"/>
              </a:rPr>
              <a:t>data.txt”, ”r”)</a:t>
            </a:r>
          </a:p>
          <a:p>
            <a:endParaRPr lang="zh-CN" altLang="en-US" dirty="0"/>
          </a:p>
        </p:txBody>
      </p:sp>
    </p:spTree>
    <p:extLst>
      <p:ext uri="{BB962C8B-B14F-4D97-AF65-F5344CB8AC3E}">
        <p14:creationId xmlns:p14="http://schemas.microsoft.com/office/powerpoint/2010/main" val="423593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DC825F-4798-4592-B54D-5CF24E06B6FE}"/>
              </a:ext>
            </a:extLst>
          </p:cNvPr>
          <p:cNvSpPr>
            <a:spLocks noGrp="1"/>
          </p:cNvSpPr>
          <p:nvPr>
            <p:ph type="title"/>
          </p:nvPr>
        </p:nvSpPr>
        <p:spPr/>
        <p:txBody>
          <a:bodyPr/>
          <a:lstStyle/>
          <a:p>
            <a:r>
              <a:rPr lang="zh-CN" altLang="en-US" dirty="0"/>
              <a:t>文件的操作模式</a:t>
            </a:r>
          </a:p>
        </p:txBody>
      </p:sp>
      <p:sp>
        <p:nvSpPr>
          <p:cNvPr id="3" name="内容占位符 2">
            <a:extLst>
              <a:ext uri="{FF2B5EF4-FFF2-40B4-BE49-F238E27FC236}">
                <a16:creationId xmlns:a16="http://schemas.microsoft.com/office/drawing/2014/main" id="{11F5D324-26F4-4FC1-A47E-D96720DF9916}"/>
              </a:ext>
            </a:extLst>
          </p:cNvPr>
          <p:cNvSpPr>
            <a:spLocks noGrp="1"/>
          </p:cNvSpPr>
          <p:nvPr>
            <p:ph idx="1"/>
          </p:nvPr>
        </p:nvSpPr>
        <p:spPr>
          <a:xfrm>
            <a:off x="301625" y="1556792"/>
            <a:ext cx="8540750" cy="4764877"/>
          </a:xfrm>
        </p:spPr>
        <p:txBody>
          <a:bodyPr/>
          <a:lstStyle/>
          <a:p>
            <a:r>
              <a:rPr lang="zh-CN" altLang="en-US" dirty="0"/>
              <a:t>文件操作模式 </a:t>
            </a:r>
            <a:r>
              <a:rPr lang="en-US" altLang="zh-CN" dirty="0"/>
              <a:t>mode</a:t>
            </a:r>
          </a:p>
          <a:p>
            <a:endParaRPr lang="en-US" altLang="zh-CN" dirty="0"/>
          </a:p>
          <a:p>
            <a:endParaRPr lang="en-US" altLang="zh-CN" dirty="0"/>
          </a:p>
          <a:p>
            <a:endParaRPr lang="en-US" altLang="zh-CN" dirty="0"/>
          </a:p>
          <a:p>
            <a:endParaRPr lang="en-US" altLang="zh-CN" dirty="0"/>
          </a:p>
          <a:p>
            <a:pPr marL="457200" lvl="1" indent="0">
              <a:buNone/>
            </a:pPr>
            <a:endParaRPr lang="en-US" altLang="zh-CN" sz="1800" dirty="0">
              <a:cs typeface="Times New Roman" panose="02020603050405020304" pitchFamily="18" charset="0"/>
            </a:endParaRPr>
          </a:p>
          <a:p>
            <a:pPr lvl="1"/>
            <a:endParaRPr lang="en-US" altLang="zh-CN" sz="1800" dirty="0">
              <a:cs typeface="Times New Roman" panose="02020603050405020304" pitchFamily="18" charset="0"/>
            </a:endParaRPr>
          </a:p>
          <a:p>
            <a:pPr lvl="1"/>
            <a:r>
              <a:rPr lang="en-US" altLang="zh-CN" sz="1800" dirty="0" err="1">
                <a:cs typeface="Times New Roman" panose="02020603050405020304" pitchFamily="18" charset="0"/>
              </a:rPr>
              <a:t>rb</a:t>
            </a:r>
            <a:r>
              <a:rPr lang="zh-CN" altLang="en-US" sz="1800" dirty="0">
                <a:cs typeface="Times New Roman" panose="02020603050405020304" pitchFamily="18" charset="0"/>
              </a:rPr>
              <a:t>、</a:t>
            </a:r>
            <a:r>
              <a:rPr lang="en-US" altLang="zh-CN" sz="1800" dirty="0" err="1">
                <a:cs typeface="Times New Roman" panose="02020603050405020304" pitchFamily="18" charset="0"/>
              </a:rPr>
              <a:t>wb</a:t>
            </a:r>
            <a:r>
              <a:rPr lang="zh-CN" altLang="en-US" sz="1800" dirty="0">
                <a:cs typeface="Times New Roman" panose="02020603050405020304" pitchFamily="18" charset="0"/>
              </a:rPr>
              <a:t>、</a:t>
            </a:r>
            <a:r>
              <a:rPr lang="en-US" altLang="zh-CN" sz="1800" dirty="0">
                <a:cs typeface="Times New Roman" panose="02020603050405020304" pitchFamily="18" charset="0"/>
              </a:rPr>
              <a:t>ab </a:t>
            </a:r>
            <a:r>
              <a:rPr lang="zh-CN" altLang="en-US" sz="1800" dirty="0">
                <a:cs typeface="Times New Roman" panose="02020603050405020304" pitchFamily="18" charset="0"/>
              </a:rPr>
              <a:t>与 </a:t>
            </a:r>
            <a:r>
              <a:rPr lang="en-US" altLang="zh-CN" sz="1800" dirty="0">
                <a:cs typeface="Times New Roman" panose="02020603050405020304" pitchFamily="18" charset="0"/>
              </a:rPr>
              <a:t>r</a:t>
            </a:r>
            <a:r>
              <a:rPr lang="zh-CN" altLang="en-US" sz="1800" dirty="0">
                <a:cs typeface="Times New Roman" panose="02020603050405020304" pitchFamily="18" charset="0"/>
              </a:rPr>
              <a:t>、</a:t>
            </a:r>
            <a:r>
              <a:rPr lang="en-US" altLang="zh-CN" sz="1800" dirty="0">
                <a:cs typeface="Times New Roman" panose="02020603050405020304" pitchFamily="18" charset="0"/>
              </a:rPr>
              <a:t>w</a:t>
            </a:r>
            <a:r>
              <a:rPr lang="zh-CN" altLang="en-US" sz="1800" dirty="0">
                <a:cs typeface="Times New Roman" panose="02020603050405020304" pitchFamily="18" charset="0"/>
              </a:rPr>
              <a:t>、</a:t>
            </a:r>
            <a:r>
              <a:rPr lang="en-US" altLang="zh-CN" sz="1800" dirty="0">
                <a:cs typeface="Times New Roman" panose="02020603050405020304" pitchFamily="18" charset="0"/>
              </a:rPr>
              <a:t>a </a:t>
            </a:r>
            <a:r>
              <a:rPr lang="zh-CN" altLang="en-US" sz="1800" dirty="0">
                <a:cs typeface="Times New Roman" panose="02020603050405020304" pitchFamily="18" charset="0"/>
              </a:rPr>
              <a:t>相似，</a:t>
            </a:r>
            <a:r>
              <a:rPr lang="zh-CN" altLang="en-US" sz="1800" dirty="0"/>
              <a:t>但对象是</a:t>
            </a:r>
            <a:r>
              <a:rPr lang="zh-CN" altLang="en-US" sz="1800" dirty="0">
                <a:solidFill>
                  <a:srgbClr val="C00000"/>
                </a:solidFill>
              </a:rPr>
              <a:t>二进制文件</a:t>
            </a:r>
            <a:endParaRPr lang="en-US" altLang="zh-CN" sz="1800" dirty="0">
              <a:solidFill>
                <a:srgbClr val="C00000"/>
              </a:solidFill>
            </a:endParaRPr>
          </a:p>
          <a:p>
            <a:pPr lvl="1"/>
            <a:r>
              <a:rPr lang="en-US" altLang="zh-CN" sz="1800" dirty="0">
                <a:cs typeface="Times New Roman" panose="02020603050405020304" pitchFamily="18" charset="0"/>
              </a:rPr>
              <a:t>r+</a:t>
            </a:r>
            <a:r>
              <a:rPr lang="zh-CN" altLang="en-US" sz="1800" dirty="0">
                <a:cs typeface="Times New Roman" panose="02020603050405020304" pitchFamily="18" charset="0"/>
              </a:rPr>
              <a:t>、</a:t>
            </a:r>
            <a:r>
              <a:rPr lang="en-US" altLang="zh-CN" sz="1800" dirty="0">
                <a:cs typeface="Times New Roman" panose="02020603050405020304" pitchFamily="18" charset="0"/>
              </a:rPr>
              <a:t>w+</a:t>
            </a:r>
            <a:r>
              <a:rPr lang="zh-CN" altLang="en-US" sz="1800" dirty="0">
                <a:cs typeface="Times New Roman" panose="02020603050405020304" pitchFamily="18" charset="0"/>
              </a:rPr>
              <a:t>、</a:t>
            </a:r>
            <a:r>
              <a:rPr lang="en-US" altLang="zh-CN" sz="1800" dirty="0">
                <a:cs typeface="Times New Roman" panose="02020603050405020304" pitchFamily="18" charset="0"/>
              </a:rPr>
              <a:t>a+ </a:t>
            </a:r>
            <a:r>
              <a:rPr lang="zh-CN" altLang="en-US" sz="1800" dirty="0">
                <a:cs typeface="Times New Roman" panose="02020603050405020304" pitchFamily="18" charset="0"/>
              </a:rPr>
              <a:t>以</a:t>
            </a:r>
            <a:r>
              <a:rPr lang="zh-CN" altLang="en-US" sz="1800" dirty="0">
                <a:solidFill>
                  <a:srgbClr val="C00000"/>
                </a:solidFill>
                <a:cs typeface="Times New Roman" panose="02020603050405020304" pitchFamily="18" charset="0"/>
              </a:rPr>
              <a:t>读写</a:t>
            </a:r>
            <a:r>
              <a:rPr lang="zh-CN" altLang="en-US" sz="1800" dirty="0">
                <a:cs typeface="Times New Roman" panose="02020603050405020304" pitchFamily="18" charset="0"/>
              </a:rPr>
              <a:t>的操作模式打开</a:t>
            </a:r>
            <a:r>
              <a:rPr lang="zh-CN" altLang="en-US" sz="1800" dirty="0">
                <a:solidFill>
                  <a:srgbClr val="C00000"/>
                </a:solidFill>
                <a:cs typeface="Times New Roman" panose="02020603050405020304" pitchFamily="18" charset="0"/>
              </a:rPr>
              <a:t>文本文件</a:t>
            </a:r>
            <a:r>
              <a:rPr lang="zh-CN" altLang="en-US" sz="1800" dirty="0">
                <a:cs typeface="Times New Roman" panose="02020603050405020304" pitchFamily="18" charset="0"/>
              </a:rPr>
              <a:t>，可切换读写模式</a:t>
            </a:r>
            <a:endParaRPr lang="en-US" altLang="zh-CN" sz="1800" dirty="0">
              <a:cs typeface="Times New Roman" panose="02020603050405020304" pitchFamily="18" charset="0"/>
            </a:endParaRPr>
          </a:p>
          <a:p>
            <a:pPr lvl="1"/>
            <a:r>
              <a:rPr lang="en-US" altLang="zh-CN" sz="1800" dirty="0" err="1">
                <a:cs typeface="Times New Roman" panose="02020603050405020304" pitchFamily="18" charset="0"/>
              </a:rPr>
              <a:t>rb</a:t>
            </a:r>
            <a:r>
              <a:rPr lang="en-US" altLang="zh-CN" sz="1800" dirty="0">
                <a:cs typeface="Times New Roman" panose="02020603050405020304" pitchFamily="18" charset="0"/>
              </a:rPr>
              <a:t>+</a:t>
            </a:r>
            <a:r>
              <a:rPr lang="zh-CN" altLang="en-US" sz="1800" dirty="0">
                <a:cs typeface="Times New Roman" panose="02020603050405020304" pitchFamily="18" charset="0"/>
              </a:rPr>
              <a:t>、</a:t>
            </a:r>
            <a:r>
              <a:rPr lang="en-US" altLang="zh-CN" sz="1800" dirty="0" err="1">
                <a:cs typeface="Times New Roman" panose="02020603050405020304" pitchFamily="18" charset="0"/>
              </a:rPr>
              <a:t>wb</a:t>
            </a:r>
            <a:r>
              <a:rPr lang="en-US" altLang="zh-CN" sz="1800" dirty="0">
                <a:cs typeface="Times New Roman" panose="02020603050405020304" pitchFamily="18" charset="0"/>
              </a:rPr>
              <a:t>+</a:t>
            </a:r>
            <a:r>
              <a:rPr lang="zh-CN" altLang="en-US" sz="1800" dirty="0">
                <a:cs typeface="Times New Roman" panose="02020603050405020304" pitchFamily="18" charset="0"/>
              </a:rPr>
              <a:t>、</a:t>
            </a:r>
            <a:r>
              <a:rPr lang="en-US" altLang="zh-CN" sz="1800" dirty="0">
                <a:cs typeface="Times New Roman" panose="02020603050405020304" pitchFamily="18" charset="0"/>
              </a:rPr>
              <a:t>ab+ </a:t>
            </a:r>
            <a:r>
              <a:rPr lang="zh-CN" altLang="en-US" sz="1800" dirty="0">
                <a:cs typeface="Times New Roman" panose="02020603050405020304" pitchFamily="18" charset="0"/>
              </a:rPr>
              <a:t>以</a:t>
            </a:r>
            <a:r>
              <a:rPr lang="zh-CN" altLang="en-US" sz="1800" dirty="0">
                <a:solidFill>
                  <a:srgbClr val="C00000"/>
                </a:solidFill>
                <a:cs typeface="Times New Roman" panose="02020603050405020304" pitchFamily="18" charset="0"/>
              </a:rPr>
              <a:t>读写</a:t>
            </a:r>
            <a:r>
              <a:rPr lang="zh-CN" altLang="en-US" sz="1800" dirty="0">
                <a:cs typeface="Times New Roman" panose="02020603050405020304" pitchFamily="18" charset="0"/>
              </a:rPr>
              <a:t>的操作模式打开</a:t>
            </a:r>
            <a:r>
              <a:rPr lang="zh-CN" altLang="en-US" sz="1800" dirty="0">
                <a:solidFill>
                  <a:srgbClr val="C00000"/>
                </a:solidFill>
                <a:cs typeface="Times New Roman" panose="02020603050405020304" pitchFamily="18" charset="0"/>
              </a:rPr>
              <a:t>二进制文件</a:t>
            </a:r>
            <a:r>
              <a:rPr lang="zh-CN" altLang="en-US" sz="1800" dirty="0">
                <a:cs typeface="Times New Roman" panose="02020603050405020304" pitchFamily="18" charset="0"/>
              </a:rPr>
              <a:t>，可切换读写模式</a:t>
            </a:r>
          </a:p>
          <a:p>
            <a:endParaRPr lang="zh-CN" altLang="en-US" dirty="0"/>
          </a:p>
        </p:txBody>
      </p:sp>
      <p:graphicFrame>
        <p:nvGraphicFramePr>
          <p:cNvPr id="5" name="Group 59">
            <a:extLst>
              <a:ext uri="{FF2B5EF4-FFF2-40B4-BE49-F238E27FC236}">
                <a16:creationId xmlns:a16="http://schemas.microsoft.com/office/drawing/2014/main" id="{C10BF9FF-6A2D-4106-B7F1-622451A7DEE2}"/>
              </a:ext>
            </a:extLst>
          </p:cNvPr>
          <p:cNvGraphicFramePr>
            <a:graphicFrameLocks noGrp="1"/>
          </p:cNvGraphicFramePr>
          <p:nvPr>
            <p:extLst>
              <p:ext uri="{D42A27DB-BD31-4B8C-83A1-F6EECF244321}">
                <p14:modId xmlns:p14="http://schemas.microsoft.com/office/powerpoint/2010/main" val="1520263105"/>
              </p:ext>
            </p:extLst>
          </p:nvPr>
        </p:nvGraphicFramePr>
        <p:xfrm>
          <a:off x="934183" y="2198427"/>
          <a:ext cx="7275634" cy="2461145"/>
        </p:xfrm>
        <a:graphic>
          <a:graphicData uri="http://schemas.openxmlformats.org/drawingml/2006/table">
            <a:tbl>
              <a:tblPr/>
              <a:tblGrid>
                <a:gridCol w="921733">
                  <a:extLst>
                    <a:ext uri="{9D8B030D-6E8A-4147-A177-3AD203B41FA5}">
                      <a16:colId xmlns:a16="http://schemas.microsoft.com/office/drawing/2014/main" val="20000"/>
                    </a:ext>
                  </a:extLst>
                </a:gridCol>
                <a:gridCol w="6353901">
                  <a:extLst>
                    <a:ext uri="{9D8B030D-6E8A-4147-A177-3AD203B41FA5}">
                      <a16:colId xmlns:a16="http://schemas.microsoft.com/office/drawing/2014/main" val="20001"/>
                    </a:ext>
                  </a:extLst>
                </a:gridCol>
              </a:tblGrid>
              <a:tr h="644994">
                <a:tc>
                  <a:txBody>
                    <a:bodyPr/>
                    <a:lstStyle>
                      <a:lvl1pPr marL="0" algn="l" defTabSz="914400" rtl="0" eaLnBrk="1" latinLnBrk="0" hangingPunct="1">
                        <a:spcBef>
                          <a:spcPct val="20000"/>
                        </a:spcBef>
                        <a:buClr>
                          <a:schemeClr val="hlink"/>
                        </a:buClr>
                        <a:buSzPct val="75000"/>
                        <a:buFont typeface="Wingdings" panose="05000000000000000000" pitchFamily="2" charset="2"/>
                        <a:defRPr sz="2800" b="1" kern="1200">
                          <a:solidFill>
                            <a:schemeClr val="tx1"/>
                          </a:solidFill>
                          <a:latin typeface="Arial" panose="020B0604020202020204" pitchFamily="34" charset="0"/>
                          <a:ea typeface="宋体" panose="02010600030101010101" pitchFamily="2" charset="-122"/>
                        </a:defRPr>
                      </a:lvl1pPr>
                      <a:lvl2pPr marL="457200" algn="l" defTabSz="914400" rtl="0" eaLnBrk="1" latinLnBrk="0" hangingPunct="1">
                        <a:spcBef>
                          <a:spcPct val="20000"/>
                        </a:spcBef>
                        <a:buClr>
                          <a:schemeClr val="accent2"/>
                        </a:buClr>
                        <a:buSzPct val="85000"/>
                        <a:buFont typeface="Wingdings" panose="05000000000000000000" pitchFamily="2" charset="2"/>
                        <a:defRPr sz="2400" b="1" kern="1200">
                          <a:solidFill>
                            <a:schemeClr val="tx1"/>
                          </a:solidFill>
                          <a:latin typeface="Arial" panose="020B0604020202020204" pitchFamily="34" charset="0"/>
                          <a:ea typeface="宋体" panose="02010600030101010101" pitchFamily="2" charset="-122"/>
                        </a:defRPr>
                      </a:lvl2pPr>
                      <a:lvl3pPr marL="914400" algn="l" defTabSz="914400" rtl="0" eaLnBrk="1" latinLnBrk="0" hangingPunct="1">
                        <a:spcBef>
                          <a:spcPct val="20000"/>
                        </a:spcBef>
                        <a:buClr>
                          <a:schemeClr val="hlink"/>
                        </a:buClr>
                        <a:buSzPct val="85000"/>
                        <a:buFont typeface="Wingdings" panose="05000000000000000000" pitchFamily="2" charset="2"/>
                        <a:defRPr sz="2000" b="1" kern="1200">
                          <a:solidFill>
                            <a:schemeClr val="tx1"/>
                          </a:solidFill>
                          <a:latin typeface="Arial" panose="020B0604020202020204" pitchFamily="34" charset="0"/>
                          <a:ea typeface="宋体" panose="02010600030101010101" pitchFamily="2" charset="-122"/>
                        </a:defRPr>
                      </a:lvl3pPr>
                      <a:lvl4pPr marL="1371600" algn="l" defTabSz="914400" rtl="0" eaLnBrk="1" latinLnBrk="0" hangingPunct="1">
                        <a:spcBef>
                          <a:spcPct val="20000"/>
                        </a:spcBef>
                        <a:buClr>
                          <a:schemeClr val="accent2"/>
                        </a:buClr>
                        <a:buSzPct val="90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4pPr>
                      <a:lvl5pPr marL="1828800" algn="l" defTabSz="914400" rtl="0" eaLnBrk="1" latinLnBrk="0" hangingPunct="1">
                        <a:spcBef>
                          <a:spcPct val="20000"/>
                        </a:spcBef>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18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文件操作模式</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75000"/>
                        <a:buFont typeface="Wingdings" panose="05000000000000000000" pitchFamily="2" charset="2"/>
                        <a:defRPr sz="2800" b="1" kern="1200">
                          <a:solidFill>
                            <a:schemeClr val="tx1"/>
                          </a:solidFill>
                          <a:latin typeface="Arial" panose="020B0604020202020204" pitchFamily="34" charset="0"/>
                          <a:ea typeface="宋体" panose="02010600030101010101" pitchFamily="2" charset="-122"/>
                        </a:defRPr>
                      </a:lvl1pPr>
                      <a:lvl2pPr marL="457200" algn="l" defTabSz="914400" rtl="0" eaLnBrk="1" latinLnBrk="0" hangingPunct="1">
                        <a:spcBef>
                          <a:spcPct val="20000"/>
                        </a:spcBef>
                        <a:buClr>
                          <a:schemeClr val="accent2"/>
                        </a:buClr>
                        <a:buSzPct val="85000"/>
                        <a:buFont typeface="Wingdings" panose="05000000000000000000" pitchFamily="2" charset="2"/>
                        <a:defRPr sz="2400" b="1" kern="1200">
                          <a:solidFill>
                            <a:schemeClr val="tx1"/>
                          </a:solidFill>
                          <a:latin typeface="Arial" panose="020B0604020202020204" pitchFamily="34" charset="0"/>
                          <a:ea typeface="宋体" panose="02010600030101010101" pitchFamily="2" charset="-122"/>
                        </a:defRPr>
                      </a:lvl2pPr>
                      <a:lvl3pPr marL="914400" algn="l" defTabSz="914400" rtl="0" eaLnBrk="1" latinLnBrk="0" hangingPunct="1">
                        <a:spcBef>
                          <a:spcPct val="20000"/>
                        </a:spcBef>
                        <a:buClr>
                          <a:schemeClr val="hlink"/>
                        </a:buClr>
                        <a:buSzPct val="85000"/>
                        <a:buFont typeface="Wingdings" panose="05000000000000000000" pitchFamily="2" charset="2"/>
                        <a:defRPr sz="2000" b="1" kern="1200">
                          <a:solidFill>
                            <a:schemeClr val="tx1"/>
                          </a:solidFill>
                          <a:latin typeface="Arial" panose="020B0604020202020204" pitchFamily="34" charset="0"/>
                          <a:ea typeface="宋体" panose="02010600030101010101" pitchFamily="2" charset="-122"/>
                        </a:defRPr>
                      </a:lvl3pPr>
                      <a:lvl4pPr marL="1371600" algn="l" defTabSz="914400" rtl="0" eaLnBrk="1" latinLnBrk="0" hangingPunct="1">
                        <a:spcBef>
                          <a:spcPct val="20000"/>
                        </a:spcBef>
                        <a:buClr>
                          <a:schemeClr val="accent2"/>
                        </a:buClr>
                        <a:buSzPct val="90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4pPr>
                      <a:lvl5pPr marL="1828800" algn="l" defTabSz="914400" rtl="0" eaLnBrk="1" latinLnBrk="0" hangingPunct="1">
                        <a:spcBef>
                          <a:spcPct val="20000"/>
                        </a:spcBef>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18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意义</a:t>
                      </a:r>
                      <a:endParaRPr kumimoji="0" lang="zh-CN" altLang="en-US" sz="1800" b="0" i="0" u="none" strike="noStrike" cap="none" normalizeH="0" baseline="0" dirty="0">
                        <a:ln>
                          <a:noFill/>
                        </a:ln>
                        <a:solidFill>
                          <a:srgbClr val="000000"/>
                        </a:solidFill>
                        <a:effectLst/>
                        <a:latin typeface="Consolas" panose="020B0609020204030204" pitchFamily="49" charset="0"/>
                        <a:ea typeface="微软雅黑" panose="020B0503020204020204" pitchFamily="34" charset="-122"/>
                        <a:cs typeface="Times New Roman" panose="02020603050405020304" pitchFamily="18" charset="0"/>
                      </a:endParaRP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991">
                <a:tc>
                  <a:txBody>
                    <a:bodyPr/>
                    <a:lstStyle>
                      <a:lvl1pPr marL="0" algn="l" defTabSz="914400" rtl="0" eaLnBrk="1" latinLnBrk="0" hangingPunct="1">
                        <a:spcBef>
                          <a:spcPct val="20000"/>
                        </a:spcBef>
                        <a:buClr>
                          <a:schemeClr val="hlink"/>
                        </a:buClr>
                        <a:buSzPct val="75000"/>
                        <a:buFont typeface="Wingdings" panose="05000000000000000000" pitchFamily="2" charset="2"/>
                        <a:defRPr sz="2800" b="1" kern="1200">
                          <a:solidFill>
                            <a:schemeClr val="tx1"/>
                          </a:solidFill>
                          <a:latin typeface="Arial" panose="020B0604020202020204" pitchFamily="34" charset="0"/>
                          <a:ea typeface="宋体" panose="02010600030101010101" pitchFamily="2" charset="-122"/>
                        </a:defRPr>
                      </a:lvl1pPr>
                      <a:lvl2pPr marL="457200" algn="l" defTabSz="914400" rtl="0" eaLnBrk="1" latinLnBrk="0" hangingPunct="1">
                        <a:spcBef>
                          <a:spcPct val="20000"/>
                        </a:spcBef>
                        <a:buClr>
                          <a:schemeClr val="accent2"/>
                        </a:buClr>
                        <a:buSzPct val="85000"/>
                        <a:buFont typeface="Wingdings" panose="05000000000000000000" pitchFamily="2" charset="2"/>
                        <a:defRPr sz="2400" b="1" kern="1200">
                          <a:solidFill>
                            <a:schemeClr val="tx1"/>
                          </a:solidFill>
                          <a:latin typeface="Arial" panose="020B0604020202020204" pitchFamily="34" charset="0"/>
                          <a:ea typeface="宋体" panose="02010600030101010101" pitchFamily="2" charset="-122"/>
                        </a:defRPr>
                      </a:lvl2pPr>
                      <a:lvl3pPr marL="914400" algn="l" defTabSz="914400" rtl="0" eaLnBrk="1" latinLnBrk="0" hangingPunct="1">
                        <a:spcBef>
                          <a:spcPct val="20000"/>
                        </a:spcBef>
                        <a:buClr>
                          <a:schemeClr val="hlink"/>
                        </a:buClr>
                        <a:buSzPct val="85000"/>
                        <a:buFont typeface="Wingdings" panose="05000000000000000000" pitchFamily="2" charset="2"/>
                        <a:defRPr sz="2000" b="1" kern="1200">
                          <a:solidFill>
                            <a:schemeClr val="tx1"/>
                          </a:solidFill>
                          <a:latin typeface="Arial" panose="020B0604020202020204" pitchFamily="34" charset="0"/>
                          <a:ea typeface="宋体" panose="02010600030101010101" pitchFamily="2" charset="-122"/>
                        </a:defRPr>
                      </a:lvl3pPr>
                      <a:lvl4pPr marL="1371600" algn="l" defTabSz="914400" rtl="0" eaLnBrk="1" latinLnBrk="0" hangingPunct="1">
                        <a:spcBef>
                          <a:spcPct val="20000"/>
                        </a:spcBef>
                        <a:buClr>
                          <a:schemeClr val="accent2"/>
                        </a:buClr>
                        <a:buSzPct val="90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4pPr>
                      <a:lvl5pPr marL="1828800" algn="l" defTabSz="914400" rtl="0" eaLnBrk="1" latinLnBrk="0" hangingPunct="1">
                        <a:spcBef>
                          <a:spcPct val="20000"/>
                        </a:spcBef>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18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“r”</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75000"/>
                        <a:buFont typeface="Wingdings" panose="05000000000000000000" pitchFamily="2" charset="2"/>
                        <a:defRPr sz="2800" b="1" kern="1200">
                          <a:solidFill>
                            <a:schemeClr val="tx1"/>
                          </a:solidFill>
                          <a:latin typeface="Arial" panose="020B0604020202020204" pitchFamily="34" charset="0"/>
                          <a:ea typeface="宋体" panose="02010600030101010101" pitchFamily="2" charset="-122"/>
                        </a:defRPr>
                      </a:lvl1pPr>
                      <a:lvl2pPr marL="457200" algn="l" defTabSz="914400" rtl="0" eaLnBrk="1" latinLnBrk="0" hangingPunct="1">
                        <a:spcBef>
                          <a:spcPct val="20000"/>
                        </a:spcBef>
                        <a:buClr>
                          <a:schemeClr val="accent2"/>
                        </a:buClr>
                        <a:buSzPct val="85000"/>
                        <a:buFont typeface="Wingdings" panose="05000000000000000000" pitchFamily="2" charset="2"/>
                        <a:defRPr sz="2400" b="1" kern="1200">
                          <a:solidFill>
                            <a:schemeClr val="tx1"/>
                          </a:solidFill>
                          <a:latin typeface="Arial" panose="020B0604020202020204" pitchFamily="34" charset="0"/>
                          <a:ea typeface="宋体" panose="02010600030101010101" pitchFamily="2" charset="-122"/>
                        </a:defRPr>
                      </a:lvl2pPr>
                      <a:lvl3pPr marL="914400" algn="l" defTabSz="914400" rtl="0" eaLnBrk="1" latinLnBrk="0" hangingPunct="1">
                        <a:spcBef>
                          <a:spcPct val="20000"/>
                        </a:spcBef>
                        <a:buClr>
                          <a:schemeClr val="hlink"/>
                        </a:buClr>
                        <a:buSzPct val="85000"/>
                        <a:buFont typeface="Wingdings" panose="05000000000000000000" pitchFamily="2" charset="2"/>
                        <a:defRPr sz="2000" b="1" kern="1200">
                          <a:solidFill>
                            <a:schemeClr val="tx1"/>
                          </a:solidFill>
                          <a:latin typeface="Arial" panose="020B0604020202020204" pitchFamily="34" charset="0"/>
                          <a:ea typeface="宋体" panose="02010600030101010101" pitchFamily="2" charset="-122"/>
                        </a:defRPr>
                      </a:lvl3pPr>
                      <a:lvl4pPr marL="1371600" algn="l" defTabSz="914400" rtl="0" eaLnBrk="1" latinLnBrk="0" hangingPunct="1">
                        <a:spcBef>
                          <a:spcPct val="20000"/>
                        </a:spcBef>
                        <a:buClr>
                          <a:schemeClr val="accent2"/>
                        </a:buClr>
                        <a:buSzPct val="90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4pPr>
                      <a:lvl5pPr marL="1828800" algn="l" defTabSz="914400" rtl="0" eaLnBrk="1" latinLnBrk="0" hangingPunct="1">
                        <a:spcBef>
                          <a:spcPct val="20000"/>
                        </a:spcBef>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以</a:t>
                      </a:r>
                      <a:r>
                        <a:rPr kumimoji="0" lang="zh-CN" altLang="en-US" sz="18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只读</a:t>
                      </a:r>
                      <a:r>
                        <a:rPr kumimoji="0" lang="zh-CN" altLang="en-US"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方式打开文本文件，该文件应该存在，</a:t>
                      </a:r>
                      <a:r>
                        <a:rPr kumimoji="0" lang="zh-CN" altLang="en-US" sz="18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不存在则报错</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1936">
                <a:tc>
                  <a:txBody>
                    <a:bodyPr/>
                    <a:lstStyle>
                      <a:lvl1pPr marL="0" algn="l" defTabSz="914400" rtl="0" eaLnBrk="1" latinLnBrk="0" hangingPunct="1">
                        <a:spcBef>
                          <a:spcPct val="20000"/>
                        </a:spcBef>
                        <a:buClr>
                          <a:schemeClr val="hlink"/>
                        </a:buClr>
                        <a:buSzPct val="75000"/>
                        <a:buFont typeface="Wingdings" panose="05000000000000000000" pitchFamily="2" charset="2"/>
                        <a:defRPr sz="2800" b="1" kern="1200">
                          <a:solidFill>
                            <a:schemeClr val="tx1"/>
                          </a:solidFill>
                          <a:latin typeface="Arial" panose="020B0604020202020204" pitchFamily="34" charset="0"/>
                          <a:ea typeface="宋体" panose="02010600030101010101" pitchFamily="2" charset="-122"/>
                        </a:defRPr>
                      </a:lvl1pPr>
                      <a:lvl2pPr marL="457200" algn="l" defTabSz="914400" rtl="0" eaLnBrk="1" latinLnBrk="0" hangingPunct="1">
                        <a:spcBef>
                          <a:spcPct val="20000"/>
                        </a:spcBef>
                        <a:buClr>
                          <a:schemeClr val="accent2"/>
                        </a:buClr>
                        <a:buSzPct val="85000"/>
                        <a:buFont typeface="Wingdings" panose="05000000000000000000" pitchFamily="2" charset="2"/>
                        <a:defRPr sz="2400" b="1" kern="1200">
                          <a:solidFill>
                            <a:schemeClr val="tx1"/>
                          </a:solidFill>
                          <a:latin typeface="Arial" panose="020B0604020202020204" pitchFamily="34" charset="0"/>
                          <a:ea typeface="宋体" panose="02010600030101010101" pitchFamily="2" charset="-122"/>
                        </a:defRPr>
                      </a:lvl2pPr>
                      <a:lvl3pPr marL="914400" algn="l" defTabSz="914400" rtl="0" eaLnBrk="1" latinLnBrk="0" hangingPunct="1">
                        <a:spcBef>
                          <a:spcPct val="20000"/>
                        </a:spcBef>
                        <a:buClr>
                          <a:schemeClr val="hlink"/>
                        </a:buClr>
                        <a:buSzPct val="85000"/>
                        <a:buFont typeface="Wingdings" panose="05000000000000000000" pitchFamily="2" charset="2"/>
                        <a:defRPr sz="2000" b="1" kern="1200">
                          <a:solidFill>
                            <a:schemeClr val="tx1"/>
                          </a:solidFill>
                          <a:latin typeface="Arial" panose="020B0604020202020204" pitchFamily="34" charset="0"/>
                          <a:ea typeface="宋体" panose="02010600030101010101" pitchFamily="2" charset="-122"/>
                        </a:defRPr>
                      </a:lvl3pPr>
                      <a:lvl4pPr marL="1371600" algn="l" defTabSz="914400" rtl="0" eaLnBrk="1" latinLnBrk="0" hangingPunct="1">
                        <a:spcBef>
                          <a:spcPct val="20000"/>
                        </a:spcBef>
                        <a:buClr>
                          <a:schemeClr val="accent2"/>
                        </a:buClr>
                        <a:buSzPct val="90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4pPr>
                      <a:lvl5pPr marL="1828800" algn="l" defTabSz="914400" rtl="0" eaLnBrk="1" latinLnBrk="0" hangingPunct="1">
                        <a:spcBef>
                          <a:spcPct val="20000"/>
                        </a:spcBef>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18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“w”</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75000"/>
                        <a:buFont typeface="Wingdings" panose="05000000000000000000" pitchFamily="2" charset="2"/>
                        <a:defRPr sz="2800" b="1" kern="1200">
                          <a:solidFill>
                            <a:schemeClr val="tx1"/>
                          </a:solidFill>
                          <a:latin typeface="Arial" panose="020B0604020202020204" pitchFamily="34" charset="0"/>
                          <a:ea typeface="宋体" panose="02010600030101010101" pitchFamily="2" charset="-122"/>
                        </a:defRPr>
                      </a:lvl1pPr>
                      <a:lvl2pPr marL="457200" algn="l" defTabSz="914400" rtl="0" eaLnBrk="1" latinLnBrk="0" hangingPunct="1">
                        <a:spcBef>
                          <a:spcPct val="20000"/>
                        </a:spcBef>
                        <a:buClr>
                          <a:schemeClr val="accent2"/>
                        </a:buClr>
                        <a:buSzPct val="85000"/>
                        <a:buFont typeface="Wingdings" panose="05000000000000000000" pitchFamily="2" charset="2"/>
                        <a:defRPr sz="2400" b="1" kern="1200">
                          <a:solidFill>
                            <a:schemeClr val="tx1"/>
                          </a:solidFill>
                          <a:latin typeface="Arial" panose="020B0604020202020204" pitchFamily="34" charset="0"/>
                          <a:ea typeface="宋体" panose="02010600030101010101" pitchFamily="2" charset="-122"/>
                        </a:defRPr>
                      </a:lvl2pPr>
                      <a:lvl3pPr marL="914400" algn="l" defTabSz="914400" rtl="0" eaLnBrk="1" latinLnBrk="0" hangingPunct="1">
                        <a:spcBef>
                          <a:spcPct val="20000"/>
                        </a:spcBef>
                        <a:buClr>
                          <a:schemeClr val="hlink"/>
                        </a:buClr>
                        <a:buSzPct val="85000"/>
                        <a:buFont typeface="Wingdings" panose="05000000000000000000" pitchFamily="2" charset="2"/>
                        <a:defRPr sz="2000" b="1" kern="1200">
                          <a:solidFill>
                            <a:schemeClr val="tx1"/>
                          </a:solidFill>
                          <a:latin typeface="Arial" panose="020B0604020202020204" pitchFamily="34" charset="0"/>
                          <a:ea typeface="宋体" panose="02010600030101010101" pitchFamily="2" charset="-122"/>
                        </a:defRPr>
                      </a:lvl3pPr>
                      <a:lvl4pPr marL="1371600" algn="l" defTabSz="914400" rtl="0" eaLnBrk="1" latinLnBrk="0" hangingPunct="1">
                        <a:spcBef>
                          <a:spcPct val="20000"/>
                        </a:spcBef>
                        <a:buClr>
                          <a:schemeClr val="accent2"/>
                        </a:buClr>
                        <a:buSzPct val="90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4pPr>
                      <a:lvl5pPr marL="1828800" algn="l" defTabSz="914400" rtl="0" eaLnBrk="1" latinLnBrk="0" hangingPunct="1">
                        <a:spcBef>
                          <a:spcPct val="20000"/>
                        </a:spcBef>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以</a:t>
                      </a:r>
                      <a:r>
                        <a:rPr kumimoji="0" lang="zh-CN" altLang="en-US" sz="18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只写</a:t>
                      </a:r>
                      <a:r>
                        <a:rPr kumimoji="0" lang="zh-CN" altLang="en-US"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方式建立文本文件，若</a:t>
                      </a:r>
                      <a:r>
                        <a:rPr kumimoji="0" lang="zh-CN" altLang="en-US" sz="18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文件存在则清空文件内容</a:t>
                      </a:r>
                      <a:r>
                        <a:rPr kumimoji="0" lang="zh-CN" altLang="en-US"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；若文件</a:t>
                      </a:r>
                      <a:r>
                        <a:rPr kumimoji="0" lang="zh-CN" altLang="en-US" sz="18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不存在则建立该文件</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9610">
                <a:tc>
                  <a:txBody>
                    <a:bodyPr/>
                    <a:lstStyle>
                      <a:lvl1pPr marL="0" algn="l" defTabSz="914400" rtl="0" eaLnBrk="1" latinLnBrk="0" hangingPunct="1">
                        <a:spcBef>
                          <a:spcPct val="20000"/>
                        </a:spcBef>
                        <a:buClr>
                          <a:schemeClr val="hlink"/>
                        </a:buClr>
                        <a:buSzPct val="75000"/>
                        <a:buFont typeface="Wingdings" panose="05000000000000000000" pitchFamily="2" charset="2"/>
                        <a:defRPr sz="2800" b="1" kern="1200">
                          <a:solidFill>
                            <a:schemeClr val="tx1"/>
                          </a:solidFill>
                          <a:latin typeface="Arial" panose="020B0604020202020204" pitchFamily="34" charset="0"/>
                          <a:ea typeface="宋体" panose="02010600030101010101" pitchFamily="2" charset="-122"/>
                        </a:defRPr>
                      </a:lvl1pPr>
                      <a:lvl2pPr marL="457200" algn="l" defTabSz="914400" rtl="0" eaLnBrk="1" latinLnBrk="0" hangingPunct="1">
                        <a:spcBef>
                          <a:spcPct val="20000"/>
                        </a:spcBef>
                        <a:buClr>
                          <a:schemeClr val="accent2"/>
                        </a:buClr>
                        <a:buSzPct val="85000"/>
                        <a:buFont typeface="Wingdings" panose="05000000000000000000" pitchFamily="2" charset="2"/>
                        <a:defRPr sz="2400" b="1" kern="1200">
                          <a:solidFill>
                            <a:schemeClr val="tx1"/>
                          </a:solidFill>
                          <a:latin typeface="Arial" panose="020B0604020202020204" pitchFamily="34" charset="0"/>
                          <a:ea typeface="宋体" panose="02010600030101010101" pitchFamily="2" charset="-122"/>
                        </a:defRPr>
                      </a:lvl2pPr>
                      <a:lvl3pPr marL="914400" algn="l" defTabSz="914400" rtl="0" eaLnBrk="1" latinLnBrk="0" hangingPunct="1">
                        <a:spcBef>
                          <a:spcPct val="20000"/>
                        </a:spcBef>
                        <a:buClr>
                          <a:schemeClr val="hlink"/>
                        </a:buClr>
                        <a:buSzPct val="85000"/>
                        <a:buFont typeface="Wingdings" panose="05000000000000000000" pitchFamily="2" charset="2"/>
                        <a:defRPr sz="2000" b="1" kern="1200">
                          <a:solidFill>
                            <a:schemeClr val="tx1"/>
                          </a:solidFill>
                          <a:latin typeface="Arial" panose="020B0604020202020204" pitchFamily="34" charset="0"/>
                          <a:ea typeface="宋体" panose="02010600030101010101" pitchFamily="2" charset="-122"/>
                        </a:defRPr>
                      </a:lvl3pPr>
                      <a:lvl4pPr marL="1371600" algn="l" defTabSz="914400" rtl="0" eaLnBrk="1" latinLnBrk="0" hangingPunct="1">
                        <a:spcBef>
                          <a:spcPct val="20000"/>
                        </a:spcBef>
                        <a:buClr>
                          <a:schemeClr val="accent2"/>
                        </a:buClr>
                        <a:buSzPct val="90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4pPr>
                      <a:lvl5pPr marL="1828800" algn="l" defTabSz="914400" rtl="0" eaLnBrk="1" latinLnBrk="0" hangingPunct="1">
                        <a:spcBef>
                          <a:spcPct val="20000"/>
                        </a:spcBef>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zh-CN" sz="18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75000"/>
                        <a:buFont typeface="Wingdings" panose="05000000000000000000" pitchFamily="2" charset="2"/>
                        <a:defRPr sz="2800" b="1" kern="1200">
                          <a:solidFill>
                            <a:schemeClr val="tx1"/>
                          </a:solidFill>
                          <a:latin typeface="Arial" panose="020B0604020202020204" pitchFamily="34" charset="0"/>
                          <a:ea typeface="宋体" panose="02010600030101010101" pitchFamily="2" charset="-122"/>
                        </a:defRPr>
                      </a:lvl1pPr>
                      <a:lvl2pPr marL="457200" algn="l" defTabSz="914400" rtl="0" eaLnBrk="1" latinLnBrk="0" hangingPunct="1">
                        <a:spcBef>
                          <a:spcPct val="20000"/>
                        </a:spcBef>
                        <a:buClr>
                          <a:schemeClr val="accent2"/>
                        </a:buClr>
                        <a:buSzPct val="85000"/>
                        <a:buFont typeface="Wingdings" panose="05000000000000000000" pitchFamily="2" charset="2"/>
                        <a:defRPr sz="2400" b="1" kern="1200">
                          <a:solidFill>
                            <a:schemeClr val="tx1"/>
                          </a:solidFill>
                          <a:latin typeface="Arial" panose="020B0604020202020204" pitchFamily="34" charset="0"/>
                          <a:ea typeface="宋体" panose="02010600030101010101" pitchFamily="2" charset="-122"/>
                        </a:defRPr>
                      </a:lvl2pPr>
                      <a:lvl3pPr marL="914400" algn="l" defTabSz="914400" rtl="0" eaLnBrk="1" latinLnBrk="0" hangingPunct="1">
                        <a:spcBef>
                          <a:spcPct val="20000"/>
                        </a:spcBef>
                        <a:buClr>
                          <a:schemeClr val="hlink"/>
                        </a:buClr>
                        <a:buSzPct val="85000"/>
                        <a:buFont typeface="Wingdings" panose="05000000000000000000" pitchFamily="2" charset="2"/>
                        <a:defRPr sz="2000" b="1" kern="1200">
                          <a:solidFill>
                            <a:schemeClr val="tx1"/>
                          </a:solidFill>
                          <a:latin typeface="Arial" panose="020B0604020202020204" pitchFamily="34" charset="0"/>
                          <a:ea typeface="宋体" panose="02010600030101010101" pitchFamily="2" charset="-122"/>
                        </a:defRPr>
                      </a:lvl3pPr>
                      <a:lvl4pPr marL="1371600" algn="l" defTabSz="914400" rtl="0" eaLnBrk="1" latinLnBrk="0" hangingPunct="1">
                        <a:spcBef>
                          <a:spcPct val="20000"/>
                        </a:spcBef>
                        <a:buClr>
                          <a:schemeClr val="accent2"/>
                        </a:buClr>
                        <a:buSzPct val="90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4pPr>
                      <a:lvl5pPr marL="1828800" algn="l" defTabSz="914400" rtl="0" eaLnBrk="1" latinLnBrk="0" hangingPunct="1">
                        <a:spcBef>
                          <a:spcPct val="20000"/>
                        </a:spcBef>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hlink"/>
                        </a:buClr>
                        <a:buSzPct val="85000"/>
                        <a:buFont typeface="Wingdings" panose="05000000000000000000" pitchFamily="2" charset="2"/>
                        <a:defRPr sz="1800" b="1" kern="1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zh-CN" altLang="en-US"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以</a:t>
                      </a:r>
                      <a:r>
                        <a:rPr kumimoji="0" lang="zh-CN" altLang="en-US" sz="18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追加</a:t>
                      </a:r>
                      <a:r>
                        <a:rPr kumimoji="0" lang="zh-CN" altLang="en-US"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的方式打开文本文件。若文件不存在，则会建立该文件；如果文件存在，则从</a:t>
                      </a:r>
                      <a:r>
                        <a:rPr kumimoji="0" lang="zh-CN" altLang="en-US" sz="18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文件尾</a:t>
                      </a:r>
                      <a:r>
                        <a:rPr kumimoji="0" lang="zh-CN" altLang="en-US"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开始写（</a:t>
                      </a:r>
                      <a:r>
                        <a:rPr kumimoji="0" lang="zh-CN" altLang="en-US" sz="1800" b="0"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不会清空文件</a:t>
                      </a:r>
                      <a:r>
                        <a:rPr kumimoji="0" lang="zh-CN" altLang="en-US"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5189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6173E8-82FE-47E6-B3CB-4E10E0191D48}"/>
              </a:ext>
            </a:extLst>
          </p:cNvPr>
          <p:cNvSpPr>
            <a:spLocks noGrp="1"/>
          </p:cNvSpPr>
          <p:nvPr>
            <p:ph type="title"/>
          </p:nvPr>
        </p:nvSpPr>
        <p:spPr/>
        <p:txBody>
          <a:bodyPr/>
          <a:lstStyle/>
          <a:p>
            <a:r>
              <a:rPr lang="zh-CN" altLang="en-US" dirty="0"/>
              <a:t>文件的操作模式（续）</a:t>
            </a:r>
          </a:p>
        </p:txBody>
      </p:sp>
      <p:sp>
        <p:nvSpPr>
          <p:cNvPr id="3" name="内容占位符 2">
            <a:extLst>
              <a:ext uri="{FF2B5EF4-FFF2-40B4-BE49-F238E27FC236}">
                <a16:creationId xmlns:a16="http://schemas.microsoft.com/office/drawing/2014/main" id="{7B7DACF1-4939-4E8C-9D73-3D2E03887D40}"/>
              </a:ext>
            </a:extLst>
          </p:cNvPr>
          <p:cNvSpPr>
            <a:spLocks noGrp="1"/>
          </p:cNvSpPr>
          <p:nvPr>
            <p:ph idx="1"/>
          </p:nvPr>
        </p:nvSpPr>
        <p:spPr/>
        <p:txBody>
          <a:bodyPr/>
          <a:lstStyle/>
          <a:p>
            <a:r>
              <a:rPr lang="zh-CN" altLang="en-US" dirty="0"/>
              <a:t>读写模式（</a:t>
            </a:r>
            <a:r>
              <a:rPr lang="en-US" altLang="zh-CN" dirty="0"/>
              <a:t>+</a:t>
            </a:r>
            <a:r>
              <a:rPr lang="zh-CN" altLang="en-US" dirty="0"/>
              <a:t>）的作用</a:t>
            </a:r>
          </a:p>
        </p:txBody>
      </p:sp>
      <p:graphicFrame>
        <p:nvGraphicFramePr>
          <p:cNvPr id="4" name="表格 3">
            <a:extLst>
              <a:ext uri="{FF2B5EF4-FFF2-40B4-BE49-F238E27FC236}">
                <a16:creationId xmlns:a16="http://schemas.microsoft.com/office/drawing/2014/main" id="{F6523CDC-3D43-4B70-9F76-BC210284665B}"/>
              </a:ext>
            </a:extLst>
          </p:cNvPr>
          <p:cNvGraphicFramePr>
            <a:graphicFrameLocks noGrp="1"/>
          </p:cNvGraphicFramePr>
          <p:nvPr>
            <p:extLst>
              <p:ext uri="{D42A27DB-BD31-4B8C-83A1-F6EECF244321}">
                <p14:modId xmlns:p14="http://schemas.microsoft.com/office/powerpoint/2010/main" val="3860788410"/>
              </p:ext>
            </p:extLst>
          </p:nvPr>
        </p:nvGraphicFramePr>
        <p:xfrm>
          <a:off x="659284" y="2149690"/>
          <a:ext cx="7825432" cy="3817600"/>
        </p:xfrm>
        <a:graphic>
          <a:graphicData uri="http://schemas.openxmlformats.org/drawingml/2006/table">
            <a:tbl>
              <a:tblPr firstRow="1" bandRow="1">
                <a:tableStyleId>{5C22544A-7EE6-4342-B048-85BDC9FD1C3A}</a:tableStyleId>
              </a:tblPr>
              <a:tblGrid>
                <a:gridCol w="1632744">
                  <a:extLst>
                    <a:ext uri="{9D8B030D-6E8A-4147-A177-3AD203B41FA5}">
                      <a16:colId xmlns:a16="http://schemas.microsoft.com/office/drawing/2014/main" val="3605372979"/>
                    </a:ext>
                  </a:extLst>
                </a:gridCol>
                <a:gridCol w="1800200">
                  <a:extLst>
                    <a:ext uri="{9D8B030D-6E8A-4147-A177-3AD203B41FA5}">
                      <a16:colId xmlns:a16="http://schemas.microsoft.com/office/drawing/2014/main" val="3930703712"/>
                    </a:ext>
                  </a:extLst>
                </a:gridCol>
                <a:gridCol w="4392488">
                  <a:extLst>
                    <a:ext uri="{9D8B030D-6E8A-4147-A177-3AD203B41FA5}">
                      <a16:colId xmlns:a16="http://schemas.microsoft.com/office/drawing/2014/main" val="2261055964"/>
                    </a:ext>
                  </a:extLst>
                </a:gridCol>
              </a:tblGrid>
              <a:tr h="487660">
                <a:tc>
                  <a:txBody>
                    <a:bodyPr/>
                    <a:lstStyle/>
                    <a:p>
                      <a:r>
                        <a:rPr lang="zh-CN" altLang="en-US" sz="2000" b="1" dirty="0">
                          <a:solidFill>
                            <a:srgbClr val="FFFFFF"/>
                          </a:solidFill>
                          <a:latin typeface="微软雅黑" panose="020B0503020204020204" pitchFamily="34" charset="-122"/>
                          <a:ea typeface="微软雅黑" panose="020B0503020204020204" pitchFamily="34" charset="-122"/>
                        </a:rPr>
                        <a:t>基础模式</a:t>
                      </a:r>
                    </a:p>
                  </a:txBody>
                  <a:tcPr>
                    <a:solidFill>
                      <a:srgbClr val="4472C4"/>
                    </a:solidFill>
                  </a:tcPr>
                </a:tc>
                <a:tc>
                  <a:txBody>
                    <a:bodyPr/>
                    <a:lstStyle/>
                    <a:p>
                      <a:r>
                        <a:rPr lang="zh-CN" altLang="en-US" sz="2000" b="1" dirty="0">
                          <a:solidFill>
                            <a:srgbClr val="FFFFFF"/>
                          </a:solidFill>
                          <a:latin typeface="微软雅黑" panose="020B0503020204020204" pitchFamily="34" charset="-122"/>
                          <a:ea typeface="微软雅黑" panose="020B0503020204020204" pitchFamily="34" charset="-122"/>
                        </a:rPr>
                        <a:t>读写模式 </a:t>
                      </a:r>
                      <a:r>
                        <a:rPr lang="en-US" altLang="zh-CN" sz="2000" b="1" dirty="0">
                          <a:solidFill>
                            <a:srgbClr val="FFFFFF"/>
                          </a:solidFill>
                          <a:latin typeface="微软雅黑" panose="020B0503020204020204" pitchFamily="34" charset="-122"/>
                          <a:ea typeface="微软雅黑" panose="020B0503020204020204" pitchFamily="34" charset="-122"/>
                        </a:rPr>
                        <a:t>(+)</a:t>
                      </a:r>
                      <a:endParaRPr lang="zh-CN" altLang="en-US" sz="2000" b="1" dirty="0">
                        <a:solidFill>
                          <a:srgbClr val="FFFFFF"/>
                        </a:solidFill>
                        <a:latin typeface="微软雅黑" panose="020B0503020204020204" pitchFamily="34" charset="-122"/>
                        <a:ea typeface="微软雅黑" panose="020B0503020204020204" pitchFamily="34" charset="-122"/>
                      </a:endParaRPr>
                    </a:p>
                  </a:txBody>
                  <a:tcPr>
                    <a:solidFill>
                      <a:srgbClr val="4472C4"/>
                    </a:solidFill>
                  </a:tcPr>
                </a:tc>
                <a:tc>
                  <a:txBody>
                    <a:bodyPr/>
                    <a:lstStyle/>
                    <a:p>
                      <a:r>
                        <a:rPr lang="zh-CN" altLang="en-US" sz="2000" b="1" dirty="0">
                          <a:solidFill>
                            <a:srgbClr val="FFFFFF"/>
                          </a:solidFill>
                          <a:latin typeface="微软雅黑" panose="020B0503020204020204" pitchFamily="34" charset="-122"/>
                          <a:ea typeface="微软雅黑" panose="020B0503020204020204" pitchFamily="34" charset="-122"/>
                        </a:rPr>
                        <a:t>核心区别与应用场景</a:t>
                      </a:r>
                    </a:p>
                  </a:txBody>
                  <a:tcPr>
                    <a:solidFill>
                      <a:srgbClr val="4472C4"/>
                    </a:solidFill>
                  </a:tcPr>
                </a:tc>
                <a:extLst>
                  <a:ext uri="{0D108BD9-81ED-4DB2-BD59-A6C34878D82A}">
                    <a16:rowId xmlns:a16="http://schemas.microsoft.com/office/drawing/2014/main" val="1693323664"/>
                  </a:ext>
                </a:extLst>
              </a:tr>
              <a:tr h="952500">
                <a:tc>
                  <a:txBody>
                    <a:bodyPr/>
                    <a:lstStyle/>
                    <a:p>
                      <a:r>
                        <a:rPr lang="en-US" altLang="zh-CN" sz="1600" dirty="0">
                          <a:solidFill>
                            <a:srgbClr val="000000"/>
                          </a:solidFill>
                          <a:latin typeface="微软雅黑" panose="020B0503020204020204" pitchFamily="34" charset="-122"/>
                          <a:ea typeface="微软雅黑" panose="020B0503020204020204" pitchFamily="34" charset="-122"/>
                        </a:rPr>
                        <a:t>"r" (</a:t>
                      </a:r>
                      <a:r>
                        <a:rPr lang="zh-CN" altLang="en-US" sz="1600" dirty="0">
                          <a:solidFill>
                            <a:srgbClr val="000000"/>
                          </a:solidFill>
                          <a:latin typeface="微软雅黑" panose="020B0503020204020204" pitchFamily="34" charset="-122"/>
                          <a:ea typeface="微软雅黑" panose="020B0503020204020204" pitchFamily="34" charset="-122"/>
                        </a:rPr>
                        <a:t>只读</a:t>
                      </a:r>
                      <a:r>
                        <a:rPr lang="en-US" altLang="zh-CN" sz="1600" dirty="0">
                          <a:solidFill>
                            <a:srgbClr val="000000"/>
                          </a:solidFill>
                          <a:latin typeface="微软雅黑" panose="020B0503020204020204" pitchFamily="34" charset="-122"/>
                          <a:ea typeface="微软雅黑" panose="020B0503020204020204" pitchFamily="34" charset="-122"/>
                        </a:rPr>
                        <a:t>)</a:t>
                      </a:r>
                    </a:p>
                    <a:p>
                      <a:r>
                        <a:rPr lang="zh-CN" altLang="en-US" sz="1600" dirty="0">
                          <a:solidFill>
                            <a:srgbClr val="000000"/>
                          </a:solidFill>
                          <a:latin typeface="微软雅黑" panose="020B0503020204020204" pitchFamily="34" charset="-122"/>
                          <a:ea typeface="微软雅黑" panose="020B0503020204020204" pitchFamily="34" charset="-122"/>
                        </a:rPr>
                        <a:t>文件必须存在</a:t>
                      </a:r>
                    </a:p>
                  </a:txBody>
                  <a:tcPr anchor="ctr">
                    <a:solidFill>
                      <a:srgbClr val="F5F5F5"/>
                    </a:solidFill>
                  </a:tcPr>
                </a:tc>
                <a:tc>
                  <a:txBody>
                    <a:bodyPr/>
                    <a:lstStyle/>
                    <a:p>
                      <a:r>
                        <a:rPr lang="en-US" altLang="zh-CN" sz="1600" dirty="0">
                          <a:solidFill>
                            <a:srgbClr val="000000"/>
                          </a:solidFill>
                          <a:latin typeface="微软雅黑" panose="020B0503020204020204" pitchFamily="34" charset="-122"/>
                          <a:ea typeface="微软雅黑" panose="020B0503020204020204" pitchFamily="34" charset="-122"/>
                        </a:rPr>
                        <a:t>"r+" (</a:t>
                      </a:r>
                      <a:r>
                        <a:rPr lang="zh-CN" altLang="en-US" sz="1600" dirty="0">
                          <a:solidFill>
                            <a:srgbClr val="000000"/>
                          </a:solidFill>
                          <a:latin typeface="微软雅黑" panose="020B0503020204020204" pitchFamily="34" charset="-122"/>
                          <a:ea typeface="微软雅黑" panose="020B0503020204020204" pitchFamily="34" charset="-122"/>
                        </a:rPr>
                        <a:t>读写</a:t>
                      </a:r>
                      <a:r>
                        <a:rPr lang="en-US" altLang="zh-CN" sz="1600" dirty="0">
                          <a:solidFill>
                            <a:srgbClr val="000000"/>
                          </a:solidFill>
                          <a:latin typeface="微软雅黑" panose="020B0503020204020204" pitchFamily="34" charset="-122"/>
                          <a:ea typeface="微软雅黑" panose="020B0503020204020204" pitchFamily="34" charset="-122"/>
                        </a:rPr>
                        <a:t>)</a:t>
                      </a:r>
                    </a:p>
                    <a:p>
                      <a:r>
                        <a:rPr lang="zh-CN" altLang="en-US" sz="1600" dirty="0">
                          <a:solidFill>
                            <a:srgbClr val="000000"/>
                          </a:solidFill>
                          <a:latin typeface="微软雅黑" panose="020B0503020204020204" pitchFamily="34" charset="-122"/>
                          <a:ea typeface="微软雅黑" panose="020B0503020204020204" pitchFamily="34" charset="-122"/>
                        </a:rPr>
                        <a:t>文件必须存在</a:t>
                      </a:r>
                    </a:p>
                  </a:txBody>
                  <a:tcPr anchor="ctr">
                    <a:solidFill>
                      <a:srgbClr val="F5F5F5"/>
                    </a:solidFill>
                  </a:tcPr>
                </a:tc>
                <a:tc>
                  <a:txBody>
                    <a:bodyPr/>
                    <a:lstStyle/>
                    <a:p>
                      <a:r>
                        <a:rPr lang="zh-CN" altLang="en-US" sz="1600" dirty="0">
                          <a:solidFill>
                            <a:srgbClr val="000000"/>
                          </a:solidFill>
                          <a:latin typeface="微软雅黑" panose="020B0503020204020204" pitchFamily="34" charset="-122"/>
                          <a:ea typeface="微软雅黑" panose="020B0503020204020204" pitchFamily="34" charset="-122"/>
                        </a:rPr>
                        <a:t>多了</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修改</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的能力。</a:t>
                      </a:r>
                    </a:p>
                    <a:p>
                      <a:r>
                        <a:rPr lang="en-US" altLang="zh-CN" sz="1600" dirty="0">
                          <a:solidFill>
                            <a:srgbClr val="000000"/>
                          </a:solidFill>
                          <a:latin typeface="微软雅黑" panose="020B0503020204020204" pitchFamily="34" charset="-122"/>
                          <a:ea typeface="微软雅黑" panose="020B0503020204020204" pitchFamily="34" charset="-122"/>
                        </a:rPr>
                        <a:t>r: </a:t>
                      </a:r>
                      <a:r>
                        <a:rPr lang="zh-CN" altLang="en-US" sz="1600" dirty="0">
                          <a:solidFill>
                            <a:srgbClr val="000000"/>
                          </a:solidFill>
                          <a:latin typeface="微软雅黑" panose="020B0503020204020204" pitchFamily="34" charset="-122"/>
                          <a:ea typeface="微软雅黑" panose="020B0503020204020204" pitchFamily="34" charset="-122"/>
                        </a:rPr>
                        <a:t>只能读，不能写。</a:t>
                      </a:r>
                    </a:p>
                    <a:p>
                      <a:r>
                        <a:rPr lang="en-US" altLang="zh-CN" sz="1600" dirty="0">
                          <a:solidFill>
                            <a:srgbClr val="000000"/>
                          </a:solidFill>
                          <a:latin typeface="微软雅黑" panose="020B0503020204020204" pitchFamily="34" charset="-122"/>
                          <a:ea typeface="微软雅黑" panose="020B0503020204020204" pitchFamily="34" charset="-122"/>
                        </a:rPr>
                        <a:t>r+: </a:t>
                      </a:r>
                      <a:r>
                        <a:rPr lang="zh-CN" altLang="en-US" sz="1600" dirty="0">
                          <a:solidFill>
                            <a:srgbClr val="000000"/>
                          </a:solidFill>
                          <a:latin typeface="微软雅黑" panose="020B0503020204020204" pitchFamily="34" charset="-122"/>
                          <a:ea typeface="微软雅黑" panose="020B0503020204020204" pitchFamily="34" charset="-122"/>
                        </a:rPr>
                        <a:t>可以修改文件中间的任意字节。</a:t>
                      </a:r>
                    </a:p>
                    <a:p>
                      <a:r>
                        <a:rPr lang="zh-CN" altLang="en-US" sz="1600" dirty="0">
                          <a:solidFill>
                            <a:srgbClr val="000000"/>
                          </a:solidFill>
                          <a:latin typeface="微软雅黑" panose="020B0503020204020204" pitchFamily="34" charset="-122"/>
                          <a:ea typeface="微软雅黑" panose="020B0503020204020204" pitchFamily="34" charset="-122"/>
                        </a:rPr>
                        <a:t>场景：修改游戏存档、更新数据库记录。</a:t>
                      </a:r>
                    </a:p>
                  </a:txBody>
                  <a:tcPr anchor="ctr"/>
                </a:tc>
                <a:extLst>
                  <a:ext uri="{0D108BD9-81ED-4DB2-BD59-A6C34878D82A}">
                    <a16:rowId xmlns:a16="http://schemas.microsoft.com/office/drawing/2014/main" val="1938282321"/>
                  </a:ext>
                </a:extLst>
              </a:tr>
              <a:tr h="952500">
                <a:tc>
                  <a:txBody>
                    <a:bodyPr/>
                    <a:lstStyle/>
                    <a:p>
                      <a:r>
                        <a:rPr lang="en-US" altLang="zh-CN" sz="1600">
                          <a:solidFill>
                            <a:srgbClr val="000000"/>
                          </a:solidFill>
                          <a:latin typeface="微软雅黑" panose="020B0503020204020204" pitchFamily="34" charset="-122"/>
                          <a:ea typeface="微软雅黑" panose="020B0503020204020204" pitchFamily="34" charset="-122"/>
                        </a:rPr>
                        <a:t>"w" (</a:t>
                      </a:r>
                      <a:r>
                        <a:rPr lang="zh-CN" altLang="en-US" sz="1600">
                          <a:solidFill>
                            <a:srgbClr val="000000"/>
                          </a:solidFill>
                          <a:latin typeface="微软雅黑" panose="020B0503020204020204" pitchFamily="34" charset="-122"/>
                          <a:ea typeface="微软雅黑" panose="020B0503020204020204" pitchFamily="34" charset="-122"/>
                        </a:rPr>
                        <a:t>只写</a:t>
                      </a:r>
                      <a:r>
                        <a:rPr lang="en-US" altLang="zh-CN" sz="1600">
                          <a:solidFill>
                            <a:srgbClr val="000000"/>
                          </a:solidFill>
                          <a:latin typeface="微软雅黑" panose="020B0503020204020204" pitchFamily="34" charset="-122"/>
                          <a:ea typeface="微软雅黑" panose="020B0503020204020204" pitchFamily="34" charset="-122"/>
                        </a:rPr>
                        <a:t>)</a:t>
                      </a:r>
                    </a:p>
                    <a:p>
                      <a:r>
                        <a:rPr lang="zh-CN" altLang="en-US" sz="1600">
                          <a:solidFill>
                            <a:srgbClr val="000000"/>
                          </a:solidFill>
                          <a:latin typeface="微软雅黑" panose="020B0503020204020204" pitchFamily="34" charset="-122"/>
                          <a:ea typeface="微软雅黑" panose="020B0503020204020204" pitchFamily="34" charset="-122"/>
                        </a:rPr>
                        <a:t>清空</a:t>
                      </a:r>
                      <a:r>
                        <a:rPr lang="en-US" altLang="zh-CN" sz="1600">
                          <a:solidFill>
                            <a:srgbClr val="000000"/>
                          </a:solidFill>
                          <a:latin typeface="微软雅黑" panose="020B0503020204020204" pitchFamily="34" charset="-122"/>
                          <a:ea typeface="微软雅黑" panose="020B0503020204020204" pitchFamily="34" charset="-122"/>
                        </a:rPr>
                        <a:t>/</a:t>
                      </a:r>
                      <a:r>
                        <a:rPr lang="zh-CN" altLang="en-US" sz="1600">
                          <a:solidFill>
                            <a:srgbClr val="000000"/>
                          </a:solidFill>
                          <a:latin typeface="微软雅黑" panose="020B0503020204020204" pitchFamily="34" charset="-122"/>
                          <a:ea typeface="微软雅黑" panose="020B0503020204020204" pitchFamily="34" charset="-122"/>
                        </a:rPr>
                        <a:t>创建</a:t>
                      </a:r>
                    </a:p>
                  </a:txBody>
                  <a:tcPr anchor="ctr">
                    <a:solidFill>
                      <a:srgbClr val="F5F5F5"/>
                    </a:solidFill>
                  </a:tcPr>
                </a:tc>
                <a:tc>
                  <a:txBody>
                    <a:bodyPr/>
                    <a:lstStyle/>
                    <a:p>
                      <a:r>
                        <a:rPr lang="en-US" altLang="zh-CN" sz="1600">
                          <a:solidFill>
                            <a:srgbClr val="000000"/>
                          </a:solidFill>
                          <a:latin typeface="微软雅黑" panose="020B0503020204020204" pitchFamily="34" charset="-122"/>
                          <a:ea typeface="微软雅黑" panose="020B0503020204020204" pitchFamily="34" charset="-122"/>
                        </a:rPr>
                        <a:t>"w+" (</a:t>
                      </a:r>
                      <a:r>
                        <a:rPr lang="zh-CN" altLang="en-US" sz="1600">
                          <a:solidFill>
                            <a:srgbClr val="000000"/>
                          </a:solidFill>
                          <a:latin typeface="微软雅黑" panose="020B0503020204020204" pitchFamily="34" charset="-122"/>
                          <a:ea typeface="微软雅黑" panose="020B0503020204020204" pitchFamily="34" charset="-122"/>
                        </a:rPr>
                        <a:t>读写</a:t>
                      </a:r>
                      <a:r>
                        <a:rPr lang="en-US" altLang="zh-CN" sz="1600">
                          <a:solidFill>
                            <a:srgbClr val="000000"/>
                          </a:solidFill>
                          <a:latin typeface="微软雅黑" panose="020B0503020204020204" pitchFamily="34" charset="-122"/>
                          <a:ea typeface="微软雅黑" panose="020B0503020204020204" pitchFamily="34" charset="-122"/>
                        </a:rPr>
                        <a:t>)</a:t>
                      </a:r>
                    </a:p>
                    <a:p>
                      <a:r>
                        <a:rPr lang="zh-CN" altLang="en-US" sz="1600">
                          <a:solidFill>
                            <a:srgbClr val="000000"/>
                          </a:solidFill>
                          <a:latin typeface="微软雅黑" panose="020B0503020204020204" pitchFamily="34" charset="-122"/>
                          <a:ea typeface="微软雅黑" panose="020B0503020204020204" pitchFamily="34" charset="-122"/>
                        </a:rPr>
                        <a:t>清空</a:t>
                      </a:r>
                      <a:r>
                        <a:rPr lang="en-US" altLang="zh-CN" sz="1600">
                          <a:solidFill>
                            <a:srgbClr val="000000"/>
                          </a:solidFill>
                          <a:latin typeface="微软雅黑" panose="020B0503020204020204" pitchFamily="34" charset="-122"/>
                          <a:ea typeface="微软雅黑" panose="020B0503020204020204" pitchFamily="34" charset="-122"/>
                        </a:rPr>
                        <a:t>/</a:t>
                      </a:r>
                      <a:r>
                        <a:rPr lang="zh-CN" altLang="en-US" sz="1600">
                          <a:solidFill>
                            <a:srgbClr val="000000"/>
                          </a:solidFill>
                          <a:latin typeface="微软雅黑" panose="020B0503020204020204" pitchFamily="34" charset="-122"/>
                          <a:ea typeface="微软雅黑" panose="020B0503020204020204" pitchFamily="34" charset="-122"/>
                        </a:rPr>
                        <a:t>创建</a:t>
                      </a:r>
                    </a:p>
                  </a:txBody>
                  <a:tcPr anchor="ctr">
                    <a:solidFill>
                      <a:srgbClr val="F5F5F5"/>
                    </a:solidFill>
                  </a:tcPr>
                </a:tc>
                <a:tc>
                  <a:txBody>
                    <a:bodyPr/>
                    <a:lstStyle/>
                    <a:p>
                      <a:r>
                        <a:rPr lang="zh-CN" altLang="en-US" sz="1600" dirty="0">
                          <a:solidFill>
                            <a:srgbClr val="000000"/>
                          </a:solidFill>
                          <a:latin typeface="微软雅黑" panose="020B0503020204020204" pitchFamily="34" charset="-122"/>
                          <a:ea typeface="微软雅黑" panose="020B0503020204020204" pitchFamily="34" charset="-122"/>
                        </a:rPr>
                        <a:t>多了</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回看</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能力。</a:t>
                      </a:r>
                      <a:endParaRPr lang="en-US" altLang="zh-CN" sz="1600" dirty="0">
                        <a:solidFill>
                          <a:srgbClr val="000000"/>
                        </a:solidFill>
                        <a:latin typeface="微软雅黑" panose="020B0503020204020204" pitchFamily="34" charset="-122"/>
                        <a:ea typeface="微软雅黑" panose="020B0503020204020204" pitchFamily="34" charset="-122"/>
                      </a:endParaRPr>
                    </a:p>
                    <a:p>
                      <a:r>
                        <a:rPr lang="zh-CN" altLang="en-US" sz="1600" dirty="0">
                          <a:solidFill>
                            <a:srgbClr val="000000"/>
                          </a:solidFill>
                          <a:latin typeface="微软雅黑" panose="020B0503020204020204" pitchFamily="34" charset="-122"/>
                          <a:ea typeface="微软雅黑" panose="020B0503020204020204" pitchFamily="34" charset="-122"/>
                        </a:rPr>
                        <a:t>会清空原有内容，只能读取刚刚写入的数据。</a:t>
                      </a:r>
                    </a:p>
                    <a:p>
                      <a:r>
                        <a:rPr lang="zh-CN" altLang="en-US" sz="1600" dirty="0">
                          <a:solidFill>
                            <a:srgbClr val="000000"/>
                          </a:solidFill>
                          <a:latin typeface="微软雅黑" panose="020B0503020204020204" pitchFamily="34" charset="-122"/>
                          <a:ea typeface="微软雅黑" panose="020B0503020204020204" pitchFamily="34" charset="-122"/>
                        </a:rPr>
                        <a:t>场景：临时文件写完，立刻需要读出来处理。</a:t>
                      </a:r>
                    </a:p>
                  </a:txBody>
                  <a:tcPr anchor="ctr"/>
                </a:tc>
                <a:extLst>
                  <a:ext uri="{0D108BD9-81ED-4DB2-BD59-A6C34878D82A}">
                    <a16:rowId xmlns:a16="http://schemas.microsoft.com/office/drawing/2014/main" val="4105942752"/>
                  </a:ext>
                </a:extLst>
              </a:tr>
              <a:tr h="952500">
                <a:tc>
                  <a:txBody>
                    <a:bodyPr/>
                    <a:lstStyle/>
                    <a:p>
                      <a:r>
                        <a:rPr lang="en-US" altLang="zh-CN" sz="1600">
                          <a:solidFill>
                            <a:srgbClr val="000000"/>
                          </a:solidFill>
                          <a:latin typeface="微软雅黑" panose="020B0503020204020204" pitchFamily="34" charset="-122"/>
                          <a:ea typeface="微软雅黑" panose="020B0503020204020204" pitchFamily="34" charset="-122"/>
                        </a:rPr>
                        <a:t>"a" (</a:t>
                      </a:r>
                      <a:r>
                        <a:rPr lang="zh-CN" altLang="en-US" sz="1600">
                          <a:solidFill>
                            <a:srgbClr val="000000"/>
                          </a:solidFill>
                          <a:latin typeface="微软雅黑" panose="020B0503020204020204" pitchFamily="34" charset="-122"/>
                          <a:ea typeface="微软雅黑" panose="020B0503020204020204" pitchFamily="34" charset="-122"/>
                        </a:rPr>
                        <a:t>追加</a:t>
                      </a:r>
                      <a:r>
                        <a:rPr lang="en-US" altLang="zh-CN" sz="1600">
                          <a:solidFill>
                            <a:srgbClr val="000000"/>
                          </a:solidFill>
                          <a:latin typeface="微软雅黑" panose="020B0503020204020204" pitchFamily="34" charset="-122"/>
                          <a:ea typeface="微软雅黑" panose="020B0503020204020204" pitchFamily="34" charset="-122"/>
                        </a:rPr>
                        <a:t>)</a:t>
                      </a:r>
                    </a:p>
                    <a:p>
                      <a:r>
                        <a:rPr lang="zh-CN" altLang="en-US" sz="1600">
                          <a:solidFill>
                            <a:srgbClr val="000000"/>
                          </a:solidFill>
                          <a:latin typeface="微软雅黑" panose="020B0503020204020204" pitchFamily="34" charset="-122"/>
                          <a:ea typeface="微软雅黑" panose="020B0503020204020204" pitchFamily="34" charset="-122"/>
                        </a:rPr>
                        <a:t>创建</a:t>
                      </a:r>
                      <a:r>
                        <a:rPr lang="en-US" altLang="zh-CN" sz="1600">
                          <a:solidFill>
                            <a:srgbClr val="000000"/>
                          </a:solidFill>
                          <a:latin typeface="微软雅黑" panose="020B0503020204020204" pitchFamily="34" charset="-122"/>
                          <a:ea typeface="微软雅黑" panose="020B0503020204020204" pitchFamily="34" charset="-122"/>
                        </a:rPr>
                        <a:t>/</a:t>
                      </a:r>
                      <a:r>
                        <a:rPr lang="zh-CN" altLang="en-US" sz="1600">
                          <a:solidFill>
                            <a:srgbClr val="000000"/>
                          </a:solidFill>
                          <a:latin typeface="微软雅黑" panose="020B0503020204020204" pitchFamily="34" charset="-122"/>
                          <a:ea typeface="微软雅黑" panose="020B0503020204020204" pitchFamily="34" charset="-122"/>
                        </a:rPr>
                        <a:t>尾部</a:t>
                      </a:r>
                    </a:p>
                  </a:txBody>
                  <a:tcPr anchor="ctr">
                    <a:solidFill>
                      <a:srgbClr val="F5F5F5"/>
                    </a:solidFill>
                  </a:tcPr>
                </a:tc>
                <a:tc>
                  <a:txBody>
                    <a:bodyPr/>
                    <a:lstStyle/>
                    <a:p>
                      <a:r>
                        <a:rPr lang="en-US" altLang="zh-CN" sz="1600" dirty="0">
                          <a:solidFill>
                            <a:srgbClr val="000000"/>
                          </a:solidFill>
                          <a:latin typeface="微软雅黑" panose="020B0503020204020204" pitchFamily="34" charset="-122"/>
                          <a:ea typeface="微软雅黑" panose="020B0503020204020204" pitchFamily="34" charset="-122"/>
                        </a:rPr>
                        <a:t>"a+" (</a:t>
                      </a:r>
                      <a:r>
                        <a:rPr lang="zh-CN" altLang="en-US" sz="1600" dirty="0">
                          <a:solidFill>
                            <a:srgbClr val="000000"/>
                          </a:solidFill>
                          <a:latin typeface="微软雅黑" panose="020B0503020204020204" pitchFamily="34" charset="-122"/>
                          <a:ea typeface="微软雅黑" panose="020B0503020204020204" pitchFamily="34" charset="-122"/>
                        </a:rPr>
                        <a:t>读写</a:t>
                      </a:r>
                      <a:r>
                        <a:rPr lang="en-US" altLang="zh-CN" sz="1600" dirty="0">
                          <a:solidFill>
                            <a:srgbClr val="000000"/>
                          </a:solidFill>
                          <a:latin typeface="微软雅黑" panose="020B0503020204020204" pitchFamily="34" charset="-122"/>
                          <a:ea typeface="微软雅黑" panose="020B0503020204020204" pitchFamily="34" charset="-122"/>
                        </a:rPr>
                        <a:t>)</a:t>
                      </a:r>
                    </a:p>
                    <a:p>
                      <a:r>
                        <a:rPr lang="zh-CN" altLang="en-US" sz="1600" dirty="0">
                          <a:solidFill>
                            <a:srgbClr val="000000"/>
                          </a:solidFill>
                          <a:latin typeface="微软雅黑" panose="020B0503020204020204" pitchFamily="34" charset="-122"/>
                          <a:ea typeface="微软雅黑" panose="020B0503020204020204" pitchFamily="34" charset="-122"/>
                        </a:rPr>
                        <a:t>创建</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尾部</a:t>
                      </a:r>
                    </a:p>
                  </a:txBody>
                  <a:tcPr anchor="ctr">
                    <a:solidFill>
                      <a:srgbClr val="F5F5F5"/>
                    </a:solidFill>
                  </a:tcPr>
                </a:tc>
                <a:tc>
                  <a:txBody>
                    <a:bodyPr/>
                    <a:lstStyle/>
                    <a:p>
                      <a:r>
                        <a:rPr lang="zh-CN" altLang="en-US" sz="1600" dirty="0">
                          <a:solidFill>
                            <a:srgbClr val="000000"/>
                          </a:solidFill>
                          <a:latin typeface="微软雅黑" panose="020B0503020204020204" pitchFamily="34" charset="-122"/>
                          <a:ea typeface="微软雅黑" panose="020B0503020204020204" pitchFamily="34" charset="-122"/>
                        </a:rPr>
                        <a:t>多了</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读取</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能力。</a:t>
                      </a:r>
                    </a:p>
                    <a:p>
                      <a:r>
                        <a:rPr lang="en-US" altLang="zh-CN" sz="1600" dirty="0">
                          <a:solidFill>
                            <a:srgbClr val="000000"/>
                          </a:solidFill>
                          <a:latin typeface="微软雅黑" panose="020B0503020204020204" pitchFamily="34" charset="-122"/>
                          <a:ea typeface="微软雅黑" panose="020B0503020204020204" pitchFamily="34" charset="-122"/>
                        </a:rPr>
                        <a:t>a: </a:t>
                      </a:r>
                      <a:r>
                        <a:rPr lang="zh-CN" altLang="en-US" sz="1600" dirty="0">
                          <a:solidFill>
                            <a:srgbClr val="000000"/>
                          </a:solidFill>
                          <a:latin typeface="微软雅黑" panose="020B0503020204020204" pitchFamily="34" charset="-122"/>
                          <a:ea typeface="微软雅黑" panose="020B0503020204020204" pitchFamily="34" charset="-122"/>
                        </a:rPr>
                        <a:t>只能向后写。</a:t>
                      </a:r>
                    </a:p>
                    <a:p>
                      <a:r>
                        <a:rPr lang="en-US" altLang="zh-CN" sz="1600" dirty="0">
                          <a:solidFill>
                            <a:srgbClr val="000000"/>
                          </a:solidFill>
                          <a:latin typeface="微软雅黑" panose="020B0503020204020204" pitchFamily="34" charset="-122"/>
                          <a:ea typeface="微软雅黑" panose="020B0503020204020204" pitchFamily="34" charset="-122"/>
                        </a:rPr>
                        <a:t>a+: </a:t>
                      </a:r>
                      <a:r>
                        <a:rPr lang="zh-CN" altLang="en-US" sz="1600" dirty="0">
                          <a:solidFill>
                            <a:srgbClr val="000000"/>
                          </a:solidFill>
                          <a:latin typeface="微软雅黑" panose="020B0503020204020204" pitchFamily="34" charset="-122"/>
                          <a:ea typeface="微软雅黑" panose="020B0503020204020204" pitchFamily="34" charset="-122"/>
                        </a:rPr>
                        <a:t>可以读取整个文件的历史记录，但写入时强制在末尾添加内容。</a:t>
                      </a:r>
                    </a:p>
                    <a:p>
                      <a:r>
                        <a:rPr lang="zh-CN" altLang="en-US" sz="1600" dirty="0">
                          <a:solidFill>
                            <a:srgbClr val="000000"/>
                          </a:solidFill>
                          <a:latin typeface="微软雅黑" panose="020B0503020204020204" pitchFamily="34" charset="-122"/>
                          <a:ea typeface="微软雅黑" panose="020B0503020204020204" pitchFamily="34" charset="-122"/>
                        </a:rPr>
                        <a:t>场景：聊天软件 </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读取历史消息 </a:t>
                      </a:r>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发送新消息</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a:t>
                      </a:r>
                    </a:p>
                  </a:txBody>
                  <a:tcPr anchor="ctr"/>
                </a:tc>
                <a:extLst>
                  <a:ext uri="{0D108BD9-81ED-4DB2-BD59-A6C34878D82A}">
                    <a16:rowId xmlns:a16="http://schemas.microsoft.com/office/drawing/2014/main" val="1626745313"/>
                  </a:ext>
                </a:extLst>
              </a:tr>
            </a:tbl>
          </a:graphicData>
        </a:graphic>
      </p:graphicFrame>
      <p:sp>
        <p:nvSpPr>
          <p:cNvPr id="6" name="文本框 5">
            <a:extLst>
              <a:ext uri="{FF2B5EF4-FFF2-40B4-BE49-F238E27FC236}">
                <a16:creationId xmlns:a16="http://schemas.microsoft.com/office/drawing/2014/main" id="{3ED98EC7-8CD8-4228-BD47-92849B2C03EF}"/>
              </a:ext>
            </a:extLst>
          </p:cNvPr>
          <p:cNvSpPr txBox="1"/>
          <p:nvPr/>
        </p:nvSpPr>
        <p:spPr>
          <a:xfrm>
            <a:off x="659284" y="6202541"/>
            <a:ext cx="7825432" cy="369332"/>
          </a:xfrm>
          <a:prstGeom prst="rect">
            <a:avLst/>
          </a:prstGeom>
          <a:noFill/>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思考：修改文件中间的某个字符（原地修改），如果使用 </a:t>
            </a:r>
            <a:r>
              <a:rPr lang="en-US" altLang="zh-CN" dirty="0">
                <a:solidFill>
                  <a:srgbClr val="000000"/>
                </a:solidFill>
                <a:latin typeface="微软雅黑" panose="020B0503020204020204" pitchFamily="34" charset="-122"/>
                <a:ea typeface="微软雅黑" panose="020B0503020204020204" pitchFamily="34" charset="-122"/>
              </a:rPr>
              <a:t>w+</a:t>
            </a:r>
            <a:r>
              <a:rPr lang="zh-CN" altLang="en-US" dirty="0">
                <a:solidFill>
                  <a:srgbClr val="000000"/>
                </a:solidFill>
                <a:latin typeface="微软雅黑" panose="020B0503020204020204" pitchFamily="34" charset="-122"/>
                <a:ea typeface="微软雅黑" panose="020B0503020204020204" pitchFamily="34" charset="-122"/>
              </a:rPr>
              <a:t> 文件会怎么样？</a:t>
            </a:r>
          </a:p>
        </p:txBody>
      </p:sp>
    </p:spTree>
    <p:extLst>
      <p:ext uri="{BB962C8B-B14F-4D97-AF65-F5344CB8AC3E}">
        <p14:creationId xmlns:p14="http://schemas.microsoft.com/office/powerpoint/2010/main" val="132861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A39ACD-2F66-4AAC-861A-39757024040A}"/>
              </a:ext>
            </a:extLst>
          </p:cNvPr>
          <p:cNvSpPr>
            <a:spLocks noGrp="1"/>
          </p:cNvSpPr>
          <p:nvPr>
            <p:ph type="title"/>
          </p:nvPr>
        </p:nvSpPr>
        <p:spPr/>
        <p:txBody>
          <a:bodyPr/>
          <a:lstStyle/>
          <a:p>
            <a:r>
              <a:rPr lang="zh-CN" altLang="en-US" dirty="0"/>
              <a:t>文件的打开（例）</a:t>
            </a:r>
          </a:p>
        </p:txBody>
      </p:sp>
      <p:sp>
        <p:nvSpPr>
          <p:cNvPr id="4" name="卷形: 垂直 3">
            <a:extLst>
              <a:ext uri="{FF2B5EF4-FFF2-40B4-BE49-F238E27FC236}">
                <a16:creationId xmlns:a16="http://schemas.microsoft.com/office/drawing/2014/main" id="{028DD784-3B51-4A02-A113-CEE634A910BB}"/>
              </a:ext>
            </a:extLst>
          </p:cNvPr>
          <p:cNvSpPr/>
          <p:nvPr/>
        </p:nvSpPr>
        <p:spPr bwMode="auto">
          <a:xfrm>
            <a:off x="1312061" y="1556792"/>
            <a:ext cx="7128791" cy="4608512"/>
          </a:xfrm>
          <a:prstGeom prst="verticalScroll">
            <a:avLst>
              <a:gd name="adj" fmla="val 3546"/>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 *fp1, *fp2, *fp3;</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 filename[]="file3.dat";</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以文本只读方式打开</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file1</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if (!(fp1=</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("file1", "r"))) {</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("Cannot Open This File!\n");</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exit(0);</a:t>
            </a:r>
            <a:r>
              <a:rPr kumimoji="0" lang="en-US" altLang="zh-CN" sz="2000" b="0" i="0" u="none" strike="noStrike" kern="0" cap="none" spc="0" normalizeH="0" baseline="0" noProof="0" dirty="0">
                <a:ln>
                  <a:noFill/>
                </a:ln>
                <a:solidFill>
                  <a:srgbClr val="FFFF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退出程序</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以二进制读写方式打开</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FILE2.TXT</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fp2=</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("C:\\HOME\\FILE2.TXT",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rb</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以二进制读写方式打开</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file3.dat</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fp3=</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(filename,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a+b</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标注: 弯曲线形(带边框和强调线) 4">
            <a:extLst>
              <a:ext uri="{FF2B5EF4-FFF2-40B4-BE49-F238E27FC236}">
                <a16:creationId xmlns:a16="http://schemas.microsoft.com/office/drawing/2014/main" id="{AAAA52D7-0274-4633-A41A-6C0C4BDDB55A}"/>
              </a:ext>
            </a:extLst>
          </p:cNvPr>
          <p:cNvSpPr/>
          <p:nvPr/>
        </p:nvSpPr>
        <p:spPr bwMode="auto">
          <a:xfrm>
            <a:off x="5922068" y="3953723"/>
            <a:ext cx="2050628" cy="673865"/>
          </a:xfrm>
          <a:prstGeom prst="accentBorderCallout2">
            <a:avLst>
              <a:gd name="adj1" fmla="val 18750"/>
              <a:gd name="adj2" fmla="val -8333"/>
              <a:gd name="adj3" fmla="val 18750"/>
              <a:gd name="adj4" fmla="val -16667"/>
              <a:gd name="adj5" fmla="val 136369"/>
              <a:gd name="adj6" fmla="val -8735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Arial" panose="020B0604020202020204" pitchFamily="34" charset="0"/>
              </a:rPr>
              <a:t>注意路径中的反斜线需要用字符转换</a:t>
            </a:r>
          </a:p>
        </p:txBody>
      </p:sp>
      <p:sp>
        <p:nvSpPr>
          <p:cNvPr id="6" name="标注: 弯曲线形(带边框和强调线) 5">
            <a:extLst>
              <a:ext uri="{FF2B5EF4-FFF2-40B4-BE49-F238E27FC236}">
                <a16:creationId xmlns:a16="http://schemas.microsoft.com/office/drawing/2014/main" id="{992CE18C-F583-4B0E-A1B0-FE53CEC00C90}"/>
              </a:ext>
            </a:extLst>
          </p:cNvPr>
          <p:cNvSpPr/>
          <p:nvPr/>
        </p:nvSpPr>
        <p:spPr bwMode="auto">
          <a:xfrm>
            <a:off x="5922068" y="5578112"/>
            <a:ext cx="1734781" cy="345215"/>
          </a:xfrm>
          <a:prstGeom prst="accentBorderCallout2">
            <a:avLst>
              <a:gd name="adj1" fmla="val 18750"/>
              <a:gd name="adj2" fmla="val -8333"/>
              <a:gd name="adj3" fmla="val -14360"/>
              <a:gd name="adj4" fmla="val -15653"/>
              <a:gd name="adj5" fmla="val 13293"/>
              <a:gd name="adj6" fmla="val -94381"/>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Arial" panose="020B0604020202020204" pitchFamily="34" charset="0"/>
              </a:rPr>
              <a:t>顺序并不严格</a:t>
            </a:r>
          </a:p>
        </p:txBody>
      </p:sp>
    </p:spTree>
    <p:extLst>
      <p:ext uri="{BB962C8B-B14F-4D97-AF65-F5344CB8AC3E}">
        <p14:creationId xmlns:p14="http://schemas.microsoft.com/office/powerpoint/2010/main" val="967537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4DD938-614F-4BC2-AD24-84D029D40D5B}"/>
              </a:ext>
            </a:extLst>
          </p:cNvPr>
          <p:cNvSpPr>
            <a:spLocks noGrp="1"/>
          </p:cNvSpPr>
          <p:nvPr>
            <p:ph type="title"/>
          </p:nvPr>
        </p:nvSpPr>
        <p:spPr/>
        <p:txBody>
          <a:bodyPr/>
          <a:lstStyle/>
          <a:p>
            <a:r>
              <a:rPr lang="zh-CN" altLang="en-US" dirty="0"/>
              <a:t>文件的关闭</a:t>
            </a:r>
          </a:p>
        </p:txBody>
      </p:sp>
      <p:sp>
        <p:nvSpPr>
          <p:cNvPr id="3" name="内容占位符 2">
            <a:extLst>
              <a:ext uri="{FF2B5EF4-FFF2-40B4-BE49-F238E27FC236}">
                <a16:creationId xmlns:a16="http://schemas.microsoft.com/office/drawing/2014/main" id="{7D204188-DBD9-40B7-A582-13F61406C746}"/>
              </a:ext>
            </a:extLst>
          </p:cNvPr>
          <p:cNvSpPr>
            <a:spLocks noGrp="1"/>
          </p:cNvSpPr>
          <p:nvPr>
            <p:ph idx="1"/>
          </p:nvPr>
        </p:nvSpPr>
        <p:spPr/>
        <p:txBody>
          <a:bodyPr/>
          <a:lstStyle/>
          <a:p>
            <a:r>
              <a:rPr lang="zh-CN" altLang="en-US" dirty="0"/>
              <a:t>打开文件后，系统会分配文件的缓冲区，文件使用完后应及时</a:t>
            </a:r>
            <a:r>
              <a:rPr lang="zh-CN" altLang="en-US" dirty="0">
                <a:solidFill>
                  <a:srgbClr val="0070C0"/>
                </a:solidFill>
              </a:rPr>
              <a:t>关闭文件</a:t>
            </a:r>
            <a:r>
              <a:rPr lang="zh-CN" altLang="en-US" dirty="0"/>
              <a:t>以释放缓冲区</a:t>
            </a:r>
          </a:p>
          <a:p>
            <a:r>
              <a:rPr lang="en-US" altLang="zh-CN" dirty="0"/>
              <a:t>C</a:t>
            </a:r>
            <a:r>
              <a:rPr lang="zh-CN" altLang="en-US" dirty="0"/>
              <a:t>语言使用库函数 </a:t>
            </a:r>
            <a:r>
              <a:rPr lang="en-US" altLang="zh-CN" dirty="0" err="1">
                <a:solidFill>
                  <a:srgbClr val="0070C0"/>
                </a:solidFill>
              </a:rPr>
              <a:t>fclose</a:t>
            </a:r>
            <a:r>
              <a:rPr lang="en-US" altLang="zh-CN" dirty="0">
                <a:solidFill>
                  <a:srgbClr val="0070C0"/>
                </a:solidFill>
              </a:rPr>
              <a:t>() </a:t>
            </a:r>
            <a:r>
              <a:rPr lang="zh-CN" altLang="en-US" dirty="0"/>
              <a:t>关闭文件，原型：</a:t>
            </a:r>
          </a:p>
          <a:p>
            <a:pPr lvl="2">
              <a:buFont typeface="Wingdings" panose="05000000000000000000" pitchFamily="2" charset="2"/>
              <a:buNone/>
            </a:pPr>
            <a:r>
              <a:rPr lang="en-US" altLang="zh-CN" sz="2400" dirty="0">
                <a:solidFill>
                  <a:srgbClr val="0070C0"/>
                </a:solidFill>
              </a:rPr>
              <a:t>int </a:t>
            </a:r>
            <a:r>
              <a:rPr lang="en-US" altLang="zh-CN" sz="2400" dirty="0" err="1">
                <a:solidFill>
                  <a:srgbClr val="0070C0"/>
                </a:solidFill>
              </a:rPr>
              <a:t>fclose</a:t>
            </a:r>
            <a:r>
              <a:rPr lang="en-US" altLang="zh-CN" sz="2400" dirty="0">
                <a:solidFill>
                  <a:srgbClr val="0070C0"/>
                </a:solidFill>
              </a:rPr>
              <a:t>(FILE *stream);</a:t>
            </a:r>
            <a:endParaRPr lang="zh-CN" altLang="en-US" sz="2400" dirty="0">
              <a:solidFill>
                <a:srgbClr val="0070C0"/>
              </a:solidFill>
            </a:endParaRPr>
          </a:p>
          <a:p>
            <a:pPr lvl="1"/>
            <a:r>
              <a:rPr lang="en-US" altLang="zh-CN" sz="2000" dirty="0"/>
              <a:t>stream</a:t>
            </a:r>
            <a:r>
              <a:rPr lang="zh-CN" altLang="en-US" sz="2000" dirty="0"/>
              <a:t>是打开文件时获得的文件指针（流指针）</a:t>
            </a:r>
          </a:p>
          <a:p>
            <a:pPr lvl="1"/>
            <a:r>
              <a:rPr lang="zh-CN" altLang="en-US" sz="2000" dirty="0"/>
              <a:t>文件正常关闭后返回值为</a:t>
            </a:r>
            <a:r>
              <a:rPr lang="en-US" altLang="zh-CN" sz="2000" dirty="0"/>
              <a:t>0</a:t>
            </a:r>
            <a:r>
              <a:rPr lang="zh-CN" altLang="en-US" sz="2000" dirty="0"/>
              <a:t>，否则返回 </a:t>
            </a:r>
            <a:r>
              <a:rPr lang="en-US" altLang="zh-CN" sz="2000" dirty="0">
                <a:solidFill>
                  <a:srgbClr val="0070C0"/>
                </a:solidFill>
              </a:rPr>
              <a:t>EOF</a:t>
            </a:r>
            <a:r>
              <a:rPr lang="en-US" altLang="zh-CN" sz="2000" dirty="0"/>
              <a:t> </a:t>
            </a:r>
            <a:r>
              <a:rPr lang="zh-CN" altLang="en-US" sz="2000" dirty="0"/>
              <a:t>即</a:t>
            </a:r>
            <a:r>
              <a:rPr lang="en-US" altLang="zh-CN" sz="2000" dirty="0"/>
              <a:t>-1</a:t>
            </a:r>
          </a:p>
          <a:p>
            <a:pPr lvl="1"/>
            <a:r>
              <a:rPr lang="zh-CN" altLang="en-US" sz="2000" dirty="0"/>
              <a:t>示例：</a:t>
            </a:r>
            <a:r>
              <a:rPr lang="en-US" altLang="zh-CN" sz="2000" dirty="0" err="1">
                <a:solidFill>
                  <a:srgbClr val="0070C0"/>
                </a:solidFill>
              </a:rPr>
              <a:t>fclose</a:t>
            </a:r>
            <a:r>
              <a:rPr lang="en-US" altLang="zh-CN" sz="2000" dirty="0">
                <a:solidFill>
                  <a:srgbClr val="0070C0"/>
                </a:solidFill>
              </a:rPr>
              <a:t>(</a:t>
            </a:r>
            <a:r>
              <a:rPr lang="en-US" altLang="zh-CN" sz="2000" dirty="0" err="1">
                <a:solidFill>
                  <a:srgbClr val="0070C0"/>
                </a:solidFill>
              </a:rPr>
              <a:t>fp</a:t>
            </a:r>
            <a:r>
              <a:rPr lang="en-US" altLang="zh-CN" sz="2000" dirty="0">
                <a:solidFill>
                  <a:srgbClr val="0070C0"/>
                </a:solidFill>
              </a:rPr>
              <a:t>);</a:t>
            </a:r>
          </a:p>
          <a:p>
            <a:r>
              <a:rPr lang="zh-CN" altLang="en-US" dirty="0"/>
              <a:t>关闭文件还有一个重要作用是操作系统此时将文件缓冲区的剩余内容写入文件，正常关闭文件才能确保文件内容的正确</a:t>
            </a:r>
            <a:endParaRPr lang="en-US" altLang="zh-CN" dirty="0"/>
          </a:p>
        </p:txBody>
      </p:sp>
    </p:spTree>
    <p:extLst>
      <p:ext uri="{BB962C8B-B14F-4D97-AF65-F5344CB8AC3E}">
        <p14:creationId xmlns:p14="http://schemas.microsoft.com/office/powerpoint/2010/main" val="226476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4825F-D9D8-4E00-A272-69EA4A8376E8}"/>
              </a:ext>
            </a:extLst>
          </p:cNvPr>
          <p:cNvSpPr>
            <a:spLocks noGrp="1"/>
          </p:cNvSpPr>
          <p:nvPr>
            <p:ph type="title"/>
          </p:nvPr>
        </p:nvSpPr>
        <p:spPr/>
        <p:txBody>
          <a:bodyPr/>
          <a:lstStyle/>
          <a:p>
            <a:r>
              <a:rPr lang="zh-CN" altLang="en-US" dirty="0"/>
              <a:t>文件的关闭（例）</a:t>
            </a:r>
          </a:p>
        </p:txBody>
      </p:sp>
      <p:sp>
        <p:nvSpPr>
          <p:cNvPr id="4" name="内容占位符 3">
            <a:extLst>
              <a:ext uri="{FF2B5EF4-FFF2-40B4-BE49-F238E27FC236}">
                <a16:creationId xmlns:a16="http://schemas.microsoft.com/office/drawing/2014/main" id="{D0328A8F-51F7-4179-B145-34ABFF3D2629}"/>
              </a:ext>
            </a:extLst>
          </p:cNvPr>
          <p:cNvSpPr>
            <a:spLocks noGrp="1"/>
          </p:cNvSpPr>
          <p:nvPr>
            <p:ph idx="1"/>
          </p:nvPr>
        </p:nvSpPr>
        <p:spPr bwMode="auto">
          <a:xfrm>
            <a:off x="301625" y="1557338"/>
            <a:ext cx="8540750" cy="4122493"/>
          </a:xfrm>
          <a:prstGeom prst="verticalScroll">
            <a:avLst>
              <a:gd name="adj" fmla="val 3546"/>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典型代码范式</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("demo.txt", "w");</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if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"Hello Persistence");</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此时数据可能还在缓冲区</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现在数据一定在磁盘上了</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err="1">
                <a:latin typeface="Times New Roman" panose="02020603050405020304" pitchFamily="18" charset="0"/>
                <a:ea typeface="楷体" panose="02010609060101010101" pitchFamily="49" charset="-122"/>
                <a:cs typeface="Times New Roman" panose="02020603050405020304" pitchFamily="18" charset="0"/>
              </a:rPr>
              <a:t>fprintf</a:t>
            </a:r>
            <a:r>
              <a:rPr lang="en-US" altLang="zh-CN" sz="2000" kern="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err="1">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latin typeface="Times New Roman" panose="02020603050405020304" pitchFamily="18" charset="0"/>
                <a:ea typeface="楷体" panose="02010609060101010101" pitchFamily="49" charset="-122"/>
                <a:cs typeface="Times New Roman" panose="02020603050405020304" pitchFamily="18" charset="0"/>
              </a:rPr>
              <a:t>, “Hello Again”);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错误</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：关闭文件后不能再操作文件</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effectLst/>
                <a:uLnTx/>
                <a:uFillTx/>
                <a:latin typeface="Times New Roman" panose="02020603050405020304" pitchFamily="18" charset="0"/>
                <a:ea typeface="楷体" panose="02010609060101010101" pitchFamily="49" charset="-122"/>
                <a:cs typeface="Times New Roman" panose="02020603050405020304" pitchFamily="18" charset="0"/>
              </a:rPr>
              <a:t> = NULL;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好习惯：关闭文件后将文件指针置为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NULL</a:t>
            </a:r>
            <a:endPar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88900" marR="0" lvl="0" indent="0" defTabSz="914400" eaLnBrk="0" fontAlgn="base" latinLnBrk="0" hangingPunct="0">
              <a:lnSpc>
                <a:spcPct val="125000"/>
              </a:lnSpc>
              <a:spcBef>
                <a:spcPct val="0"/>
              </a:spcBef>
              <a:spcAft>
                <a:spcPct val="0"/>
              </a:spcAft>
              <a:buClrTx/>
              <a:buSzTx/>
              <a:buFontTx/>
              <a:buNone/>
              <a:tabLst>
                <a:tab pos="452438"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164950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t>文件操作与数据持久化</a:t>
            </a:r>
            <a:endParaRPr lang="en-US" altLang="zh-CN" dirty="0"/>
          </a:p>
          <a:p>
            <a:r>
              <a:rPr lang="zh-CN" altLang="en-US" dirty="0"/>
              <a:t>二进制文件与序列化</a:t>
            </a:r>
            <a:endParaRPr lang="en-US" altLang="zh-CN" dirty="0"/>
          </a:p>
          <a:p>
            <a:r>
              <a:rPr lang="zh-CN" altLang="en-US" dirty="0"/>
              <a:t>文件的定位与随机访问</a:t>
            </a:r>
            <a:endParaRPr lang="en-US" altLang="zh-CN" dirty="0"/>
          </a:p>
          <a:p>
            <a:r>
              <a:rPr lang="zh-CN" altLang="en-US" dirty="0"/>
              <a:t>文件的错误处理</a:t>
            </a:r>
          </a:p>
        </p:txBody>
      </p:sp>
    </p:spTree>
    <p:extLst>
      <p:ext uri="{BB962C8B-B14F-4D97-AF65-F5344CB8AC3E}">
        <p14:creationId xmlns:p14="http://schemas.microsoft.com/office/powerpoint/2010/main" val="198366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0F265-6997-4A02-B5E7-A27D988C06B4}"/>
              </a:ext>
            </a:extLst>
          </p:cNvPr>
          <p:cNvSpPr>
            <a:spLocks noGrp="1"/>
          </p:cNvSpPr>
          <p:nvPr>
            <p:ph type="title"/>
          </p:nvPr>
        </p:nvSpPr>
        <p:spPr/>
        <p:txBody>
          <a:bodyPr/>
          <a:lstStyle/>
          <a:p>
            <a:r>
              <a:rPr lang="zh-CN" altLang="en-US" dirty="0"/>
              <a:t>文件指针复用</a:t>
            </a:r>
          </a:p>
        </p:txBody>
      </p:sp>
      <p:sp>
        <p:nvSpPr>
          <p:cNvPr id="3" name="内容占位符 2">
            <a:extLst>
              <a:ext uri="{FF2B5EF4-FFF2-40B4-BE49-F238E27FC236}">
                <a16:creationId xmlns:a16="http://schemas.microsoft.com/office/drawing/2014/main" id="{55828B49-3FAC-4BCC-A92B-8C9F6D5EE4B4}"/>
              </a:ext>
            </a:extLst>
          </p:cNvPr>
          <p:cNvSpPr>
            <a:spLocks noGrp="1"/>
          </p:cNvSpPr>
          <p:nvPr>
            <p:ph idx="1"/>
          </p:nvPr>
        </p:nvSpPr>
        <p:spPr/>
        <p:txBody>
          <a:bodyPr/>
          <a:lstStyle/>
          <a:p>
            <a:r>
              <a:rPr lang="en-US" altLang="zh-CN" sz="2000" dirty="0" err="1">
                <a:solidFill>
                  <a:srgbClr val="0070C0"/>
                </a:solidFill>
              </a:rPr>
              <a:t>freopen</a:t>
            </a:r>
            <a:r>
              <a:rPr lang="en-US" altLang="zh-CN" sz="2000" dirty="0">
                <a:solidFill>
                  <a:srgbClr val="0070C0"/>
                </a:solidFill>
              </a:rPr>
              <a:t>() </a:t>
            </a:r>
            <a:r>
              <a:rPr lang="zh-CN" altLang="en-US" sz="2000" dirty="0"/>
              <a:t>用于新打开一个文件，直接关联到某个已经打开的文件指针，这样可以复用文件指针，原型定义在头文件 </a:t>
            </a:r>
            <a:r>
              <a:rPr lang="en-US" altLang="zh-CN" sz="2000" dirty="0" err="1">
                <a:solidFill>
                  <a:srgbClr val="0070C0"/>
                </a:solidFill>
              </a:rPr>
              <a:t>stdio.h</a:t>
            </a:r>
            <a:endParaRPr lang="en-US" altLang="zh-CN" sz="2000" dirty="0">
              <a:solidFill>
                <a:srgbClr val="0070C0"/>
              </a:solidFill>
            </a:endParaRPr>
          </a:p>
          <a:p>
            <a:pPr marL="0" indent="0">
              <a:buNone/>
            </a:pPr>
            <a:r>
              <a:rPr lang="en-US" altLang="zh-CN" sz="2000" dirty="0"/>
              <a:t>     </a:t>
            </a:r>
            <a:r>
              <a:rPr lang="en-US" altLang="zh-CN" sz="2000" dirty="0">
                <a:solidFill>
                  <a:srgbClr val="0070C0"/>
                </a:solidFill>
              </a:rPr>
              <a:t>FILE* </a:t>
            </a:r>
            <a:r>
              <a:rPr lang="en-US" altLang="zh-CN" sz="2000" dirty="0" err="1">
                <a:solidFill>
                  <a:srgbClr val="0070C0"/>
                </a:solidFill>
              </a:rPr>
              <a:t>freopen</a:t>
            </a:r>
            <a:r>
              <a:rPr lang="en-US" altLang="zh-CN" sz="2000" dirty="0">
                <a:solidFill>
                  <a:srgbClr val="0070C0"/>
                </a:solidFill>
              </a:rPr>
              <a:t>(char* </a:t>
            </a:r>
            <a:r>
              <a:rPr lang="en-US" altLang="zh-CN" sz="2000" dirty="0" err="1">
                <a:solidFill>
                  <a:srgbClr val="0070C0"/>
                </a:solidFill>
              </a:rPr>
              <a:t>fname</a:t>
            </a:r>
            <a:r>
              <a:rPr lang="en-US" altLang="zh-CN" sz="2000" dirty="0">
                <a:solidFill>
                  <a:srgbClr val="0070C0"/>
                </a:solidFill>
              </a:rPr>
              <a:t>, char* mode, FILE* stream);</a:t>
            </a:r>
          </a:p>
          <a:p>
            <a:r>
              <a:rPr lang="en-US" altLang="zh-CN" sz="2000" dirty="0" err="1">
                <a:solidFill>
                  <a:srgbClr val="0070C0"/>
                </a:solidFill>
              </a:rPr>
              <a:t>freopen</a:t>
            </a:r>
            <a:r>
              <a:rPr lang="en-US" altLang="zh-CN" sz="2000" dirty="0">
                <a:solidFill>
                  <a:srgbClr val="0070C0"/>
                </a:solidFill>
              </a:rPr>
              <a:t>() </a:t>
            </a:r>
            <a:r>
              <a:rPr lang="zh-CN" altLang="en-US" sz="2000" dirty="0"/>
              <a:t>会自动关闭原先已经打开的文件，如果文件指针并没有指向已经打开的文件，则 </a:t>
            </a:r>
            <a:r>
              <a:rPr lang="en-US" altLang="zh-CN" sz="2000" dirty="0" err="1">
                <a:solidFill>
                  <a:srgbClr val="0070C0"/>
                </a:solidFill>
              </a:rPr>
              <a:t>freopen</a:t>
            </a:r>
            <a:r>
              <a:rPr lang="en-US" altLang="zh-CN" sz="2000" dirty="0">
                <a:solidFill>
                  <a:srgbClr val="0070C0"/>
                </a:solidFill>
              </a:rPr>
              <a:t>() </a:t>
            </a:r>
            <a:r>
              <a:rPr lang="zh-CN" altLang="en-US" sz="2000" dirty="0"/>
              <a:t>等同于 </a:t>
            </a:r>
            <a:r>
              <a:rPr lang="en-US" altLang="zh-CN" sz="2000" dirty="0" err="1">
                <a:solidFill>
                  <a:srgbClr val="0070C0"/>
                </a:solidFill>
              </a:rPr>
              <a:t>fopen</a:t>
            </a:r>
            <a:r>
              <a:rPr lang="en-US" altLang="zh-CN" sz="2000" dirty="0">
                <a:solidFill>
                  <a:srgbClr val="0070C0"/>
                </a:solidFill>
              </a:rPr>
              <a:t>()</a:t>
            </a:r>
          </a:p>
          <a:p>
            <a:endParaRPr lang="en-US" altLang="zh-CN" sz="2000" dirty="0"/>
          </a:p>
          <a:p>
            <a:endParaRPr lang="en-US" altLang="zh-CN" sz="2000" dirty="0"/>
          </a:p>
          <a:p>
            <a:endParaRPr lang="en-US" altLang="zh-CN" sz="2000" dirty="0"/>
          </a:p>
          <a:p>
            <a:endParaRPr lang="en-US" altLang="zh-CN" sz="2000" dirty="0"/>
          </a:p>
          <a:p>
            <a:r>
              <a:rPr lang="zh-CN" altLang="en-US" sz="2000" dirty="0"/>
              <a:t>某些系统允许使用 </a:t>
            </a:r>
            <a:r>
              <a:rPr lang="en-US" altLang="zh-CN" sz="2000" dirty="0" err="1">
                <a:solidFill>
                  <a:srgbClr val="0070C0"/>
                </a:solidFill>
              </a:rPr>
              <a:t>freopen</a:t>
            </a:r>
            <a:r>
              <a:rPr lang="en-US" altLang="zh-CN" sz="2000" dirty="0">
                <a:solidFill>
                  <a:srgbClr val="0070C0"/>
                </a:solidFill>
              </a:rPr>
              <a:t>()</a:t>
            </a:r>
            <a:r>
              <a:rPr lang="zh-CN" altLang="en-US" sz="2000" dirty="0"/>
              <a:t>，改变文件的打开模式。这时，</a:t>
            </a:r>
            <a:r>
              <a:rPr lang="en-US" altLang="zh-CN" sz="2000" dirty="0" err="1">
                <a:solidFill>
                  <a:srgbClr val="0070C0"/>
                </a:solidFill>
              </a:rPr>
              <a:t>freopen</a:t>
            </a:r>
            <a:r>
              <a:rPr lang="en-US" altLang="zh-CN" sz="2000" dirty="0">
                <a:solidFill>
                  <a:srgbClr val="0070C0"/>
                </a:solidFill>
              </a:rPr>
              <a:t>()</a:t>
            </a:r>
            <a:r>
              <a:rPr lang="zh-CN" altLang="en-US" sz="2000" dirty="0"/>
              <a:t>的第一个参数应该是 </a:t>
            </a:r>
            <a:r>
              <a:rPr lang="en-US" altLang="zh-CN" sz="2000" dirty="0">
                <a:solidFill>
                  <a:srgbClr val="0070C0"/>
                </a:solidFill>
              </a:rPr>
              <a:t>NULL</a:t>
            </a:r>
            <a:endParaRPr lang="zh-CN" altLang="en-US" sz="2000" dirty="0">
              <a:solidFill>
                <a:srgbClr val="0070C0"/>
              </a:solidFill>
            </a:endParaRPr>
          </a:p>
        </p:txBody>
      </p:sp>
      <p:sp>
        <p:nvSpPr>
          <p:cNvPr id="4" name="卷形: 垂直 3">
            <a:extLst>
              <a:ext uri="{FF2B5EF4-FFF2-40B4-BE49-F238E27FC236}">
                <a16:creationId xmlns:a16="http://schemas.microsoft.com/office/drawing/2014/main" id="{989A18DA-1AC2-472D-AD99-1127C4E49EA0}"/>
              </a:ext>
            </a:extLst>
          </p:cNvPr>
          <p:cNvSpPr/>
          <p:nvPr/>
        </p:nvSpPr>
        <p:spPr bwMode="auto">
          <a:xfrm>
            <a:off x="623229" y="3573317"/>
            <a:ext cx="7704109" cy="1779916"/>
          </a:xfrm>
          <a:prstGeom prst="verticalScroll">
            <a:avLst>
              <a:gd name="adj" fmla="val 689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eaLnBrk="0" fontAlgn="base" hangingPunct="0">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freopen</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(“output.txt”, “w”,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stdout</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stdout</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重定向到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output.txt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文件</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printf</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(“hello”);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输出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hello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到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output.txt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文件</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freopen</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(“input.txt”, “r”, stdin);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stdin</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重定向到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input.txt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文件</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scanf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 &amp;i2);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从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input.txt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文件读取一个整数</a:t>
            </a:r>
          </a:p>
        </p:txBody>
      </p:sp>
      <p:sp>
        <p:nvSpPr>
          <p:cNvPr id="5" name="卷形: 垂直 4">
            <a:extLst>
              <a:ext uri="{FF2B5EF4-FFF2-40B4-BE49-F238E27FC236}">
                <a16:creationId xmlns:a16="http://schemas.microsoft.com/office/drawing/2014/main" id="{F585D14B-37A7-4AAB-924B-1F9DD9378316}"/>
              </a:ext>
            </a:extLst>
          </p:cNvPr>
          <p:cNvSpPr/>
          <p:nvPr/>
        </p:nvSpPr>
        <p:spPr bwMode="auto">
          <a:xfrm>
            <a:off x="719945" y="6206380"/>
            <a:ext cx="7704109" cy="531531"/>
          </a:xfrm>
          <a:prstGeom prst="verticalScroll">
            <a:avLst>
              <a:gd name="adj" fmla="val 689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eaLnBrk="0" fontAlgn="base" hangingPunct="0">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freopen</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(NULL,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wb</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stdout</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将</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stdout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的打开模式从</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w</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改成了</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wb</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9813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3CEF5C-AC6C-4B17-8C99-EB1FFA3E2CA2}"/>
              </a:ext>
            </a:extLst>
          </p:cNvPr>
          <p:cNvSpPr>
            <a:spLocks noGrp="1"/>
          </p:cNvSpPr>
          <p:nvPr>
            <p:ph type="title"/>
          </p:nvPr>
        </p:nvSpPr>
        <p:spPr/>
        <p:txBody>
          <a:bodyPr/>
          <a:lstStyle/>
          <a:p>
            <a:r>
              <a:rPr lang="zh-CN" altLang="en-US" dirty="0"/>
              <a:t>文件的读写</a:t>
            </a:r>
          </a:p>
        </p:txBody>
      </p:sp>
      <p:sp>
        <p:nvSpPr>
          <p:cNvPr id="3" name="内容占位符 2">
            <a:extLst>
              <a:ext uri="{FF2B5EF4-FFF2-40B4-BE49-F238E27FC236}">
                <a16:creationId xmlns:a16="http://schemas.microsoft.com/office/drawing/2014/main" id="{067CCDD0-D863-4001-A371-3C653088D316}"/>
              </a:ext>
            </a:extLst>
          </p:cNvPr>
          <p:cNvSpPr>
            <a:spLocks noGrp="1"/>
          </p:cNvSpPr>
          <p:nvPr>
            <p:ph idx="1"/>
          </p:nvPr>
        </p:nvSpPr>
        <p:spPr/>
        <p:txBody>
          <a:bodyPr/>
          <a:lstStyle/>
          <a:p>
            <a:pPr>
              <a:lnSpc>
                <a:spcPct val="100000"/>
              </a:lnSpc>
            </a:pPr>
            <a:r>
              <a:rPr lang="zh-CN" altLang="en-US" dirty="0"/>
              <a:t>文本的文件读写函数</a:t>
            </a:r>
          </a:p>
          <a:p>
            <a:pPr lvl="1">
              <a:lnSpc>
                <a:spcPct val="100000"/>
              </a:lnSpc>
            </a:pPr>
            <a:r>
              <a:rPr lang="zh-CN" altLang="en-US" sz="2000" dirty="0"/>
              <a:t>格式化读写函数 </a:t>
            </a:r>
            <a:r>
              <a:rPr lang="en-US" altLang="zh-CN" sz="2000" dirty="0" err="1">
                <a:solidFill>
                  <a:srgbClr val="0070C0"/>
                </a:solidFill>
              </a:rPr>
              <a:t>fscanf</a:t>
            </a:r>
            <a:r>
              <a:rPr lang="en-US" altLang="zh-CN" sz="2000" dirty="0">
                <a:solidFill>
                  <a:srgbClr val="0070C0"/>
                </a:solidFill>
              </a:rPr>
              <a:t>() </a:t>
            </a:r>
            <a:r>
              <a:rPr lang="zh-CN" altLang="en-US" sz="2000" dirty="0"/>
              <a:t>和 </a:t>
            </a:r>
            <a:r>
              <a:rPr lang="en-US" altLang="zh-CN" sz="2000" dirty="0" err="1">
                <a:solidFill>
                  <a:srgbClr val="0070C0"/>
                </a:solidFill>
              </a:rPr>
              <a:t>fprintf</a:t>
            </a:r>
            <a:r>
              <a:rPr lang="en-US" altLang="zh-CN" sz="2000" dirty="0">
                <a:solidFill>
                  <a:srgbClr val="0070C0"/>
                </a:solidFill>
              </a:rPr>
              <a:t>()</a:t>
            </a:r>
            <a:endParaRPr lang="en-US" altLang="zh-CN" sz="2000" dirty="0"/>
          </a:p>
          <a:p>
            <a:pPr lvl="1">
              <a:lnSpc>
                <a:spcPct val="100000"/>
              </a:lnSpc>
            </a:pPr>
            <a:r>
              <a:rPr lang="zh-CN" altLang="en-US" sz="2000" dirty="0"/>
              <a:t>字符串读写函数 </a:t>
            </a:r>
            <a:r>
              <a:rPr lang="en-US" altLang="zh-CN" sz="2000" dirty="0" err="1">
                <a:solidFill>
                  <a:srgbClr val="0070C0"/>
                </a:solidFill>
              </a:rPr>
              <a:t>fgets</a:t>
            </a:r>
            <a:r>
              <a:rPr lang="en-US" altLang="zh-CN" sz="2000" dirty="0">
                <a:solidFill>
                  <a:srgbClr val="0070C0"/>
                </a:solidFill>
              </a:rPr>
              <a:t>() </a:t>
            </a:r>
            <a:r>
              <a:rPr lang="zh-CN" altLang="en-US" sz="2000" dirty="0"/>
              <a:t>和 </a:t>
            </a:r>
            <a:r>
              <a:rPr lang="en-US" altLang="zh-CN" sz="2000" dirty="0" err="1">
                <a:solidFill>
                  <a:srgbClr val="0070C0"/>
                </a:solidFill>
              </a:rPr>
              <a:t>fputs</a:t>
            </a:r>
            <a:r>
              <a:rPr lang="en-US" altLang="zh-CN" sz="2000" dirty="0">
                <a:solidFill>
                  <a:srgbClr val="0070C0"/>
                </a:solidFill>
              </a:rPr>
              <a:t>()</a:t>
            </a:r>
            <a:endParaRPr lang="en-US" altLang="zh-CN" sz="2000" dirty="0"/>
          </a:p>
          <a:p>
            <a:pPr>
              <a:lnSpc>
                <a:spcPct val="100000"/>
              </a:lnSpc>
              <a:spcBef>
                <a:spcPts val="1800"/>
              </a:spcBef>
            </a:pPr>
            <a:r>
              <a:rPr lang="zh-CN" altLang="en-US" dirty="0"/>
              <a:t>二级制文件的读写函数</a:t>
            </a:r>
          </a:p>
          <a:p>
            <a:pPr lvl="1">
              <a:lnSpc>
                <a:spcPct val="100000"/>
              </a:lnSpc>
            </a:pPr>
            <a:r>
              <a:rPr lang="zh-CN" altLang="en-US" sz="2000" dirty="0"/>
              <a:t>数据块读写函数 </a:t>
            </a:r>
            <a:r>
              <a:rPr lang="en-US" altLang="zh-CN" sz="2000" dirty="0" err="1">
                <a:solidFill>
                  <a:srgbClr val="0070C0"/>
                </a:solidFill>
              </a:rPr>
              <a:t>fread</a:t>
            </a:r>
            <a:r>
              <a:rPr lang="en-US" altLang="zh-CN" sz="2000" dirty="0">
                <a:solidFill>
                  <a:srgbClr val="0070C0"/>
                </a:solidFill>
              </a:rPr>
              <a:t>() </a:t>
            </a:r>
            <a:r>
              <a:rPr lang="zh-CN" altLang="en-US" sz="2000" dirty="0"/>
              <a:t>和 </a:t>
            </a:r>
            <a:r>
              <a:rPr lang="en-US" altLang="zh-CN" sz="2000" dirty="0" err="1">
                <a:solidFill>
                  <a:srgbClr val="0070C0"/>
                </a:solidFill>
              </a:rPr>
              <a:t>fwrite</a:t>
            </a:r>
            <a:r>
              <a:rPr lang="en-US" altLang="zh-CN" sz="2000" dirty="0">
                <a:solidFill>
                  <a:srgbClr val="0070C0"/>
                </a:solidFill>
              </a:rPr>
              <a:t>()</a:t>
            </a:r>
            <a:endParaRPr lang="en-US" altLang="zh-CN" sz="2000" dirty="0"/>
          </a:p>
          <a:p>
            <a:pPr>
              <a:lnSpc>
                <a:spcPct val="100000"/>
              </a:lnSpc>
              <a:spcBef>
                <a:spcPts val="1800"/>
              </a:spcBef>
            </a:pPr>
            <a:r>
              <a:rPr lang="zh-CN" altLang="en-US" dirty="0"/>
              <a:t>字节（字符）读写函数</a:t>
            </a:r>
            <a:endParaRPr lang="en-US" altLang="zh-CN" dirty="0"/>
          </a:p>
          <a:p>
            <a:pPr lvl="1">
              <a:lnSpc>
                <a:spcPct val="100000"/>
              </a:lnSpc>
            </a:pPr>
            <a:r>
              <a:rPr lang="zh-CN" altLang="en-US" sz="2000" dirty="0"/>
              <a:t>函数 </a:t>
            </a:r>
            <a:r>
              <a:rPr lang="en-US" altLang="zh-CN" sz="2000" dirty="0" err="1">
                <a:solidFill>
                  <a:srgbClr val="0070C0"/>
                </a:solidFill>
              </a:rPr>
              <a:t>fgetc</a:t>
            </a:r>
            <a:r>
              <a:rPr lang="en-US" altLang="zh-CN" sz="2000" dirty="0">
                <a:solidFill>
                  <a:srgbClr val="0070C0"/>
                </a:solidFill>
              </a:rPr>
              <a:t>() </a:t>
            </a:r>
            <a:r>
              <a:rPr lang="zh-CN" altLang="en-US" sz="2000" dirty="0"/>
              <a:t>和 </a:t>
            </a:r>
            <a:r>
              <a:rPr lang="en-US" altLang="zh-CN" sz="2000" dirty="0" err="1">
                <a:solidFill>
                  <a:srgbClr val="0070C0"/>
                </a:solidFill>
              </a:rPr>
              <a:t>fputc</a:t>
            </a:r>
            <a:r>
              <a:rPr lang="en-US" altLang="zh-CN" sz="2000" dirty="0">
                <a:solidFill>
                  <a:srgbClr val="0070C0"/>
                </a:solidFill>
              </a:rPr>
              <a:t>()</a:t>
            </a:r>
            <a:r>
              <a:rPr lang="zh-CN" altLang="en-US" sz="2000" dirty="0"/>
              <a:t>，同时适用于</a:t>
            </a:r>
            <a:r>
              <a:rPr lang="zh-CN" altLang="en-US" sz="2000" dirty="0">
                <a:solidFill>
                  <a:srgbClr val="C00000"/>
                </a:solidFill>
              </a:rPr>
              <a:t>文本文件</a:t>
            </a:r>
            <a:r>
              <a:rPr lang="zh-CN" altLang="en-US" sz="2000" dirty="0"/>
              <a:t>和</a:t>
            </a:r>
            <a:r>
              <a:rPr lang="zh-CN" altLang="en-US" sz="2000" dirty="0">
                <a:solidFill>
                  <a:srgbClr val="C00000"/>
                </a:solidFill>
              </a:rPr>
              <a:t>二进制文件</a:t>
            </a:r>
            <a:r>
              <a:rPr lang="zh-CN" altLang="en-US" sz="2000" dirty="0"/>
              <a:t>的读写</a:t>
            </a:r>
            <a:endParaRPr lang="en-US" altLang="zh-CN" sz="2000" dirty="0"/>
          </a:p>
          <a:p>
            <a:pPr lvl="1">
              <a:lnSpc>
                <a:spcPct val="100000"/>
              </a:lnSpc>
            </a:pPr>
            <a:r>
              <a:rPr lang="zh-CN" altLang="en-US" sz="2000" dirty="0"/>
              <a:t>注意：用文本或二进制方式打开文件后，并不限制是用文本还是二进制形式读写数据，但</a:t>
            </a:r>
            <a:r>
              <a:rPr lang="zh-CN" altLang="en-US" sz="2000" dirty="0">
                <a:solidFill>
                  <a:srgbClr val="C00000"/>
                </a:solidFill>
              </a:rPr>
              <a:t>结果会有差别</a:t>
            </a:r>
            <a:r>
              <a:rPr lang="zh-CN" altLang="en-US" sz="2000" dirty="0"/>
              <a:t>（写值或写</a:t>
            </a:r>
            <a:r>
              <a:rPr lang="en-US" altLang="zh-CN" sz="2000" dirty="0"/>
              <a:t>ASCII</a:t>
            </a:r>
            <a:r>
              <a:rPr lang="zh-CN" altLang="en-US" sz="2000" dirty="0"/>
              <a:t>码，读换行符）</a:t>
            </a:r>
          </a:p>
        </p:txBody>
      </p:sp>
    </p:spTree>
    <p:extLst>
      <p:ext uri="{BB962C8B-B14F-4D97-AF65-F5344CB8AC3E}">
        <p14:creationId xmlns:p14="http://schemas.microsoft.com/office/powerpoint/2010/main" val="3301509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260141-2AE2-42BE-B8DB-4BF366515780}"/>
              </a:ext>
            </a:extLst>
          </p:cNvPr>
          <p:cNvSpPr>
            <a:spLocks noGrp="1"/>
          </p:cNvSpPr>
          <p:nvPr>
            <p:ph type="title"/>
          </p:nvPr>
        </p:nvSpPr>
        <p:spPr/>
        <p:txBody>
          <a:bodyPr/>
          <a:lstStyle/>
          <a:p>
            <a:r>
              <a:rPr lang="zh-CN" altLang="en-US" dirty="0"/>
              <a:t>文本文件的读写</a:t>
            </a:r>
          </a:p>
        </p:txBody>
      </p:sp>
      <p:sp>
        <p:nvSpPr>
          <p:cNvPr id="3" name="内容占位符 2">
            <a:extLst>
              <a:ext uri="{FF2B5EF4-FFF2-40B4-BE49-F238E27FC236}">
                <a16:creationId xmlns:a16="http://schemas.microsoft.com/office/drawing/2014/main" id="{16D44E48-F65F-46EF-9AF2-9471289993EB}"/>
              </a:ext>
            </a:extLst>
          </p:cNvPr>
          <p:cNvSpPr>
            <a:spLocks noGrp="1"/>
          </p:cNvSpPr>
          <p:nvPr>
            <p:ph idx="1"/>
          </p:nvPr>
        </p:nvSpPr>
        <p:spPr/>
        <p:txBody>
          <a:bodyPr/>
          <a:lstStyle/>
          <a:p>
            <a:r>
              <a:rPr lang="zh-CN" altLang="en-US" dirty="0"/>
              <a:t>格式化（文本形式）读写函数</a:t>
            </a:r>
          </a:p>
          <a:p>
            <a:pPr lvl="1">
              <a:buFont typeface="Wingdings" panose="05000000000000000000" pitchFamily="2" charset="2"/>
              <a:buNone/>
            </a:pPr>
            <a:r>
              <a:rPr lang="en-US" altLang="zh-CN" dirty="0">
                <a:solidFill>
                  <a:srgbClr val="0070C0"/>
                </a:solidFill>
              </a:rPr>
              <a:t>int </a:t>
            </a:r>
            <a:r>
              <a:rPr lang="en-US" altLang="zh-CN" dirty="0" err="1">
                <a:solidFill>
                  <a:srgbClr val="0070C0"/>
                </a:solidFill>
              </a:rPr>
              <a:t>fscanf</a:t>
            </a:r>
            <a:r>
              <a:rPr lang="en-US" altLang="zh-CN" dirty="0">
                <a:solidFill>
                  <a:srgbClr val="0070C0"/>
                </a:solidFill>
              </a:rPr>
              <a:t>(FILE *stream, const char*format,...);</a:t>
            </a:r>
          </a:p>
          <a:p>
            <a:pPr lvl="1"/>
            <a:r>
              <a:rPr lang="zh-CN" altLang="en-US" sz="1800" dirty="0"/>
              <a:t>返回值：成功读取的项目数量；若出现错误或到达文件末尾，返回 </a:t>
            </a:r>
            <a:r>
              <a:rPr lang="en-US" altLang="zh-CN" sz="1800" dirty="0">
                <a:solidFill>
                  <a:srgbClr val="0070C0"/>
                </a:solidFill>
              </a:rPr>
              <a:t>EOF</a:t>
            </a:r>
            <a:r>
              <a:rPr lang="zh-CN" altLang="en-US" sz="1800" dirty="0"/>
              <a:t>。</a:t>
            </a:r>
            <a:endParaRPr lang="en-US" altLang="zh-CN" sz="1800" dirty="0"/>
          </a:p>
          <a:p>
            <a:pPr lvl="1">
              <a:buFont typeface="Wingdings" panose="05000000000000000000" pitchFamily="2" charset="2"/>
              <a:buNone/>
            </a:pPr>
            <a:r>
              <a:rPr lang="en-US" altLang="zh-CN" dirty="0">
                <a:solidFill>
                  <a:srgbClr val="0070C0"/>
                </a:solidFill>
              </a:rPr>
              <a:t>int </a:t>
            </a:r>
            <a:r>
              <a:rPr lang="en-US" altLang="zh-CN" dirty="0" err="1">
                <a:solidFill>
                  <a:srgbClr val="0070C0"/>
                </a:solidFill>
              </a:rPr>
              <a:t>fprintf</a:t>
            </a:r>
            <a:r>
              <a:rPr lang="en-US" altLang="zh-CN" dirty="0">
                <a:solidFill>
                  <a:srgbClr val="0070C0"/>
                </a:solidFill>
              </a:rPr>
              <a:t>(FILE *stream, const char*format,...);</a:t>
            </a:r>
          </a:p>
          <a:p>
            <a:pPr lvl="1"/>
            <a:r>
              <a:rPr lang="zh-CN" altLang="en-US" sz="1800" dirty="0"/>
              <a:t>返回值：成功写入的字符数；若出现错误，返回负值。</a:t>
            </a:r>
            <a:endParaRPr lang="en-US" altLang="zh-CN" sz="1800" dirty="0"/>
          </a:p>
          <a:p>
            <a:r>
              <a:rPr lang="zh-CN" altLang="en-US" dirty="0"/>
              <a:t>用法类似</a:t>
            </a:r>
            <a:r>
              <a:rPr lang="en-US" altLang="zh-CN" dirty="0" err="1">
                <a:solidFill>
                  <a:srgbClr val="0070C0"/>
                </a:solidFill>
              </a:rPr>
              <a:t>scanf</a:t>
            </a:r>
            <a:r>
              <a:rPr lang="en-US" altLang="zh-CN" dirty="0">
                <a:solidFill>
                  <a:srgbClr val="0070C0"/>
                </a:solidFill>
              </a:rPr>
              <a:t>()</a:t>
            </a:r>
            <a:r>
              <a:rPr lang="zh-CN" altLang="en-US" dirty="0"/>
              <a:t>与</a:t>
            </a:r>
            <a:r>
              <a:rPr lang="en-US" altLang="zh-CN" dirty="0" err="1">
                <a:solidFill>
                  <a:srgbClr val="0070C0"/>
                </a:solidFill>
              </a:rPr>
              <a:t>printf</a:t>
            </a:r>
            <a:r>
              <a:rPr lang="en-US" altLang="zh-CN" dirty="0">
                <a:solidFill>
                  <a:srgbClr val="0070C0"/>
                </a:solidFill>
              </a:rPr>
              <a:t>()</a:t>
            </a:r>
            <a:r>
              <a:rPr lang="zh-CN" altLang="en-US" dirty="0"/>
              <a:t>，但增加文件指针作为首个形参</a:t>
            </a:r>
          </a:p>
          <a:p>
            <a:endParaRPr lang="zh-CN" altLang="en-US" dirty="0"/>
          </a:p>
        </p:txBody>
      </p:sp>
      <p:sp>
        <p:nvSpPr>
          <p:cNvPr id="5" name="卷形: 垂直 4">
            <a:extLst>
              <a:ext uri="{FF2B5EF4-FFF2-40B4-BE49-F238E27FC236}">
                <a16:creationId xmlns:a16="http://schemas.microsoft.com/office/drawing/2014/main" id="{FC2CDCF7-F028-4B9D-9636-12CD55193FB6}"/>
              </a:ext>
            </a:extLst>
          </p:cNvPr>
          <p:cNvSpPr/>
          <p:nvPr/>
        </p:nvSpPr>
        <p:spPr bwMode="auto">
          <a:xfrm>
            <a:off x="614438" y="4534934"/>
            <a:ext cx="7704109" cy="1779916"/>
          </a:xfrm>
          <a:prstGeom prst="verticalScroll">
            <a:avLst>
              <a:gd name="adj" fmla="val 689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eaLnBrk="0" fontAlgn="base" hangingPunct="0">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fscanf</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(stdin,</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等效于 </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scanf</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fprintf</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stdout</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等效于 </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printf</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fscanf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d%f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&amp;</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&amp;f);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从指针</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所指的文件中读取一个整型</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数据到整型变量</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中，再读取一个浮</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点型数据到浮点型变量</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“%d”,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将整型变量</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的值存储到</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所指文件中</a:t>
            </a:r>
          </a:p>
        </p:txBody>
      </p:sp>
    </p:spTree>
    <p:extLst>
      <p:ext uri="{BB962C8B-B14F-4D97-AF65-F5344CB8AC3E}">
        <p14:creationId xmlns:p14="http://schemas.microsoft.com/office/powerpoint/2010/main" val="313343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7537F-00C2-4DF7-AAE9-A8EB7D6E6A90}"/>
              </a:ext>
            </a:extLst>
          </p:cNvPr>
          <p:cNvSpPr>
            <a:spLocks noGrp="1"/>
          </p:cNvSpPr>
          <p:nvPr>
            <p:ph type="title"/>
          </p:nvPr>
        </p:nvSpPr>
        <p:spPr/>
        <p:txBody>
          <a:bodyPr/>
          <a:lstStyle/>
          <a:p>
            <a:r>
              <a:rPr lang="zh-CN" altLang="en-US" dirty="0"/>
              <a:t>文本文件的读写</a:t>
            </a:r>
          </a:p>
        </p:txBody>
      </p:sp>
      <p:sp>
        <p:nvSpPr>
          <p:cNvPr id="3" name="内容占位符 2">
            <a:extLst>
              <a:ext uri="{FF2B5EF4-FFF2-40B4-BE49-F238E27FC236}">
                <a16:creationId xmlns:a16="http://schemas.microsoft.com/office/drawing/2014/main" id="{428E7D90-8CD9-40B7-95B8-066DBBAD8AF9}"/>
              </a:ext>
            </a:extLst>
          </p:cNvPr>
          <p:cNvSpPr>
            <a:spLocks noGrp="1"/>
          </p:cNvSpPr>
          <p:nvPr>
            <p:ph idx="1"/>
          </p:nvPr>
        </p:nvSpPr>
        <p:spPr>
          <a:xfrm>
            <a:off x="301625" y="1268760"/>
            <a:ext cx="8540750" cy="4830415"/>
          </a:xfrm>
        </p:spPr>
        <p:txBody>
          <a:bodyPr/>
          <a:lstStyle/>
          <a:p>
            <a:r>
              <a:rPr lang="zh-CN" altLang="en-US" dirty="0"/>
              <a:t>字符串读写函数</a:t>
            </a:r>
            <a:endParaRPr lang="en-US" altLang="zh-CN" dirty="0"/>
          </a:p>
          <a:p>
            <a:pPr marL="0" indent="0">
              <a:buNone/>
            </a:pPr>
            <a:r>
              <a:rPr lang="en-US" altLang="zh-CN" dirty="0">
                <a:solidFill>
                  <a:srgbClr val="0070C0"/>
                </a:solidFill>
              </a:rPr>
              <a:t>    char *</a:t>
            </a:r>
            <a:r>
              <a:rPr lang="en-US" altLang="zh-CN" dirty="0" err="1">
                <a:solidFill>
                  <a:srgbClr val="0070C0"/>
                </a:solidFill>
              </a:rPr>
              <a:t>fgets</a:t>
            </a:r>
            <a:r>
              <a:rPr lang="en-US" altLang="zh-CN" dirty="0">
                <a:solidFill>
                  <a:srgbClr val="0070C0"/>
                </a:solidFill>
              </a:rPr>
              <a:t>(char *str, int n, FILE *stream);</a:t>
            </a:r>
          </a:p>
          <a:p>
            <a:pPr lvl="1"/>
            <a:r>
              <a:rPr lang="en-US" altLang="zh-CN" sz="1800" dirty="0"/>
              <a:t>str</a:t>
            </a:r>
            <a:r>
              <a:rPr lang="zh-CN" altLang="en-US" sz="1800" dirty="0"/>
              <a:t>：存储读取数据的缓冲区，必须确保足够大</a:t>
            </a:r>
            <a:endParaRPr lang="en-US" altLang="zh-CN" sz="1800" dirty="0"/>
          </a:p>
          <a:p>
            <a:pPr lvl="1"/>
            <a:r>
              <a:rPr lang="en-US" altLang="zh-CN" sz="1800" dirty="0"/>
              <a:t>n</a:t>
            </a:r>
            <a:r>
              <a:rPr lang="zh-CN" altLang="en-US" sz="1800" dirty="0"/>
              <a:t>：要读取的最大字符数（包括终止符 </a:t>
            </a:r>
            <a:r>
              <a:rPr lang="en-US" altLang="zh-CN" sz="1800" dirty="0"/>
              <a:t>\0</a:t>
            </a:r>
            <a:r>
              <a:rPr lang="zh-CN" altLang="en-US" sz="1800" dirty="0"/>
              <a:t>），一般为 </a:t>
            </a:r>
            <a:r>
              <a:rPr lang="en-US" altLang="zh-CN" sz="1800" dirty="0" err="1">
                <a:solidFill>
                  <a:srgbClr val="0070C0"/>
                </a:solidFill>
              </a:rPr>
              <a:t>sizeof</a:t>
            </a:r>
            <a:r>
              <a:rPr lang="en-US" altLang="zh-CN" sz="1800" dirty="0">
                <a:solidFill>
                  <a:srgbClr val="0070C0"/>
                </a:solidFill>
              </a:rPr>
              <a:t>(str)</a:t>
            </a:r>
            <a:r>
              <a:rPr lang="zh-CN" altLang="en-US" sz="1800" dirty="0">
                <a:solidFill>
                  <a:srgbClr val="0070C0"/>
                </a:solidFill>
              </a:rPr>
              <a:t> </a:t>
            </a:r>
            <a:endParaRPr lang="en-US" altLang="zh-CN" sz="1800" dirty="0">
              <a:solidFill>
                <a:srgbClr val="0070C0"/>
              </a:solidFill>
            </a:endParaRPr>
          </a:p>
          <a:p>
            <a:pPr lvl="1"/>
            <a:r>
              <a:rPr lang="zh-CN" altLang="en-US" sz="1800" dirty="0"/>
              <a:t>返回值：成功读取一行，返回 </a:t>
            </a:r>
            <a:r>
              <a:rPr lang="en-US" altLang="zh-CN" sz="1800" dirty="0"/>
              <a:t>str</a:t>
            </a:r>
            <a:r>
              <a:rPr lang="zh-CN" altLang="en-US" sz="1800" dirty="0"/>
              <a:t>；若遇到文件结束或错误，则返回 </a:t>
            </a:r>
            <a:r>
              <a:rPr lang="en-US" altLang="zh-CN" sz="1800" dirty="0">
                <a:solidFill>
                  <a:srgbClr val="0070C0"/>
                </a:solidFill>
              </a:rPr>
              <a:t>NULL</a:t>
            </a:r>
          </a:p>
          <a:p>
            <a:pPr marL="0" indent="0">
              <a:buNone/>
            </a:pPr>
            <a:r>
              <a:rPr lang="en-US" altLang="zh-CN" dirty="0">
                <a:solidFill>
                  <a:srgbClr val="0070C0"/>
                </a:solidFill>
              </a:rPr>
              <a:t>    int </a:t>
            </a:r>
            <a:r>
              <a:rPr lang="en-US" altLang="zh-CN" dirty="0" err="1">
                <a:solidFill>
                  <a:srgbClr val="0070C0"/>
                </a:solidFill>
              </a:rPr>
              <a:t>fputs</a:t>
            </a:r>
            <a:r>
              <a:rPr lang="en-US" altLang="zh-CN" dirty="0">
                <a:solidFill>
                  <a:srgbClr val="0070C0"/>
                </a:solidFill>
              </a:rPr>
              <a:t>(const char *str, FILE *stream);</a:t>
            </a:r>
          </a:p>
          <a:p>
            <a:pPr lvl="1"/>
            <a:r>
              <a:rPr lang="zh-CN" altLang="en-US" sz="1800" dirty="0"/>
              <a:t>返回值：成功写入字符串，返回非负值；若出现错误，返回 </a:t>
            </a:r>
            <a:r>
              <a:rPr lang="en-US" altLang="zh-CN" sz="1800" dirty="0">
                <a:solidFill>
                  <a:srgbClr val="0070C0"/>
                </a:solidFill>
              </a:rPr>
              <a:t>EOF</a:t>
            </a:r>
            <a:r>
              <a:rPr lang="zh-CN" altLang="en-US" sz="1800" dirty="0"/>
              <a:t>。</a:t>
            </a:r>
            <a:endParaRPr lang="en-US" altLang="zh-CN" sz="1800" dirty="0"/>
          </a:p>
          <a:p>
            <a:r>
              <a:rPr lang="zh-CN" altLang="en-US" dirty="0"/>
              <a:t>示例（通常用于逐行读取或者写入）</a:t>
            </a:r>
          </a:p>
        </p:txBody>
      </p:sp>
      <p:sp>
        <p:nvSpPr>
          <p:cNvPr id="4" name="卷形: 垂直 3">
            <a:extLst>
              <a:ext uri="{FF2B5EF4-FFF2-40B4-BE49-F238E27FC236}">
                <a16:creationId xmlns:a16="http://schemas.microsoft.com/office/drawing/2014/main" id="{A58B86DA-18CA-4627-BB5E-8C931FD1084A}"/>
              </a:ext>
            </a:extLst>
          </p:cNvPr>
          <p:cNvSpPr/>
          <p:nvPr/>
        </p:nvSpPr>
        <p:spPr bwMode="auto">
          <a:xfrm>
            <a:off x="719945" y="4921777"/>
            <a:ext cx="7704109" cy="1751585"/>
          </a:xfrm>
          <a:prstGeom prst="verticalScroll">
            <a:avLst>
              <a:gd name="adj" fmla="val 689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 buffer[100];</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while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fgets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(buffer,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(buffer),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NULL)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 buffer);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输出读取的行</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fputs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("Hello, World!\n",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写入字符串</a:t>
            </a:r>
          </a:p>
        </p:txBody>
      </p:sp>
    </p:spTree>
    <p:extLst>
      <p:ext uri="{BB962C8B-B14F-4D97-AF65-F5344CB8AC3E}">
        <p14:creationId xmlns:p14="http://schemas.microsoft.com/office/powerpoint/2010/main" val="90982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6C2B2B-A477-42B2-9DB1-B67665172911}"/>
              </a:ext>
            </a:extLst>
          </p:cNvPr>
          <p:cNvSpPr>
            <a:spLocks noGrp="1"/>
          </p:cNvSpPr>
          <p:nvPr>
            <p:ph type="title"/>
          </p:nvPr>
        </p:nvSpPr>
        <p:spPr/>
        <p:txBody>
          <a:bodyPr/>
          <a:lstStyle/>
          <a:p>
            <a:r>
              <a:rPr lang="zh-CN" altLang="en-US" dirty="0"/>
              <a:t>文本文件的读写</a:t>
            </a:r>
          </a:p>
        </p:txBody>
      </p:sp>
      <p:sp>
        <p:nvSpPr>
          <p:cNvPr id="3" name="内容占位符 2">
            <a:extLst>
              <a:ext uri="{FF2B5EF4-FFF2-40B4-BE49-F238E27FC236}">
                <a16:creationId xmlns:a16="http://schemas.microsoft.com/office/drawing/2014/main" id="{AA769757-AFF7-4412-A9A6-9790AE1B86FA}"/>
              </a:ext>
            </a:extLst>
          </p:cNvPr>
          <p:cNvSpPr>
            <a:spLocks noGrp="1"/>
          </p:cNvSpPr>
          <p:nvPr>
            <p:ph idx="1"/>
          </p:nvPr>
        </p:nvSpPr>
        <p:spPr/>
        <p:txBody>
          <a:bodyPr/>
          <a:lstStyle/>
          <a:p>
            <a:r>
              <a:rPr lang="zh-CN" altLang="en-US" dirty="0"/>
              <a:t> 用 </a:t>
            </a:r>
            <a:r>
              <a:rPr lang="en-US" altLang="zh-CN" dirty="0" err="1">
                <a:solidFill>
                  <a:srgbClr val="0070C0"/>
                </a:solidFill>
              </a:rPr>
              <a:t>fgets</a:t>
            </a:r>
            <a:r>
              <a:rPr lang="en-US" altLang="zh-CN" dirty="0">
                <a:solidFill>
                  <a:srgbClr val="0070C0"/>
                </a:solidFill>
              </a:rPr>
              <a:t>() </a:t>
            </a:r>
            <a:r>
              <a:rPr lang="zh-CN" altLang="en-US" dirty="0"/>
              <a:t>实现 </a:t>
            </a:r>
            <a:r>
              <a:rPr lang="en-US" altLang="zh-CN" dirty="0" err="1">
                <a:solidFill>
                  <a:srgbClr val="0070C0"/>
                </a:solidFill>
              </a:rPr>
              <a:t>fscanf</a:t>
            </a:r>
            <a:r>
              <a:rPr lang="en-US" altLang="zh-CN" dirty="0">
                <a:solidFill>
                  <a:srgbClr val="0070C0"/>
                </a:solidFill>
              </a:rPr>
              <a:t>() </a:t>
            </a:r>
            <a:r>
              <a:rPr lang="en-US" altLang="zh-CN" dirty="0"/>
              <a:t>(</a:t>
            </a:r>
            <a:r>
              <a:rPr lang="zh-CN" altLang="en-US" dirty="0"/>
              <a:t>按行读取并格式化解析</a:t>
            </a:r>
            <a:r>
              <a:rPr lang="en-US" altLang="zh-CN" dirty="0"/>
              <a:t>)</a:t>
            </a:r>
          </a:p>
          <a:p>
            <a:endParaRPr lang="en-US" altLang="zh-CN" dirty="0"/>
          </a:p>
          <a:p>
            <a:endParaRPr lang="en-US" altLang="zh-CN" dirty="0"/>
          </a:p>
          <a:p>
            <a:endParaRPr lang="en-US" altLang="zh-CN" dirty="0"/>
          </a:p>
          <a:p>
            <a:endParaRPr lang="en-US" altLang="zh-CN" dirty="0"/>
          </a:p>
          <a:p>
            <a:r>
              <a:rPr lang="zh-CN" altLang="en-US" dirty="0"/>
              <a:t>用 </a:t>
            </a:r>
            <a:r>
              <a:rPr lang="en-US" altLang="zh-CN" dirty="0" err="1">
                <a:solidFill>
                  <a:srgbClr val="0070C0"/>
                </a:solidFill>
              </a:rPr>
              <a:t>fputs</a:t>
            </a:r>
            <a:r>
              <a:rPr lang="en-US" altLang="zh-CN" dirty="0">
                <a:solidFill>
                  <a:srgbClr val="0070C0"/>
                </a:solidFill>
              </a:rPr>
              <a:t>()</a:t>
            </a:r>
            <a:r>
              <a:rPr lang="en-US" altLang="zh-CN" dirty="0"/>
              <a:t> </a:t>
            </a:r>
            <a:r>
              <a:rPr lang="zh-CN" altLang="en-US" dirty="0"/>
              <a:t>实现 </a:t>
            </a:r>
            <a:r>
              <a:rPr lang="en-US" altLang="zh-CN" dirty="0" err="1">
                <a:solidFill>
                  <a:srgbClr val="0070C0"/>
                </a:solidFill>
              </a:rPr>
              <a:t>fprintf</a:t>
            </a:r>
            <a:r>
              <a:rPr lang="en-US" altLang="zh-CN" dirty="0">
                <a:solidFill>
                  <a:srgbClr val="0070C0"/>
                </a:solidFill>
              </a:rPr>
              <a:t>() </a:t>
            </a:r>
            <a:r>
              <a:rPr lang="en-US" altLang="zh-CN" dirty="0"/>
              <a:t>(</a:t>
            </a:r>
            <a:r>
              <a:rPr lang="zh-CN" altLang="en-US" dirty="0"/>
              <a:t>格式化后按行写入</a:t>
            </a:r>
            <a:r>
              <a:rPr lang="en-US" altLang="zh-CN" dirty="0"/>
              <a:t>)</a:t>
            </a:r>
            <a:endParaRPr lang="zh-CN" altLang="en-US" dirty="0"/>
          </a:p>
        </p:txBody>
      </p:sp>
      <p:sp>
        <p:nvSpPr>
          <p:cNvPr id="4" name="卷形: 垂直 3">
            <a:extLst>
              <a:ext uri="{FF2B5EF4-FFF2-40B4-BE49-F238E27FC236}">
                <a16:creationId xmlns:a16="http://schemas.microsoft.com/office/drawing/2014/main" id="{A46846CC-498A-4776-AF8E-5F24A2A72E79}"/>
              </a:ext>
            </a:extLst>
          </p:cNvPr>
          <p:cNvSpPr/>
          <p:nvPr/>
        </p:nvSpPr>
        <p:spPr bwMode="auto">
          <a:xfrm>
            <a:off x="632022" y="2048067"/>
            <a:ext cx="7704109" cy="2049148"/>
          </a:xfrm>
          <a:prstGeom prst="verticalScroll">
            <a:avLst>
              <a:gd name="adj" fmla="val 689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fscanf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“%d %s”, &amp;id, name);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fscanf</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函数实现</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用 </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fgets</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实现</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if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fgets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(buffer,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(buffer),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NULL)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sscanf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(buffer, "%d %s", &amp;id, name);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解析行数据</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卷形: 垂直 4">
            <a:extLst>
              <a:ext uri="{FF2B5EF4-FFF2-40B4-BE49-F238E27FC236}">
                <a16:creationId xmlns:a16="http://schemas.microsoft.com/office/drawing/2014/main" id="{42B526A3-2692-4295-B6A5-37289AD39EAB}"/>
              </a:ext>
            </a:extLst>
          </p:cNvPr>
          <p:cNvSpPr/>
          <p:nvPr/>
        </p:nvSpPr>
        <p:spPr bwMode="auto">
          <a:xfrm>
            <a:off x="632021" y="4679898"/>
            <a:ext cx="7704109" cy="1910552"/>
          </a:xfrm>
          <a:prstGeom prst="verticalScroll">
            <a:avLst>
              <a:gd name="adj" fmla="val 689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“%d %s\n”, id, name);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fprintf</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函数实现</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用 </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fputs</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实现</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(buffer, "%d %s\n", id, name);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格式化到缓冲区</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fputs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(buffer,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写入字符串</a:t>
            </a:r>
          </a:p>
        </p:txBody>
      </p:sp>
    </p:spTree>
    <p:extLst>
      <p:ext uri="{BB962C8B-B14F-4D97-AF65-F5344CB8AC3E}">
        <p14:creationId xmlns:p14="http://schemas.microsoft.com/office/powerpoint/2010/main" val="3071118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95CA04-D175-4044-8F88-CF5D04A065D9}"/>
              </a:ext>
            </a:extLst>
          </p:cNvPr>
          <p:cNvSpPr>
            <a:spLocks noGrp="1"/>
          </p:cNvSpPr>
          <p:nvPr>
            <p:ph type="title"/>
          </p:nvPr>
        </p:nvSpPr>
        <p:spPr/>
        <p:txBody>
          <a:bodyPr/>
          <a:lstStyle/>
          <a:p>
            <a:r>
              <a:rPr lang="zh-CN" altLang="en-US" dirty="0"/>
              <a:t>二进制文件的读写</a:t>
            </a:r>
          </a:p>
        </p:txBody>
      </p:sp>
      <p:sp>
        <p:nvSpPr>
          <p:cNvPr id="3" name="内容占位符 2">
            <a:extLst>
              <a:ext uri="{FF2B5EF4-FFF2-40B4-BE49-F238E27FC236}">
                <a16:creationId xmlns:a16="http://schemas.microsoft.com/office/drawing/2014/main" id="{107F39A5-D581-4353-8E27-CA90FD0F4F30}"/>
              </a:ext>
            </a:extLst>
          </p:cNvPr>
          <p:cNvSpPr>
            <a:spLocks noGrp="1"/>
          </p:cNvSpPr>
          <p:nvPr>
            <p:ph idx="1"/>
          </p:nvPr>
        </p:nvSpPr>
        <p:spPr/>
        <p:txBody>
          <a:bodyPr/>
          <a:lstStyle/>
          <a:p>
            <a:r>
              <a:rPr lang="zh-CN" altLang="en-US" dirty="0"/>
              <a:t>数据块（二进制形式）的读写函数</a:t>
            </a:r>
          </a:p>
          <a:p>
            <a:pPr lvl="1">
              <a:buFont typeface="Wingdings" panose="05000000000000000000" pitchFamily="2" charset="2"/>
              <a:buNone/>
            </a:pPr>
            <a:r>
              <a:rPr lang="en-US" altLang="zh-CN" sz="2000" dirty="0" err="1">
                <a:solidFill>
                  <a:srgbClr val="0070C0"/>
                </a:solidFill>
              </a:rPr>
              <a:t>size_t</a:t>
            </a:r>
            <a:r>
              <a:rPr lang="en-US" altLang="zh-CN" sz="2000" dirty="0">
                <a:solidFill>
                  <a:srgbClr val="0070C0"/>
                </a:solidFill>
              </a:rPr>
              <a:t> </a:t>
            </a:r>
            <a:r>
              <a:rPr lang="en-US" altLang="zh-CN" sz="2000" dirty="0" err="1">
                <a:solidFill>
                  <a:srgbClr val="0070C0"/>
                </a:solidFill>
              </a:rPr>
              <a:t>fread</a:t>
            </a:r>
            <a:r>
              <a:rPr lang="en-US" altLang="zh-CN" sz="2000" dirty="0">
                <a:solidFill>
                  <a:srgbClr val="0070C0"/>
                </a:solidFill>
              </a:rPr>
              <a:t>(void *</a:t>
            </a:r>
            <a:r>
              <a:rPr lang="en-US" altLang="zh-CN" sz="2000" dirty="0" err="1">
                <a:solidFill>
                  <a:srgbClr val="0070C0"/>
                </a:solidFill>
              </a:rPr>
              <a:t>buf</a:t>
            </a:r>
            <a:r>
              <a:rPr lang="en-US" altLang="zh-CN" sz="2000" dirty="0">
                <a:solidFill>
                  <a:srgbClr val="0070C0"/>
                </a:solidFill>
              </a:rPr>
              <a:t>, </a:t>
            </a:r>
            <a:r>
              <a:rPr lang="en-US" altLang="zh-CN" sz="2000" dirty="0" err="1">
                <a:solidFill>
                  <a:srgbClr val="0070C0"/>
                </a:solidFill>
              </a:rPr>
              <a:t>size_t</a:t>
            </a:r>
            <a:r>
              <a:rPr lang="en-US" altLang="zh-CN" sz="2000" dirty="0">
                <a:solidFill>
                  <a:srgbClr val="0070C0"/>
                </a:solidFill>
              </a:rPr>
              <a:t> size, </a:t>
            </a:r>
            <a:r>
              <a:rPr lang="en-US" altLang="zh-CN" sz="2000" dirty="0" err="1">
                <a:solidFill>
                  <a:srgbClr val="0070C0"/>
                </a:solidFill>
              </a:rPr>
              <a:t>size_t</a:t>
            </a:r>
            <a:r>
              <a:rPr lang="en-US" altLang="zh-CN" sz="2000" dirty="0">
                <a:solidFill>
                  <a:srgbClr val="0070C0"/>
                </a:solidFill>
              </a:rPr>
              <a:t> n, FILE *stream);</a:t>
            </a:r>
          </a:p>
          <a:p>
            <a:pPr lvl="1">
              <a:buFont typeface="Wingdings" panose="05000000000000000000" pitchFamily="2" charset="2"/>
              <a:buNone/>
            </a:pPr>
            <a:r>
              <a:rPr lang="en-US" altLang="zh-CN" sz="2000" dirty="0" err="1">
                <a:solidFill>
                  <a:srgbClr val="0070C0"/>
                </a:solidFill>
              </a:rPr>
              <a:t>size_t</a:t>
            </a:r>
            <a:r>
              <a:rPr lang="en-US" altLang="zh-CN" sz="2000" dirty="0">
                <a:solidFill>
                  <a:srgbClr val="0070C0"/>
                </a:solidFill>
              </a:rPr>
              <a:t> </a:t>
            </a:r>
            <a:r>
              <a:rPr lang="en-US" altLang="zh-CN" sz="2000" dirty="0" err="1">
                <a:solidFill>
                  <a:srgbClr val="0070C0"/>
                </a:solidFill>
              </a:rPr>
              <a:t>fwrite</a:t>
            </a:r>
            <a:r>
              <a:rPr lang="en-US" altLang="zh-CN" sz="2000" dirty="0">
                <a:solidFill>
                  <a:srgbClr val="0070C0"/>
                </a:solidFill>
              </a:rPr>
              <a:t>(const void *</a:t>
            </a:r>
            <a:r>
              <a:rPr lang="en-US" altLang="zh-CN" sz="2000" dirty="0" err="1">
                <a:solidFill>
                  <a:srgbClr val="0070C0"/>
                </a:solidFill>
              </a:rPr>
              <a:t>buf</a:t>
            </a:r>
            <a:r>
              <a:rPr lang="en-US" altLang="zh-CN" sz="2000" dirty="0">
                <a:solidFill>
                  <a:srgbClr val="0070C0"/>
                </a:solidFill>
              </a:rPr>
              <a:t>, </a:t>
            </a:r>
            <a:r>
              <a:rPr lang="en-US" altLang="zh-CN" sz="2000" dirty="0" err="1">
                <a:solidFill>
                  <a:srgbClr val="0070C0"/>
                </a:solidFill>
              </a:rPr>
              <a:t>size_t</a:t>
            </a:r>
            <a:r>
              <a:rPr lang="en-US" altLang="zh-CN" sz="2000" dirty="0">
                <a:solidFill>
                  <a:srgbClr val="0070C0"/>
                </a:solidFill>
              </a:rPr>
              <a:t> size, </a:t>
            </a:r>
            <a:r>
              <a:rPr lang="en-US" altLang="zh-CN" sz="2000" dirty="0" err="1">
                <a:solidFill>
                  <a:srgbClr val="0070C0"/>
                </a:solidFill>
              </a:rPr>
              <a:t>size_t</a:t>
            </a:r>
            <a:r>
              <a:rPr lang="en-US" altLang="zh-CN" sz="2000" dirty="0">
                <a:solidFill>
                  <a:srgbClr val="0070C0"/>
                </a:solidFill>
              </a:rPr>
              <a:t> n, FILE *stream);</a:t>
            </a:r>
          </a:p>
          <a:p>
            <a:pPr lvl="1"/>
            <a:r>
              <a:rPr lang="en-US" altLang="zh-CN" sz="2000" dirty="0" err="1"/>
              <a:t>size_t</a:t>
            </a:r>
            <a:r>
              <a:rPr lang="en-US" altLang="zh-CN" sz="2000" dirty="0"/>
              <a:t> </a:t>
            </a:r>
            <a:r>
              <a:rPr lang="zh-CN" altLang="en-US" sz="2000" dirty="0"/>
              <a:t>是</a:t>
            </a:r>
            <a:r>
              <a:rPr lang="en-US" altLang="zh-CN" sz="2000" dirty="0" err="1">
                <a:solidFill>
                  <a:srgbClr val="0070C0"/>
                </a:solidFill>
              </a:rPr>
              <a:t>stdio.h</a:t>
            </a:r>
            <a:r>
              <a:rPr lang="zh-CN" altLang="en-US" sz="2000" dirty="0"/>
              <a:t>中定义的类型</a:t>
            </a:r>
            <a:r>
              <a:rPr lang="en-US" altLang="zh-CN" sz="2000" dirty="0"/>
              <a:t>(</a:t>
            </a:r>
            <a:r>
              <a:rPr lang="en-US" altLang="zh-CN" sz="2000" dirty="0">
                <a:solidFill>
                  <a:srgbClr val="0070C0"/>
                </a:solidFill>
              </a:rPr>
              <a:t>typedef unsigned int </a:t>
            </a:r>
            <a:r>
              <a:rPr lang="en-US" altLang="zh-CN" sz="2000" dirty="0" err="1">
                <a:solidFill>
                  <a:srgbClr val="0070C0"/>
                </a:solidFill>
              </a:rPr>
              <a:t>size_t</a:t>
            </a:r>
            <a:r>
              <a:rPr lang="en-US" altLang="zh-CN" sz="2000" dirty="0">
                <a:solidFill>
                  <a:srgbClr val="0070C0"/>
                </a:solidFill>
              </a:rPr>
              <a:t>;</a:t>
            </a:r>
            <a:r>
              <a:rPr lang="en-US" altLang="zh-CN" sz="2000" dirty="0"/>
              <a:t>)</a:t>
            </a:r>
          </a:p>
          <a:p>
            <a:pPr lvl="1"/>
            <a:r>
              <a:rPr lang="en-US" altLang="zh-CN" sz="2000" dirty="0" err="1"/>
              <a:t>buf</a:t>
            </a:r>
            <a:r>
              <a:rPr lang="en-US" altLang="zh-CN" sz="2000" dirty="0"/>
              <a:t> </a:t>
            </a:r>
            <a:r>
              <a:rPr lang="zh-CN" altLang="en-US" sz="2000" dirty="0"/>
              <a:t>为输入</a:t>
            </a:r>
            <a:r>
              <a:rPr lang="en-US" altLang="zh-CN" sz="2000" dirty="0"/>
              <a:t>/</a:t>
            </a:r>
            <a:r>
              <a:rPr lang="zh-CN" altLang="en-US" sz="2000" dirty="0"/>
              <a:t>输出在内存中存放的首地址</a:t>
            </a:r>
          </a:p>
          <a:p>
            <a:pPr lvl="1"/>
            <a:r>
              <a:rPr lang="en-US" altLang="zh-CN" sz="2000" dirty="0"/>
              <a:t>size </a:t>
            </a:r>
            <a:r>
              <a:rPr lang="zh-CN" altLang="en-US" sz="2000" dirty="0"/>
              <a:t>为读</a:t>
            </a:r>
            <a:r>
              <a:rPr lang="en-US" altLang="zh-CN" sz="2000" dirty="0"/>
              <a:t>/</a:t>
            </a:r>
            <a:r>
              <a:rPr lang="zh-CN" altLang="en-US" sz="2000" dirty="0"/>
              <a:t>写的字节数，即数据块的大小</a:t>
            </a:r>
          </a:p>
          <a:p>
            <a:pPr lvl="1"/>
            <a:r>
              <a:rPr lang="en-US" altLang="zh-CN" sz="2000" dirty="0"/>
              <a:t>n </a:t>
            </a:r>
            <a:r>
              <a:rPr lang="zh-CN" altLang="en-US" sz="2000" dirty="0"/>
              <a:t>为输入</a:t>
            </a:r>
            <a:r>
              <a:rPr lang="en-US" altLang="zh-CN" sz="2000" dirty="0"/>
              <a:t>/</a:t>
            </a:r>
            <a:r>
              <a:rPr lang="zh-CN" altLang="en-US" sz="2000" dirty="0"/>
              <a:t>输出的数据（块）项个数</a:t>
            </a:r>
          </a:p>
          <a:p>
            <a:pPr lvl="1"/>
            <a:r>
              <a:rPr lang="en-US" altLang="zh-CN" sz="2000" dirty="0"/>
              <a:t>stream </a:t>
            </a:r>
            <a:r>
              <a:rPr lang="zh-CN" altLang="en-US" sz="2000" dirty="0"/>
              <a:t>为文件指针</a:t>
            </a:r>
            <a:endParaRPr lang="en-US" altLang="zh-CN" sz="2000" dirty="0"/>
          </a:p>
          <a:p>
            <a:pPr lvl="1"/>
            <a:r>
              <a:rPr lang="zh-CN" altLang="en-US" sz="2000" dirty="0"/>
              <a:t>返回值：成功读取</a:t>
            </a:r>
            <a:r>
              <a:rPr lang="en-US" altLang="zh-CN" sz="2000" dirty="0"/>
              <a:t>/</a:t>
            </a:r>
            <a:r>
              <a:rPr lang="zh-CN" altLang="en-US" sz="2000" dirty="0"/>
              <a:t>写入的元素数量</a:t>
            </a:r>
          </a:p>
          <a:p>
            <a:endParaRPr lang="zh-CN" altLang="en-US" dirty="0"/>
          </a:p>
        </p:txBody>
      </p:sp>
    </p:spTree>
    <p:extLst>
      <p:ext uri="{BB962C8B-B14F-4D97-AF65-F5344CB8AC3E}">
        <p14:creationId xmlns:p14="http://schemas.microsoft.com/office/powerpoint/2010/main" val="399105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C435E2-FA30-4051-8D5E-25E976EB235D}"/>
              </a:ext>
            </a:extLst>
          </p:cNvPr>
          <p:cNvSpPr>
            <a:spLocks noGrp="1"/>
          </p:cNvSpPr>
          <p:nvPr>
            <p:ph type="title"/>
          </p:nvPr>
        </p:nvSpPr>
        <p:spPr/>
        <p:txBody>
          <a:bodyPr/>
          <a:lstStyle/>
          <a:p>
            <a:r>
              <a:rPr lang="zh-CN" altLang="en-US" dirty="0"/>
              <a:t>二进制文件的读写</a:t>
            </a:r>
          </a:p>
        </p:txBody>
      </p:sp>
      <p:sp>
        <p:nvSpPr>
          <p:cNvPr id="3" name="内容占位符 2">
            <a:extLst>
              <a:ext uri="{FF2B5EF4-FFF2-40B4-BE49-F238E27FC236}">
                <a16:creationId xmlns:a16="http://schemas.microsoft.com/office/drawing/2014/main" id="{84D57C6C-C5FC-49F7-814D-DA73ED9B602A}"/>
              </a:ext>
            </a:extLst>
          </p:cNvPr>
          <p:cNvSpPr>
            <a:spLocks noGrp="1"/>
          </p:cNvSpPr>
          <p:nvPr>
            <p:ph idx="1"/>
          </p:nvPr>
        </p:nvSpPr>
        <p:spPr>
          <a:xfrm>
            <a:off x="301625" y="1268760"/>
            <a:ext cx="8540750" cy="4830415"/>
          </a:xfrm>
        </p:spPr>
        <p:txBody>
          <a:bodyPr/>
          <a:lstStyle/>
          <a:p>
            <a:r>
              <a:rPr lang="zh-CN" altLang="en-US" sz="2000" dirty="0"/>
              <a:t>数据块（二进制形式）的读写函数</a:t>
            </a:r>
          </a:p>
          <a:p>
            <a:pPr lvl="1"/>
            <a:r>
              <a:rPr lang="zh-CN" altLang="en-US" sz="2000" dirty="0"/>
              <a:t>调用形式</a:t>
            </a:r>
          </a:p>
          <a:p>
            <a:pPr lvl="2">
              <a:buNone/>
            </a:pPr>
            <a:r>
              <a:rPr lang="en-US" altLang="zh-CN" sz="2000" dirty="0" err="1">
                <a:solidFill>
                  <a:srgbClr val="0070C0"/>
                </a:solidFill>
              </a:rPr>
              <a:t>fread</a:t>
            </a:r>
            <a:r>
              <a:rPr lang="en-US" altLang="zh-CN" sz="2000" dirty="0">
                <a:solidFill>
                  <a:srgbClr val="0070C0"/>
                </a:solidFill>
              </a:rPr>
              <a:t>(</a:t>
            </a:r>
            <a:r>
              <a:rPr lang="en-US" altLang="zh-CN" sz="2000" dirty="0" err="1">
                <a:solidFill>
                  <a:srgbClr val="0070C0"/>
                </a:solidFill>
              </a:rPr>
              <a:t>buf</a:t>
            </a:r>
            <a:r>
              <a:rPr lang="en-US" altLang="zh-CN" sz="2000" dirty="0">
                <a:solidFill>
                  <a:srgbClr val="0070C0"/>
                </a:solidFill>
              </a:rPr>
              <a:t>, size, n, </a:t>
            </a:r>
            <a:r>
              <a:rPr lang="en-US" altLang="zh-CN" sz="2000" dirty="0" err="1">
                <a:solidFill>
                  <a:srgbClr val="0070C0"/>
                </a:solidFill>
              </a:rPr>
              <a:t>fp</a:t>
            </a:r>
            <a:r>
              <a:rPr lang="en-US" altLang="zh-CN" sz="2000" dirty="0">
                <a:solidFill>
                  <a:srgbClr val="0070C0"/>
                </a:solidFill>
              </a:rPr>
              <a:t>);  </a:t>
            </a:r>
            <a:r>
              <a:rPr lang="en-US" altLang="zh-CN" sz="2000" dirty="0">
                <a:solidFill>
                  <a:srgbClr val="00B050"/>
                </a:solidFill>
              </a:rPr>
              <a:t>// </a:t>
            </a:r>
            <a:r>
              <a:rPr lang="zh-CN" altLang="en-US" sz="2000" dirty="0">
                <a:solidFill>
                  <a:srgbClr val="00B050"/>
                </a:solidFill>
              </a:rPr>
              <a:t>从</a:t>
            </a:r>
            <a:r>
              <a:rPr lang="en-US" altLang="zh-CN" sz="2000" dirty="0" err="1">
                <a:solidFill>
                  <a:srgbClr val="00B050"/>
                </a:solidFill>
              </a:rPr>
              <a:t>fp</a:t>
            </a:r>
            <a:r>
              <a:rPr lang="zh-CN" altLang="en-US" sz="2000" dirty="0">
                <a:solidFill>
                  <a:srgbClr val="00B050"/>
                </a:solidFill>
              </a:rPr>
              <a:t>所指文件读入</a:t>
            </a:r>
            <a:r>
              <a:rPr lang="en-US" altLang="zh-CN" sz="2000" dirty="0">
                <a:solidFill>
                  <a:srgbClr val="00B050"/>
                </a:solidFill>
              </a:rPr>
              <a:t>n</a:t>
            </a:r>
            <a:r>
              <a:rPr lang="zh-CN" altLang="en-US" sz="2000" dirty="0">
                <a:solidFill>
                  <a:srgbClr val="00B050"/>
                </a:solidFill>
              </a:rPr>
              <a:t>个大小为</a:t>
            </a:r>
            <a:r>
              <a:rPr lang="en-US" altLang="zh-CN" sz="2000" dirty="0">
                <a:solidFill>
                  <a:srgbClr val="00B050"/>
                </a:solidFill>
              </a:rPr>
              <a:t>size</a:t>
            </a:r>
            <a:r>
              <a:rPr lang="zh-CN" altLang="en-US" sz="2000" dirty="0">
                <a:solidFill>
                  <a:srgbClr val="00B050"/>
                </a:solidFill>
              </a:rPr>
              <a:t>的数据块，存入</a:t>
            </a:r>
            <a:r>
              <a:rPr lang="en-US" altLang="zh-CN" sz="2000" dirty="0" err="1">
                <a:solidFill>
                  <a:srgbClr val="00B050"/>
                </a:solidFill>
              </a:rPr>
              <a:t>buf</a:t>
            </a:r>
            <a:r>
              <a:rPr lang="zh-CN" altLang="en-US" sz="2000" dirty="0">
                <a:solidFill>
                  <a:srgbClr val="00B050"/>
                </a:solidFill>
              </a:rPr>
              <a:t>所指内存，返回读取的数据项个数</a:t>
            </a:r>
          </a:p>
          <a:p>
            <a:pPr lvl="2">
              <a:buNone/>
            </a:pPr>
            <a:r>
              <a:rPr lang="en-US" altLang="zh-CN" sz="2000" dirty="0" err="1">
                <a:solidFill>
                  <a:srgbClr val="0070C0"/>
                </a:solidFill>
              </a:rPr>
              <a:t>fwrite</a:t>
            </a:r>
            <a:r>
              <a:rPr lang="en-US" altLang="zh-CN" sz="2000" dirty="0">
                <a:solidFill>
                  <a:srgbClr val="0070C0"/>
                </a:solidFill>
              </a:rPr>
              <a:t>(</a:t>
            </a:r>
            <a:r>
              <a:rPr lang="en-US" altLang="zh-CN" sz="2000" dirty="0" err="1">
                <a:solidFill>
                  <a:srgbClr val="0070C0"/>
                </a:solidFill>
              </a:rPr>
              <a:t>buf</a:t>
            </a:r>
            <a:r>
              <a:rPr lang="en-US" altLang="zh-CN" sz="2000" dirty="0">
                <a:solidFill>
                  <a:srgbClr val="0070C0"/>
                </a:solidFill>
              </a:rPr>
              <a:t>, size, n, </a:t>
            </a:r>
            <a:r>
              <a:rPr lang="en-US" altLang="zh-CN" sz="2000" dirty="0" err="1">
                <a:solidFill>
                  <a:srgbClr val="0070C0"/>
                </a:solidFill>
              </a:rPr>
              <a:t>fp</a:t>
            </a:r>
            <a:r>
              <a:rPr lang="en-US" altLang="zh-CN" sz="2000" dirty="0">
                <a:solidFill>
                  <a:srgbClr val="0070C0"/>
                </a:solidFill>
              </a:rPr>
              <a:t>); </a:t>
            </a:r>
            <a:r>
              <a:rPr lang="en-US" altLang="zh-CN" sz="2000" dirty="0"/>
              <a:t> </a:t>
            </a:r>
            <a:r>
              <a:rPr lang="en-US" altLang="zh-CN" sz="2000" dirty="0">
                <a:solidFill>
                  <a:srgbClr val="00B050"/>
                </a:solidFill>
              </a:rPr>
              <a:t>// </a:t>
            </a:r>
            <a:r>
              <a:rPr lang="zh-CN" altLang="en-US" sz="2000" dirty="0">
                <a:solidFill>
                  <a:srgbClr val="00B050"/>
                </a:solidFill>
              </a:rPr>
              <a:t>从</a:t>
            </a:r>
            <a:r>
              <a:rPr lang="en-US" altLang="zh-CN" sz="2000" dirty="0" err="1">
                <a:solidFill>
                  <a:srgbClr val="00B050"/>
                </a:solidFill>
              </a:rPr>
              <a:t>buf</a:t>
            </a:r>
            <a:r>
              <a:rPr lang="zh-CN" altLang="en-US" sz="2000" dirty="0">
                <a:solidFill>
                  <a:srgbClr val="00B050"/>
                </a:solidFill>
              </a:rPr>
              <a:t>所指数据区取</a:t>
            </a:r>
            <a:r>
              <a:rPr lang="en-US" altLang="zh-CN" sz="2000" dirty="0">
                <a:solidFill>
                  <a:srgbClr val="00B050"/>
                </a:solidFill>
              </a:rPr>
              <a:t>size*n</a:t>
            </a:r>
            <a:r>
              <a:rPr lang="zh-CN" altLang="en-US" sz="2000" dirty="0">
                <a:solidFill>
                  <a:srgbClr val="00B050"/>
                </a:solidFill>
              </a:rPr>
              <a:t>个字节写入</a:t>
            </a:r>
            <a:r>
              <a:rPr lang="en-US" altLang="zh-CN" sz="2000" dirty="0" err="1">
                <a:solidFill>
                  <a:srgbClr val="00B050"/>
                </a:solidFill>
              </a:rPr>
              <a:t>fp</a:t>
            </a:r>
            <a:r>
              <a:rPr lang="zh-CN" altLang="en-US" sz="2000" dirty="0">
                <a:solidFill>
                  <a:srgbClr val="00B050"/>
                </a:solidFill>
              </a:rPr>
              <a:t>所指文件，返回写到文件中的数据项个数</a:t>
            </a:r>
          </a:p>
          <a:p>
            <a:pPr lvl="1"/>
            <a:r>
              <a:rPr lang="zh-CN" altLang="en-US" sz="2000" dirty="0"/>
              <a:t>示例（用于结构变量的读写）</a:t>
            </a:r>
          </a:p>
          <a:p>
            <a:pPr lvl="1"/>
            <a:endParaRPr lang="en-US" altLang="zh-CN" sz="2000" dirty="0"/>
          </a:p>
          <a:p>
            <a:pPr lvl="1"/>
            <a:endParaRPr lang="en-US" altLang="zh-CN" sz="2000" dirty="0"/>
          </a:p>
          <a:p>
            <a:pPr lvl="1"/>
            <a:r>
              <a:rPr lang="zh-CN" altLang="en-US" sz="2000" dirty="0"/>
              <a:t>示例（用于数组的读写）</a:t>
            </a:r>
          </a:p>
          <a:p>
            <a:endParaRPr lang="zh-CN" altLang="en-US" dirty="0"/>
          </a:p>
        </p:txBody>
      </p:sp>
      <p:sp>
        <p:nvSpPr>
          <p:cNvPr id="4" name="卷形: 垂直 3">
            <a:extLst>
              <a:ext uri="{FF2B5EF4-FFF2-40B4-BE49-F238E27FC236}">
                <a16:creationId xmlns:a16="http://schemas.microsoft.com/office/drawing/2014/main" id="{3BF2ECD0-6685-438D-83DB-8794A1AC82EE}"/>
              </a:ext>
            </a:extLst>
          </p:cNvPr>
          <p:cNvSpPr/>
          <p:nvPr/>
        </p:nvSpPr>
        <p:spPr bwMode="auto">
          <a:xfrm>
            <a:off x="1052560" y="4226967"/>
            <a:ext cx="5421088" cy="936104"/>
          </a:xfrm>
          <a:prstGeom prst="verticalScroll">
            <a:avLst>
              <a:gd name="adj" fmla="val 13550"/>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fread</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(&amp;</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stu</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student), 1,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fwrite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(&amp;</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stu</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student), 1,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5" name="卷形: 垂直 4">
            <a:extLst>
              <a:ext uri="{FF2B5EF4-FFF2-40B4-BE49-F238E27FC236}">
                <a16:creationId xmlns:a16="http://schemas.microsoft.com/office/drawing/2014/main" id="{515E5323-1E17-4CD7-8F4F-24D1C4857A94}"/>
              </a:ext>
            </a:extLst>
          </p:cNvPr>
          <p:cNvSpPr/>
          <p:nvPr/>
        </p:nvSpPr>
        <p:spPr bwMode="auto">
          <a:xfrm>
            <a:off x="1052560" y="5631123"/>
            <a:ext cx="5421088" cy="936104"/>
          </a:xfrm>
          <a:prstGeom prst="verticalScroll">
            <a:avLst>
              <a:gd name="adj" fmla="val 13550"/>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fread</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stu</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student),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3</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fwrite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stu</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(struct student),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3</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3293812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93740F-5754-4175-9070-A5967558A71C}"/>
              </a:ext>
            </a:extLst>
          </p:cNvPr>
          <p:cNvSpPr>
            <a:spLocks noGrp="1"/>
          </p:cNvSpPr>
          <p:nvPr>
            <p:ph type="title"/>
          </p:nvPr>
        </p:nvSpPr>
        <p:spPr/>
        <p:txBody>
          <a:bodyPr/>
          <a:lstStyle/>
          <a:p>
            <a:r>
              <a:rPr lang="zh-CN" altLang="en-US" dirty="0"/>
              <a:t>文件的字节读写</a:t>
            </a:r>
          </a:p>
        </p:txBody>
      </p:sp>
      <p:sp>
        <p:nvSpPr>
          <p:cNvPr id="3" name="内容占位符 2">
            <a:extLst>
              <a:ext uri="{FF2B5EF4-FFF2-40B4-BE49-F238E27FC236}">
                <a16:creationId xmlns:a16="http://schemas.microsoft.com/office/drawing/2014/main" id="{59E4418F-EF2D-4380-8210-42BEC51306E1}"/>
              </a:ext>
            </a:extLst>
          </p:cNvPr>
          <p:cNvSpPr>
            <a:spLocks noGrp="1"/>
          </p:cNvSpPr>
          <p:nvPr>
            <p:ph idx="1"/>
          </p:nvPr>
        </p:nvSpPr>
        <p:spPr>
          <a:xfrm>
            <a:off x="301625" y="1268760"/>
            <a:ext cx="8540750" cy="4830415"/>
          </a:xfrm>
        </p:spPr>
        <p:txBody>
          <a:bodyPr/>
          <a:lstStyle/>
          <a:p>
            <a:r>
              <a:rPr lang="zh-CN" altLang="en-US" dirty="0"/>
              <a:t>字节读写函数</a:t>
            </a:r>
          </a:p>
          <a:p>
            <a:pPr lvl="1">
              <a:buFont typeface="Wingdings" panose="05000000000000000000" pitchFamily="2" charset="2"/>
              <a:buNone/>
            </a:pPr>
            <a:r>
              <a:rPr lang="en-US" altLang="zh-CN" dirty="0">
                <a:solidFill>
                  <a:srgbClr val="0070C0"/>
                </a:solidFill>
              </a:rPr>
              <a:t>int </a:t>
            </a:r>
            <a:r>
              <a:rPr lang="en-US" altLang="zh-CN" dirty="0" err="1">
                <a:solidFill>
                  <a:srgbClr val="0070C0"/>
                </a:solidFill>
              </a:rPr>
              <a:t>fgetc</a:t>
            </a:r>
            <a:r>
              <a:rPr lang="en-US" altLang="zh-CN" dirty="0">
                <a:solidFill>
                  <a:srgbClr val="0070C0"/>
                </a:solidFill>
              </a:rPr>
              <a:t>(FILE *stream);</a:t>
            </a:r>
          </a:p>
          <a:p>
            <a:pPr lvl="1"/>
            <a:r>
              <a:rPr lang="zh-CN" altLang="en-US" sz="1800" dirty="0"/>
              <a:t>返回值：读取一个字符，返回其</a:t>
            </a:r>
            <a:r>
              <a:rPr lang="en-US" altLang="zh-CN" sz="1800" dirty="0"/>
              <a:t>ASCII </a:t>
            </a:r>
            <a:r>
              <a:rPr lang="zh-CN" altLang="en-US" sz="1800" dirty="0"/>
              <a:t>码；遇到文件结尾或错误，返回 </a:t>
            </a:r>
            <a:r>
              <a:rPr lang="en-US" altLang="zh-CN" sz="1800" dirty="0">
                <a:solidFill>
                  <a:srgbClr val="0070C0"/>
                </a:solidFill>
              </a:rPr>
              <a:t>EOF</a:t>
            </a:r>
          </a:p>
          <a:p>
            <a:pPr lvl="1"/>
            <a:r>
              <a:rPr lang="en-US" altLang="zh-CN" sz="1800" dirty="0" err="1">
                <a:solidFill>
                  <a:srgbClr val="0070C0"/>
                </a:solidFill>
              </a:rPr>
              <a:t>fget</a:t>
            </a:r>
            <a:r>
              <a:rPr lang="en-US" altLang="zh-CN" sz="1800" dirty="0">
                <a:solidFill>
                  <a:srgbClr val="0070C0"/>
                </a:solidFill>
              </a:rPr>
              <a:t>(stdin) </a:t>
            </a:r>
            <a:r>
              <a:rPr lang="zh-CN" altLang="en-US" sz="1800" dirty="0"/>
              <a:t>等效于 </a:t>
            </a:r>
            <a:r>
              <a:rPr lang="en-US" altLang="zh-CN" sz="1800" dirty="0" err="1">
                <a:solidFill>
                  <a:srgbClr val="0070C0"/>
                </a:solidFill>
              </a:rPr>
              <a:t>getchar</a:t>
            </a:r>
            <a:r>
              <a:rPr lang="en-US" altLang="zh-CN" sz="1800" dirty="0">
                <a:solidFill>
                  <a:srgbClr val="0070C0"/>
                </a:solidFill>
              </a:rPr>
              <a:t>()</a:t>
            </a:r>
          </a:p>
          <a:p>
            <a:pPr lvl="1">
              <a:buFont typeface="Wingdings" panose="05000000000000000000" pitchFamily="2" charset="2"/>
              <a:buNone/>
            </a:pPr>
            <a:r>
              <a:rPr lang="en-US" altLang="zh-CN" dirty="0">
                <a:solidFill>
                  <a:srgbClr val="0070C0"/>
                </a:solidFill>
              </a:rPr>
              <a:t>int </a:t>
            </a:r>
            <a:r>
              <a:rPr lang="en-US" altLang="zh-CN" dirty="0" err="1">
                <a:solidFill>
                  <a:srgbClr val="0070C0"/>
                </a:solidFill>
              </a:rPr>
              <a:t>fputc</a:t>
            </a:r>
            <a:r>
              <a:rPr lang="en-US" altLang="zh-CN" dirty="0">
                <a:solidFill>
                  <a:srgbClr val="0070C0"/>
                </a:solidFill>
              </a:rPr>
              <a:t>(int c, FILE *stream);</a:t>
            </a:r>
          </a:p>
          <a:p>
            <a:pPr lvl="1"/>
            <a:r>
              <a:rPr lang="zh-CN" altLang="en-US" sz="1800" dirty="0"/>
              <a:t>返回值：成功写入字符，返回字符；若出现错误，返回 </a:t>
            </a:r>
            <a:r>
              <a:rPr lang="en-US" altLang="zh-CN" sz="1800" dirty="0">
                <a:solidFill>
                  <a:srgbClr val="0070C0"/>
                </a:solidFill>
              </a:rPr>
              <a:t>EOF</a:t>
            </a:r>
          </a:p>
          <a:p>
            <a:pPr lvl="1"/>
            <a:r>
              <a:rPr lang="en-US" altLang="zh-CN" sz="1800" dirty="0" err="1">
                <a:solidFill>
                  <a:srgbClr val="0070C0"/>
                </a:solidFill>
              </a:rPr>
              <a:t>fputc</a:t>
            </a:r>
            <a:r>
              <a:rPr lang="en-US" altLang="zh-CN" sz="1800" dirty="0">
                <a:solidFill>
                  <a:srgbClr val="0070C0"/>
                </a:solidFill>
              </a:rPr>
              <a:t>(c, </a:t>
            </a:r>
            <a:r>
              <a:rPr lang="en-US" altLang="zh-CN" sz="1800" dirty="0" err="1">
                <a:solidFill>
                  <a:srgbClr val="0070C0"/>
                </a:solidFill>
              </a:rPr>
              <a:t>stdout</a:t>
            </a:r>
            <a:r>
              <a:rPr lang="en-US" altLang="zh-CN" sz="1800" dirty="0">
                <a:solidFill>
                  <a:srgbClr val="0070C0"/>
                </a:solidFill>
              </a:rPr>
              <a:t>)</a:t>
            </a:r>
            <a:r>
              <a:rPr lang="en-US" altLang="zh-CN" sz="1800" dirty="0"/>
              <a:t> </a:t>
            </a:r>
            <a:r>
              <a:rPr lang="zh-CN" altLang="en-US" sz="1800" dirty="0"/>
              <a:t>等效于 </a:t>
            </a:r>
            <a:r>
              <a:rPr lang="en-US" altLang="zh-CN" sz="1800" dirty="0" err="1">
                <a:solidFill>
                  <a:srgbClr val="0070C0"/>
                </a:solidFill>
              </a:rPr>
              <a:t>putchar</a:t>
            </a:r>
            <a:r>
              <a:rPr lang="en-US" altLang="zh-CN" sz="1800" dirty="0">
                <a:solidFill>
                  <a:srgbClr val="0070C0"/>
                </a:solidFill>
              </a:rPr>
              <a:t>(c)</a:t>
            </a:r>
          </a:p>
          <a:p>
            <a:r>
              <a:rPr lang="zh-CN" altLang="en-US" dirty="0"/>
              <a:t>例：</a:t>
            </a:r>
            <a:endParaRPr lang="zh-CN" altLang="en-US" sz="2000" dirty="0"/>
          </a:p>
        </p:txBody>
      </p:sp>
      <p:sp>
        <p:nvSpPr>
          <p:cNvPr id="4" name="卷形: 垂直 3">
            <a:extLst>
              <a:ext uri="{FF2B5EF4-FFF2-40B4-BE49-F238E27FC236}">
                <a16:creationId xmlns:a16="http://schemas.microsoft.com/office/drawing/2014/main" id="{244C9CDD-0A74-4FD1-AE56-712C30659A14}"/>
              </a:ext>
            </a:extLst>
          </p:cNvPr>
          <p:cNvSpPr/>
          <p:nvPr/>
        </p:nvSpPr>
        <p:spPr bwMode="auto">
          <a:xfrm>
            <a:off x="1524074" y="4540950"/>
            <a:ext cx="5421088" cy="936104"/>
          </a:xfrm>
          <a:prstGeom prst="verticalScroll">
            <a:avLst>
              <a:gd name="adj" fmla="val 13550"/>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fopen</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(“test1.txt”,”</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r</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while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fgetc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EOF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p:txBody>
      </p:sp>
      <p:sp>
        <p:nvSpPr>
          <p:cNvPr id="5" name="卷形: 垂直 4">
            <a:extLst>
              <a:ext uri="{FF2B5EF4-FFF2-40B4-BE49-F238E27FC236}">
                <a16:creationId xmlns:a16="http://schemas.microsoft.com/office/drawing/2014/main" id="{B41C33C9-0204-45D9-87EF-76E9A17D2C16}"/>
              </a:ext>
            </a:extLst>
          </p:cNvPr>
          <p:cNvSpPr/>
          <p:nvPr/>
        </p:nvSpPr>
        <p:spPr bwMode="auto">
          <a:xfrm>
            <a:off x="1494006" y="5662857"/>
            <a:ext cx="5421088" cy="936104"/>
          </a:xfrm>
          <a:prstGeom prst="verticalScroll">
            <a:avLst>
              <a:gd name="adj" fmla="val 13550"/>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fopen</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(“test1.bin”,”</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rb</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while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fgetc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feof</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p:txBody>
      </p:sp>
    </p:spTree>
    <p:extLst>
      <p:ext uri="{BB962C8B-B14F-4D97-AF65-F5344CB8AC3E}">
        <p14:creationId xmlns:p14="http://schemas.microsoft.com/office/powerpoint/2010/main" val="3278460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CBB73C-E92B-4EB5-AD30-E7DEF5D188CB}"/>
              </a:ext>
            </a:extLst>
          </p:cNvPr>
          <p:cNvSpPr>
            <a:spLocks noGrp="1"/>
          </p:cNvSpPr>
          <p:nvPr>
            <p:ph type="title"/>
          </p:nvPr>
        </p:nvSpPr>
        <p:spPr/>
        <p:txBody>
          <a:bodyPr/>
          <a:lstStyle/>
          <a:p>
            <a:r>
              <a:rPr lang="zh-CN" altLang="en-US" dirty="0"/>
              <a:t>文件的字节读写</a:t>
            </a:r>
          </a:p>
        </p:txBody>
      </p:sp>
      <p:sp>
        <p:nvSpPr>
          <p:cNvPr id="3" name="内容占位符 2">
            <a:extLst>
              <a:ext uri="{FF2B5EF4-FFF2-40B4-BE49-F238E27FC236}">
                <a16:creationId xmlns:a16="http://schemas.microsoft.com/office/drawing/2014/main" id="{13774CD4-EEFA-4977-BBE6-AB966E15830B}"/>
              </a:ext>
            </a:extLst>
          </p:cNvPr>
          <p:cNvSpPr>
            <a:spLocks noGrp="1"/>
          </p:cNvSpPr>
          <p:nvPr>
            <p:ph idx="1"/>
          </p:nvPr>
        </p:nvSpPr>
        <p:spPr/>
        <p:txBody>
          <a:bodyPr/>
          <a:lstStyle/>
          <a:p>
            <a:r>
              <a:rPr lang="en-US" altLang="zh-CN" sz="2000" dirty="0">
                <a:solidFill>
                  <a:srgbClr val="0070C0"/>
                </a:solidFill>
              </a:rPr>
              <a:t>EOF</a:t>
            </a:r>
            <a:r>
              <a:rPr lang="en-US" altLang="zh-CN" sz="2000" dirty="0"/>
              <a:t> </a:t>
            </a:r>
            <a:r>
              <a:rPr lang="zh-CN" altLang="en-US" sz="2000" dirty="0"/>
              <a:t>是一个系统宏 </a:t>
            </a:r>
            <a:r>
              <a:rPr lang="en-US" altLang="zh-CN" sz="2000" dirty="0"/>
              <a:t>(</a:t>
            </a:r>
            <a:r>
              <a:rPr lang="zh-CN" altLang="en-US" sz="2000" dirty="0"/>
              <a:t>通常是 </a:t>
            </a:r>
            <a:r>
              <a:rPr lang="en-US" altLang="zh-CN" sz="2000" dirty="0"/>
              <a:t>-1)</a:t>
            </a:r>
            <a:r>
              <a:rPr lang="zh-CN" altLang="en-US" sz="2000" dirty="0"/>
              <a:t>，由系统内核返回，表示“到达文件末尾”</a:t>
            </a:r>
            <a:r>
              <a:rPr lang="en-US" altLang="zh-CN" sz="2000" dirty="0"/>
              <a:t> (End Of File)</a:t>
            </a:r>
            <a:r>
              <a:rPr lang="zh-CN" altLang="en-US" sz="2000" dirty="0"/>
              <a:t>，而不是文件中的一个字符（不存储在文件中）</a:t>
            </a:r>
            <a:endParaRPr lang="en-US" altLang="zh-CN" sz="2000" dirty="0"/>
          </a:p>
          <a:p>
            <a:r>
              <a:rPr lang="zh-CN" altLang="en-US" sz="2000" dirty="0"/>
              <a:t>注意：接收变量的类型</a:t>
            </a:r>
          </a:p>
          <a:p>
            <a:pPr lvl="1"/>
            <a:r>
              <a:rPr lang="zh-CN" altLang="en-US" sz="1800" dirty="0"/>
              <a:t> </a:t>
            </a:r>
            <a:r>
              <a:rPr lang="en-US" altLang="zh-CN" sz="1800" dirty="0" err="1">
                <a:solidFill>
                  <a:srgbClr val="0070C0"/>
                </a:solidFill>
              </a:rPr>
              <a:t>fgetc</a:t>
            </a:r>
            <a:r>
              <a:rPr lang="en-US" altLang="zh-CN" sz="1800" dirty="0">
                <a:solidFill>
                  <a:srgbClr val="0070C0"/>
                </a:solidFill>
              </a:rPr>
              <a:t>() </a:t>
            </a:r>
            <a:r>
              <a:rPr lang="zh-CN" altLang="en-US" sz="1800" dirty="0"/>
              <a:t>返回的是 </a:t>
            </a:r>
            <a:r>
              <a:rPr lang="en-US" altLang="zh-CN" sz="1800" dirty="0">
                <a:solidFill>
                  <a:srgbClr val="0070C0"/>
                </a:solidFill>
              </a:rPr>
              <a:t>int</a:t>
            </a:r>
            <a:r>
              <a:rPr lang="zh-CN" altLang="en-US" sz="1800" dirty="0"/>
              <a:t>，而不是 </a:t>
            </a:r>
            <a:r>
              <a:rPr lang="en-US" altLang="zh-CN" sz="1800" dirty="0">
                <a:solidFill>
                  <a:srgbClr val="0070C0"/>
                </a:solidFill>
              </a:rPr>
              <a:t>char</a:t>
            </a:r>
            <a:endParaRPr lang="zh-CN" altLang="en-US" sz="1800" dirty="0">
              <a:solidFill>
                <a:srgbClr val="0070C0"/>
              </a:solidFill>
            </a:endParaRPr>
          </a:p>
          <a:p>
            <a:pPr lvl="1"/>
            <a:r>
              <a:rPr lang="zh-CN" altLang="en-US" sz="1800" dirty="0"/>
              <a:t> 如果用 </a:t>
            </a:r>
            <a:r>
              <a:rPr lang="en-US" altLang="zh-CN" sz="1800" dirty="0">
                <a:solidFill>
                  <a:srgbClr val="0070C0"/>
                </a:solidFill>
              </a:rPr>
              <a:t>char</a:t>
            </a:r>
            <a:r>
              <a:rPr lang="en-US" altLang="zh-CN" sz="1800" dirty="0"/>
              <a:t> </a:t>
            </a:r>
            <a:r>
              <a:rPr lang="zh-CN" altLang="en-US" sz="1800" dirty="0"/>
              <a:t>接收，可能无法区分 </a:t>
            </a:r>
            <a:r>
              <a:rPr lang="en-US" altLang="zh-CN" sz="1800" dirty="0">
                <a:solidFill>
                  <a:srgbClr val="0070C0"/>
                </a:solidFill>
              </a:rPr>
              <a:t>0xFF</a:t>
            </a:r>
            <a:r>
              <a:rPr lang="en-US" altLang="zh-CN" sz="1800" dirty="0"/>
              <a:t> (?) </a:t>
            </a:r>
            <a:r>
              <a:rPr lang="zh-CN" altLang="en-US" sz="1800" dirty="0"/>
              <a:t>和 </a:t>
            </a:r>
            <a:r>
              <a:rPr lang="en-US" altLang="zh-CN" sz="1800" dirty="0">
                <a:solidFill>
                  <a:srgbClr val="0070C0"/>
                </a:solidFill>
              </a:rPr>
              <a:t>EOF</a:t>
            </a:r>
            <a:r>
              <a:rPr lang="en-US" altLang="zh-CN" sz="1800" dirty="0"/>
              <a:t> (-1)</a:t>
            </a:r>
            <a:endParaRPr lang="zh-CN" altLang="en-US" sz="1800" dirty="0"/>
          </a:p>
          <a:p>
            <a:r>
              <a:rPr lang="zh-CN" altLang="en-US" sz="2000" dirty="0"/>
              <a:t>标准写法：先读，判断不等于 </a:t>
            </a:r>
            <a:r>
              <a:rPr lang="en-US" altLang="zh-CN" sz="2000" dirty="0">
                <a:solidFill>
                  <a:srgbClr val="0070C0"/>
                </a:solidFill>
              </a:rPr>
              <a:t>EOF</a:t>
            </a:r>
            <a:r>
              <a:rPr lang="zh-CN" altLang="en-US" sz="2000" dirty="0"/>
              <a:t>，再处理</a:t>
            </a:r>
          </a:p>
        </p:txBody>
      </p:sp>
      <p:sp>
        <p:nvSpPr>
          <p:cNvPr id="4" name="卷形: 垂直 3">
            <a:extLst>
              <a:ext uri="{FF2B5EF4-FFF2-40B4-BE49-F238E27FC236}">
                <a16:creationId xmlns:a16="http://schemas.microsoft.com/office/drawing/2014/main" id="{5F5EA7D9-ACD8-42A2-91F0-1B47AE1931AD}"/>
              </a:ext>
            </a:extLst>
          </p:cNvPr>
          <p:cNvSpPr/>
          <p:nvPr/>
        </p:nvSpPr>
        <p:spPr bwMode="auto">
          <a:xfrm>
            <a:off x="4997036" y="4298013"/>
            <a:ext cx="3760102" cy="2313802"/>
          </a:xfrm>
          <a:prstGeom prst="verticalScroll">
            <a:avLst>
              <a:gd name="adj" fmla="val 426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标准正确写法</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c;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必须用 </a:t>
            </a:r>
            <a:r>
              <a:rPr kumimoji="0" lang="en-US" altLang="zh-CN" sz="2000"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int </a:t>
            </a:r>
            <a:r>
              <a:rPr kumimoji="0" lang="zh-CN" altLang="en-US" sz="2000"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来接收</a:t>
            </a:r>
            <a:endPar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88900" marR="0" lvl="1" indent="0" defTabSz="914400" eaLnBrk="0" fontAlgn="base" latinLnBrk="0" hangingPunct="0">
              <a:lnSpc>
                <a:spcPct val="10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while ((c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fgetc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EOF) {</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 c);</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5" name="卷形: 垂直 4">
            <a:extLst>
              <a:ext uri="{FF2B5EF4-FFF2-40B4-BE49-F238E27FC236}">
                <a16:creationId xmlns:a16="http://schemas.microsoft.com/office/drawing/2014/main" id="{E37B2634-24BF-4A16-B572-CD58CE476244}"/>
              </a:ext>
            </a:extLst>
          </p:cNvPr>
          <p:cNvSpPr/>
          <p:nvPr/>
        </p:nvSpPr>
        <p:spPr bwMode="auto">
          <a:xfrm>
            <a:off x="647773" y="4298012"/>
            <a:ext cx="4264025" cy="2313803"/>
          </a:xfrm>
          <a:prstGeom prst="verticalScroll">
            <a:avLst>
              <a:gd name="adj" fmla="val 426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zh-CN" altLang="en-US" sz="2000" b="0" i="0" u="none" strike="noStrike" kern="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Times New Roman" panose="02020603050405020304" pitchFamily="18" charset="0"/>
              </a:rPr>
              <a:t>典型错误写法</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char c; </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char </a:t>
            </a:r>
            <a:r>
              <a:rPr kumimoji="0" lang="zh-CN" altLang="en-US" sz="2000"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范围可能覆盖不了 </a:t>
            </a:r>
            <a:r>
              <a:rPr kumimoji="0" lang="en-US" altLang="zh-CN" sz="2000"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EOF</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可能死循环或提前退出</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while ((c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fgetc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EOF) {</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 c);</a:t>
            </a:r>
          </a:p>
          <a:p>
            <a:pPr marL="88900" marR="0" lvl="1" indent="0" defTabSz="914400" eaLnBrk="0" fontAlgn="base" latinLnBrk="0" hangingPunct="0">
              <a:lnSpc>
                <a:spcPct val="100000"/>
              </a:lnSpc>
              <a:spcBef>
                <a:spcPct val="0"/>
              </a:spcBef>
              <a:spcAft>
                <a:spcPct val="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1052534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BD3474-3E50-48B5-B6A5-456CB2318934}"/>
              </a:ext>
            </a:extLst>
          </p:cNvPr>
          <p:cNvSpPr>
            <a:spLocks noGrp="1"/>
          </p:cNvSpPr>
          <p:nvPr>
            <p:ph type="title"/>
          </p:nvPr>
        </p:nvSpPr>
        <p:spPr/>
        <p:txBody>
          <a:bodyPr/>
          <a:lstStyle/>
          <a:p>
            <a:r>
              <a:rPr lang="zh-CN" altLang="en-US" dirty="0"/>
              <a:t>文件的字节读写（例一）</a:t>
            </a:r>
          </a:p>
        </p:txBody>
      </p:sp>
      <p:sp>
        <p:nvSpPr>
          <p:cNvPr id="3" name="内容占位符 2">
            <a:extLst>
              <a:ext uri="{FF2B5EF4-FFF2-40B4-BE49-F238E27FC236}">
                <a16:creationId xmlns:a16="http://schemas.microsoft.com/office/drawing/2014/main" id="{25550EE0-91CD-411D-B706-956A1866C35C}"/>
              </a:ext>
            </a:extLst>
          </p:cNvPr>
          <p:cNvSpPr>
            <a:spLocks noGrp="1"/>
          </p:cNvSpPr>
          <p:nvPr>
            <p:ph idx="1"/>
          </p:nvPr>
        </p:nvSpPr>
        <p:spPr>
          <a:xfrm>
            <a:off x="301625" y="1268760"/>
            <a:ext cx="8540750" cy="4830415"/>
          </a:xfrm>
        </p:spPr>
        <p:txBody>
          <a:bodyPr/>
          <a:lstStyle/>
          <a:p>
            <a:r>
              <a:rPr lang="zh-CN" altLang="en-US" dirty="0"/>
              <a:t>用 </a:t>
            </a:r>
            <a:r>
              <a:rPr lang="en-US" altLang="zh-CN" dirty="0" err="1">
                <a:solidFill>
                  <a:srgbClr val="0070C0"/>
                </a:solidFill>
              </a:rPr>
              <a:t>fgetc</a:t>
            </a:r>
            <a:r>
              <a:rPr lang="en-US" altLang="zh-CN" dirty="0">
                <a:solidFill>
                  <a:srgbClr val="0070C0"/>
                </a:solidFill>
              </a:rPr>
              <a:t>() </a:t>
            </a:r>
            <a:r>
              <a:rPr lang="zh-CN" altLang="en-US" dirty="0"/>
              <a:t>实现 </a:t>
            </a:r>
            <a:r>
              <a:rPr lang="en-US" altLang="zh-CN" dirty="0" err="1">
                <a:solidFill>
                  <a:srgbClr val="0070C0"/>
                </a:solidFill>
              </a:rPr>
              <a:t>fgets</a:t>
            </a:r>
            <a:r>
              <a:rPr lang="en-US" altLang="zh-CN" dirty="0">
                <a:solidFill>
                  <a:srgbClr val="0070C0"/>
                </a:solidFill>
              </a:rPr>
              <a:t>() </a:t>
            </a:r>
            <a:r>
              <a:rPr lang="en-US" altLang="zh-CN" dirty="0"/>
              <a:t>(</a:t>
            </a:r>
            <a:r>
              <a:rPr lang="zh-CN" altLang="en-US" dirty="0"/>
              <a:t>模拟读取字符串</a:t>
            </a:r>
            <a:r>
              <a:rPr lang="en-US" altLang="zh-CN" dirty="0"/>
              <a:t>)</a:t>
            </a:r>
          </a:p>
          <a:p>
            <a:endParaRPr lang="zh-CN" altLang="en-US" dirty="0"/>
          </a:p>
        </p:txBody>
      </p:sp>
      <p:sp>
        <p:nvSpPr>
          <p:cNvPr id="4" name="卷形: 垂直 3">
            <a:extLst>
              <a:ext uri="{FF2B5EF4-FFF2-40B4-BE49-F238E27FC236}">
                <a16:creationId xmlns:a16="http://schemas.microsoft.com/office/drawing/2014/main" id="{746A3EB7-32D4-4A2C-9842-F95150370E5B}"/>
              </a:ext>
            </a:extLst>
          </p:cNvPr>
          <p:cNvSpPr/>
          <p:nvPr/>
        </p:nvSpPr>
        <p:spPr bwMode="auto">
          <a:xfrm>
            <a:off x="614437" y="1874624"/>
            <a:ext cx="7905309" cy="4730803"/>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my_fgets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 str, int n, FILE* stream)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c;</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char* cs = str;</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循环读取，直到达到</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n-1</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个字符或遇到换行符或</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EOF</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while (--n &gt; 0 &amp;&amp; (c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fgetc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(stream)) != EOF)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((*cs++ = c) == '\n')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如果读取到换行符，停止</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break;</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*cs = '\0'; // </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结尾补</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\0</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如果未读取任何内容就遇到</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EOF</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，返回</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NULL</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(cs == str &amp;&amp; c == EOF)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NULL;</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str;</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读取直到换行符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\n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或读取到</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n-1</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个字符，并确保字符串以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\0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结尾</a:t>
            </a:r>
            <a:endPar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4700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t>文件操作与数据持久化</a:t>
            </a:r>
            <a:endParaRPr lang="en-US" altLang="zh-CN" dirty="0"/>
          </a:p>
          <a:p>
            <a:r>
              <a:rPr lang="zh-CN" altLang="en-US" dirty="0">
                <a:solidFill>
                  <a:schemeClr val="bg1">
                    <a:lumMod val="75000"/>
                  </a:schemeClr>
                </a:solidFill>
              </a:rPr>
              <a:t>二进制文件与序列化</a:t>
            </a:r>
            <a:endParaRPr lang="en-US" altLang="zh-CN" dirty="0">
              <a:solidFill>
                <a:schemeClr val="bg1">
                  <a:lumMod val="75000"/>
                </a:schemeClr>
              </a:solidFill>
            </a:endParaRPr>
          </a:p>
          <a:p>
            <a:r>
              <a:rPr lang="zh-CN" altLang="en-US" dirty="0">
                <a:solidFill>
                  <a:schemeClr val="bg1">
                    <a:lumMod val="75000"/>
                  </a:schemeClr>
                </a:solidFill>
              </a:rPr>
              <a:t>文件的定位与随机访问</a:t>
            </a:r>
            <a:endParaRPr lang="en-US" altLang="zh-CN" dirty="0">
              <a:solidFill>
                <a:schemeClr val="bg1">
                  <a:lumMod val="75000"/>
                </a:schemeClr>
              </a:solidFill>
            </a:endParaRPr>
          </a:p>
          <a:p>
            <a:r>
              <a:rPr lang="zh-CN" altLang="en-US" dirty="0">
                <a:solidFill>
                  <a:schemeClr val="bg1">
                    <a:lumMod val="75000"/>
                  </a:schemeClr>
                </a:solidFill>
              </a:rPr>
              <a:t>文件的错误处理</a:t>
            </a:r>
          </a:p>
        </p:txBody>
      </p:sp>
    </p:spTree>
    <p:extLst>
      <p:ext uri="{BB962C8B-B14F-4D97-AF65-F5344CB8AC3E}">
        <p14:creationId xmlns:p14="http://schemas.microsoft.com/office/powerpoint/2010/main" val="423615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C23E42-3C25-4CE3-86FA-46525592F9D1}"/>
              </a:ext>
            </a:extLst>
          </p:cNvPr>
          <p:cNvSpPr>
            <a:spLocks noGrp="1"/>
          </p:cNvSpPr>
          <p:nvPr>
            <p:ph type="title"/>
          </p:nvPr>
        </p:nvSpPr>
        <p:spPr/>
        <p:txBody>
          <a:bodyPr/>
          <a:lstStyle/>
          <a:p>
            <a:r>
              <a:rPr lang="zh-CN" altLang="en-US" dirty="0"/>
              <a:t>文件的字节读写（例二）</a:t>
            </a:r>
          </a:p>
        </p:txBody>
      </p:sp>
      <p:sp>
        <p:nvSpPr>
          <p:cNvPr id="3" name="内容占位符 2">
            <a:extLst>
              <a:ext uri="{FF2B5EF4-FFF2-40B4-BE49-F238E27FC236}">
                <a16:creationId xmlns:a16="http://schemas.microsoft.com/office/drawing/2014/main" id="{749B5F67-5D4A-4FE6-9AE1-FFCD957F44C3}"/>
              </a:ext>
            </a:extLst>
          </p:cNvPr>
          <p:cNvSpPr>
            <a:spLocks noGrp="1"/>
          </p:cNvSpPr>
          <p:nvPr>
            <p:ph idx="1"/>
          </p:nvPr>
        </p:nvSpPr>
        <p:spPr/>
        <p:txBody>
          <a:bodyPr/>
          <a:lstStyle/>
          <a:p>
            <a:r>
              <a:rPr lang="zh-CN" altLang="en-US" dirty="0"/>
              <a:t>用 </a:t>
            </a:r>
            <a:r>
              <a:rPr lang="en-US" altLang="zh-CN" dirty="0" err="1">
                <a:solidFill>
                  <a:srgbClr val="0070C0"/>
                </a:solidFill>
              </a:rPr>
              <a:t>fputc</a:t>
            </a:r>
            <a:r>
              <a:rPr lang="en-US" altLang="zh-CN" dirty="0">
                <a:solidFill>
                  <a:srgbClr val="0070C0"/>
                </a:solidFill>
              </a:rPr>
              <a:t>()</a:t>
            </a:r>
            <a:r>
              <a:rPr lang="en-US" altLang="zh-CN" dirty="0"/>
              <a:t> </a:t>
            </a:r>
            <a:r>
              <a:rPr lang="zh-CN" altLang="en-US" dirty="0"/>
              <a:t>实现 </a:t>
            </a:r>
            <a:r>
              <a:rPr lang="en-US" altLang="zh-CN" dirty="0" err="1">
                <a:solidFill>
                  <a:srgbClr val="0070C0"/>
                </a:solidFill>
              </a:rPr>
              <a:t>fputs</a:t>
            </a:r>
            <a:r>
              <a:rPr lang="en-US" altLang="zh-CN" dirty="0">
                <a:solidFill>
                  <a:srgbClr val="0070C0"/>
                </a:solidFill>
              </a:rPr>
              <a:t>() </a:t>
            </a:r>
            <a:r>
              <a:rPr lang="en-US" altLang="zh-CN" dirty="0"/>
              <a:t>(</a:t>
            </a:r>
            <a:r>
              <a:rPr lang="zh-CN" altLang="en-US" dirty="0"/>
              <a:t>模拟写入字符串</a:t>
            </a:r>
            <a:r>
              <a:rPr lang="en-US" altLang="zh-CN" dirty="0"/>
              <a:t>)</a:t>
            </a:r>
            <a:endParaRPr lang="zh-CN" altLang="en-US" dirty="0"/>
          </a:p>
        </p:txBody>
      </p:sp>
      <p:sp>
        <p:nvSpPr>
          <p:cNvPr id="4" name="卷形: 垂直 3">
            <a:extLst>
              <a:ext uri="{FF2B5EF4-FFF2-40B4-BE49-F238E27FC236}">
                <a16:creationId xmlns:a16="http://schemas.microsoft.com/office/drawing/2014/main" id="{26AD835F-0CBA-4C50-B861-0F288344014C}"/>
              </a:ext>
            </a:extLst>
          </p:cNvPr>
          <p:cNvSpPr/>
          <p:nvPr/>
        </p:nvSpPr>
        <p:spPr bwMode="auto">
          <a:xfrm>
            <a:off x="614437" y="2154115"/>
            <a:ext cx="7905309" cy="2980593"/>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my_fputs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(const char* str, FILE* stream)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while (*str != '\0')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fputc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(*str, stream) == EOF)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EOF;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写入失败</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str++;</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0;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成功</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将字符串写入文件，不包含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，不自动添加换行符</a:t>
            </a:r>
            <a:endPar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092173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B8FAC2-4A8D-4960-8636-4EF39F3B7C9E}"/>
              </a:ext>
            </a:extLst>
          </p:cNvPr>
          <p:cNvSpPr>
            <a:spLocks noGrp="1"/>
          </p:cNvSpPr>
          <p:nvPr>
            <p:ph type="title"/>
          </p:nvPr>
        </p:nvSpPr>
        <p:spPr/>
        <p:txBody>
          <a:bodyPr/>
          <a:lstStyle/>
          <a:p>
            <a:r>
              <a:rPr lang="zh-CN" altLang="en-US" dirty="0"/>
              <a:t>文件的字节读写（例三）</a:t>
            </a:r>
          </a:p>
        </p:txBody>
      </p:sp>
      <p:sp>
        <p:nvSpPr>
          <p:cNvPr id="3" name="内容占位符 2">
            <a:extLst>
              <a:ext uri="{FF2B5EF4-FFF2-40B4-BE49-F238E27FC236}">
                <a16:creationId xmlns:a16="http://schemas.microsoft.com/office/drawing/2014/main" id="{C033FC73-68A9-4732-B4C7-CCEE8CEA0244}"/>
              </a:ext>
            </a:extLst>
          </p:cNvPr>
          <p:cNvSpPr>
            <a:spLocks noGrp="1"/>
          </p:cNvSpPr>
          <p:nvPr>
            <p:ph idx="1"/>
          </p:nvPr>
        </p:nvSpPr>
        <p:spPr/>
        <p:txBody>
          <a:bodyPr/>
          <a:lstStyle/>
          <a:p>
            <a:r>
              <a:rPr lang="zh-CN" altLang="en-US" dirty="0"/>
              <a:t>用 </a:t>
            </a:r>
            <a:r>
              <a:rPr lang="en-US" altLang="zh-CN" dirty="0" err="1">
                <a:solidFill>
                  <a:srgbClr val="0070C0"/>
                </a:solidFill>
              </a:rPr>
              <a:t>fgetc</a:t>
            </a:r>
            <a:r>
              <a:rPr lang="en-US" altLang="zh-CN" dirty="0">
                <a:solidFill>
                  <a:srgbClr val="0070C0"/>
                </a:solidFill>
              </a:rPr>
              <a:t>() </a:t>
            </a:r>
            <a:r>
              <a:rPr lang="zh-CN" altLang="en-US" dirty="0"/>
              <a:t>实现 </a:t>
            </a:r>
            <a:r>
              <a:rPr lang="en-US" altLang="zh-CN" dirty="0" err="1">
                <a:solidFill>
                  <a:srgbClr val="0070C0"/>
                </a:solidFill>
              </a:rPr>
              <a:t>fread</a:t>
            </a:r>
            <a:r>
              <a:rPr lang="en-US" altLang="zh-CN" dirty="0">
                <a:solidFill>
                  <a:srgbClr val="0070C0"/>
                </a:solidFill>
              </a:rPr>
              <a:t>() </a:t>
            </a:r>
            <a:r>
              <a:rPr lang="en-US" altLang="zh-CN" dirty="0"/>
              <a:t>(</a:t>
            </a:r>
            <a:r>
              <a:rPr lang="zh-CN" altLang="en-US" dirty="0"/>
              <a:t>模拟读取二进制数据块</a:t>
            </a:r>
            <a:r>
              <a:rPr lang="en-US" altLang="zh-CN" dirty="0"/>
              <a:t>)</a:t>
            </a:r>
          </a:p>
          <a:p>
            <a:endParaRPr lang="zh-CN" altLang="en-US" dirty="0"/>
          </a:p>
        </p:txBody>
      </p:sp>
      <p:sp>
        <p:nvSpPr>
          <p:cNvPr id="4" name="卷形: 垂直 3">
            <a:extLst>
              <a:ext uri="{FF2B5EF4-FFF2-40B4-BE49-F238E27FC236}">
                <a16:creationId xmlns:a16="http://schemas.microsoft.com/office/drawing/2014/main" id="{7ABF4960-8C2F-4A83-8177-07C5CDC7CFDF}"/>
              </a:ext>
            </a:extLst>
          </p:cNvPr>
          <p:cNvSpPr/>
          <p:nvPr/>
        </p:nvSpPr>
        <p:spPr bwMode="auto">
          <a:xfrm>
            <a:off x="619345" y="2221305"/>
            <a:ext cx="7905309" cy="4542383"/>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my_fread</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ptr</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size,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nmemb</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FILE *stream)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char *p = (char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ptr</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total_bytes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size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nmemb</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read_bytes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for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total_bytes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c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fgetc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(stream);</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(c == EOF)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break;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读取到文件末尾或出错</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p[</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(char)c;</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read_bytes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return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read_bytes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size;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返回成功读取的元素个数</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18366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B8FAC2-4A8D-4960-8636-4EF39F3B7C9E}"/>
              </a:ext>
            </a:extLst>
          </p:cNvPr>
          <p:cNvSpPr>
            <a:spLocks noGrp="1"/>
          </p:cNvSpPr>
          <p:nvPr>
            <p:ph type="title"/>
          </p:nvPr>
        </p:nvSpPr>
        <p:spPr/>
        <p:txBody>
          <a:bodyPr/>
          <a:lstStyle/>
          <a:p>
            <a:r>
              <a:rPr lang="zh-CN" altLang="en-US" dirty="0"/>
              <a:t>文件的字节读写（例四）</a:t>
            </a:r>
          </a:p>
        </p:txBody>
      </p:sp>
      <p:sp>
        <p:nvSpPr>
          <p:cNvPr id="3" name="内容占位符 2">
            <a:extLst>
              <a:ext uri="{FF2B5EF4-FFF2-40B4-BE49-F238E27FC236}">
                <a16:creationId xmlns:a16="http://schemas.microsoft.com/office/drawing/2014/main" id="{C033FC73-68A9-4732-B4C7-CCEE8CEA0244}"/>
              </a:ext>
            </a:extLst>
          </p:cNvPr>
          <p:cNvSpPr>
            <a:spLocks noGrp="1"/>
          </p:cNvSpPr>
          <p:nvPr>
            <p:ph idx="1"/>
          </p:nvPr>
        </p:nvSpPr>
        <p:spPr/>
        <p:txBody>
          <a:bodyPr/>
          <a:lstStyle/>
          <a:p>
            <a:r>
              <a:rPr lang="zh-CN" altLang="en-US" dirty="0"/>
              <a:t>用 </a:t>
            </a:r>
            <a:r>
              <a:rPr lang="en-US" altLang="zh-CN" dirty="0" err="1">
                <a:solidFill>
                  <a:srgbClr val="0070C0"/>
                </a:solidFill>
              </a:rPr>
              <a:t>fputc</a:t>
            </a:r>
            <a:r>
              <a:rPr lang="en-US" altLang="zh-CN" dirty="0">
                <a:solidFill>
                  <a:srgbClr val="0070C0"/>
                </a:solidFill>
              </a:rPr>
              <a:t>() </a:t>
            </a:r>
            <a:r>
              <a:rPr lang="zh-CN" altLang="en-US" dirty="0"/>
              <a:t>实现 </a:t>
            </a:r>
            <a:r>
              <a:rPr lang="en-US" altLang="zh-CN" dirty="0" err="1">
                <a:solidFill>
                  <a:srgbClr val="0070C0"/>
                </a:solidFill>
              </a:rPr>
              <a:t>fwrite</a:t>
            </a:r>
            <a:r>
              <a:rPr lang="en-US" altLang="zh-CN" dirty="0">
                <a:solidFill>
                  <a:srgbClr val="0070C0"/>
                </a:solidFill>
              </a:rPr>
              <a:t>() </a:t>
            </a:r>
            <a:r>
              <a:rPr lang="en-US" altLang="zh-CN" dirty="0"/>
              <a:t>(</a:t>
            </a:r>
            <a:r>
              <a:rPr lang="zh-CN" altLang="en-US" dirty="0"/>
              <a:t>模拟写入二进制数据块</a:t>
            </a:r>
            <a:r>
              <a:rPr lang="en-US" altLang="zh-CN" dirty="0"/>
              <a:t>)</a:t>
            </a:r>
          </a:p>
          <a:p>
            <a:endParaRPr lang="zh-CN" altLang="en-US" dirty="0"/>
          </a:p>
        </p:txBody>
      </p:sp>
      <p:sp>
        <p:nvSpPr>
          <p:cNvPr id="4" name="卷形: 垂直 3">
            <a:extLst>
              <a:ext uri="{FF2B5EF4-FFF2-40B4-BE49-F238E27FC236}">
                <a16:creationId xmlns:a16="http://schemas.microsoft.com/office/drawing/2014/main" id="{BBD0CD49-DDB6-4E04-B736-384F686A5E7B}"/>
              </a:ext>
            </a:extLst>
          </p:cNvPr>
          <p:cNvSpPr/>
          <p:nvPr/>
        </p:nvSpPr>
        <p:spPr bwMode="auto">
          <a:xfrm>
            <a:off x="619345" y="2221306"/>
            <a:ext cx="8223030" cy="4165902"/>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my_fwrite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(const void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ptr</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size,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nmemb</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FILE *stream)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const char *p = (const char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ptr</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total_bytes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size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nmemb</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written_bytes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for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0;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&lt;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total_bytes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fputc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stream) == EOF)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break;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写入出错</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written_bytes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return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written_bytes</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kern="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size;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返回成功写入的元素个数</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00043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solidFill>
                  <a:schemeClr val="bg1">
                    <a:lumMod val="75000"/>
                  </a:schemeClr>
                </a:solidFill>
              </a:rPr>
              <a:t>文件操作与数据持久化</a:t>
            </a:r>
            <a:endParaRPr lang="en-US" altLang="zh-CN" dirty="0">
              <a:solidFill>
                <a:schemeClr val="bg1">
                  <a:lumMod val="75000"/>
                </a:schemeClr>
              </a:solidFill>
            </a:endParaRPr>
          </a:p>
          <a:p>
            <a:r>
              <a:rPr lang="zh-CN" altLang="en-US" dirty="0"/>
              <a:t>二进制文件与序列化</a:t>
            </a:r>
            <a:endParaRPr lang="en-US" altLang="zh-CN" dirty="0"/>
          </a:p>
          <a:p>
            <a:r>
              <a:rPr lang="zh-CN" altLang="en-US" dirty="0">
                <a:solidFill>
                  <a:schemeClr val="bg1">
                    <a:lumMod val="75000"/>
                  </a:schemeClr>
                </a:solidFill>
              </a:rPr>
              <a:t>文件的定位与随机访问</a:t>
            </a:r>
            <a:endParaRPr lang="en-US" altLang="zh-CN" dirty="0">
              <a:solidFill>
                <a:schemeClr val="bg1">
                  <a:lumMod val="75000"/>
                </a:schemeClr>
              </a:solidFill>
            </a:endParaRPr>
          </a:p>
          <a:p>
            <a:r>
              <a:rPr lang="zh-CN" altLang="en-US" dirty="0">
                <a:solidFill>
                  <a:schemeClr val="bg1">
                    <a:lumMod val="75000"/>
                  </a:schemeClr>
                </a:solidFill>
              </a:rPr>
              <a:t>文件的错误处理</a:t>
            </a:r>
          </a:p>
        </p:txBody>
      </p:sp>
    </p:spTree>
    <p:extLst>
      <p:ext uri="{BB962C8B-B14F-4D97-AF65-F5344CB8AC3E}">
        <p14:creationId xmlns:p14="http://schemas.microsoft.com/office/powerpoint/2010/main" val="259109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0C2871-BF08-41CA-B5EF-5D3C07CDB8DA}"/>
              </a:ext>
            </a:extLst>
          </p:cNvPr>
          <p:cNvSpPr>
            <a:spLocks noGrp="1"/>
          </p:cNvSpPr>
          <p:nvPr>
            <p:ph type="title"/>
          </p:nvPr>
        </p:nvSpPr>
        <p:spPr/>
        <p:txBody>
          <a:bodyPr/>
          <a:lstStyle/>
          <a:p>
            <a:r>
              <a:rPr lang="zh-CN" altLang="en-US" dirty="0"/>
              <a:t>文本文件与二进制文件</a:t>
            </a:r>
          </a:p>
        </p:txBody>
      </p:sp>
      <p:sp>
        <p:nvSpPr>
          <p:cNvPr id="3" name="内容占位符 2">
            <a:extLst>
              <a:ext uri="{FF2B5EF4-FFF2-40B4-BE49-F238E27FC236}">
                <a16:creationId xmlns:a16="http://schemas.microsoft.com/office/drawing/2014/main" id="{2FF7EE37-71FA-4847-AFB8-15859D566B97}"/>
              </a:ext>
            </a:extLst>
          </p:cNvPr>
          <p:cNvSpPr>
            <a:spLocks noGrp="1"/>
          </p:cNvSpPr>
          <p:nvPr>
            <p:ph idx="1"/>
          </p:nvPr>
        </p:nvSpPr>
        <p:spPr/>
        <p:txBody>
          <a:bodyPr/>
          <a:lstStyle/>
          <a:p>
            <a:r>
              <a:rPr lang="zh-CN" altLang="en-US" sz="2000" dirty="0"/>
              <a:t>存储整数 </a:t>
            </a:r>
            <a:r>
              <a:rPr lang="en-US" altLang="zh-CN" sz="2000" dirty="0"/>
              <a:t>12345 </a:t>
            </a:r>
            <a:r>
              <a:rPr lang="zh-CN" altLang="en-US" sz="2000" dirty="0"/>
              <a:t>的区别：</a:t>
            </a:r>
          </a:p>
          <a:p>
            <a:r>
              <a:rPr lang="zh-CN" altLang="en-US" sz="2000" dirty="0"/>
              <a:t>使用文本文件：</a:t>
            </a:r>
            <a:endParaRPr lang="en-US" altLang="zh-CN" sz="2000" dirty="0"/>
          </a:p>
          <a:p>
            <a:pPr lvl="1"/>
            <a:r>
              <a:rPr lang="zh-CN" altLang="en-US" sz="2000" dirty="0"/>
              <a:t> 存储为</a:t>
            </a:r>
            <a:r>
              <a:rPr lang="en-US" altLang="zh-CN" sz="2000" dirty="0"/>
              <a:t>5</a:t>
            </a:r>
            <a:r>
              <a:rPr lang="zh-CN" altLang="en-US" sz="2000" dirty="0"/>
              <a:t>个字符 </a:t>
            </a:r>
            <a:r>
              <a:rPr lang="en-US" altLang="zh-CN" sz="2000" dirty="0"/>
              <a:t>'1','2','3','4','5' (5</a:t>
            </a:r>
            <a:r>
              <a:rPr lang="zh-CN" altLang="en-US" sz="2000" dirty="0"/>
              <a:t>字节</a:t>
            </a:r>
            <a:r>
              <a:rPr lang="en-US" altLang="zh-CN" sz="2000" dirty="0"/>
              <a:t>)</a:t>
            </a:r>
            <a:r>
              <a:rPr lang="zh-CN" altLang="en-US" sz="2000" dirty="0"/>
              <a:t>。</a:t>
            </a:r>
          </a:p>
          <a:p>
            <a:pPr lvl="1"/>
            <a:r>
              <a:rPr lang="zh-CN" altLang="en-US" sz="2000" dirty="0"/>
              <a:t> 需经过 </a:t>
            </a:r>
            <a:r>
              <a:rPr lang="en-US" altLang="zh-CN" sz="2000" dirty="0" err="1"/>
              <a:t>itoa</a:t>
            </a:r>
            <a:r>
              <a:rPr lang="en-US" altLang="zh-CN" sz="2000" dirty="0"/>
              <a:t> </a:t>
            </a:r>
            <a:r>
              <a:rPr lang="zh-CN" altLang="en-US" sz="2000" dirty="0"/>
              <a:t>转换，解析慢。</a:t>
            </a:r>
            <a:endParaRPr lang="en-US" altLang="zh-CN" sz="2000" dirty="0"/>
          </a:p>
          <a:p>
            <a:pPr lvl="1"/>
            <a:endParaRPr lang="en-US" altLang="zh-CN" sz="2000" dirty="0"/>
          </a:p>
          <a:p>
            <a:pPr lvl="1"/>
            <a:endParaRPr lang="zh-CN" altLang="en-US" sz="2000" dirty="0"/>
          </a:p>
          <a:p>
            <a:r>
              <a:rPr lang="zh-CN" altLang="en-US" sz="2000" dirty="0"/>
              <a:t>使用二进制文件：</a:t>
            </a:r>
            <a:endParaRPr lang="en-US" altLang="zh-CN" sz="2000" dirty="0"/>
          </a:p>
          <a:p>
            <a:pPr lvl="1"/>
            <a:r>
              <a:rPr lang="zh-CN" altLang="en-US" sz="2000" dirty="0"/>
              <a:t> 存储为整数原码 </a:t>
            </a:r>
            <a:r>
              <a:rPr lang="en-US" altLang="zh-CN" sz="2000" dirty="0"/>
              <a:t>0x3039 (4</a:t>
            </a:r>
            <a:r>
              <a:rPr lang="zh-CN" altLang="en-US" sz="2000" dirty="0"/>
              <a:t>字节</a:t>
            </a:r>
            <a:r>
              <a:rPr lang="en-US" altLang="zh-CN" sz="2000" dirty="0"/>
              <a:t>)</a:t>
            </a:r>
            <a:r>
              <a:rPr lang="zh-CN" altLang="en-US" sz="2000" dirty="0"/>
              <a:t>。</a:t>
            </a:r>
          </a:p>
          <a:p>
            <a:pPr lvl="1"/>
            <a:r>
              <a:rPr lang="zh-CN" altLang="en-US" sz="2000" dirty="0"/>
              <a:t> 内存直接映射，速度极快。</a:t>
            </a:r>
          </a:p>
          <a:p>
            <a:endParaRPr lang="zh-CN" altLang="en-US" dirty="0"/>
          </a:p>
        </p:txBody>
      </p:sp>
      <p:sp>
        <p:nvSpPr>
          <p:cNvPr id="4" name="矩形: 圆角 3">
            <a:extLst>
              <a:ext uri="{FF2B5EF4-FFF2-40B4-BE49-F238E27FC236}">
                <a16:creationId xmlns:a16="http://schemas.microsoft.com/office/drawing/2014/main" id="{D5034648-348A-45D5-8C43-413E0F7CE42A}"/>
              </a:ext>
            </a:extLst>
          </p:cNvPr>
          <p:cNvSpPr/>
          <p:nvPr/>
        </p:nvSpPr>
        <p:spPr bwMode="auto">
          <a:xfrm>
            <a:off x="896991" y="3429000"/>
            <a:ext cx="1524000" cy="762000"/>
          </a:xfrm>
          <a:prstGeom prst="roundRect">
            <a:avLst/>
          </a:prstGeom>
          <a:solidFill>
            <a:srgbClr val="4472C4"/>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内存 </a:t>
            </a:r>
            <a:r>
              <a:rPr kumimoji="0" lang="en-US" altLang="zh-CN" sz="1600" b="1"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rPr>
              <a:t>(RAM)</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rPr>
              <a:t>int: 12345</a:t>
            </a:r>
            <a:endParaRPr kumimoji="0" lang="zh-CN" altLang="en-US" sz="1600" b="1"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endParaRPr>
          </a:p>
        </p:txBody>
      </p:sp>
      <p:sp>
        <p:nvSpPr>
          <p:cNvPr id="5" name="箭头: V 形 4">
            <a:extLst>
              <a:ext uri="{FF2B5EF4-FFF2-40B4-BE49-F238E27FC236}">
                <a16:creationId xmlns:a16="http://schemas.microsoft.com/office/drawing/2014/main" id="{93DC0714-30D8-4022-891E-A682C91009B3}"/>
              </a:ext>
            </a:extLst>
          </p:cNvPr>
          <p:cNvSpPr/>
          <p:nvPr/>
        </p:nvSpPr>
        <p:spPr bwMode="auto">
          <a:xfrm>
            <a:off x="2420991" y="3657600"/>
            <a:ext cx="1016000" cy="304800"/>
          </a:xfrm>
          <a:prstGeom prst="chevron">
            <a:avLst>
              <a:gd name="adj" fmla="val 40000"/>
            </a:avLst>
          </a:prstGeom>
          <a:solidFill>
            <a:srgbClr val="C8C8C8"/>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a:ln>
                <a:noFill/>
              </a:ln>
              <a:solidFill>
                <a:srgbClr val="FFFFFF"/>
              </a:solidFill>
              <a:effectLst/>
              <a:latin typeface="微软雅黑" panose="020B0503020204020204" pitchFamily="34" charset="-122"/>
              <a:ea typeface="宋体" panose="02010600030101010101" pitchFamily="2" charset="-122"/>
            </a:endParaRPr>
          </a:p>
        </p:txBody>
      </p:sp>
      <p:sp>
        <p:nvSpPr>
          <p:cNvPr id="6" name="六边形 5">
            <a:extLst>
              <a:ext uri="{FF2B5EF4-FFF2-40B4-BE49-F238E27FC236}">
                <a16:creationId xmlns:a16="http://schemas.microsoft.com/office/drawing/2014/main" id="{C9EBB9F0-24A7-43B8-9BD5-9BC6831FD67B}"/>
              </a:ext>
            </a:extLst>
          </p:cNvPr>
          <p:cNvSpPr/>
          <p:nvPr/>
        </p:nvSpPr>
        <p:spPr bwMode="auto">
          <a:xfrm>
            <a:off x="3436991" y="3429000"/>
            <a:ext cx="1524000" cy="762000"/>
          </a:xfrm>
          <a:prstGeom prst="hexagon">
            <a:avLst/>
          </a:prstGeom>
          <a:solidFill>
            <a:srgbClr val="ED7D31"/>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格式转换</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rPr>
              <a:t>(</a:t>
            </a:r>
            <a:r>
              <a:rPr kumimoji="0" lang="en-US" altLang="zh-CN" sz="1600" b="1" i="0" u="none" strike="noStrike" cap="none" normalizeH="0" baseline="0" dirty="0" err="1">
                <a:ln>
                  <a:noFill/>
                </a:ln>
                <a:solidFill>
                  <a:srgbClr val="FFFFFF"/>
                </a:solidFill>
                <a:effectLst/>
                <a:latin typeface="微软雅黑" panose="020B0503020204020204" pitchFamily="34" charset="-122"/>
                <a:ea typeface="宋体" panose="02010600030101010101" pitchFamily="2" charset="-122"/>
              </a:rPr>
              <a:t>itoa</a:t>
            </a:r>
            <a:r>
              <a:rPr kumimoji="0" lang="en-US" altLang="zh-CN" sz="1600" b="1"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rPr>
              <a:t> / %d)</a:t>
            </a:r>
            <a:endParaRPr kumimoji="0" lang="zh-CN" altLang="en-US" sz="1600" b="1"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endParaRPr>
          </a:p>
        </p:txBody>
      </p:sp>
      <p:sp>
        <p:nvSpPr>
          <p:cNvPr id="7" name="箭头: V 形 6">
            <a:extLst>
              <a:ext uri="{FF2B5EF4-FFF2-40B4-BE49-F238E27FC236}">
                <a16:creationId xmlns:a16="http://schemas.microsoft.com/office/drawing/2014/main" id="{8C8A55A9-99D1-4186-A091-EB04B6F4DBC5}"/>
              </a:ext>
            </a:extLst>
          </p:cNvPr>
          <p:cNvSpPr/>
          <p:nvPr/>
        </p:nvSpPr>
        <p:spPr bwMode="auto">
          <a:xfrm>
            <a:off x="4960991" y="3657600"/>
            <a:ext cx="1016000" cy="304800"/>
          </a:xfrm>
          <a:prstGeom prst="chevron">
            <a:avLst>
              <a:gd name="adj" fmla="val 40000"/>
            </a:avLst>
          </a:prstGeom>
          <a:solidFill>
            <a:srgbClr val="C8C8C8"/>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a:ln>
                <a:noFill/>
              </a:ln>
              <a:solidFill>
                <a:srgbClr val="FFFFFF"/>
              </a:solidFill>
              <a:effectLst/>
              <a:latin typeface="微软雅黑" panose="020B0503020204020204" pitchFamily="34" charset="-122"/>
              <a:ea typeface="宋体" panose="02010600030101010101" pitchFamily="2" charset="-122"/>
            </a:endParaRPr>
          </a:p>
        </p:txBody>
      </p:sp>
      <p:sp>
        <p:nvSpPr>
          <p:cNvPr id="8" name="矩形: 剪去对角 7">
            <a:extLst>
              <a:ext uri="{FF2B5EF4-FFF2-40B4-BE49-F238E27FC236}">
                <a16:creationId xmlns:a16="http://schemas.microsoft.com/office/drawing/2014/main" id="{B5A589C6-65B4-4BE1-BAF6-3DF73726AFD3}"/>
              </a:ext>
            </a:extLst>
          </p:cNvPr>
          <p:cNvSpPr/>
          <p:nvPr/>
        </p:nvSpPr>
        <p:spPr bwMode="auto">
          <a:xfrm>
            <a:off x="5976991" y="3429000"/>
            <a:ext cx="2286000" cy="762000"/>
          </a:xfrm>
          <a:prstGeom prst="snip2DiagRect">
            <a:avLst/>
          </a:prstGeom>
          <a:solidFill>
            <a:srgbClr val="7F7F7F"/>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FFFFFF"/>
                </a:solidFill>
                <a:effectLst/>
                <a:latin typeface="Consolas" panose="020B0609020204030204" pitchFamily="49" charset="0"/>
                <a:ea typeface="宋体" panose="02010600030101010101" pitchFamily="2" charset="-122"/>
              </a:rPr>
              <a:t>Text File</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FFFFFF"/>
                </a:solidFill>
                <a:effectLst/>
                <a:latin typeface="Consolas" panose="020B0609020204030204" pitchFamily="49" charset="0"/>
                <a:ea typeface="宋体" panose="02010600030101010101" pitchFamily="2" charset="-122"/>
              </a:rPr>
              <a:t>'1','2','3','4','5'</a:t>
            </a:r>
            <a:endParaRPr kumimoji="0" lang="zh-CN" altLang="en-US" sz="1600" b="1" i="0" u="none" strike="noStrike" cap="none" normalizeH="0" baseline="0" dirty="0">
              <a:ln>
                <a:noFill/>
              </a:ln>
              <a:solidFill>
                <a:srgbClr val="FFFFFF"/>
              </a:solidFill>
              <a:effectLst/>
              <a:latin typeface="Consolas" panose="020B0609020204030204" pitchFamily="49" charset="0"/>
              <a:ea typeface="宋体" panose="02010600030101010101" pitchFamily="2" charset="-122"/>
            </a:endParaRPr>
          </a:p>
        </p:txBody>
      </p:sp>
      <p:sp>
        <p:nvSpPr>
          <p:cNvPr id="9" name="文本框 8">
            <a:extLst>
              <a:ext uri="{FF2B5EF4-FFF2-40B4-BE49-F238E27FC236}">
                <a16:creationId xmlns:a16="http://schemas.microsoft.com/office/drawing/2014/main" id="{E1A511E1-1C77-4DE7-B208-5062D6436E35}"/>
              </a:ext>
            </a:extLst>
          </p:cNvPr>
          <p:cNvSpPr txBox="1"/>
          <p:nvPr/>
        </p:nvSpPr>
        <p:spPr>
          <a:xfrm>
            <a:off x="3660456" y="4191000"/>
            <a:ext cx="1143000" cy="338554"/>
          </a:xfrm>
          <a:prstGeom prst="rect">
            <a:avLst/>
          </a:prstGeom>
          <a:noFill/>
        </p:spPr>
        <p:txBody>
          <a:bodyPr vert="horz" rtlCol="0">
            <a:spAutoFit/>
          </a:bodyPr>
          <a:lstStyle/>
          <a:p>
            <a:pPr algn="ctr"/>
            <a:r>
              <a:rPr lang="zh-CN" altLang="en-US" sz="1600" dirty="0">
                <a:solidFill>
                  <a:srgbClr val="505050"/>
                </a:solidFill>
                <a:latin typeface="微软雅黑" panose="020B0503020204020204" pitchFamily="34" charset="-122"/>
                <a:ea typeface="微软雅黑" panose="020B0503020204020204" pitchFamily="34" charset="-122"/>
              </a:rPr>
              <a:t>文本模式</a:t>
            </a:r>
          </a:p>
        </p:txBody>
      </p:sp>
      <p:sp>
        <p:nvSpPr>
          <p:cNvPr id="10" name="矩形: 圆角 9">
            <a:extLst>
              <a:ext uri="{FF2B5EF4-FFF2-40B4-BE49-F238E27FC236}">
                <a16:creationId xmlns:a16="http://schemas.microsoft.com/office/drawing/2014/main" id="{24D2CD41-03BA-4D3B-9A13-B33CBD562BD3}"/>
              </a:ext>
            </a:extLst>
          </p:cNvPr>
          <p:cNvSpPr/>
          <p:nvPr/>
        </p:nvSpPr>
        <p:spPr bwMode="auto">
          <a:xfrm>
            <a:off x="896991" y="5682208"/>
            <a:ext cx="1524000" cy="762000"/>
          </a:xfrm>
          <a:prstGeom prst="roundRect">
            <a:avLst/>
          </a:prstGeom>
          <a:solidFill>
            <a:srgbClr val="4472C4"/>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内存</a:t>
            </a:r>
            <a:r>
              <a:rPr kumimoji="0" lang="zh-CN" altLang="en-US" sz="1600" b="1"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rPr>
              <a:t> </a:t>
            </a:r>
            <a:r>
              <a:rPr kumimoji="0" lang="en-US" altLang="zh-CN" sz="1600" b="1"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rPr>
              <a:t>(RAM)</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rPr>
              <a:t>int: 12345</a:t>
            </a:r>
            <a:endParaRPr kumimoji="0" lang="zh-CN" altLang="en-US" sz="1600" b="1"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endParaRPr>
          </a:p>
        </p:txBody>
      </p:sp>
      <p:sp>
        <p:nvSpPr>
          <p:cNvPr id="11" name="箭头: V 形 10">
            <a:extLst>
              <a:ext uri="{FF2B5EF4-FFF2-40B4-BE49-F238E27FC236}">
                <a16:creationId xmlns:a16="http://schemas.microsoft.com/office/drawing/2014/main" id="{4D45B263-FA92-4FE8-BB94-46512EFD0315}"/>
              </a:ext>
            </a:extLst>
          </p:cNvPr>
          <p:cNvSpPr/>
          <p:nvPr/>
        </p:nvSpPr>
        <p:spPr bwMode="auto">
          <a:xfrm>
            <a:off x="2420991" y="5872708"/>
            <a:ext cx="3556000" cy="381000"/>
          </a:xfrm>
          <a:prstGeom prst="chevron">
            <a:avLst>
              <a:gd name="adj" fmla="val 40000"/>
            </a:avLst>
          </a:prstGeom>
          <a:solidFill>
            <a:srgbClr val="70AD4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600"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直接内存映射 </a:t>
            </a:r>
            <a:r>
              <a:rPr kumimoji="0" lang="en-US" altLang="zh-CN" sz="1600"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rPr>
              <a:t>(Raw Copy)</a:t>
            </a:r>
            <a:endParaRPr kumimoji="0" lang="zh-CN" altLang="en-US" sz="1600" i="0" u="none" strike="noStrike" cap="none" normalizeH="0" baseline="0" dirty="0">
              <a:ln>
                <a:noFill/>
              </a:ln>
              <a:solidFill>
                <a:srgbClr val="FFFFFF"/>
              </a:solidFill>
              <a:effectLst/>
              <a:latin typeface="微软雅黑" panose="020B0503020204020204" pitchFamily="34" charset="-122"/>
              <a:ea typeface="宋体" panose="02010600030101010101" pitchFamily="2" charset="-122"/>
            </a:endParaRPr>
          </a:p>
        </p:txBody>
      </p:sp>
      <p:sp>
        <p:nvSpPr>
          <p:cNvPr id="12" name="矩形: 剪去对角 11">
            <a:extLst>
              <a:ext uri="{FF2B5EF4-FFF2-40B4-BE49-F238E27FC236}">
                <a16:creationId xmlns:a16="http://schemas.microsoft.com/office/drawing/2014/main" id="{96BB64A3-29A9-498B-84D4-5EBDBCCFA17B}"/>
              </a:ext>
            </a:extLst>
          </p:cNvPr>
          <p:cNvSpPr/>
          <p:nvPr/>
        </p:nvSpPr>
        <p:spPr bwMode="auto">
          <a:xfrm>
            <a:off x="5976991" y="5682208"/>
            <a:ext cx="2286000" cy="762000"/>
          </a:xfrm>
          <a:prstGeom prst="snip2DiagRect">
            <a:avLst/>
          </a:prstGeom>
          <a:solidFill>
            <a:srgbClr val="70AD47"/>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FFFFFF"/>
                </a:solidFill>
                <a:effectLst/>
                <a:latin typeface="Consolas" panose="020B0609020204030204" pitchFamily="49" charset="0"/>
                <a:ea typeface="宋体" panose="02010600030101010101" pitchFamily="2" charset="-122"/>
              </a:rPr>
              <a:t>Binary File</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FFFFFF"/>
                </a:solidFill>
                <a:effectLst/>
                <a:latin typeface="Consolas" panose="020B0609020204030204" pitchFamily="49" charset="0"/>
                <a:ea typeface="宋体" panose="02010600030101010101" pitchFamily="2" charset="-122"/>
              </a:rPr>
              <a:t>39 30 00 00 (LE)</a:t>
            </a:r>
            <a:endParaRPr kumimoji="0" lang="zh-CN" altLang="en-US" sz="1600" b="1" i="0" u="none" strike="noStrike" cap="none" normalizeH="0" baseline="0" dirty="0">
              <a:ln>
                <a:noFill/>
              </a:ln>
              <a:solidFill>
                <a:srgbClr val="FFFFFF"/>
              </a:solidFill>
              <a:effectLst/>
              <a:latin typeface="Consolas" panose="020B0609020204030204" pitchFamily="49" charset="0"/>
              <a:ea typeface="宋体" panose="02010600030101010101" pitchFamily="2" charset="-122"/>
            </a:endParaRPr>
          </a:p>
        </p:txBody>
      </p:sp>
      <p:sp>
        <p:nvSpPr>
          <p:cNvPr id="13" name="文本框 12">
            <a:extLst>
              <a:ext uri="{FF2B5EF4-FFF2-40B4-BE49-F238E27FC236}">
                <a16:creationId xmlns:a16="http://schemas.microsoft.com/office/drawing/2014/main" id="{85238C8D-2CA2-419A-801B-C2CC74916D31}"/>
              </a:ext>
            </a:extLst>
          </p:cNvPr>
          <p:cNvSpPr txBox="1"/>
          <p:nvPr/>
        </p:nvSpPr>
        <p:spPr>
          <a:xfrm>
            <a:off x="3606196" y="6243500"/>
            <a:ext cx="1251520" cy="338554"/>
          </a:xfrm>
          <a:prstGeom prst="rect">
            <a:avLst/>
          </a:prstGeom>
          <a:noFill/>
        </p:spPr>
        <p:txBody>
          <a:bodyPr vert="horz" wrap="square" rtlCol="0">
            <a:spAutoFit/>
          </a:bodyPr>
          <a:lstStyle/>
          <a:p>
            <a:pPr algn="ctr"/>
            <a:r>
              <a:rPr lang="zh-CN" altLang="en-US" sz="1600" dirty="0">
                <a:solidFill>
                  <a:srgbClr val="505050"/>
                </a:solidFill>
                <a:latin typeface="微软雅黑" panose="020B0503020204020204" pitchFamily="34" charset="-122"/>
                <a:ea typeface="微软雅黑" panose="020B0503020204020204" pitchFamily="34" charset="-122"/>
              </a:rPr>
              <a:t>二进制模式</a:t>
            </a:r>
          </a:p>
        </p:txBody>
      </p:sp>
    </p:spTree>
    <p:extLst>
      <p:ext uri="{BB962C8B-B14F-4D97-AF65-F5344CB8AC3E}">
        <p14:creationId xmlns:p14="http://schemas.microsoft.com/office/powerpoint/2010/main" val="2371311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7676F4-3673-4E3E-9016-8A6CF4C7019A}"/>
              </a:ext>
            </a:extLst>
          </p:cNvPr>
          <p:cNvSpPr>
            <a:spLocks noGrp="1"/>
          </p:cNvSpPr>
          <p:nvPr>
            <p:ph type="title"/>
          </p:nvPr>
        </p:nvSpPr>
        <p:spPr/>
        <p:txBody>
          <a:bodyPr/>
          <a:lstStyle/>
          <a:p>
            <a:r>
              <a:rPr lang="zh-CN" altLang="en-US" dirty="0"/>
              <a:t>序列化与反序列化</a:t>
            </a:r>
          </a:p>
        </p:txBody>
      </p:sp>
      <p:sp>
        <p:nvSpPr>
          <p:cNvPr id="3" name="内容占位符 2">
            <a:extLst>
              <a:ext uri="{FF2B5EF4-FFF2-40B4-BE49-F238E27FC236}">
                <a16:creationId xmlns:a16="http://schemas.microsoft.com/office/drawing/2014/main" id="{FD49510B-37E6-417C-92A5-4F4DE0CCE054}"/>
              </a:ext>
            </a:extLst>
          </p:cNvPr>
          <p:cNvSpPr>
            <a:spLocks noGrp="1"/>
          </p:cNvSpPr>
          <p:nvPr>
            <p:ph idx="1"/>
          </p:nvPr>
        </p:nvSpPr>
        <p:spPr>
          <a:xfrm>
            <a:off x="301625" y="1401578"/>
            <a:ext cx="8540750" cy="4697597"/>
          </a:xfrm>
        </p:spPr>
        <p:txBody>
          <a:bodyPr/>
          <a:lstStyle/>
          <a:p>
            <a:r>
              <a:rPr lang="zh-CN" altLang="en-US" dirty="0"/>
              <a:t>序列化 </a:t>
            </a:r>
            <a:r>
              <a:rPr lang="en-US" altLang="zh-CN" dirty="0"/>
              <a:t>(Serialization)</a:t>
            </a:r>
            <a:r>
              <a:rPr lang="zh-CN" altLang="en-US" dirty="0"/>
              <a:t>：将内存中复杂的数据结构（对象、图、树）转换为线性字节流的过程</a:t>
            </a:r>
            <a:endParaRPr lang="en-US" altLang="zh-CN" dirty="0"/>
          </a:p>
          <a:p>
            <a:pPr lvl="1"/>
            <a:r>
              <a:rPr lang="zh-CN" altLang="en-US" sz="2000" dirty="0"/>
              <a:t>空间效率：通常比文本更省空间 </a:t>
            </a:r>
            <a:r>
              <a:rPr lang="en-US" altLang="zh-CN" sz="2000" dirty="0"/>
              <a:t>(</a:t>
            </a:r>
            <a:r>
              <a:rPr lang="zh-CN" altLang="en-US" sz="2000" dirty="0"/>
              <a:t>浮点数尤甚</a:t>
            </a:r>
            <a:r>
              <a:rPr lang="en-US" altLang="zh-CN" sz="2000" dirty="0"/>
              <a:t>)</a:t>
            </a:r>
            <a:endParaRPr lang="zh-CN" altLang="en-US" sz="2000" dirty="0"/>
          </a:p>
          <a:p>
            <a:pPr lvl="1"/>
            <a:r>
              <a:rPr lang="zh-CN" altLang="en-US" sz="2000" dirty="0"/>
              <a:t>时间效率：无须格式解析，适合大数据吞吐</a:t>
            </a:r>
            <a:endParaRPr lang="en-US" altLang="zh-CN" sz="2000" dirty="0"/>
          </a:p>
          <a:p>
            <a:pPr lvl="1"/>
            <a:r>
              <a:rPr lang="zh-CN" altLang="en-US" sz="2000" dirty="0"/>
              <a:t>应用场景：数据持久化 </a:t>
            </a:r>
            <a:r>
              <a:rPr lang="en-US" altLang="zh-CN" sz="2000" dirty="0"/>
              <a:t>(</a:t>
            </a:r>
            <a:r>
              <a:rPr lang="zh-CN" altLang="en-US" sz="2000" dirty="0"/>
              <a:t>存盘</a:t>
            </a:r>
            <a:r>
              <a:rPr lang="en-US" altLang="zh-CN" sz="2000" dirty="0"/>
              <a:t>)</a:t>
            </a:r>
            <a:r>
              <a:rPr lang="zh-CN" altLang="en-US" sz="2000" dirty="0"/>
              <a:t>、网络传输 </a:t>
            </a:r>
            <a:r>
              <a:rPr lang="en-US" altLang="zh-CN" sz="2000" dirty="0"/>
              <a:t>(Socket)</a:t>
            </a:r>
            <a:r>
              <a:rPr lang="zh-CN" altLang="en-US" sz="2000" dirty="0"/>
              <a:t>、进程间通信</a:t>
            </a:r>
            <a:endParaRPr lang="en-US" altLang="zh-CN" sz="2000" dirty="0"/>
          </a:p>
          <a:p>
            <a:r>
              <a:rPr lang="zh-CN" altLang="en-US" dirty="0"/>
              <a:t>反序列化 </a:t>
            </a:r>
            <a:r>
              <a:rPr lang="en-US" altLang="zh-CN" dirty="0"/>
              <a:t>(Deserialization)</a:t>
            </a:r>
            <a:r>
              <a:rPr lang="zh-CN" altLang="en-US" dirty="0"/>
              <a:t>：将字节流还原为内存对象</a:t>
            </a:r>
          </a:p>
        </p:txBody>
      </p:sp>
      <p:sp>
        <p:nvSpPr>
          <p:cNvPr id="4" name="矩形: 圆角 3">
            <a:extLst>
              <a:ext uri="{FF2B5EF4-FFF2-40B4-BE49-F238E27FC236}">
                <a16:creationId xmlns:a16="http://schemas.microsoft.com/office/drawing/2014/main" id="{3A992F94-50AB-4F38-BDF7-B8D431F15437}"/>
              </a:ext>
            </a:extLst>
          </p:cNvPr>
          <p:cNvSpPr/>
          <p:nvPr/>
        </p:nvSpPr>
        <p:spPr bwMode="auto">
          <a:xfrm>
            <a:off x="573209" y="5450983"/>
            <a:ext cx="1524000" cy="508000"/>
          </a:xfrm>
          <a:prstGeom prst="roundRect">
            <a:avLst/>
          </a:prstGeom>
          <a:solidFill>
            <a:srgbClr val="4472C4"/>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rPr>
              <a:t>Struct</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endParaRPr>
          </a:p>
        </p:txBody>
      </p:sp>
      <p:sp>
        <p:nvSpPr>
          <p:cNvPr id="5" name="矩形: 圆角 4">
            <a:extLst>
              <a:ext uri="{FF2B5EF4-FFF2-40B4-BE49-F238E27FC236}">
                <a16:creationId xmlns:a16="http://schemas.microsoft.com/office/drawing/2014/main" id="{1552AFB1-C1DA-473B-8A04-0FC86808BAD8}"/>
              </a:ext>
            </a:extLst>
          </p:cNvPr>
          <p:cNvSpPr/>
          <p:nvPr/>
        </p:nvSpPr>
        <p:spPr bwMode="auto">
          <a:xfrm>
            <a:off x="700209" y="4879483"/>
            <a:ext cx="1270000" cy="508000"/>
          </a:xfrm>
          <a:prstGeom prst="roundRect">
            <a:avLst/>
          </a:prstGeom>
          <a:solidFill>
            <a:srgbClr val="5B9BD5"/>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rPr>
              <a:t>Data</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endParaRPr>
          </a:p>
        </p:txBody>
      </p:sp>
      <p:sp>
        <p:nvSpPr>
          <p:cNvPr id="6" name="矩形: 圆角 5">
            <a:extLst>
              <a:ext uri="{FF2B5EF4-FFF2-40B4-BE49-F238E27FC236}">
                <a16:creationId xmlns:a16="http://schemas.microsoft.com/office/drawing/2014/main" id="{D021638F-0B8A-4355-97AE-943951B8FEE1}"/>
              </a:ext>
            </a:extLst>
          </p:cNvPr>
          <p:cNvSpPr/>
          <p:nvPr/>
        </p:nvSpPr>
        <p:spPr bwMode="auto">
          <a:xfrm>
            <a:off x="954209" y="4307983"/>
            <a:ext cx="762000" cy="508000"/>
          </a:xfrm>
          <a:prstGeom prst="roundRect">
            <a:avLst/>
          </a:prstGeom>
          <a:solidFill>
            <a:srgbClr val="9DC3E6"/>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err="1">
                <a:ln>
                  <a:noFill/>
                </a:ln>
                <a:solidFill>
                  <a:srgbClr val="FFFFFF"/>
                </a:solidFill>
                <a:effectLst/>
                <a:uLnTx/>
                <a:uFillTx/>
                <a:latin typeface="微软雅黑" panose="020B0503020204020204" pitchFamily="34" charset="-122"/>
                <a:ea typeface="宋体" panose="02010600030101010101" pitchFamily="2" charset="-122"/>
                <a:cs typeface="+mn-cs"/>
              </a:rPr>
              <a:t>Ptr</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endParaRPr>
          </a:p>
        </p:txBody>
      </p:sp>
      <p:sp>
        <p:nvSpPr>
          <p:cNvPr id="7" name="文本框 6">
            <a:extLst>
              <a:ext uri="{FF2B5EF4-FFF2-40B4-BE49-F238E27FC236}">
                <a16:creationId xmlns:a16="http://schemas.microsoft.com/office/drawing/2014/main" id="{20789D1B-651B-4535-8FDC-6051D8E1E3A8}"/>
              </a:ext>
            </a:extLst>
          </p:cNvPr>
          <p:cNvSpPr txBox="1"/>
          <p:nvPr/>
        </p:nvSpPr>
        <p:spPr>
          <a:xfrm>
            <a:off x="403835" y="5958983"/>
            <a:ext cx="1862748" cy="584775"/>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646464"/>
                </a:solidFill>
                <a:effectLst/>
                <a:uLnTx/>
                <a:uFillTx/>
                <a:latin typeface="微软雅黑" panose="020B0503020204020204" pitchFamily="34" charset="-122"/>
                <a:ea typeface="宋体" panose="02010600030101010101" pitchFamily="2" charset="-122"/>
                <a:cs typeface="+mn-cs"/>
              </a:rPr>
              <a:t>Memory Object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646464"/>
                </a:solidFill>
                <a:effectLst/>
                <a:uLnTx/>
                <a:uFillTx/>
                <a:latin typeface="微软雅黑" panose="020B0503020204020204" pitchFamily="34" charset="-122"/>
                <a:ea typeface="宋体" panose="02010600030101010101" pitchFamily="2" charset="-122"/>
                <a:cs typeface="+mn-cs"/>
              </a:rPr>
              <a:t>(</a:t>
            </a:r>
            <a:r>
              <a:rPr kumimoji="0" lang="zh-CN" altLang="en-US" sz="1600" b="1" i="0" u="none" strike="noStrike" kern="120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复杂结构</a:t>
            </a:r>
            <a:r>
              <a:rPr kumimoji="0" lang="en-US" altLang="zh-CN" sz="1600" b="1" i="0" u="none" strike="noStrike" kern="1200" cap="none" spc="0" normalizeH="0" baseline="0" noProof="0" dirty="0">
                <a:ln>
                  <a:noFill/>
                </a:ln>
                <a:solidFill>
                  <a:srgbClr val="646464"/>
                </a:solidFill>
                <a:effectLst/>
                <a:uLnTx/>
                <a:uFillTx/>
                <a:latin typeface="微软雅黑" panose="020B0503020204020204" pitchFamily="34" charset="-122"/>
                <a:ea typeface="宋体" panose="02010600030101010101" pitchFamily="2" charset="-122"/>
                <a:cs typeface="+mn-cs"/>
              </a:rPr>
              <a:t>)</a:t>
            </a:r>
            <a:endParaRPr kumimoji="0" lang="zh-CN" altLang="en-US" sz="1600" b="1" i="0" u="none" strike="noStrike" kern="1200" cap="none" spc="0" normalizeH="0" baseline="0" noProof="0" dirty="0">
              <a:ln>
                <a:noFill/>
              </a:ln>
              <a:solidFill>
                <a:srgbClr val="646464"/>
              </a:solidFill>
              <a:effectLst/>
              <a:uLnTx/>
              <a:uFillTx/>
              <a:latin typeface="微软雅黑" panose="020B0503020204020204" pitchFamily="34" charset="-122"/>
              <a:ea typeface="宋体" panose="02010600030101010101" pitchFamily="2" charset="-122"/>
              <a:cs typeface="+mn-cs"/>
            </a:endParaRPr>
          </a:p>
        </p:txBody>
      </p:sp>
      <p:sp>
        <p:nvSpPr>
          <p:cNvPr id="8" name="箭头: V 形 7">
            <a:extLst>
              <a:ext uri="{FF2B5EF4-FFF2-40B4-BE49-F238E27FC236}">
                <a16:creationId xmlns:a16="http://schemas.microsoft.com/office/drawing/2014/main" id="{8B9EDAAD-9F56-4CBF-BB8D-DEAC6DF2F4F6}"/>
              </a:ext>
            </a:extLst>
          </p:cNvPr>
          <p:cNvSpPr/>
          <p:nvPr/>
        </p:nvSpPr>
        <p:spPr bwMode="auto">
          <a:xfrm>
            <a:off x="2478209" y="5323983"/>
            <a:ext cx="762000" cy="254000"/>
          </a:xfrm>
          <a:prstGeom prst="chevron">
            <a:avLst/>
          </a:prstGeom>
          <a:solidFill>
            <a:srgbClr val="C8C8C8"/>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6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9" name="六边形 8">
            <a:extLst>
              <a:ext uri="{FF2B5EF4-FFF2-40B4-BE49-F238E27FC236}">
                <a16:creationId xmlns:a16="http://schemas.microsoft.com/office/drawing/2014/main" id="{BF99B3A9-D36D-4473-B275-87058613C05B}"/>
              </a:ext>
            </a:extLst>
          </p:cNvPr>
          <p:cNvSpPr/>
          <p:nvPr/>
        </p:nvSpPr>
        <p:spPr bwMode="auto">
          <a:xfrm>
            <a:off x="3405309" y="4942983"/>
            <a:ext cx="1016000" cy="1016000"/>
          </a:xfrm>
          <a:prstGeom prst="hexagon">
            <a:avLst/>
          </a:prstGeom>
          <a:solidFill>
            <a:srgbClr val="ED7D31"/>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rPr>
              <a:t>Serialize</a:t>
            </a:r>
            <a:endPar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endParaRPr>
          </a:p>
        </p:txBody>
      </p:sp>
      <p:sp>
        <p:nvSpPr>
          <p:cNvPr id="10" name="箭头: V 形 9">
            <a:extLst>
              <a:ext uri="{FF2B5EF4-FFF2-40B4-BE49-F238E27FC236}">
                <a16:creationId xmlns:a16="http://schemas.microsoft.com/office/drawing/2014/main" id="{B543137E-5899-41DC-9AEB-033DCCCBFB45}"/>
              </a:ext>
            </a:extLst>
          </p:cNvPr>
          <p:cNvSpPr/>
          <p:nvPr/>
        </p:nvSpPr>
        <p:spPr bwMode="auto">
          <a:xfrm>
            <a:off x="4510209" y="5323983"/>
            <a:ext cx="762000" cy="254000"/>
          </a:xfrm>
          <a:prstGeom prst="chevron">
            <a:avLst/>
          </a:prstGeom>
          <a:solidFill>
            <a:srgbClr val="C8C8C8"/>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600" b="1" i="0" u="none" strike="noStrike" kern="1200" cap="none" spc="0" normalizeH="0" baseline="0" noProof="0">
              <a:ln>
                <a:noFill/>
              </a:ln>
              <a:solidFill>
                <a:srgbClr val="007A77"/>
              </a:solidFill>
              <a:effectLst/>
              <a:uLnTx/>
              <a:uFillTx/>
              <a:latin typeface="Arial" panose="020B0604020202020204" pitchFamily="34" charset="0"/>
              <a:ea typeface="宋体" panose="02010600030101010101" pitchFamily="2" charset="-122"/>
              <a:cs typeface="+mn-cs"/>
            </a:endParaRPr>
          </a:p>
        </p:txBody>
      </p:sp>
      <p:sp>
        <p:nvSpPr>
          <p:cNvPr id="11" name="矩形 10">
            <a:extLst>
              <a:ext uri="{FF2B5EF4-FFF2-40B4-BE49-F238E27FC236}">
                <a16:creationId xmlns:a16="http://schemas.microsoft.com/office/drawing/2014/main" id="{C18E8C85-1356-4B57-BE3F-687403D5E1AD}"/>
              </a:ext>
            </a:extLst>
          </p:cNvPr>
          <p:cNvSpPr/>
          <p:nvPr/>
        </p:nvSpPr>
        <p:spPr bwMode="auto">
          <a:xfrm>
            <a:off x="5653209" y="5133483"/>
            <a:ext cx="635000" cy="635000"/>
          </a:xfrm>
          <a:prstGeom prst="rect">
            <a:avLst/>
          </a:prstGeom>
          <a:solidFill>
            <a:srgbClr val="70AD47"/>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FFFFFF"/>
                </a:solidFill>
                <a:effectLst/>
                <a:uLnTx/>
                <a:uFillTx/>
                <a:latin typeface="Consolas" panose="020B0609020204030204" pitchFamily="49" charset="0"/>
                <a:ea typeface="宋体" panose="02010600030101010101" pitchFamily="2" charset="-122"/>
                <a:cs typeface="+mn-cs"/>
              </a:rPr>
              <a:t>A</a:t>
            </a:r>
            <a:endParaRPr kumimoji="0" lang="zh-CN" altLang="en-US" sz="1600" b="1" i="0" u="none" strike="noStrike" kern="1200" cap="none" spc="0" normalizeH="0" baseline="0" noProof="0">
              <a:ln>
                <a:noFill/>
              </a:ln>
              <a:solidFill>
                <a:srgbClr val="FFFFFF"/>
              </a:solidFill>
              <a:effectLst/>
              <a:uLnTx/>
              <a:uFillTx/>
              <a:latin typeface="Consolas" panose="020B0609020204030204" pitchFamily="49" charset="0"/>
              <a:ea typeface="宋体" panose="02010600030101010101" pitchFamily="2" charset="-122"/>
              <a:cs typeface="+mn-cs"/>
            </a:endParaRPr>
          </a:p>
        </p:txBody>
      </p:sp>
      <p:sp>
        <p:nvSpPr>
          <p:cNvPr id="12" name="矩形 11">
            <a:extLst>
              <a:ext uri="{FF2B5EF4-FFF2-40B4-BE49-F238E27FC236}">
                <a16:creationId xmlns:a16="http://schemas.microsoft.com/office/drawing/2014/main" id="{EB7AC3B4-8547-469F-84EF-98ECEBA70655}"/>
              </a:ext>
            </a:extLst>
          </p:cNvPr>
          <p:cNvSpPr/>
          <p:nvPr/>
        </p:nvSpPr>
        <p:spPr bwMode="auto">
          <a:xfrm>
            <a:off x="6313609" y="5133483"/>
            <a:ext cx="635000" cy="635000"/>
          </a:xfrm>
          <a:prstGeom prst="rect">
            <a:avLst/>
          </a:prstGeom>
          <a:solidFill>
            <a:srgbClr val="A9D18E"/>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FFFFFF"/>
                </a:solidFill>
                <a:effectLst/>
                <a:uLnTx/>
                <a:uFillTx/>
                <a:latin typeface="Consolas" panose="020B0609020204030204" pitchFamily="49" charset="0"/>
                <a:ea typeface="宋体" panose="02010600030101010101" pitchFamily="2" charset="-122"/>
                <a:cs typeface="+mn-cs"/>
              </a:rPr>
              <a:t>B</a:t>
            </a:r>
            <a:endParaRPr kumimoji="0" lang="zh-CN" altLang="en-US" sz="1600" b="1" i="0" u="none" strike="noStrike" kern="1200" cap="none" spc="0" normalizeH="0" baseline="0" noProof="0">
              <a:ln>
                <a:noFill/>
              </a:ln>
              <a:solidFill>
                <a:srgbClr val="FFFFFF"/>
              </a:solidFill>
              <a:effectLst/>
              <a:uLnTx/>
              <a:uFillTx/>
              <a:latin typeface="Consolas" panose="020B0609020204030204" pitchFamily="49" charset="0"/>
              <a:ea typeface="宋体" panose="02010600030101010101" pitchFamily="2" charset="-122"/>
              <a:cs typeface="+mn-cs"/>
            </a:endParaRPr>
          </a:p>
        </p:txBody>
      </p:sp>
      <p:sp>
        <p:nvSpPr>
          <p:cNvPr id="13" name="矩形 12">
            <a:extLst>
              <a:ext uri="{FF2B5EF4-FFF2-40B4-BE49-F238E27FC236}">
                <a16:creationId xmlns:a16="http://schemas.microsoft.com/office/drawing/2014/main" id="{1F250887-5263-484E-9A5E-4BD6AEFACF4C}"/>
              </a:ext>
            </a:extLst>
          </p:cNvPr>
          <p:cNvSpPr/>
          <p:nvPr/>
        </p:nvSpPr>
        <p:spPr bwMode="auto">
          <a:xfrm>
            <a:off x="6974009" y="5133483"/>
            <a:ext cx="635000" cy="635000"/>
          </a:xfrm>
          <a:prstGeom prst="rect">
            <a:avLst/>
          </a:prstGeom>
          <a:solidFill>
            <a:srgbClr val="E2F0D9"/>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FFFFFF"/>
                </a:solidFill>
                <a:effectLst/>
                <a:uLnTx/>
                <a:uFillTx/>
                <a:latin typeface="Consolas" panose="020B0609020204030204" pitchFamily="49" charset="0"/>
                <a:ea typeface="宋体" panose="02010600030101010101" pitchFamily="2" charset="-122"/>
                <a:cs typeface="+mn-cs"/>
              </a:rPr>
              <a:t>C</a:t>
            </a:r>
            <a:endParaRPr kumimoji="0" lang="zh-CN" altLang="en-US" sz="1600" b="1" i="0" u="none" strike="noStrike" kern="1200" cap="none" spc="0" normalizeH="0" baseline="0" noProof="0">
              <a:ln>
                <a:noFill/>
              </a:ln>
              <a:solidFill>
                <a:srgbClr val="FFFFFF"/>
              </a:solidFill>
              <a:effectLst/>
              <a:uLnTx/>
              <a:uFillTx/>
              <a:latin typeface="Consolas" panose="020B0609020204030204" pitchFamily="49" charset="0"/>
              <a:ea typeface="宋体" panose="02010600030101010101" pitchFamily="2" charset="-122"/>
              <a:cs typeface="+mn-cs"/>
            </a:endParaRPr>
          </a:p>
        </p:txBody>
      </p:sp>
      <p:sp>
        <p:nvSpPr>
          <p:cNvPr id="14" name="矩形 13">
            <a:extLst>
              <a:ext uri="{FF2B5EF4-FFF2-40B4-BE49-F238E27FC236}">
                <a16:creationId xmlns:a16="http://schemas.microsoft.com/office/drawing/2014/main" id="{415A9AAE-B48F-4BD6-87CF-44F3280E6F8B}"/>
              </a:ext>
            </a:extLst>
          </p:cNvPr>
          <p:cNvSpPr/>
          <p:nvPr/>
        </p:nvSpPr>
        <p:spPr bwMode="auto">
          <a:xfrm>
            <a:off x="7634409" y="5133483"/>
            <a:ext cx="635000" cy="635000"/>
          </a:xfrm>
          <a:prstGeom prst="rect">
            <a:avLst/>
          </a:prstGeom>
          <a:solidFill>
            <a:srgbClr val="70AD47"/>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FFFFFF"/>
                </a:solidFill>
                <a:effectLst/>
                <a:uLnTx/>
                <a:uFillTx/>
                <a:latin typeface="Consolas" panose="020B0609020204030204" pitchFamily="49" charset="0"/>
                <a:ea typeface="宋体" panose="02010600030101010101" pitchFamily="2" charset="-122"/>
                <a:cs typeface="+mn-cs"/>
              </a:rPr>
              <a:t>D</a:t>
            </a:r>
            <a:endParaRPr kumimoji="0" lang="zh-CN" altLang="en-US" sz="1600" b="1" i="0" u="none" strike="noStrike" kern="1200" cap="none" spc="0" normalizeH="0" baseline="0" noProof="0">
              <a:ln>
                <a:noFill/>
              </a:ln>
              <a:solidFill>
                <a:srgbClr val="FFFFFF"/>
              </a:solidFill>
              <a:effectLst/>
              <a:uLnTx/>
              <a:uFillTx/>
              <a:latin typeface="Consolas" panose="020B0609020204030204" pitchFamily="49" charset="0"/>
              <a:ea typeface="宋体" panose="02010600030101010101" pitchFamily="2" charset="-122"/>
              <a:cs typeface="+mn-cs"/>
            </a:endParaRPr>
          </a:p>
        </p:txBody>
      </p:sp>
      <p:sp>
        <p:nvSpPr>
          <p:cNvPr id="15" name="矩形 14">
            <a:extLst>
              <a:ext uri="{FF2B5EF4-FFF2-40B4-BE49-F238E27FC236}">
                <a16:creationId xmlns:a16="http://schemas.microsoft.com/office/drawing/2014/main" id="{A3A61DAE-55C3-4546-B581-C45089E6D962}"/>
              </a:ext>
            </a:extLst>
          </p:cNvPr>
          <p:cNvSpPr/>
          <p:nvPr/>
        </p:nvSpPr>
        <p:spPr bwMode="auto">
          <a:xfrm>
            <a:off x="8294809" y="5133483"/>
            <a:ext cx="635000" cy="635000"/>
          </a:xfrm>
          <a:prstGeom prst="rect">
            <a:avLst/>
          </a:prstGeom>
          <a:solidFill>
            <a:srgbClr val="A9D18E"/>
          </a:solidFill>
          <a:ln w="9525" cap="flat" cmpd="sng" algn="ctr">
            <a:noFill/>
            <a:prstDash val="solid"/>
            <a:round/>
            <a:headEnd type="none" w="med" len="med"/>
            <a:tailEnd type="none" w="med" len="med"/>
          </a:ln>
          <a:effectLst>
            <a:outerShdw blurRad="63500" sx="102000" sy="102000" algn="ctr">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FFFFFF"/>
                </a:solidFill>
                <a:effectLst/>
                <a:uLnTx/>
                <a:uFillTx/>
                <a:latin typeface="Consolas" panose="020B0609020204030204" pitchFamily="49" charset="0"/>
                <a:ea typeface="宋体" panose="02010600030101010101" pitchFamily="2" charset="-122"/>
                <a:cs typeface="+mn-cs"/>
              </a:rPr>
              <a:t>E</a:t>
            </a:r>
            <a:endParaRPr kumimoji="0" lang="zh-CN" altLang="en-US" sz="1600" b="1" i="0" u="none" strike="noStrike" kern="1200" cap="none" spc="0" normalizeH="0" baseline="0" noProof="0">
              <a:ln>
                <a:noFill/>
              </a:ln>
              <a:solidFill>
                <a:srgbClr val="FFFFFF"/>
              </a:solidFill>
              <a:effectLst/>
              <a:uLnTx/>
              <a:uFillTx/>
              <a:latin typeface="Consolas" panose="020B0609020204030204" pitchFamily="49" charset="0"/>
              <a:ea typeface="宋体" panose="02010600030101010101" pitchFamily="2" charset="-122"/>
              <a:cs typeface="+mn-cs"/>
            </a:endParaRPr>
          </a:p>
        </p:txBody>
      </p:sp>
      <p:sp>
        <p:nvSpPr>
          <p:cNvPr id="16" name="文本框 15">
            <a:extLst>
              <a:ext uri="{FF2B5EF4-FFF2-40B4-BE49-F238E27FC236}">
                <a16:creationId xmlns:a16="http://schemas.microsoft.com/office/drawing/2014/main" id="{911046DB-AD86-4AB9-87D9-1AF768DBAABC}"/>
              </a:ext>
            </a:extLst>
          </p:cNvPr>
          <p:cNvSpPr txBox="1"/>
          <p:nvPr/>
        </p:nvSpPr>
        <p:spPr>
          <a:xfrm>
            <a:off x="6574081" y="5817287"/>
            <a:ext cx="1959952" cy="584775"/>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646464"/>
                </a:solidFill>
                <a:effectLst/>
                <a:uLnTx/>
                <a:uFillTx/>
                <a:latin typeface="微软雅黑" panose="020B0503020204020204" pitchFamily="34" charset="-122"/>
                <a:ea typeface="宋体" panose="02010600030101010101" pitchFamily="2" charset="-122"/>
                <a:cs typeface="+mn-cs"/>
              </a:rPr>
              <a:t>Byte Stream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646464"/>
                </a:solidFill>
                <a:effectLst/>
                <a:uLnTx/>
                <a:uFillTx/>
                <a:latin typeface="微软雅黑" panose="020B0503020204020204" pitchFamily="34" charset="-122"/>
                <a:ea typeface="宋体" panose="02010600030101010101" pitchFamily="2" charset="-122"/>
                <a:cs typeface="+mn-cs"/>
              </a:rPr>
              <a:t>(</a:t>
            </a:r>
            <a:r>
              <a:rPr kumimoji="0" lang="zh-CN" altLang="en-US" sz="1600" b="1" i="0" u="none" strike="noStrike" kern="120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扁平数据 </a:t>
            </a:r>
            <a:r>
              <a:rPr kumimoji="0" lang="en-US" altLang="zh-CN" sz="1600" b="1" i="0" u="none" strike="noStrike" kern="1200" cap="none" spc="0" normalizeH="0" baseline="0" noProof="0" dirty="0">
                <a:ln>
                  <a:noFill/>
                </a:ln>
                <a:solidFill>
                  <a:srgbClr val="646464"/>
                </a:solidFill>
                <a:effectLst/>
                <a:uLnTx/>
                <a:uFillTx/>
                <a:latin typeface="微软雅黑" panose="020B0503020204020204" pitchFamily="34" charset="-122"/>
                <a:ea typeface="宋体" panose="02010600030101010101" pitchFamily="2" charset="-122"/>
                <a:cs typeface="+mn-cs"/>
              </a:rPr>
              <a:t>0101...)</a:t>
            </a:r>
            <a:endParaRPr kumimoji="0" lang="zh-CN" altLang="en-US" sz="1600" b="1" i="0" u="none" strike="noStrike" kern="1200" cap="none" spc="0" normalizeH="0" baseline="0" noProof="0" dirty="0">
              <a:ln>
                <a:noFill/>
              </a:ln>
              <a:solidFill>
                <a:srgbClr val="646464"/>
              </a:solidFill>
              <a:effectLst/>
              <a:uLnTx/>
              <a:uFillTx/>
              <a:latin typeface="微软雅黑" panose="020B0503020204020204" pitchFamily="34" charset="-122"/>
              <a:ea typeface="宋体" panose="02010600030101010101" pitchFamily="2" charset="-122"/>
              <a:cs typeface="+mn-cs"/>
            </a:endParaRPr>
          </a:p>
        </p:txBody>
      </p:sp>
      <p:sp>
        <p:nvSpPr>
          <p:cNvPr id="17" name="文本框 16">
            <a:extLst>
              <a:ext uri="{FF2B5EF4-FFF2-40B4-BE49-F238E27FC236}">
                <a16:creationId xmlns:a16="http://schemas.microsoft.com/office/drawing/2014/main" id="{5CF14389-65E9-4EA7-9A21-1A17ED5888E2}"/>
              </a:ext>
            </a:extLst>
          </p:cNvPr>
          <p:cNvSpPr txBox="1"/>
          <p:nvPr/>
        </p:nvSpPr>
        <p:spPr>
          <a:xfrm>
            <a:off x="2383203" y="6091801"/>
            <a:ext cx="3312502" cy="584775"/>
          </a:xfrm>
          <a:prstGeom prst="rect">
            <a:avLst/>
          </a:prstGeom>
          <a:noFill/>
        </p:spPr>
        <p:txBody>
          <a:bodyPr vert="horz"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序列化是将“立体”的内存状态“拍扁”成一串连续字节的过程</a:t>
            </a:r>
          </a:p>
        </p:txBody>
      </p:sp>
    </p:spTree>
    <p:extLst>
      <p:ext uri="{BB962C8B-B14F-4D97-AF65-F5344CB8AC3E}">
        <p14:creationId xmlns:p14="http://schemas.microsoft.com/office/powerpoint/2010/main" val="1476056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CCB0FE-F5C1-4C37-8367-8AC43910D77F}"/>
              </a:ext>
            </a:extLst>
          </p:cNvPr>
          <p:cNvSpPr>
            <a:spLocks noGrp="1"/>
          </p:cNvSpPr>
          <p:nvPr>
            <p:ph type="title"/>
          </p:nvPr>
        </p:nvSpPr>
        <p:spPr/>
        <p:txBody>
          <a:bodyPr/>
          <a:lstStyle/>
          <a:p>
            <a:r>
              <a:rPr lang="zh-CN" altLang="en-US" dirty="0"/>
              <a:t>数组的序列化</a:t>
            </a:r>
          </a:p>
        </p:txBody>
      </p:sp>
      <p:sp>
        <p:nvSpPr>
          <p:cNvPr id="3" name="内容占位符 2">
            <a:extLst>
              <a:ext uri="{FF2B5EF4-FFF2-40B4-BE49-F238E27FC236}">
                <a16:creationId xmlns:a16="http://schemas.microsoft.com/office/drawing/2014/main" id="{F34F8237-8B41-42E7-91C4-363203252E73}"/>
              </a:ext>
            </a:extLst>
          </p:cNvPr>
          <p:cNvSpPr>
            <a:spLocks noGrp="1"/>
          </p:cNvSpPr>
          <p:nvPr>
            <p:ph idx="1"/>
          </p:nvPr>
        </p:nvSpPr>
        <p:spPr/>
        <p:txBody>
          <a:bodyPr/>
          <a:lstStyle/>
          <a:p>
            <a:r>
              <a:rPr lang="zh-CN" altLang="en-US" dirty="0"/>
              <a:t>序列化：先写入数组的长度，然后写入整个数组的数据块 </a:t>
            </a:r>
          </a:p>
        </p:txBody>
      </p:sp>
      <p:sp>
        <p:nvSpPr>
          <p:cNvPr id="4" name="卷形: 垂直 3">
            <a:extLst>
              <a:ext uri="{FF2B5EF4-FFF2-40B4-BE49-F238E27FC236}">
                <a16:creationId xmlns:a16="http://schemas.microsoft.com/office/drawing/2014/main" id="{41BDAA6E-F67A-4CAE-A28C-048B424E75FC}"/>
              </a:ext>
            </a:extLst>
          </p:cNvPr>
          <p:cNvSpPr/>
          <p:nvPr/>
        </p:nvSpPr>
        <p:spPr bwMode="auto">
          <a:xfrm>
            <a:off x="619345" y="2221306"/>
            <a:ext cx="8223030" cy="4165901"/>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序列化数组：将数组保存到文件</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格式：</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元素个数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所有数据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serialize_array</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(const char *filename, void *array, int size, int count)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FILE*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(filename,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wb</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perror</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写入失败</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1.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先写入数组长度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(Header)</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fwrite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(&amp;count,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1,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2.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连续写入整个数组的数据块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(Data)</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fwrite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(array, size, count,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使用方法：</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a[10]={…}; </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serialize_array</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arr.bin</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 </a:t>
            </a:r>
            <a:r>
              <a:rPr kumimoji="0" lang="en-US" altLang="zh-CN" sz="2000" b="0" i="0" u="none" strike="noStrike" kern="0" cap="none" spc="0" normalizeH="0" baseline="0" noProof="0" dirty="0" err="1">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10);</a:t>
            </a:r>
          </a:p>
        </p:txBody>
      </p:sp>
    </p:spTree>
    <p:extLst>
      <p:ext uri="{BB962C8B-B14F-4D97-AF65-F5344CB8AC3E}">
        <p14:creationId xmlns:p14="http://schemas.microsoft.com/office/powerpoint/2010/main" val="920970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7E1026-15C6-468E-BCC6-403246FD4C50}"/>
              </a:ext>
            </a:extLst>
          </p:cNvPr>
          <p:cNvSpPr>
            <a:spLocks noGrp="1"/>
          </p:cNvSpPr>
          <p:nvPr>
            <p:ph type="title"/>
          </p:nvPr>
        </p:nvSpPr>
        <p:spPr/>
        <p:txBody>
          <a:bodyPr/>
          <a:lstStyle/>
          <a:p>
            <a:r>
              <a:rPr lang="zh-CN" altLang="en-US" dirty="0"/>
              <a:t>数组的反序列化</a:t>
            </a:r>
          </a:p>
        </p:txBody>
      </p:sp>
      <p:sp>
        <p:nvSpPr>
          <p:cNvPr id="3" name="内容占位符 2">
            <a:extLst>
              <a:ext uri="{FF2B5EF4-FFF2-40B4-BE49-F238E27FC236}">
                <a16:creationId xmlns:a16="http://schemas.microsoft.com/office/drawing/2014/main" id="{CD36C114-31C0-41EB-9619-8172D0D7B6E7}"/>
              </a:ext>
            </a:extLst>
          </p:cNvPr>
          <p:cNvSpPr>
            <a:spLocks noGrp="1"/>
          </p:cNvSpPr>
          <p:nvPr>
            <p:ph idx="1"/>
          </p:nvPr>
        </p:nvSpPr>
        <p:spPr/>
        <p:txBody>
          <a:bodyPr/>
          <a:lstStyle/>
          <a:p>
            <a:r>
              <a:rPr lang="zh-CN" altLang="en-US" dirty="0"/>
              <a:t>反序列化：先读出数组长度并分配内存，然后读取整个数组</a:t>
            </a:r>
          </a:p>
        </p:txBody>
      </p:sp>
      <p:sp>
        <p:nvSpPr>
          <p:cNvPr id="4" name="卷形: 垂直 3">
            <a:extLst>
              <a:ext uri="{FF2B5EF4-FFF2-40B4-BE49-F238E27FC236}">
                <a16:creationId xmlns:a16="http://schemas.microsoft.com/office/drawing/2014/main" id="{AC4D3033-D6D9-4391-B6DB-2EFF8C6DE30D}"/>
              </a:ext>
            </a:extLst>
          </p:cNvPr>
          <p:cNvSpPr/>
          <p:nvPr/>
        </p:nvSpPr>
        <p:spPr bwMode="auto">
          <a:xfrm>
            <a:off x="619345" y="2221306"/>
            <a:ext cx="8223030" cy="4425679"/>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反序列化数组：从文件读取并创建新数组</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返回值：指向动态分配数组的指针</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deserialize_array</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(const char *filename, int size, int *count)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FILE*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(filename,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rb</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perror</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读取失败</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NULL;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1.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先读出数组长度</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fread</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(count,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1,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2.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根据长度动态分配内存</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array = malloc(*count * size));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注意：使用完后要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free</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(!array) {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NULL;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3.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一次性将剩余数据读入内存</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fread</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(array, size, *count,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array;</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使用方法：</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int *</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arr</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 (int*)</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deserialize_array</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arr.bin</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sizeof</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(int), </a:t>
            </a:r>
            <a:r>
              <a:rPr lang="en-US" altLang="zh-CN" sz="2000" kern="0" dirty="0" err="1">
                <a:solidFill>
                  <a:srgbClr val="00B050"/>
                </a:solidFill>
                <a:latin typeface="Times New Roman" panose="02020603050405020304" pitchFamily="18" charset="0"/>
                <a:ea typeface="楷体" panose="02010609060101010101" pitchFamily="49" charset="-122"/>
                <a:cs typeface="Times New Roman" panose="02020603050405020304" pitchFamily="18" charset="0"/>
              </a:rPr>
              <a:t>len</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0242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452A00-0E48-4166-B554-8C823E015144}"/>
              </a:ext>
            </a:extLst>
          </p:cNvPr>
          <p:cNvSpPr>
            <a:spLocks noGrp="1"/>
          </p:cNvSpPr>
          <p:nvPr>
            <p:ph type="title"/>
          </p:nvPr>
        </p:nvSpPr>
        <p:spPr/>
        <p:txBody>
          <a:bodyPr/>
          <a:lstStyle/>
          <a:p>
            <a:r>
              <a:rPr lang="zh-CN" altLang="en-US" dirty="0"/>
              <a:t>简单结构体的序列化</a:t>
            </a:r>
          </a:p>
        </p:txBody>
      </p:sp>
      <p:sp>
        <p:nvSpPr>
          <p:cNvPr id="3" name="内容占位符 2">
            <a:extLst>
              <a:ext uri="{FF2B5EF4-FFF2-40B4-BE49-F238E27FC236}">
                <a16:creationId xmlns:a16="http://schemas.microsoft.com/office/drawing/2014/main" id="{8ED493CA-8ABF-4E0B-99CD-40E02D0D9342}"/>
              </a:ext>
            </a:extLst>
          </p:cNvPr>
          <p:cNvSpPr>
            <a:spLocks noGrp="1"/>
          </p:cNvSpPr>
          <p:nvPr>
            <p:ph idx="1"/>
          </p:nvPr>
        </p:nvSpPr>
        <p:spPr/>
        <p:txBody>
          <a:bodyPr/>
          <a:lstStyle/>
          <a:p>
            <a:r>
              <a:rPr lang="zh-CN" altLang="en-US" dirty="0"/>
              <a:t>对于不包含指针成员的简单结构体，由于结构体是连续存储，序列化和反序列化可通过直接内存拷贝完成</a:t>
            </a:r>
          </a:p>
        </p:txBody>
      </p:sp>
      <p:sp>
        <p:nvSpPr>
          <p:cNvPr id="4" name="卷形: 垂直 3">
            <a:extLst>
              <a:ext uri="{FF2B5EF4-FFF2-40B4-BE49-F238E27FC236}">
                <a16:creationId xmlns:a16="http://schemas.microsoft.com/office/drawing/2014/main" id="{218D1143-04E1-47DA-86EE-88534F3AD108}"/>
              </a:ext>
            </a:extLst>
          </p:cNvPr>
          <p:cNvSpPr/>
          <p:nvPr/>
        </p:nvSpPr>
        <p:spPr bwMode="auto">
          <a:xfrm>
            <a:off x="460485" y="2529037"/>
            <a:ext cx="8223030" cy="4165901"/>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serialize_struct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(const char *filename, void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size)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FILE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(filename,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wb</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直接将整个结构体的内存块写入文件</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fwrite</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(&amp;s1,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 1,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deserialize_struct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(const char *filename, void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size)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FILE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(filename,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rb</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直接将文件中的二进制流读入结构体变量</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fread</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size, 1,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16971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CFC83B-D4C2-4C9C-BE15-17C8D586607E}"/>
              </a:ext>
            </a:extLst>
          </p:cNvPr>
          <p:cNvSpPr>
            <a:spLocks noGrp="1"/>
          </p:cNvSpPr>
          <p:nvPr>
            <p:ph type="title"/>
          </p:nvPr>
        </p:nvSpPr>
        <p:spPr/>
        <p:txBody>
          <a:bodyPr/>
          <a:lstStyle/>
          <a:p>
            <a:r>
              <a:rPr lang="zh-CN" altLang="en-US" dirty="0"/>
              <a:t>简单结构体的序列化（例）</a:t>
            </a:r>
          </a:p>
        </p:txBody>
      </p:sp>
      <p:sp>
        <p:nvSpPr>
          <p:cNvPr id="3" name="内容占位符 2">
            <a:extLst>
              <a:ext uri="{FF2B5EF4-FFF2-40B4-BE49-F238E27FC236}">
                <a16:creationId xmlns:a16="http://schemas.microsoft.com/office/drawing/2014/main" id="{F71D9088-D232-43CB-AD69-8F584F54A679}"/>
              </a:ext>
            </a:extLst>
          </p:cNvPr>
          <p:cNvSpPr>
            <a:spLocks noGrp="1"/>
          </p:cNvSpPr>
          <p:nvPr>
            <p:ph idx="1"/>
          </p:nvPr>
        </p:nvSpPr>
        <p:spPr/>
        <p:txBody>
          <a:bodyPr/>
          <a:lstStyle/>
          <a:p>
            <a:r>
              <a:rPr lang="zh-CN" altLang="en-US" dirty="0"/>
              <a:t>例：学生信息的序列化和反序列化</a:t>
            </a:r>
          </a:p>
        </p:txBody>
      </p:sp>
      <p:sp>
        <p:nvSpPr>
          <p:cNvPr id="4" name="卷形: 垂直 3">
            <a:extLst>
              <a:ext uri="{FF2B5EF4-FFF2-40B4-BE49-F238E27FC236}">
                <a16:creationId xmlns:a16="http://schemas.microsoft.com/office/drawing/2014/main" id="{02AA35D4-5E5C-4C4D-B8B4-5ED9E9DE879E}"/>
              </a:ext>
            </a:extLst>
          </p:cNvPr>
          <p:cNvSpPr/>
          <p:nvPr/>
        </p:nvSpPr>
        <p:spPr bwMode="auto">
          <a:xfrm>
            <a:off x="460485" y="2082499"/>
            <a:ext cx="8223030" cy="4542383"/>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id;</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char name[20];</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float score;</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Student;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 s1 = {1001, "Alice", 95.5f};</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serialize_struct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student.bin</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&amp;s1,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序列化成功：数据已保存到二进制文件。</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 s2;</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deserialize_struct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student.bin</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&amp;s2,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printf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反序列化成功：</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nID</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%d, Name: %s, Score: %.1f\n", s2.id, s2.name, s2.score);</a:t>
            </a:r>
          </a:p>
        </p:txBody>
      </p:sp>
    </p:spTree>
    <p:extLst>
      <p:ext uri="{BB962C8B-B14F-4D97-AF65-F5344CB8AC3E}">
        <p14:creationId xmlns:p14="http://schemas.microsoft.com/office/powerpoint/2010/main" val="173181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E5DDB-20E6-4490-932B-409F50036263}"/>
              </a:ext>
            </a:extLst>
          </p:cNvPr>
          <p:cNvSpPr>
            <a:spLocks noGrp="1"/>
          </p:cNvSpPr>
          <p:nvPr>
            <p:ph type="title"/>
          </p:nvPr>
        </p:nvSpPr>
        <p:spPr/>
        <p:txBody>
          <a:bodyPr/>
          <a:lstStyle/>
          <a:p>
            <a:r>
              <a:rPr lang="zh-CN" altLang="en-US" dirty="0"/>
              <a:t>文件的基本概念</a:t>
            </a:r>
          </a:p>
        </p:txBody>
      </p:sp>
      <p:sp>
        <p:nvSpPr>
          <p:cNvPr id="3" name="内容占位符 2">
            <a:extLst>
              <a:ext uri="{FF2B5EF4-FFF2-40B4-BE49-F238E27FC236}">
                <a16:creationId xmlns:a16="http://schemas.microsoft.com/office/drawing/2014/main" id="{639265A1-BB27-48FA-9316-F3FA76248E36}"/>
              </a:ext>
            </a:extLst>
          </p:cNvPr>
          <p:cNvSpPr>
            <a:spLocks noGrp="1"/>
          </p:cNvSpPr>
          <p:nvPr>
            <p:ph idx="1"/>
          </p:nvPr>
        </p:nvSpPr>
        <p:spPr>
          <a:xfrm>
            <a:off x="301625" y="1556792"/>
            <a:ext cx="8540750" cy="4749797"/>
          </a:xfrm>
        </p:spPr>
        <p:txBody>
          <a:bodyPr/>
          <a:lstStyle/>
          <a:p>
            <a:r>
              <a:rPr lang="zh-CN" altLang="en-US" sz="2000" dirty="0"/>
              <a:t>文件是一组相关数据的有序集合，信息最终是</a:t>
            </a:r>
            <a:r>
              <a:rPr lang="zh-CN" altLang="en-US" sz="2000" dirty="0">
                <a:solidFill>
                  <a:srgbClr val="0070C0"/>
                </a:solidFill>
              </a:rPr>
              <a:t>以文件形式存储在永久存储设备中</a:t>
            </a:r>
            <a:r>
              <a:rPr lang="zh-CN" altLang="en-US" sz="2000" dirty="0"/>
              <a:t>（如硬盘、光盘、</a:t>
            </a:r>
            <a:r>
              <a:rPr lang="en-US" altLang="zh-CN" sz="2000" dirty="0"/>
              <a:t>U</a:t>
            </a:r>
            <a:r>
              <a:rPr lang="zh-CN" altLang="en-US" sz="2000" dirty="0"/>
              <a:t>盘等）</a:t>
            </a:r>
            <a:endParaRPr lang="en-US" altLang="zh-CN" sz="2000" dirty="0"/>
          </a:p>
          <a:p>
            <a:r>
              <a:rPr lang="zh-CN" altLang="en-US" sz="2000" dirty="0">
                <a:solidFill>
                  <a:srgbClr val="0070C0"/>
                </a:solidFill>
              </a:rPr>
              <a:t>数据持久性</a:t>
            </a:r>
            <a:r>
              <a:rPr lang="zh-CN" altLang="en-US" sz="2000" dirty="0"/>
              <a:t>：内存（断电即失） </a:t>
            </a:r>
            <a:r>
              <a:rPr lang="en-US" altLang="zh-CN" sz="2000" dirty="0"/>
              <a:t>vs </a:t>
            </a:r>
            <a:r>
              <a:rPr lang="zh-CN" altLang="en-US" sz="2000" dirty="0"/>
              <a:t>磁盘（永久保存）</a:t>
            </a:r>
          </a:p>
          <a:p>
            <a:pPr lvl="0"/>
            <a:r>
              <a:rPr lang="zh-CN" altLang="en-US" sz="2000" dirty="0"/>
              <a:t>操作系统及应用程序往往通过对文件的输入输出完成某项功能；操作系统将与主机相连的输入输出设备也视为文件，如键盘是输入文件，显示器是输出文件</a:t>
            </a:r>
            <a:endParaRPr lang="en-US" altLang="zh-CN" sz="2000" dirty="0"/>
          </a:p>
          <a:p>
            <a:pPr lvl="0"/>
            <a:r>
              <a:rPr lang="zh-CN" altLang="en-US" sz="2000" dirty="0"/>
              <a:t>文件按结构形式分为</a:t>
            </a:r>
            <a:r>
              <a:rPr lang="zh-CN" altLang="en-US" sz="2000" dirty="0">
                <a:solidFill>
                  <a:srgbClr val="0070C0"/>
                </a:solidFill>
              </a:rPr>
              <a:t>文本文件</a:t>
            </a:r>
            <a:r>
              <a:rPr lang="zh-CN" altLang="en-US" sz="2000" dirty="0"/>
              <a:t>和</a:t>
            </a:r>
            <a:r>
              <a:rPr lang="zh-CN" altLang="en-US" sz="2000" dirty="0">
                <a:solidFill>
                  <a:srgbClr val="0070C0"/>
                </a:solidFill>
              </a:rPr>
              <a:t>二进制文件</a:t>
            </a:r>
          </a:p>
          <a:p>
            <a:pPr lvl="1"/>
            <a:r>
              <a:rPr lang="zh-CN" altLang="en-US" sz="1800" dirty="0">
                <a:solidFill>
                  <a:prstClr val="black"/>
                </a:solidFill>
              </a:rPr>
              <a:t>文本文件是全部由</a:t>
            </a:r>
            <a:r>
              <a:rPr lang="zh-CN" altLang="en-US" sz="1800" dirty="0">
                <a:solidFill>
                  <a:srgbClr val="FF0000"/>
                </a:solidFill>
              </a:rPr>
              <a:t>字符</a:t>
            </a:r>
            <a:r>
              <a:rPr lang="zh-CN" altLang="en-US" sz="1800" dirty="0">
                <a:solidFill>
                  <a:prstClr val="black"/>
                </a:solidFill>
              </a:rPr>
              <a:t>组成（用</a:t>
            </a:r>
            <a:r>
              <a:rPr lang="en-US" altLang="zh-CN" sz="1800" dirty="0">
                <a:solidFill>
                  <a:prstClr val="black"/>
                </a:solidFill>
              </a:rPr>
              <a:t>ASCII</a:t>
            </a:r>
            <a:r>
              <a:rPr lang="zh-CN" altLang="en-US" sz="1800" dirty="0">
                <a:solidFill>
                  <a:prstClr val="black"/>
                </a:solidFill>
              </a:rPr>
              <a:t>码表示）的具有行列结构的文件，又称为</a:t>
            </a:r>
            <a:r>
              <a:rPr lang="en-US" altLang="zh-CN" sz="1800" dirty="0">
                <a:solidFill>
                  <a:prstClr val="black"/>
                </a:solidFill>
              </a:rPr>
              <a:t>ASCII</a:t>
            </a:r>
            <a:r>
              <a:rPr lang="zh-CN" altLang="en-US" sz="1800" dirty="0">
                <a:solidFill>
                  <a:prstClr val="black"/>
                </a:solidFill>
              </a:rPr>
              <a:t>码文件。便于对字符进行处理，可以直接显示</a:t>
            </a:r>
          </a:p>
          <a:p>
            <a:pPr lvl="1"/>
            <a:r>
              <a:rPr lang="zh-CN" altLang="en-US" sz="1800" dirty="0">
                <a:solidFill>
                  <a:prstClr val="black"/>
                </a:solidFill>
              </a:rPr>
              <a:t>二进制文件是</a:t>
            </a:r>
            <a:r>
              <a:rPr lang="zh-CN" altLang="en-US" sz="1800" dirty="0"/>
              <a:t>按数据</a:t>
            </a:r>
            <a:r>
              <a:rPr lang="zh-CN" altLang="en-US" sz="1800" dirty="0">
                <a:solidFill>
                  <a:prstClr val="black"/>
                </a:solidFill>
              </a:rPr>
              <a:t>在</a:t>
            </a:r>
            <a:r>
              <a:rPr lang="zh-CN" altLang="en-US" sz="1800" dirty="0">
                <a:solidFill>
                  <a:srgbClr val="FF0000"/>
                </a:solidFill>
              </a:rPr>
              <a:t>内存</a:t>
            </a:r>
            <a:r>
              <a:rPr lang="zh-CN" altLang="en-US" sz="1800" dirty="0">
                <a:solidFill>
                  <a:prstClr val="black"/>
                </a:solidFill>
              </a:rPr>
              <a:t>中的存储形式存储到文件中，一般不能直接显示</a:t>
            </a:r>
            <a:endParaRPr lang="en-US" altLang="zh-CN" sz="1800" dirty="0">
              <a:solidFill>
                <a:prstClr val="black"/>
              </a:solidFill>
            </a:endParaRPr>
          </a:p>
          <a:p>
            <a:pPr lvl="1"/>
            <a:r>
              <a:rPr lang="zh-CN" altLang="en-US" sz="1800" dirty="0">
                <a:solidFill>
                  <a:prstClr val="black"/>
                </a:solidFill>
              </a:rPr>
              <a:t>文本文件的</a:t>
            </a:r>
            <a:r>
              <a:rPr lang="en-US" altLang="zh-CN" sz="1800" dirty="0">
                <a:solidFill>
                  <a:prstClr val="black"/>
                </a:solidFill>
              </a:rPr>
              <a:t>ASCII</a:t>
            </a:r>
            <a:r>
              <a:rPr lang="zh-CN" altLang="en-US" sz="1800" dirty="0">
                <a:solidFill>
                  <a:prstClr val="black"/>
                </a:solidFill>
              </a:rPr>
              <a:t>码也是二进制的，区别在于数值。例：</a:t>
            </a:r>
            <a:r>
              <a:rPr lang="en-US" altLang="zh-CN" sz="1800" dirty="0">
                <a:solidFill>
                  <a:prstClr val="black"/>
                </a:solidFill>
              </a:rPr>
              <a:t>int</a:t>
            </a:r>
            <a:r>
              <a:rPr lang="zh-CN" altLang="en-US" sz="1800" dirty="0">
                <a:solidFill>
                  <a:prstClr val="black"/>
                </a:solidFill>
              </a:rPr>
              <a:t>型整数</a:t>
            </a:r>
            <a:r>
              <a:rPr lang="en-US" altLang="zh-CN" sz="1800" dirty="0">
                <a:solidFill>
                  <a:prstClr val="black"/>
                </a:solidFill>
              </a:rPr>
              <a:t>5</a:t>
            </a:r>
            <a:r>
              <a:rPr lang="zh-CN" altLang="en-US" sz="1800" dirty="0">
                <a:solidFill>
                  <a:prstClr val="black"/>
                </a:solidFill>
              </a:rPr>
              <a:t>在文本文件中保存的是</a:t>
            </a:r>
            <a:r>
              <a:rPr lang="en-US" altLang="zh-CN" sz="1800" dirty="0">
                <a:solidFill>
                  <a:srgbClr val="FF0000"/>
                </a:solidFill>
              </a:rPr>
              <a:t>0x35</a:t>
            </a:r>
            <a:r>
              <a:rPr lang="zh-CN" altLang="en-US" sz="1800" dirty="0">
                <a:solidFill>
                  <a:prstClr val="black"/>
                </a:solidFill>
              </a:rPr>
              <a:t>，而在二进制文件中是</a:t>
            </a:r>
            <a:r>
              <a:rPr lang="en-US" altLang="zh-CN" sz="1800" dirty="0">
                <a:solidFill>
                  <a:srgbClr val="FF0000"/>
                </a:solidFill>
              </a:rPr>
              <a:t>0x00,0x00,0x00,0x05</a:t>
            </a:r>
            <a:r>
              <a:rPr lang="zh-CN" altLang="en-US" sz="1800" dirty="0">
                <a:solidFill>
                  <a:prstClr val="black"/>
                </a:solidFill>
              </a:rPr>
              <a:t>四个字节</a:t>
            </a:r>
            <a:endParaRPr lang="en-US" altLang="zh-CN" sz="1800" dirty="0">
              <a:solidFill>
                <a:prstClr val="black"/>
              </a:solidFill>
            </a:endParaRPr>
          </a:p>
          <a:p>
            <a:endParaRPr lang="zh-CN" altLang="en-US" dirty="0"/>
          </a:p>
        </p:txBody>
      </p:sp>
    </p:spTree>
    <p:extLst>
      <p:ext uri="{BB962C8B-B14F-4D97-AF65-F5344CB8AC3E}">
        <p14:creationId xmlns:p14="http://schemas.microsoft.com/office/powerpoint/2010/main" val="2314491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35B2BB-D8E6-4E9B-9C13-A0D95A77674F}"/>
              </a:ext>
            </a:extLst>
          </p:cNvPr>
          <p:cNvSpPr>
            <a:spLocks noGrp="1"/>
          </p:cNvSpPr>
          <p:nvPr>
            <p:ph type="title"/>
          </p:nvPr>
        </p:nvSpPr>
        <p:spPr/>
        <p:txBody>
          <a:bodyPr/>
          <a:lstStyle/>
          <a:p>
            <a:r>
              <a:rPr lang="zh-CN" altLang="en-US" dirty="0"/>
              <a:t>结构体的紧凑对齐</a:t>
            </a:r>
          </a:p>
        </p:txBody>
      </p:sp>
      <p:sp>
        <p:nvSpPr>
          <p:cNvPr id="3" name="内容占位符 2">
            <a:extLst>
              <a:ext uri="{FF2B5EF4-FFF2-40B4-BE49-F238E27FC236}">
                <a16:creationId xmlns:a16="http://schemas.microsoft.com/office/drawing/2014/main" id="{77AF0F63-8F79-4818-859E-638BB9774654}"/>
              </a:ext>
            </a:extLst>
          </p:cNvPr>
          <p:cNvSpPr>
            <a:spLocks noGrp="1"/>
          </p:cNvSpPr>
          <p:nvPr>
            <p:ph idx="1"/>
          </p:nvPr>
        </p:nvSpPr>
        <p:spPr/>
        <p:txBody>
          <a:bodyPr/>
          <a:lstStyle/>
          <a:p>
            <a:r>
              <a:rPr lang="zh-CN" altLang="en-US" sz="2000" dirty="0"/>
              <a:t>编译器为了</a:t>
            </a:r>
            <a:r>
              <a:rPr lang="zh-CN" altLang="en-US" sz="2000" dirty="0">
                <a:solidFill>
                  <a:srgbClr val="FF0000"/>
                </a:solidFill>
              </a:rPr>
              <a:t>提高 </a:t>
            </a:r>
            <a:r>
              <a:rPr lang="en-US" altLang="zh-CN" sz="2000" dirty="0">
                <a:solidFill>
                  <a:srgbClr val="FF0000"/>
                </a:solidFill>
              </a:rPr>
              <a:t>CPU </a:t>
            </a:r>
            <a:r>
              <a:rPr lang="zh-CN" altLang="en-US" sz="2000" dirty="0">
                <a:solidFill>
                  <a:srgbClr val="FF0000"/>
                </a:solidFill>
              </a:rPr>
              <a:t>读取内存的效率</a:t>
            </a:r>
            <a:r>
              <a:rPr lang="zh-CN" altLang="en-US" sz="2000" dirty="0"/>
              <a:t>，通常会在结构体成员之间插入一些的填充字节，如：</a:t>
            </a:r>
            <a:r>
              <a:rPr lang="en-US" altLang="zh-CN" sz="2000" dirty="0">
                <a:solidFill>
                  <a:srgbClr val="0070C0"/>
                </a:solidFill>
              </a:rPr>
              <a:t>struct { char c; int </a:t>
            </a:r>
            <a:r>
              <a:rPr lang="en-US" altLang="zh-CN" sz="2000" dirty="0" err="1">
                <a:solidFill>
                  <a:srgbClr val="0070C0"/>
                </a:solidFill>
              </a:rPr>
              <a:t>i</a:t>
            </a:r>
            <a:r>
              <a:rPr lang="en-US" altLang="zh-CN" sz="2000" dirty="0">
                <a:solidFill>
                  <a:srgbClr val="0070C0"/>
                </a:solidFill>
              </a:rPr>
              <a:t>; } </a:t>
            </a:r>
            <a:r>
              <a:rPr lang="zh-CN" altLang="en-US" sz="2000" dirty="0"/>
              <a:t>大小是</a:t>
            </a:r>
            <a:r>
              <a:rPr lang="en-US" altLang="zh-CN" sz="2000" dirty="0"/>
              <a:t>8</a:t>
            </a:r>
            <a:r>
              <a:rPr lang="zh-CN" altLang="en-US" sz="2000" dirty="0"/>
              <a:t>字节，填充</a:t>
            </a:r>
            <a:r>
              <a:rPr lang="en-US" altLang="zh-CN" sz="2000" dirty="0"/>
              <a:t>3</a:t>
            </a:r>
            <a:r>
              <a:rPr lang="zh-CN" altLang="en-US" sz="2000" dirty="0"/>
              <a:t>字节</a:t>
            </a:r>
            <a:endParaRPr lang="en-US" altLang="zh-CN" sz="2000" dirty="0"/>
          </a:p>
          <a:p>
            <a:pPr lvl="1"/>
            <a:r>
              <a:rPr lang="zh-CN" altLang="en-US" sz="2000" dirty="0"/>
              <a:t>问题一：如果直接 </a:t>
            </a:r>
            <a:r>
              <a:rPr lang="en-US" altLang="zh-CN" sz="2000" dirty="0" err="1">
                <a:solidFill>
                  <a:srgbClr val="0070C0"/>
                </a:solidFill>
              </a:rPr>
              <a:t>fwrite</a:t>
            </a:r>
            <a:r>
              <a:rPr lang="en-US" altLang="zh-CN" sz="2000" dirty="0">
                <a:solidFill>
                  <a:srgbClr val="0070C0"/>
                </a:solidFill>
              </a:rPr>
              <a:t>() </a:t>
            </a:r>
            <a:r>
              <a:rPr lang="zh-CN" altLang="en-US" sz="2000" dirty="0"/>
              <a:t>这个结构体，垃圾填充字节也会被写入文件，会导致文件膨胀，浪费磁盘空间</a:t>
            </a:r>
            <a:endParaRPr lang="en-US" altLang="zh-CN" sz="2000" dirty="0"/>
          </a:p>
          <a:p>
            <a:pPr lvl="1"/>
            <a:r>
              <a:rPr lang="zh-CN" altLang="en-US" sz="2000" dirty="0"/>
              <a:t>问题二：如果把这 </a:t>
            </a:r>
            <a:r>
              <a:rPr lang="en-US" altLang="zh-CN" sz="2000" dirty="0"/>
              <a:t>8 </a:t>
            </a:r>
            <a:r>
              <a:rPr lang="zh-CN" altLang="en-US" sz="2000" dirty="0"/>
              <a:t>个字节写入文件，然后拷贝到另一台对齐规则不同的机器上读取，数据就会错位</a:t>
            </a:r>
            <a:endParaRPr lang="en-US" altLang="zh-CN" sz="2000" dirty="0"/>
          </a:p>
          <a:p>
            <a:r>
              <a:rPr lang="zh-CN" altLang="en-US" sz="2000" dirty="0"/>
              <a:t>解决方案：</a:t>
            </a:r>
            <a:r>
              <a:rPr lang="en-US" altLang="zh-CN" sz="2000" dirty="0">
                <a:solidFill>
                  <a:srgbClr val="FF0000"/>
                </a:solidFill>
              </a:rPr>
              <a:t>#pragma pack(n) </a:t>
            </a:r>
          </a:p>
          <a:p>
            <a:pPr lvl="1"/>
            <a:r>
              <a:rPr lang="zh-CN" altLang="en-US" sz="2000" dirty="0"/>
              <a:t>取 </a:t>
            </a:r>
            <a:r>
              <a:rPr lang="en-US" altLang="zh-CN" sz="2000" dirty="0"/>
              <a:t>n = 1</a:t>
            </a:r>
            <a:r>
              <a:rPr lang="zh-CN" altLang="en-US" sz="2000" dirty="0"/>
              <a:t>，采用紧凑模式，</a:t>
            </a:r>
            <a:r>
              <a:rPr lang="zh-CN" altLang="en-US" sz="2000" dirty="0">
                <a:solidFill>
                  <a:srgbClr val="FF0000"/>
                </a:solidFill>
              </a:rPr>
              <a:t>强制结构体按 </a:t>
            </a:r>
            <a:r>
              <a:rPr lang="en-US" altLang="zh-CN" sz="2000" dirty="0">
                <a:solidFill>
                  <a:srgbClr val="FF0000"/>
                </a:solidFill>
              </a:rPr>
              <a:t>1 </a:t>
            </a:r>
            <a:r>
              <a:rPr lang="zh-CN" altLang="en-US" sz="2000" dirty="0">
                <a:solidFill>
                  <a:srgbClr val="FF0000"/>
                </a:solidFill>
              </a:rPr>
              <a:t>字节对齐</a:t>
            </a:r>
            <a:r>
              <a:rPr lang="zh-CN" altLang="en-US" sz="2000" dirty="0"/>
              <a:t>（即不留空隙）</a:t>
            </a:r>
          </a:p>
        </p:txBody>
      </p:sp>
    </p:spTree>
    <p:extLst>
      <p:ext uri="{BB962C8B-B14F-4D97-AF65-F5344CB8AC3E}">
        <p14:creationId xmlns:p14="http://schemas.microsoft.com/office/powerpoint/2010/main" val="1378108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581C45-BC80-4330-B0C2-A11C0C5E2C72}"/>
              </a:ext>
            </a:extLst>
          </p:cNvPr>
          <p:cNvSpPr>
            <a:spLocks noGrp="1"/>
          </p:cNvSpPr>
          <p:nvPr>
            <p:ph type="title"/>
          </p:nvPr>
        </p:nvSpPr>
        <p:spPr/>
        <p:txBody>
          <a:bodyPr/>
          <a:lstStyle/>
          <a:p>
            <a:r>
              <a:rPr lang="zh-CN" altLang="en-US" dirty="0"/>
              <a:t>结构体的紧凑对齐</a:t>
            </a:r>
          </a:p>
        </p:txBody>
      </p:sp>
      <p:sp>
        <p:nvSpPr>
          <p:cNvPr id="3" name="内容占位符 2">
            <a:extLst>
              <a:ext uri="{FF2B5EF4-FFF2-40B4-BE49-F238E27FC236}">
                <a16:creationId xmlns:a16="http://schemas.microsoft.com/office/drawing/2014/main" id="{F878C1AE-F3E7-4A55-986F-5563BFB3AA34}"/>
              </a:ext>
            </a:extLst>
          </p:cNvPr>
          <p:cNvSpPr>
            <a:spLocks noGrp="1"/>
          </p:cNvSpPr>
          <p:nvPr>
            <p:ph idx="1"/>
          </p:nvPr>
        </p:nvSpPr>
        <p:spPr/>
        <p:txBody>
          <a:bodyPr/>
          <a:lstStyle/>
          <a:p>
            <a:r>
              <a:rPr lang="zh-CN" altLang="en-US" dirty="0"/>
              <a:t>不同对齐方式的内存差异</a:t>
            </a:r>
          </a:p>
        </p:txBody>
      </p:sp>
      <p:sp>
        <p:nvSpPr>
          <p:cNvPr id="4" name="文本框 3">
            <a:extLst>
              <a:ext uri="{FF2B5EF4-FFF2-40B4-BE49-F238E27FC236}">
                <a16:creationId xmlns:a16="http://schemas.microsoft.com/office/drawing/2014/main" id="{7E4812C2-86AE-4FEC-8C2D-B48881B63698}"/>
              </a:ext>
            </a:extLst>
          </p:cNvPr>
          <p:cNvSpPr txBox="1"/>
          <p:nvPr/>
        </p:nvSpPr>
        <p:spPr>
          <a:xfrm>
            <a:off x="762000" y="2262452"/>
            <a:ext cx="3810000" cy="369332"/>
          </a:xfrm>
          <a:prstGeom prst="rect">
            <a:avLst/>
          </a:prstGeom>
          <a:noFill/>
        </p:spPr>
        <p:txBody>
          <a:bodyPr vert="horz" rtlCol="0">
            <a:spAutoFit/>
          </a:bodyPr>
          <a:lstStyle/>
          <a:p>
            <a:r>
              <a:rPr lang="zh-CN" altLang="en-US" dirty="0">
                <a:solidFill>
                  <a:srgbClr val="000000"/>
                </a:solidFill>
                <a:latin typeface="微软雅黑" panose="020B0503020204020204" pitchFamily="34" charset="-122"/>
                <a:ea typeface="微软雅黑" panose="020B0503020204020204" pitchFamily="34" charset="-122"/>
              </a:rPr>
              <a:t>默认对齐 </a:t>
            </a:r>
            <a:r>
              <a:rPr lang="en-US" altLang="zh-CN" dirty="0">
                <a:solidFill>
                  <a:srgbClr val="000000"/>
                </a:solidFill>
              </a:rPr>
              <a:t>(Pack 4) (n = 4)</a:t>
            </a:r>
            <a:endParaRPr lang="zh-CN" altLang="en-US" dirty="0">
              <a:solidFill>
                <a:srgbClr val="000000"/>
              </a:solidFill>
            </a:endParaRPr>
          </a:p>
        </p:txBody>
      </p:sp>
      <p:sp>
        <p:nvSpPr>
          <p:cNvPr id="5" name="矩形 4">
            <a:extLst>
              <a:ext uri="{FF2B5EF4-FFF2-40B4-BE49-F238E27FC236}">
                <a16:creationId xmlns:a16="http://schemas.microsoft.com/office/drawing/2014/main" id="{ECB9CF69-9125-472D-933C-FE5378CAFF2B}"/>
              </a:ext>
            </a:extLst>
          </p:cNvPr>
          <p:cNvSpPr/>
          <p:nvPr/>
        </p:nvSpPr>
        <p:spPr bwMode="auto">
          <a:xfrm>
            <a:off x="762000" y="2643452"/>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endParaRPr kumimoji="0" lang="zh-CN" altLang="en-US"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 name="矩形 5">
            <a:extLst>
              <a:ext uri="{FF2B5EF4-FFF2-40B4-BE49-F238E27FC236}">
                <a16:creationId xmlns:a16="http://schemas.microsoft.com/office/drawing/2014/main" id="{BC2754AD-DB8B-4904-942F-EAAB35BE128A}"/>
              </a:ext>
            </a:extLst>
          </p:cNvPr>
          <p:cNvSpPr/>
          <p:nvPr/>
        </p:nvSpPr>
        <p:spPr bwMode="auto">
          <a:xfrm>
            <a:off x="1270000" y="2643452"/>
            <a:ext cx="508000" cy="508000"/>
          </a:xfrm>
          <a:prstGeom prst="rect">
            <a:avLst/>
          </a:prstGeom>
          <a:solidFill>
            <a:srgbClr val="C8C8C8">
              <a:alpha val="50000"/>
            </a:srgbClr>
          </a:solidFill>
          <a:ln w="9525" cap="flat" cmpd="sng" algn="ctr">
            <a:solidFill>
              <a:srgbClr val="FFFFFF"/>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646464"/>
                </a:solidFill>
                <a:effectLst/>
                <a:latin typeface="Arial" panose="020B0604020202020204" pitchFamily="34" charset="0"/>
                <a:ea typeface="宋体" panose="02010600030101010101" pitchFamily="2" charset="-122"/>
              </a:rPr>
              <a:t>X</a:t>
            </a:r>
            <a:endParaRPr kumimoji="0" lang="zh-CN" altLang="en-US" sz="2000" b="1" i="0" u="none" strike="noStrike" cap="none" normalizeH="0" baseline="0">
              <a:ln>
                <a:noFill/>
              </a:ln>
              <a:solidFill>
                <a:srgbClr val="646464"/>
              </a:solidFill>
              <a:effectLst/>
              <a:latin typeface="Arial" panose="020B0604020202020204" pitchFamily="34" charset="0"/>
              <a:ea typeface="宋体" panose="02010600030101010101" pitchFamily="2" charset="-122"/>
            </a:endParaRPr>
          </a:p>
        </p:txBody>
      </p:sp>
      <p:sp>
        <p:nvSpPr>
          <p:cNvPr id="7" name="矩形 6">
            <a:extLst>
              <a:ext uri="{FF2B5EF4-FFF2-40B4-BE49-F238E27FC236}">
                <a16:creationId xmlns:a16="http://schemas.microsoft.com/office/drawing/2014/main" id="{B41CDBBA-DBA8-4649-91B1-C7053C638E86}"/>
              </a:ext>
            </a:extLst>
          </p:cNvPr>
          <p:cNvSpPr/>
          <p:nvPr/>
        </p:nvSpPr>
        <p:spPr bwMode="auto">
          <a:xfrm>
            <a:off x="1778000" y="2643452"/>
            <a:ext cx="508000" cy="508000"/>
          </a:xfrm>
          <a:prstGeom prst="rect">
            <a:avLst/>
          </a:prstGeom>
          <a:solidFill>
            <a:srgbClr val="C8C8C8">
              <a:alpha val="50000"/>
            </a:srgbClr>
          </a:solidFill>
          <a:ln w="9525" cap="flat" cmpd="sng" algn="ctr">
            <a:solidFill>
              <a:srgbClr val="FFFFFF"/>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646464"/>
                </a:solidFill>
                <a:effectLst/>
                <a:latin typeface="Arial" panose="020B0604020202020204" pitchFamily="34" charset="0"/>
                <a:ea typeface="宋体" panose="02010600030101010101" pitchFamily="2" charset="-122"/>
              </a:rPr>
              <a:t>X</a:t>
            </a:r>
            <a:endParaRPr kumimoji="0" lang="zh-CN" altLang="en-US" sz="2000" b="1" i="0" u="none" strike="noStrike" cap="none" normalizeH="0" baseline="0">
              <a:ln>
                <a:noFill/>
              </a:ln>
              <a:solidFill>
                <a:srgbClr val="646464"/>
              </a:solidFill>
              <a:effectLst/>
              <a:latin typeface="Arial" panose="020B0604020202020204" pitchFamily="34" charset="0"/>
              <a:ea typeface="宋体" panose="02010600030101010101" pitchFamily="2" charset="-122"/>
            </a:endParaRPr>
          </a:p>
        </p:txBody>
      </p:sp>
      <p:sp>
        <p:nvSpPr>
          <p:cNvPr id="8" name="矩形 7">
            <a:extLst>
              <a:ext uri="{FF2B5EF4-FFF2-40B4-BE49-F238E27FC236}">
                <a16:creationId xmlns:a16="http://schemas.microsoft.com/office/drawing/2014/main" id="{66A39BC7-B877-40A1-A62F-2AEE9ED6243E}"/>
              </a:ext>
            </a:extLst>
          </p:cNvPr>
          <p:cNvSpPr/>
          <p:nvPr/>
        </p:nvSpPr>
        <p:spPr bwMode="auto">
          <a:xfrm>
            <a:off x="2286000" y="2643452"/>
            <a:ext cx="508000" cy="508000"/>
          </a:xfrm>
          <a:prstGeom prst="rect">
            <a:avLst/>
          </a:prstGeom>
          <a:solidFill>
            <a:srgbClr val="C8C8C8">
              <a:alpha val="50000"/>
            </a:srgbClr>
          </a:solidFill>
          <a:ln w="9525" cap="flat" cmpd="sng" algn="ctr">
            <a:solidFill>
              <a:srgbClr val="FFFFFF"/>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646464"/>
                </a:solidFill>
                <a:effectLst/>
                <a:latin typeface="Arial" panose="020B0604020202020204" pitchFamily="34" charset="0"/>
                <a:ea typeface="宋体" panose="02010600030101010101" pitchFamily="2" charset="-122"/>
              </a:rPr>
              <a:t>X</a:t>
            </a:r>
            <a:endParaRPr kumimoji="0" lang="zh-CN" altLang="en-US" sz="2000" b="1" i="0" u="none" strike="noStrike" cap="none" normalizeH="0" baseline="0">
              <a:ln>
                <a:noFill/>
              </a:ln>
              <a:solidFill>
                <a:srgbClr val="646464"/>
              </a:solidFill>
              <a:effectLst/>
              <a:latin typeface="Arial" panose="020B0604020202020204" pitchFamily="34" charset="0"/>
              <a:ea typeface="宋体" panose="02010600030101010101" pitchFamily="2" charset="-122"/>
            </a:endParaRPr>
          </a:p>
        </p:txBody>
      </p:sp>
      <p:sp>
        <p:nvSpPr>
          <p:cNvPr id="9" name="矩形 8">
            <a:extLst>
              <a:ext uri="{FF2B5EF4-FFF2-40B4-BE49-F238E27FC236}">
                <a16:creationId xmlns:a16="http://schemas.microsoft.com/office/drawing/2014/main" id="{F59C029A-BCA8-4B63-9864-08C7D3AAEEA2}"/>
              </a:ext>
            </a:extLst>
          </p:cNvPr>
          <p:cNvSpPr/>
          <p:nvPr/>
        </p:nvSpPr>
        <p:spPr bwMode="auto">
          <a:xfrm>
            <a:off x="2794000" y="2643452"/>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4</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矩形 9">
            <a:extLst>
              <a:ext uri="{FF2B5EF4-FFF2-40B4-BE49-F238E27FC236}">
                <a16:creationId xmlns:a16="http://schemas.microsoft.com/office/drawing/2014/main" id="{E9DB49A7-4D23-453F-9757-C756CD86D4D9}"/>
              </a:ext>
            </a:extLst>
          </p:cNvPr>
          <p:cNvSpPr/>
          <p:nvPr/>
        </p:nvSpPr>
        <p:spPr bwMode="auto">
          <a:xfrm>
            <a:off x="3302000" y="2643452"/>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5</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10">
            <a:extLst>
              <a:ext uri="{FF2B5EF4-FFF2-40B4-BE49-F238E27FC236}">
                <a16:creationId xmlns:a16="http://schemas.microsoft.com/office/drawing/2014/main" id="{F020ABD2-280B-4DEC-961D-3A5EAFEA5A7E}"/>
              </a:ext>
            </a:extLst>
          </p:cNvPr>
          <p:cNvSpPr/>
          <p:nvPr/>
        </p:nvSpPr>
        <p:spPr bwMode="auto">
          <a:xfrm>
            <a:off x="3810000" y="2643452"/>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6</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矩形 11">
            <a:extLst>
              <a:ext uri="{FF2B5EF4-FFF2-40B4-BE49-F238E27FC236}">
                <a16:creationId xmlns:a16="http://schemas.microsoft.com/office/drawing/2014/main" id="{92003CE5-B9B2-4F20-AED5-7AC00AA4E8A2}"/>
              </a:ext>
            </a:extLst>
          </p:cNvPr>
          <p:cNvSpPr/>
          <p:nvPr/>
        </p:nvSpPr>
        <p:spPr bwMode="auto">
          <a:xfrm>
            <a:off x="4318000" y="2643452"/>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7</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文本框 12">
            <a:extLst>
              <a:ext uri="{FF2B5EF4-FFF2-40B4-BE49-F238E27FC236}">
                <a16:creationId xmlns:a16="http://schemas.microsoft.com/office/drawing/2014/main" id="{C9246A1E-7181-436F-BDD0-7EEEA4519050}"/>
              </a:ext>
            </a:extLst>
          </p:cNvPr>
          <p:cNvSpPr txBox="1"/>
          <p:nvPr/>
        </p:nvSpPr>
        <p:spPr>
          <a:xfrm>
            <a:off x="756838" y="3301788"/>
            <a:ext cx="3810000" cy="338554"/>
          </a:xfrm>
          <a:prstGeom prst="rect">
            <a:avLst/>
          </a:prstGeom>
          <a:noFill/>
        </p:spPr>
        <p:txBody>
          <a:bodyPr vert="horz" wrap="square" rtlCol="0">
            <a:spAutoFit/>
          </a:bodyPr>
          <a:lstStyle/>
          <a:p>
            <a:r>
              <a:rPr lang="en-US" altLang="zh-CN" sz="1600" dirty="0">
                <a:solidFill>
                  <a:srgbClr val="646464"/>
                </a:solidFill>
                <a:latin typeface="微软雅黑" panose="020B0503020204020204" pitchFamily="34" charset="-122"/>
                <a:ea typeface="微软雅黑" panose="020B0503020204020204" pitchFamily="34" charset="-122"/>
              </a:rPr>
              <a:t>1B</a:t>
            </a:r>
            <a:r>
              <a:rPr lang="zh-CN" altLang="en-US" sz="1600" dirty="0">
                <a:solidFill>
                  <a:srgbClr val="646464"/>
                </a:solidFill>
                <a:latin typeface="微软雅黑" panose="020B0503020204020204" pitchFamily="34" charset="-122"/>
                <a:ea typeface="微软雅黑" panose="020B0503020204020204" pitchFamily="34" charset="-122"/>
              </a:rPr>
              <a:t>数据 </a:t>
            </a:r>
            <a:r>
              <a:rPr lang="en-US" altLang="zh-CN" sz="1600" dirty="0">
                <a:solidFill>
                  <a:srgbClr val="646464"/>
                </a:solidFill>
                <a:latin typeface="微软雅黑" panose="020B0503020204020204" pitchFamily="34" charset="-122"/>
                <a:ea typeface="微软雅黑" panose="020B0503020204020204" pitchFamily="34" charset="-122"/>
              </a:rPr>
              <a:t>+ 3B</a:t>
            </a:r>
            <a:r>
              <a:rPr lang="zh-CN" altLang="en-US" sz="1600" dirty="0">
                <a:solidFill>
                  <a:srgbClr val="646464"/>
                </a:solidFill>
                <a:latin typeface="微软雅黑" panose="020B0503020204020204" pitchFamily="34" charset="-122"/>
                <a:ea typeface="微软雅黑" panose="020B0503020204020204" pitchFamily="34" charset="-122"/>
              </a:rPr>
              <a:t>填充 </a:t>
            </a:r>
            <a:r>
              <a:rPr lang="en-US" altLang="zh-CN" sz="1600" dirty="0">
                <a:solidFill>
                  <a:srgbClr val="646464"/>
                </a:solidFill>
                <a:latin typeface="微软雅黑" panose="020B0503020204020204" pitchFamily="34" charset="-122"/>
                <a:ea typeface="微软雅黑" panose="020B0503020204020204" pitchFamily="34" charset="-122"/>
              </a:rPr>
              <a:t>+ 4B</a:t>
            </a:r>
            <a:r>
              <a:rPr lang="zh-CN" altLang="en-US" sz="1600" dirty="0">
                <a:solidFill>
                  <a:srgbClr val="646464"/>
                </a:solidFill>
                <a:latin typeface="微软雅黑" panose="020B0503020204020204" pitchFamily="34" charset="-122"/>
                <a:ea typeface="微软雅黑" panose="020B0503020204020204" pitchFamily="34" charset="-122"/>
              </a:rPr>
              <a:t>数据 </a:t>
            </a:r>
            <a:r>
              <a:rPr lang="en-US" altLang="zh-CN" sz="1600" dirty="0">
                <a:solidFill>
                  <a:srgbClr val="646464"/>
                </a:solidFill>
                <a:latin typeface="微软雅黑" panose="020B0503020204020204" pitchFamily="34" charset="-122"/>
                <a:ea typeface="微软雅黑" panose="020B0503020204020204" pitchFamily="34" charset="-122"/>
              </a:rPr>
              <a:t>= 8 Bytes</a:t>
            </a:r>
            <a:endParaRPr lang="zh-CN" altLang="en-US" sz="1600" dirty="0">
              <a:solidFill>
                <a:srgbClr val="646464"/>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B5A87FA0-538E-4A97-B5EB-91AFE10CB134}"/>
              </a:ext>
            </a:extLst>
          </p:cNvPr>
          <p:cNvSpPr txBox="1"/>
          <p:nvPr/>
        </p:nvSpPr>
        <p:spPr>
          <a:xfrm>
            <a:off x="756838" y="3793485"/>
            <a:ext cx="3173324" cy="369332"/>
          </a:xfrm>
          <a:prstGeom prst="rect">
            <a:avLst/>
          </a:prstGeom>
          <a:noFill/>
        </p:spPr>
        <p:txBody>
          <a:bodyPr vert="horz" wrap="square" rtlCol="0">
            <a:spAutoFit/>
          </a:bodyPr>
          <a:lstStyle/>
          <a:p>
            <a:r>
              <a:rPr lang="en-US" altLang="zh-CN" dirty="0">
                <a:solidFill>
                  <a:srgbClr val="0070C0"/>
                </a:solidFill>
              </a:rPr>
              <a:t>#pragma pack(2) </a:t>
            </a:r>
            <a:r>
              <a:rPr lang="en-US" altLang="zh-CN" dirty="0">
                <a:solidFill>
                  <a:srgbClr val="000000"/>
                </a:solidFill>
              </a:rPr>
              <a:t>(n = 2)</a:t>
            </a:r>
            <a:endParaRPr lang="zh-CN" altLang="en-US" dirty="0">
              <a:solidFill>
                <a:srgbClr val="000000"/>
              </a:solidFill>
            </a:endParaRPr>
          </a:p>
        </p:txBody>
      </p:sp>
      <p:sp>
        <p:nvSpPr>
          <p:cNvPr id="15" name="矩形 14">
            <a:extLst>
              <a:ext uri="{FF2B5EF4-FFF2-40B4-BE49-F238E27FC236}">
                <a16:creationId xmlns:a16="http://schemas.microsoft.com/office/drawing/2014/main" id="{B337FEED-1882-4918-9891-64002C6ACEFA}"/>
              </a:ext>
            </a:extLst>
          </p:cNvPr>
          <p:cNvSpPr/>
          <p:nvPr/>
        </p:nvSpPr>
        <p:spPr bwMode="auto">
          <a:xfrm>
            <a:off x="756838" y="4174485"/>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矩形 15">
            <a:extLst>
              <a:ext uri="{FF2B5EF4-FFF2-40B4-BE49-F238E27FC236}">
                <a16:creationId xmlns:a16="http://schemas.microsoft.com/office/drawing/2014/main" id="{E6C66E05-F901-497B-88A6-DAB03F1ACE7B}"/>
              </a:ext>
            </a:extLst>
          </p:cNvPr>
          <p:cNvSpPr/>
          <p:nvPr/>
        </p:nvSpPr>
        <p:spPr bwMode="auto">
          <a:xfrm>
            <a:off x="1264838" y="4174485"/>
            <a:ext cx="508000" cy="508000"/>
          </a:xfrm>
          <a:prstGeom prst="rect">
            <a:avLst/>
          </a:prstGeom>
          <a:solidFill>
            <a:srgbClr val="C8C8C8">
              <a:alpha val="50000"/>
            </a:srgbClr>
          </a:solidFill>
          <a:ln w="9525" cap="flat" cmpd="sng" algn="ctr">
            <a:solidFill>
              <a:srgbClr val="FFFFFF"/>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646464"/>
                </a:solidFill>
                <a:effectLst/>
                <a:latin typeface="Arial" panose="020B0604020202020204" pitchFamily="34" charset="0"/>
                <a:ea typeface="宋体" panose="02010600030101010101" pitchFamily="2" charset="-122"/>
              </a:rPr>
              <a:t>X</a:t>
            </a:r>
            <a:endParaRPr kumimoji="0" lang="zh-CN" altLang="en-US" sz="2000" b="1" i="0" u="none" strike="noStrike" cap="none" normalizeH="0" baseline="0">
              <a:ln>
                <a:noFill/>
              </a:ln>
              <a:solidFill>
                <a:srgbClr val="646464"/>
              </a:solidFill>
              <a:effectLst/>
              <a:latin typeface="Arial" panose="020B0604020202020204" pitchFamily="34" charset="0"/>
              <a:ea typeface="宋体" panose="02010600030101010101" pitchFamily="2" charset="-122"/>
            </a:endParaRPr>
          </a:p>
        </p:txBody>
      </p:sp>
      <p:sp>
        <p:nvSpPr>
          <p:cNvPr id="17" name="矩形 16">
            <a:extLst>
              <a:ext uri="{FF2B5EF4-FFF2-40B4-BE49-F238E27FC236}">
                <a16:creationId xmlns:a16="http://schemas.microsoft.com/office/drawing/2014/main" id="{44E307C1-728B-430B-8A55-0776CA724EFD}"/>
              </a:ext>
            </a:extLst>
          </p:cNvPr>
          <p:cNvSpPr/>
          <p:nvPr/>
        </p:nvSpPr>
        <p:spPr bwMode="auto">
          <a:xfrm>
            <a:off x="1772838" y="4174485"/>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矩形 17">
            <a:extLst>
              <a:ext uri="{FF2B5EF4-FFF2-40B4-BE49-F238E27FC236}">
                <a16:creationId xmlns:a16="http://schemas.microsoft.com/office/drawing/2014/main" id="{F2BA9811-7F0E-43AF-A0EE-5329511E5384}"/>
              </a:ext>
            </a:extLst>
          </p:cNvPr>
          <p:cNvSpPr/>
          <p:nvPr/>
        </p:nvSpPr>
        <p:spPr bwMode="auto">
          <a:xfrm>
            <a:off x="2280838" y="4174485"/>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矩形 18">
            <a:extLst>
              <a:ext uri="{FF2B5EF4-FFF2-40B4-BE49-F238E27FC236}">
                <a16:creationId xmlns:a16="http://schemas.microsoft.com/office/drawing/2014/main" id="{2FED7824-C91B-4150-BD7E-5C945218F20D}"/>
              </a:ext>
            </a:extLst>
          </p:cNvPr>
          <p:cNvSpPr/>
          <p:nvPr/>
        </p:nvSpPr>
        <p:spPr bwMode="auto">
          <a:xfrm>
            <a:off x="2788838" y="4174485"/>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4</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0" name="矩形 19">
            <a:extLst>
              <a:ext uri="{FF2B5EF4-FFF2-40B4-BE49-F238E27FC236}">
                <a16:creationId xmlns:a16="http://schemas.microsoft.com/office/drawing/2014/main" id="{E0F4CA48-92B6-42EB-A205-CA9856D01AAA}"/>
              </a:ext>
            </a:extLst>
          </p:cNvPr>
          <p:cNvSpPr/>
          <p:nvPr/>
        </p:nvSpPr>
        <p:spPr bwMode="auto">
          <a:xfrm>
            <a:off x="3296838" y="4174485"/>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5</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文本框 20">
            <a:extLst>
              <a:ext uri="{FF2B5EF4-FFF2-40B4-BE49-F238E27FC236}">
                <a16:creationId xmlns:a16="http://schemas.microsoft.com/office/drawing/2014/main" id="{51A4A6BE-3602-4C87-874C-D9F32884B0A7}"/>
              </a:ext>
            </a:extLst>
          </p:cNvPr>
          <p:cNvSpPr txBox="1"/>
          <p:nvPr/>
        </p:nvSpPr>
        <p:spPr>
          <a:xfrm>
            <a:off x="756838" y="4821153"/>
            <a:ext cx="3810000" cy="338554"/>
          </a:xfrm>
          <a:prstGeom prst="rect">
            <a:avLst/>
          </a:prstGeom>
          <a:noFill/>
        </p:spPr>
        <p:txBody>
          <a:bodyPr vert="horz" wrap="square" rtlCol="0">
            <a:spAutoFit/>
          </a:bodyPr>
          <a:lstStyle/>
          <a:p>
            <a:r>
              <a:rPr lang="en-US" altLang="zh-CN" sz="1600" dirty="0">
                <a:solidFill>
                  <a:srgbClr val="646464"/>
                </a:solidFill>
                <a:latin typeface="微软雅黑" panose="020B0503020204020204" pitchFamily="34" charset="-122"/>
                <a:ea typeface="微软雅黑" panose="020B0503020204020204" pitchFamily="34" charset="-122"/>
              </a:rPr>
              <a:t>1B</a:t>
            </a:r>
            <a:r>
              <a:rPr lang="zh-CN" altLang="en-US" sz="1600" dirty="0">
                <a:solidFill>
                  <a:srgbClr val="646464"/>
                </a:solidFill>
                <a:latin typeface="微软雅黑" panose="020B0503020204020204" pitchFamily="34" charset="-122"/>
                <a:ea typeface="微软雅黑" panose="020B0503020204020204" pitchFamily="34" charset="-122"/>
              </a:rPr>
              <a:t>数据 </a:t>
            </a:r>
            <a:r>
              <a:rPr lang="en-US" altLang="zh-CN" sz="1600" dirty="0">
                <a:solidFill>
                  <a:srgbClr val="646464"/>
                </a:solidFill>
                <a:latin typeface="微软雅黑" panose="020B0503020204020204" pitchFamily="34" charset="-122"/>
                <a:ea typeface="微软雅黑" panose="020B0503020204020204" pitchFamily="34" charset="-122"/>
              </a:rPr>
              <a:t>+ 1B</a:t>
            </a:r>
            <a:r>
              <a:rPr lang="zh-CN" altLang="en-US" sz="1600" dirty="0">
                <a:solidFill>
                  <a:srgbClr val="646464"/>
                </a:solidFill>
                <a:latin typeface="微软雅黑" panose="020B0503020204020204" pitchFamily="34" charset="-122"/>
                <a:ea typeface="微软雅黑" panose="020B0503020204020204" pitchFamily="34" charset="-122"/>
              </a:rPr>
              <a:t>填充 </a:t>
            </a:r>
            <a:r>
              <a:rPr lang="en-US" altLang="zh-CN" sz="1600" dirty="0">
                <a:solidFill>
                  <a:srgbClr val="646464"/>
                </a:solidFill>
                <a:latin typeface="微软雅黑" panose="020B0503020204020204" pitchFamily="34" charset="-122"/>
                <a:ea typeface="微软雅黑" panose="020B0503020204020204" pitchFamily="34" charset="-122"/>
              </a:rPr>
              <a:t>+ 4B</a:t>
            </a:r>
            <a:r>
              <a:rPr lang="zh-CN" altLang="en-US" sz="1600" dirty="0">
                <a:solidFill>
                  <a:srgbClr val="646464"/>
                </a:solidFill>
                <a:latin typeface="微软雅黑" panose="020B0503020204020204" pitchFamily="34" charset="-122"/>
                <a:ea typeface="微软雅黑" panose="020B0503020204020204" pitchFamily="34" charset="-122"/>
              </a:rPr>
              <a:t>数据 </a:t>
            </a:r>
            <a:r>
              <a:rPr lang="en-US" altLang="zh-CN" sz="1600" dirty="0">
                <a:solidFill>
                  <a:srgbClr val="646464"/>
                </a:solidFill>
                <a:latin typeface="微软雅黑" panose="020B0503020204020204" pitchFamily="34" charset="-122"/>
                <a:ea typeface="微软雅黑" panose="020B0503020204020204" pitchFamily="34" charset="-122"/>
              </a:rPr>
              <a:t>= 6 Bytes</a:t>
            </a:r>
            <a:endParaRPr lang="zh-CN" altLang="en-US" sz="1600" dirty="0">
              <a:solidFill>
                <a:srgbClr val="646464"/>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B8FBBCDD-834B-47B2-BA86-7D467CACAE39}"/>
              </a:ext>
            </a:extLst>
          </p:cNvPr>
          <p:cNvSpPr txBox="1"/>
          <p:nvPr/>
        </p:nvSpPr>
        <p:spPr>
          <a:xfrm>
            <a:off x="756838" y="5314710"/>
            <a:ext cx="2874385" cy="369332"/>
          </a:xfrm>
          <a:prstGeom prst="rect">
            <a:avLst/>
          </a:prstGeom>
          <a:noFill/>
        </p:spPr>
        <p:txBody>
          <a:bodyPr vert="horz" wrap="square" rtlCol="0">
            <a:spAutoFit/>
          </a:bodyPr>
          <a:lstStyle/>
          <a:p>
            <a:r>
              <a:rPr lang="en-US" altLang="zh-CN" dirty="0">
                <a:solidFill>
                  <a:srgbClr val="0070C0"/>
                </a:solidFill>
              </a:rPr>
              <a:t>#pragma pack(1) </a:t>
            </a:r>
            <a:r>
              <a:rPr lang="en-US" altLang="zh-CN" dirty="0">
                <a:solidFill>
                  <a:srgbClr val="000000"/>
                </a:solidFill>
              </a:rPr>
              <a:t>(n = 1)</a:t>
            </a:r>
            <a:endParaRPr lang="zh-CN" altLang="en-US" dirty="0">
              <a:solidFill>
                <a:srgbClr val="000000"/>
              </a:solidFill>
            </a:endParaRPr>
          </a:p>
        </p:txBody>
      </p:sp>
      <p:sp>
        <p:nvSpPr>
          <p:cNvPr id="23" name="矩形 22">
            <a:extLst>
              <a:ext uri="{FF2B5EF4-FFF2-40B4-BE49-F238E27FC236}">
                <a16:creationId xmlns:a16="http://schemas.microsoft.com/office/drawing/2014/main" id="{06A6AC86-B6BE-47DB-8678-7983C6237EB0}"/>
              </a:ext>
            </a:extLst>
          </p:cNvPr>
          <p:cNvSpPr/>
          <p:nvPr/>
        </p:nvSpPr>
        <p:spPr bwMode="auto">
          <a:xfrm>
            <a:off x="756838" y="5714820"/>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矩形 23">
            <a:extLst>
              <a:ext uri="{FF2B5EF4-FFF2-40B4-BE49-F238E27FC236}">
                <a16:creationId xmlns:a16="http://schemas.microsoft.com/office/drawing/2014/main" id="{C27CF709-C8AB-4B05-8E5C-3526DC404D2D}"/>
              </a:ext>
            </a:extLst>
          </p:cNvPr>
          <p:cNvSpPr/>
          <p:nvPr/>
        </p:nvSpPr>
        <p:spPr bwMode="auto">
          <a:xfrm>
            <a:off x="1264838" y="5714820"/>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矩形 24">
            <a:extLst>
              <a:ext uri="{FF2B5EF4-FFF2-40B4-BE49-F238E27FC236}">
                <a16:creationId xmlns:a16="http://schemas.microsoft.com/office/drawing/2014/main" id="{25BA8B69-75A2-48BE-8A49-82BBF8963F65}"/>
              </a:ext>
            </a:extLst>
          </p:cNvPr>
          <p:cNvSpPr/>
          <p:nvPr/>
        </p:nvSpPr>
        <p:spPr bwMode="auto">
          <a:xfrm>
            <a:off x="1772838" y="5714820"/>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矩形 25">
            <a:extLst>
              <a:ext uri="{FF2B5EF4-FFF2-40B4-BE49-F238E27FC236}">
                <a16:creationId xmlns:a16="http://schemas.microsoft.com/office/drawing/2014/main" id="{AF1CFE2E-B63D-4361-B7E8-738C0BE1CAAC}"/>
              </a:ext>
            </a:extLst>
          </p:cNvPr>
          <p:cNvSpPr/>
          <p:nvPr/>
        </p:nvSpPr>
        <p:spPr bwMode="auto">
          <a:xfrm>
            <a:off x="2280838" y="5714820"/>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7" name="矩形 26">
            <a:extLst>
              <a:ext uri="{FF2B5EF4-FFF2-40B4-BE49-F238E27FC236}">
                <a16:creationId xmlns:a16="http://schemas.microsoft.com/office/drawing/2014/main" id="{D1DC6B94-DE54-4968-A82B-A170FED1A98C}"/>
              </a:ext>
            </a:extLst>
          </p:cNvPr>
          <p:cNvSpPr/>
          <p:nvPr/>
        </p:nvSpPr>
        <p:spPr bwMode="auto">
          <a:xfrm>
            <a:off x="2788838" y="5714820"/>
            <a:ext cx="508000" cy="508000"/>
          </a:xfrm>
          <a:prstGeom prst="rect">
            <a:avLst/>
          </a:prstGeom>
          <a:solidFill>
            <a:srgbClr val="5B9BD5"/>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4</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文本框 27">
            <a:extLst>
              <a:ext uri="{FF2B5EF4-FFF2-40B4-BE49-F238E27FC236}">
                <a16:creationId xmlns:a16="http://schemas.microsoft.com/office/drawing/2014/main" id="{15A70EDF-9B3A-477A-8B08-7CECC0D1037A}"/>
              </a:ext>
            </a:extLst>
          </p:cNvPr>
          <p:cNvSpPr txBox="1"/>
          <p:nvPr/>
        </p:nvSpPr>
        <p:spPr>
          <a:xfrm>
            <a:off x="659904" y="6355296"/>
            <a:ext cx="4166096" cy="338554"/>
          </a:xfrm>
          <a:prstGeom prst="rect">
            <a:avLst/>
          </a:prstGeom>
          <a:noFill/>
        </p:spPr>
        <p:txBody>
          <a:bodyPr vert="horz" wrap="square" rtlCol="0">
            <a:spAutoFit/>
          </a:bodyPr>
          <a:lstStyle/>
          <a:p>
            <a:r>
              <a:rPr lang="en-US" altLang="zh-CN" sz="1600" dirty="0">
                <a:solidFill>
                  <a:srgbClr val="646464"/>
                </a:solidFill>
                <a:latin typeface="微软雅黑" panose="020B0503020204020204" pitchFamily="34" charset="-122"/>
                <a:ea typeface="微软雅黑" panose="020B0503020204020204" pitchFamily="34" charset="-122"/>
              </a:rPr>
              <a:t>1B</a:t>
            </a:r>
            <a:r>
              <a:rPr lang="zh-CN" altLang="en-US" sz="1600" dirty="0">
                <a:solidFill>
                  <a:srgbClr val="646464"/>
                </a:solidFill>
                <a:latin typeface="微软雅黑" panose="020B0503020204020204" pitchFamily="34" charset="-122"/>
                <a:ea typeface="微软雅黑" panose="020B0503020204020204" pitchFamily="34" charset="-122"/>
              </a:rPr>
              <a:t>数据 </a:t>
            </a:r>
            <a:r>
              <a:rPr lang="en-US" altLang="zh-CN" sz="1600" dirty="0">
                <a:solidFill>
                  <a:srgbClr val="646464"/>
                </a:solidFill>
                <a:latin typeface="微软雅黑" panose="020B0503020204020204" pitchFamily="34" charset="-122"/>
                <a:ea typeface="微软雅黑" panose="020B0503020204020204" pitchFamily="34" charset="-122"/>
              </a:rPr>
              <a:t>+ 0</a:t>
            </a:r>
            <a:r>
              <a:rPr lang="zh-CN" altLang="en-US" sz="1600" dirty="0">
                <a:solidFill>
                  <a:srgbClr val="646464"/>
                </a:solidFill>
                <a:latin typeface="微软雅黑" panose="020B0503020204020204" pitchFamily="34" charset="-122"/>
                <a:ea typeface="微软雅黑" panose="020B0503020204020204" pitchFamily="34" charset="-122"/>
              </a:rPr>
              <a:t>填充 </a:t>
            </a:r>
            <a:r>
              <a:rPr lang="en-US" altLang="zh-CN" sz="1600" dirty="0">
                <a:solidFill>
                  <a:srgbClr val="646464"/>
                </a:solidFill>
                <a:latin typeface="微软雅黑" panose="020B0503020204020204" pitchFamily="34" charset="-122"/>
                <a:ea typeface="微软雅黑" panose="020B0503020204020204" pitchFamily="34" charset="-122"/>
              </a:rPr>
              <a:t>+ 4B</a:t>
            </a:r>
            <a:r>
              <a:rPr lang="zh-CN" altLang="en-US" sz="1600" dirty="0">
                <a:solidFill>
                  <a:srgbClr val="646464"/>
                </a:solidFill>
                <a:latin typeface="微软雅黑" panose="020B0503020204020204" pitchFamily="34" charset="-122"/>
                <a:ea typeface="微软雅黑" panose="020B0503020204020204" pitchFamily="34" charset="-122"/>
              </a:rPr>
              <a:t>数据 </a:t>
            </a:r>
            <a:r>
              <a:rPr lang="en-US" altLang="zh-CN" sz="1600" dirty="0">
                <a:solidFill>
                  <a:srgbClr val="646464"/>
                </a:solidFill>
                <a:latin typeface="微软雅黑" panose="020B0503020204020204" pitchFamily="34" charset="-122"/>
                <a:ea typeface="微软雅黑" panose="020B0503020204020204" pitchFamily="34" charset="-122"/>
              </a:rPr>
              <a:t>= 5 Bytes (</a:t>
            </a:r>
            <a:r>
              <a:rPr lang="zh-CN" altLang="en-US" sz="1600" dirty="0">
                <a:solidFill>
                  <a:srgbClr val="646464"/>
                </a:solidFill>
                <a:latin typeface="微软雅黑" panose="020B0503020204020204" pitchFamily="34" charset="-122"/>
                <a:ea typeface="微软雅黑" panose="020B0503020204020204" pitchFamily="34" charset="-122"/>
              </a:rPr>
              <a:t>紧凑</a:t>
            </a:r>
            <a:r>
              <a:rPr lang="en-US" altLang="zh-CN" sz="1600" dirty="0">
                <a:solidFill>
                  <a:srgbClr val="646464"/>
                </a:solidFill>
                <a:latin typeface="微软雅黑" panose="020B0503020204020204" pitchFamily="34" charset="-122"/>
                <a:ea typeface="微软雅黑" panose="020B0503020204020204" pitchFamily="34" charset="-122"/>
              </a:rPr>
              <a:t>)</a:t>
            </a:r>
            <a:endParaRPr lang="zh-CN" altLang="en-US" sz="1600" dirty="0">
              <a:solidFill>
                <a:srgbClr val="646464"/>
              </a:solidFill>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06D5F80B-E5C5-4BC2-94A0-2AD5B791429D}"/>
              </a:ext>
            </a:extLst>
          </p:cNvPr>
          <p:cNvSpPr txBox="1"/>
          <p:nvPr/>
        </p:nvSpPr>
        <p:spPr>
          <a:xfrm>
            <a:off x="4729684" y="3868780"/>
            <a:ext cx="4266956" cy="369332"/>
          </a:xfrm>
          <a:prstGeom prst="rect">
            <a:avLst/>
          </a:prstGeom>
          <a:noFill/>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对齐模数</a:t>
            </a:r>
            <a:r>
              <a:rPr lang="en-US" altLang="zh-CN" dirty="0">
                <a:solidFill>
                  <a:srgbClr val="000000"/>
                </a:solidFill>
                <a:latin typeface="微软雅黑" panose="020B0503020204020204" pitchFamily="34" charset="-122"/>
                <a:ea typeface="微软雅黑" panose="020B0503020204020204" pitchFamily="34" charset="-122"/>
              </a:rPr>
              <a:t>=min(</a:t>
            </a:r>
            <a:r>
              <a:rPr lang="zh-CN" altLang="en-US" dirty="0">
                <a:solidFill>
                  <a:srgbClr val="000000"/>
                </a:solidFill>
                <a:latin typeface="微软雅黑" panose="020B0503020204020204" pitchFamily="34" charset="-122"/>
                <a:ea typeface="微软雅黑" panose="020B0503020204020204" pitchFamily="34" charset="-122"/>
              </a:rPr>
              <a:t>成员自身大小</a:t>
            </a:r>
            <a:r>
              <a:rPr lang="en-US" altLang="zh-CN" dirty="0">
                <a:solidFill>
                  <a:srgbClr val="000000"/>
                </a:solidFill>
                <a:latin typeface="微软雅黑" panose="020B0503020204020204" pitchFamily="34" charset="-122"/>
                <a:ea typeface="微软雅黑" panose="020B0503020204020204" pitchFamily="34" charset="-122"/>
              </a:rPr>
              <a:t>, pack</a:t>
            </a:r>
            <a:r>
              <a:rPr lang="zh-CN" altLang="en-US" dirty="0">
                <a:solidFill>
                  <a:srgbClr val="000000"/>
                </a:solidFill>
                <a:latin typeface="微软雅黑" panose="020B0503020204020204" pitchFamily="34" charset="-122"/>
                <a:ea typeface="微软雅黑" panose="020B0503020204020204" pitchFamily="34" charset="-122"/>
              </a:rPr>
              <a:t>系数</a:t>
            </a:r>
            <a:r>
              <a:rPr lang="en-US" altLang="zh-CN" dirty="0">
                <a:solidFill>
                  <a:srgbClr val="000000"/>
                </a:solidFill>
                <a:latin typeface="微软雅黑" panose="020B0503020204020204" pitchFamily="34" charset="-122"/>
                <a:ea typeface="微软雅黑" panose="020B0503020204020204" pitchFamily="34" charset="-122"/>
              </a:rPr>
              <a:t>)</a:t>
            </a:r>
          </a:p>
        </p:txBody>
      </p:sp>
      <p:sp>
        <p:nvSpPr>
          <p:cNvPr id="32" name="文本框 31">
            <a:extLst>
              <a:ext uri="{FF2B5EF4-FFF2-40B4-BE49-F238E27FC236}">
                <a16:creationId xmlns:a16="http://schemas.microsoft.com/office/drawing/2014/main" id="{CB17E98C-2B0E-4F86-9193-4A32F5A281B5}"/>
              </a:ext>
            </a:extLst>
          </p:cNvPr>
          <p:cNvSpPr txBox="1"/>
          <p:nvPr/>
        </p:nvSpPr>
        <p:spPr>
          <a:xfrm>
            <a:off x="5183188" y="4254767"/>
            <a:ext cx="3810000" cy="2092881"/>
          </a:xfrm>
          <a:prstGeom prst="rect">
            <a:avLst/>
          </a:prstGeom>
          <a:noFill/>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例如：</a:t>
            </a:r>
          </a:p>
          <a:p>
            <a:r>
              <a:rPr lang="en-US" altLang="zh-CN" sz="1600" dirty="0">
                <a:solidFill>
                  <a:srgbClr val="000000"/>
                </a:solidFill>
                <a:latin typeface="微软雅黑" panose="020B0503020204020204" pitchFamily="34" charset="-122"/>
                <a:ea typeface="微软雅黑" panose="020B0503020204020204" pitchFamily="34" charset="-122"/>
              </a:rPr>
              <a:t>1. pack(4)</a:t>
            </a:r>
            <a:r>
              <a:rPr lang="zh-CN" altLang="en-US" sz="1600" dirty="0">
                <a:solidFill>
                  <a:srgbClr val="000000"/>
                </a:solidFill>
                <a:latin typeface="微软雅黑" panose="020B0503020204020204" pitchFamily="34" charset="-122"/>
                <a:ea typeface="微软雅黑" panose="020B0503020204020204" pitchFamily="34" charset="-122"/>
              </a:rPr>
              <a:t>：</a:t>
            </a:r>
          </a:p>
          <a:p>
            <a:r>
              <a:rPr lang="zh-CN" altLang="en-US" sz="1600" dirty="0">
                <a:solidFill>
                  <a:srgbClr val="000000"/>
                </a:solidFill>
                <a:latin typeface="微软雅黑" panose="020B0503020204020204" pitchFamily="34" charset="-122"/>
                <a:ea typeface="微软雅黑" panose="020B0503020204020204" pitchFamily="34" charset="-122"/>
              </a:rPr>
              <a:t>      </a:t>
            </a:r>
            <a:r>
              <a:rPr lang="en-US" altLang="zh-CN" sz="1600" dirty="0">
                <a:solidFill>
                  <a:srgbClr val="000000"/>
                </a:solidFill>
                <a:latin typeface="微软雅黑" panose="020B0503020204020204" pitchFamily="34" charset="-122"/>
                <a:ea typeface="微软雅黑" panose="020B0503020204020204" pitchFamily="34" charset="-122"/>
              </a:rPr>
              <a:t>char (1) -&gt; </a:t>
            </a:r>
            <a:r>
              <a:rPr lang="zh-CN" altLang="en-US" sz="1600" dirty="0">
                <a:solidFill>
                  <a:srgbClr val="000000"/>
                </a:solidFill>
                <a:latin typeface="微软雅黑" panose="020B0503020204020204" pitchFamily="34" charset="-122"/>
                <a:ea typeface="微软雅黑" panose="020B0503020204020204" pitchFamily="34" charset="-122"/>
              </a:rPr>
              <a:t>按 </a:t>
            </a:r>
            <a:r>
              <a:rPr lang="en-US" altLang="zh-CN" sz="1600" dirty="0">
                <a:solidFill>
                  <a:srgbClr val="000000"/>
                </a:solidFill>
                <a:latin typeface="微软雅黑" panose="020B0503020204020204" pitchFamily="34" charset="-122"/>
                <a:ea typeface="微软雅黑" panose="020B0503020204020204" pitchFamily="34" charset="-122"/>
              </a:rPr>
              <a:t>min(1,4)=1 </a:t>
            </a:r>
            <a:r>
              <a:rPr lang="zh-CN" altLang="en-US" sz="1600" dirty="0">
                <a:solidFill>
                  <a:srgbClr val="000000"/>
                </a:solidFill>
                <a:latin typeface="微软雅黑" panose="020B0503020204020204" pitchFamily="34" charset="-122"/>
                <a:ea typeface="微软雅黑" panose="020B0503020204020204" pitchFamily="34" charset="-122"/>
              </a:rPr>
              <a:t>对齐</a:t>
            </a:r>
          </a:p>
          <a:p>
            <a:r>
              <a:rPr lang="zh-CN" altLang="en-US" sz="1600" dirty="0">
                <a:solidFill>
                  <a:srgbClr val="000000"/>
                </a:solidFill>
                <a:latin typeface="微软雅黑" panose="020B0503020204020204" pitchFamily="34" charset="-122"/>
                <a:ea typeface="微软雅黑" panose="020B0503020204020204" pitchFamily="34" charset="-122"/>
              </a:rPr>
              <a:t>      </a:t>
            </a:r>
            <a:r>
              <a:rPr lang="en-US" altLang="zh-CN" sz="1600" dirty="0">
                <a:solidFill>
                  <a:srgbClr val="000000"/>
                </a:solidFill>
                <a:latin typeface="微软雅黑" panose="020B0503020204020204" pitchFamily="34" charset="-122"/>
                <a:ea typeface="微软雅黑" panose="020B0503020204020204" pitchFamily="34" charset="-122"/>
              </a:rPr>
              <a:t>double (8) -&gt; </a:t>
            </a:r>
            <a:r>
              <a:rPr lang="zh-CN" altLang="en-US" sz="1600" dirty="0">
                <a:solidFill>
                  <a:srgbClr val="000000"/>
                </a:solidFill>
                <a:latin typeface="微软雅黑" panose="020B0503020204020204" pitchFamily="34" charset="-122"/>
                <a:ea typeface="微软雅黑" panose="020B0503020204020204" pitchFamily="34" charset="-122"/>
              </a:rPr>
              <a:t>按 </a:t>
            </a:r>
            <a:r>
              <a:rPr lang="en-US" altLang="zh-CN" sz="1600" dirty="0">
                <a:solidFill>
                  <a:srgbClr val="000000"/>
                </a:solidFill>
                <a:latin typeface="微软雅黑" panose="020B0503020204020204" pitchFamily="34" charset="-122"/>
                <a:ea typeface="微软雅黑" panose="020B0503020204020204" pitchFamily="34" charset="-122"/>
              </a:rPr>
              <a:t>min(8,4)=4 </a:t>
            </a:r>
            <a:r>
              <a:rPr lang="zh-CN" altLang="en-US" sz="1600" dirty="0">
                <a:solidFill>
                  <a:srgbClr val="000000"/>
                </a:solidFill>
                <a:latin typeface="微软雅黑" panose="020B0503020204020204" pitchFamily="34" charset="-122"/>
                <a:ea typeface="微软雅黑" panose="020B0503020204020204" pitchFamily="34" charset="-122"/>
              </a:rPr>
              <a:t>对齐 </a:t>
            </a:r>
            <a:endParaRPr lang="en-US" altLang="zh-CN" sz="1600" dirty="0">
              <a:solidFill>
                <a:srgbClr val="000000"/>
              </a:solidFill>
              <a:latin typeface="微软雅黑" panose="020B0503020204020204" pitchFamily="34" charset="-122"/>
              <a:ea typeface="微软雅黑" panose="020B0503020204020204" pitchFamily="34" charset="-122"/>
            </a:endParaRPr>
          </a:p>
          <a:p>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偏移量必须是</a:t>
            </a:r>
            <a:r>
              <a:rPr lang="en-US" altLang="zh-CN" sz="1600" dirty="0">
                <a:solidFill>
                  <a:srgbClr val="000000"/>
                </a:solidFill>
                <a:latin typeface="微软雅黑" panose="020B0503020204020204" pitchFamily="34" charset="-122"/>
                <a:ea typeface="微软雅黑" panose="020B0503020204020204" pitchFamily="34" charset="-122"/>
              </a:rPr>
              <a:t>4</a:t>
            </a:r>
            <a:r>
              <a:rPr lang="zh-CN" altLang="en-US" sz="1600" dirty="0">
                <a:solidFill>
                  <a:srgbClr val="000000"/>
                </a:solidFill>
                <a:latin typeface="微软雅黑" panose="020B0503020204020204" pitchFamily="34" charset="-122"/>
                <a:ea typeface="微软雅黑" panose="020B0503020204020204" pitchFamily="34" charset="-122"/>
              </a:rPr>
              <a:t>的倍数</a:t>
            </a:r>
            <a:r>
              <a:rPr lang="en-US" altLang="zh-CN" sz="1600" dirty="0">
                <a:solidFill>
                  <a:srgbClr val="000000"/>
                </a:solidFill>
                <a:latin typeface="微软雅黑" panose="020B0503020204020204" pitchFamily="34" charset="-122"/>
                <a:ea typeface="微软雅黑" panose="020B0503020204020204" pitchFamily="34" charset="-122"/>
              </a:rPr>
              <a:t>)</a:t>
            </a:r>
            <a:endParaRPr lang="zh-CN" altLang="en-US" sz="1600" dirty="0">
              <a:solidFill>
                <a:srgbClr val="000000"/>
              </a:solidFill>
              <a:latin typeface="微软雅黑" panose="020B0503020204020204" pitchFamily="34" charset="-122"/>
              <a:ea typeface="微软雅黑" panose="020B0503020204020204" pitchFamily="34" charset="-122"/>
            </a:endParaRPr>
          </a:p>
          <a:p>
            <a:r>
              <a:rPr lang="zh-CN" altLang="en-US" sz="1600" dirty="0">
                <a:solidFill>
                  <a:srgbClr val="000000"/>
                </a:solidFill>
                <a:latin typeface="微软雅黑" panose="020B0503020204020204" pitchFamily="34" charset="-122"/>
                <a:ea typeface="微软雅黑" panose="020B0503020204020204" pitchFamily="34" charset="-122"/>
              </a:rPr>
              <a:t> </a:t>
            </a:r>
            <a:r>
              <a:rPr lang="en-US" altLang="zh-CN" sz="1600" dirty="0">
                <a:solidFill>
                  <a:srgbClr val="000000"/>
                </a:solidFill>
                <a:latin typeface="微软雅黑" panose="020B0503020204020204" pitchFamily="34" charset="-122"/>
                <a:ea typeface="微软雅黑" panose="020B0503020204020204" pitchFamily="34" charset="-122"/>
              </a:rPr>
              <a:t>2. pack(8)</a:t>
            </a:r>
            <a:r>
              <a:rPr lang="zh-CN" altLang="en-US" sz="1600" dirty="0">
                <a:solidFill>
                  <a:srgbClr val="000000"/>
                </a:solidFill>
                <a:latin typeface="微软雅黑" panose="020B0503020204020204" pitchFamily="34" charset="-122"/>
                <a:ea typeface="微软雅黑" panose="020B0503020204020204" pitchFamily="34" charset="-122"/>
              </a:rPr>
              <a:t>：</a:t>
            </a:r>
          </a:p>
          <a:p>
            <a:r>
              <a:rPr lang="zh-CN" altLang="en-US" sz="1600" dirty="0">
                <a:solidFill>
                  <a:srgbClr val="000000"/>
                </a:solidFill>
                <a:latin typeface="微软雅黑" panose="020B0503020204020204" pitchFamily="34" charset="-122"/>
                <a:ea typeface="微软雅黑" panose="020B0503020204020204" pitchFamily="34" charset="-122"/>
              </a:rPr>
              <a:t>       </a:t>
            </a:r>
            <a:r>
              <a:rPr lang="en-US" altLang="zh-CN" sz="1600" dirty="0">
                <a:solidFill>
                  <a:srgbClr val="000000"/>
                </a:solidFill>
                <a:latin typeface="微软雅黑" panose="020B0503020204020204" pitchFamily="34" charset="-122"/>
                <a:ea typeface="微软雅黑" panose="020B0503020204020204" pitchFamily="34" charset="-122"/>
              </a:rPr>
              <a:t>double (8) -&gt; </a:t>
            </a:r>
            <a:r>
              <a:rPr lang="zh-CN" altLang="en-US" sz="1600" dirty="0">
                <a:solidFill>
                  <a:srgbClr val="000000"/>
                </a:solidFill>
                <a:latin typeface="微软雅黑" panose="020B0503020204020204" pitchFamily="34" charset="-122"/>
                <a:ea typeface="微软雅黑" panose="020B0503020204020204" pitchFamily="34" charset="-122"/>
              </a:rPr>
              <a:t>按 </a:t>
            </a:r>
            <a:r>
              <a:rPr lang="en-US" altLang="zh-CN" sz="1600" dirty="0">
                <a:solidFill>
                  <a:srgbClr val="000000"/>
                </a:solidFill>
                <a:latin typeface="微软雅黑" panose="020B0503020204020204" pitchFamily="34" charset="-122"/>
                <a:ea typeface="微软雅黑" panose="020B0503020204020204" pitchFamily="34" charset="-122"/>
              </a:rPr>
              <a:t>min(8,8)=8 </a:t>
            </a:r>
            <a:r>
              <a:rPr lang="zh-CN" altLang="en-US" sz="1600" dirty="0">
                <a:solidFill>
                  <a:srgbClr val="000000"/>
                </a:solidFill>
                <a:latin typeface="微软雅黑" panose="020B0503020204020204" pitchFamily="34" charset="-122"/>
                <a:ea typeface="微软雅黑" panose="020B0503020204020204" pitchFamily="34" charset="-122"/>
              </a:rPr>
              <a:t>对齐 </a:t>
            </a:r>
            <a:endParaRPr lang="en-US" altLang="zh-CN" sz="1600" dirty="0">
              <a:solidFill>
                <a:srgbClr val="000000"/>
              </a:solidFill>
              <a:latin typeface="微软雅黑" panose="020B0503020204020204" pitchFamily="34" charset="-122"/>
              <a:ea typeface="微软雅黑" panose="020B0503020204020204" pitchFamily="34" charset="-122"/>
            </a:endParaRPr>
          </a:p>
          <a:p>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偏移量必须是</a:t>
            </a:r>
            <a:r>
              <a:rPr lang="en-US" altLang="zh-CN" sz="1600" dirty="0">
                <a:solidFill>
                  <a:srgbClr val="000000"/>
                </a:solidFill>
                <a:latin typeface="微软雅黑" panose="020B0503020204020204" pitchFamily="34" charset="-122"/>
                <a:ea typeface="微软雅黑" panose="020B0503020204020204" pitchFamily="34" charset="-122"/>
              </a:rPr>
              <a:t>8</a:t>
            </a:r>
            <a:r>
              <a:rPr lang="zh-CN" altLang="en-US" sz="1600" dirty="0">
                <a:solidFill>
                  <a:srgbClr val="000000"/>
                </a:solidFill>
                <a:latin typeface="微软雅黑" panose="020B0503020204020204" pitchFamily="34" charset="-122"/>
                <a:ea typeface="微软雅黑" panose="020B0503020204020204" pitchFamily="34" charset="-122"/>
              </a:rPr>
              <a:t>的倍数</a:t>
            </a:r>
            <a:r>
              <a:rPr lang="en-US" altLang="zh-CN" sz="1600" dirty="0">
                <a:solidFill>
                  <a:srgbClr val="000000"/>
                </a:solidFill>
                <a:latin typeface="微软雅黑" panose="020B0503020204020204" pitchFamily="34" charset="-122"/>
                <a:ea typeface="微软雅黑" panose="020B0503020204020204" pitchFamily="34" charset="-122"/>
              </a:rPr>
              <a:t>)</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BF8F53DA-2151-49B6-B7FC-D0AC48051ECF}"/>
              </a:ext>
            </a:extLst>
          </p:cNvPr>
          <p:cNvSpPr txBox="1"/>
          <p:nvPr/>
        </p:nvSpPr>
        <p:spPr>
          <a:xfrm>
            <a:off x="5893446" y="1875294"/>
            <a:ext cx="2016224" cy="1323439"/>
          </a:xfrm>
          <a:prstGeom prst="rect">
            <a:avLst/>
          </a:prstGeom>
          <a:solidFill>
            <a:srgbClr val="F5F5F5"/>
          </a:solidFill>
          <a:ln/>
        </p:spPr>
        <p:txBody>
          <a:bodyPr vert="horz" wrap="square" rtlCol="0">
            <a:spAutoFit/>
          </a:bodyPr>
          <a:lstStyle/>
          <a:p>
            <a:r>
              <a:rPr lang="en-US" altLang="zh-CN" sz="2000" b="0" dirty="0">
                <a:solidFill>
                  <a:srgbClr val="000000"/>
                </a:solidFill>
                <a:latin typeface="Times New Roman" panose="02020603050405020304" pitchFamily="18" charset="0"/>
                <a:cs typeface="Times New Roman" panose="02020603050405020304" pitchFamily="18" charset="0"/>
              </a:rPr>
              <a:t>struct {</a:t>
            </a:r>
          </a:p>
          <a:p>
            <a:r>
              <a:rPr lang="en-US" altLang="zh-CN" sz="2000" b="0" dirty="0">
                <a:solidFill>
                  <a:srgbClr val="000000"/>
                </a:solidFill>
                <a:latin typeface="Times New Roman" panose="02020603050405020304" pitchFamily="18" charset="0"/>
                <a:cs typeface="Times New Roman" panose="02020603050405020304" pitchFamily="18" charset="0"/>
              </a:rPr>
              <a:t>    char c;</a:t>
            </a:r>
          </a:p>
          <a:p>
            <a:r>
              <a:rPr lang="en-US" altLang="zh-CN" sz="2000" b="0" dirty="0">
                <a:solidFill>
                  <a:srgbClr val="000000"/>
                </a:solidFill>
                <a:latin typeface="Times New Roman" panose="02020603050405020304" pitchFamily="18" charset="0"/>
                <a:cs typeface="Times New Roman" panose="02020603050405020304" pitchFamily="18" charset="0"/>
              </a:rPr>
              <a:t>    double d;</a:t>
            </a:r>
          </a:p>
          <a:p>
            <a:r>
              <a:rPr lang="en-US" altLang="zh-CN" sz="2000" b="0" dirty="0">
                <a:solidFill>
                  <a:srgbClr val="000000"/>
                </a:solidFill>
                <a:latin typeface="Times New Roman" panose="02020603050405020304" pitchFamily="18" charset="0"/>
                <a:cs typeface="Times New Roman" panose="02020603050405020304" pitchFamily="18" charset="0"/>
              </a:rPr>
              <a:t>}</a:t>
            </a:r>
            <a:r>
              <a:rPr lang="zh-CN" altLang="en-US" sz="2000" b="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1540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E469C9-D794-445E-BBC4-A61BE4DEF9EC}"/>
              </a:ext>
            </a:extLst>
          </p:cNvPr>
          <p:cNvSpPr>
            <a:spLocks noGrp="1"/>
          </p:cNvSpPr>
          <p:nvPr>
            <p:ph type="title"/>
          </p:nvPr>
        </p:nvSpPr>
        <p:spPr/>
        <p:txBody>
          <a:bodyPr/>
          <a:lstStyle/>
          <a:p>
            <a:r>
              <a:rPr lang="zh-CN" altLang="en-US" dirty="0"/>
              <a:t>结构体的紧凑对齐</a:t>
            </a:r>
          </a:p>
        </p:txBody>
      </p:sp>
      <p:sp>
        <p:nvSpPr>
          <p:cNvPr id="3" name="内容占位符 2">
            <a:extLst>
              <a:ext uri="{FF2B5EF4-FFF2-40B4-BE49-F238E27FC236}">
                <a16:creationId xmlns:a16="http://schemas.microsoft.com/office/drawing/2014/main" id="{D60B7B47-3625-4584-83F6-81D80D49F630}"/>
              </a:ext>
            </a:extLst>
          </p:cNvPr>
          <p:cNvSpPr>
            <a:spLocks noGrp="1"/>
          </p:cNvSpPr>
          <p:nvPr>
            <p:ph idx="1"/>
          </p:nvPr>
        </p:nvSpPr>
        <p:spPr/>
        <p:txBody>
          <a:bodyPr/>
          <a:lstStyle/>
          <a:p>
            <a:r>
              <a:rPr lang="zh-CN" altLang="en-US" dirty="0"/>
              <a:t>权衡：结构体对齐的优势与劣势</a:t>
            </a:r>
          </a:p>
        </p:txBody>
      </p:sp>
      <p:graphicFrame>
        <p:nvGraphicFramePr>
          <p:cNvPr id="4" name="表格 3">
            <a:extLst>
              <a:ext uri="{FF2B5EF4-FFF2-40B4-BE49-F238E27FC236}">
                <a16:creationId xmlns:a16="http://schemas.microsoft.com/office/drawing/2014/main" id="{B80D57BF-6217-41AA-913F-909E69E87EF7}"/>
              </a:ext>
            </a:extLst>
          </p:cNvPr>
          <p:cNvGraphicFramePr>
            <a:graphicFrameLocks noGrp="1"/>
          </p:cNvGraphicFramePr>
          <p:nvPr>
            <p:extLst>
              <p:ext uri="{D42A27DB-BD31-4B8C-83A1-F6EECF244321}">
                <p14:modId xmlns:p14="http://schemas.microsoft.com/office/powerpoint/2010/main" val="273960900"/>
              </p:ext>
            </p:extLst>
          </p:nvPr>
        </p:nvGraphicFramePr>
        <p:xfrm>
          <a:off x="647152" y="2393730"/>
          <a:ext cx="8113464" cy="3332088"/>
        </p:xfrm>
        <a:graphic>
          <a:graphicData uri="http://schemas.openxmlformats.org/drawingml/2006/table">
            <a:tbl>
              <a:tblPr firstRow="1" bandRow="1">
                <a:tableStyleId>{5C22544A-7EE6-4342-B048-85BDC9FD1C3A}</a:tableStyleId>
              </a:tblPr>
              <a:tblGrid>
                <a:gridCol w="1560736">
                  <a:extLst>
                    <a:ext uri="{9D8B030D-6E8A-4147-A177-3AD203B41FA5}">
                      <a16:colId xmlns:a16="http://schemas.microsoft.com/office/drawing/2014/main" val="471493060"/>
                    </a:ext>
                  </a:extLst>
                </a:gridCol>
                <a:gridCol w="3384376">
                  <a:extLst>
                    <a:ext uri="{9D8B030D-6E8A-4147-A177-3AD203B41FA5}">
                      <a16:colId xmlns:a16="http://schemas.microsoft.com/office/drawing/2014/main" val="4086489941"/>
                    </a:ext>
                  </a:extLst>
                </a:gridCol>
                <a:gridCol w="3168352">
                  <a:extLst>
                    <a:ext uri="{9D8B030D-6E8A-4147-A177-3AD203B41FA5}">
                      <a16:colId xmlns:a16="http://schemas.microsoft.com/office/drawing/2014/main" val="1871852419"/>
                    </a:ext>
                  </a:extLst>
                </a:gridCol>
              </a:tblGrid>
              <a:tr h="792088">
                <a:tc>
                  <a:txBody>
                    <a:bodyPr/>
                    <a:lstStyle/>
                    <a:p>
                      <a:pPr algn="ctr"/>
                      <a:r>
                        <a:rPr lang="zh-CN" altLang="en-US" sz="1800" dirty="0">
                          <a:solidFill>
                            <a:srgbClr val="FFFFFF"/>
                          </a:solidFill>
                          <a:latin typeface="微软雅黑" panose="020B0503020204020204" pitchFamily="34" charset="-122"/>
                          <a:ea typeface="微软雅黑" panose="020B0503020204020204" pitchFamily="34" charset="-122"/>
                        </a:rPr>
                        <a:t>策略</a:t>
                      </a:r>
                    </a:p>
                  </a:txBody>
                  <a:tcPr anchor="ctr">
                    <a:solidFill>
                      <a:srgbClr val="4472C4"/>
                    </a:solidFill>
                  </a:tcPr>
                </a:tc>
                <a:tc>
                  <a:txBody>
                    <a:bodyPr/>
                    <a:lstStyle/>
                    <a:p>
                      <a:pPr algn="ctr"/>
                      <a:r>
                        <a:rPr lang="zh-CN" altLang="en-US" sz="1800" dirty="0">
                          <a:solidFill>
                            <a:srgbClr val="FFFFFF"/>
                          </a:solidFill>
                          <a:latin typeface="微软雅黑" panose="020B0503020204020204" pitchFamily="34" charset="-122"/>
                          <a:ea typeface="微软雅黑" panose="020B0503020204020204" pitchFamily="34" charset="-122"/>
                        </a:rPr>
                        <a:t>优势</a:t>
                      </a:r>
                    </a:p>
                  </a:txBody>
                  <a:tcPr anchor="ctr">
                    <a:solidFill>
                      <a:srgbClr val="4472C4"/>
                    </a:solidFill>
                  </a:tcPr>
                </a:tc>
                <a:tc>
                  <a:txBody>
                    <a:bodyPr/>
                    <a:lstStyle/>
                    <a:p>
                      <a:pPr algn="ctr"/>
                      <a:r>
                        <a:rPr lang="zh-CN" altLang="en-US" sz="1800" dirty="0">
                          <a:solidFill>
                            <a:srgbClr val="FFFFFF"/>
                          </a:solidFill>
                          <a:latin typeface="微软雅黑" panose="020B0503020204020204" pitchFamily="34" charset="-122"/>
                          <a:ea typeface="微软雅黑" panose="020B0503020204020204" pitchFamily="34" charset="-122"/>
                        </a:rPr>
                        <a:t>劣势</a:t>
                      </a:r>
                    </a:p>
                  </a:txBody>
                  <a:tcPr anchor="ctr">
                    <a:solidFill>
                      <a:srgbClr val="4472C4"/>
                    </a:solidFill>
                  </a:tcPr>
                </a:tc>
                <a:extLst>
                  <a:ext uri="{0D108BD9-81ED-4DB2-BD59-A6C34878D82A}">
                    <a16:rowId xmlns:a16="http://schemas.microsoft.com/office/drawing/2014/main" val="3591372879"/>
                  </a:ext>
                </a:extLst>
              </a:tr>
              <a:tr h="1270000">
                <a:tc>
                  <a:txBody>
                    <a:bodyPr/>
                    <a:lstStyle/>
                    <a:p>
                      <a:r>
                        <a:rPr lang="zh-CN" altLang="en-US" sz="1800" dirty="0">
                          <a:solidFill>
                            <a:srgbClr val="000000"/>
                          </a:solidFill>
                          <a:latin typeface="微软雅黑" panose="020B0503020204020204" pitchFamily="34" charset="-122"/>
                          <a:ea typeface="微软雅黑" panose="020B0503020204020204" pitchFamily="34" charset="-122"/>
                        </a:rPr>
                        <a:t>自然对齐</a:t>
                      </a:r>
                    </a:p>
                    <a:p>
                      <a:r>
                        <a:rPr lang="en-US" altLang="zh-CN" sz="1800" dirty="0">
                          <a:solidFill>
                            <a:srgbClr val="000000"/>
                          </a:solidFill>
                          <a:latin typeface="微软雅黑" panose="020B0503020204020204" pitchFamily="34" charset="-122"/>
                          <a:ea typeface="微软雅黑" panose="020B0503020204020204" pitchFamily="34" charset="-122"/>
                        </a:rPr>
                        <a:t>(Default)</a:t>
                      </a:r>
                      <a:endParaRPr lang="zh-CN" altLang="en-US" sz="1800" dirty="0">
                        <a:solidFill>
                          <a:srgbClr val="000000"/>
                        </a:solidFill>
                        <a:latin typeface="微软雅黑" panose="020B0503020204020204" pitchFamily="34" charset="-122"/>
                        <a:ea typeface="微软雅黑" panose="020B0503020204020204" pitchFamily="34" charset="-122"/>
                      </a:endParaRPr>
                    </a:p>
                  </a:txBody>
                  <a:tcPr anchor="ctr"/>
                </a:tc>
                <a:tc>
                  <a:txBody>
                    <a:bodyPr/>
                    <a:lstStyle/>
                    <a:p>
                      <a:r>
                        <a:rPr lang="zh-CN" altLang="en-US" sz="1800" dirty="0">
                          <a:solidFill>
                            <a:srgbClr val="000000"/>
                          </a:solidFill>
                          <a:latin typeface="微软雅黑" panose="020B0503020204020204" pitchFamily="34" charset="-122"/>
                          <a:ea typeface="微软雅黑" panose="020B0503020204020204" pitchFamily="34" charset="-122"/>
                        </a:rPr>
                        <a:t>速度快：</a:t>
                      </a:r>
                      <a:r>
                        <a:rPr lang="en-US" altLang="zh-CN" sz="1800" dirty="0">
                          <a:solidFill>
                            <a:srgbClr val="000000"/>
                          </a:solidFill>
                          <a:latin typeface="微软雅黑" panose="020B0503020204020204" pitchFamily="34" charset="-122"/>
                          <a:ea typeface="微软雅黑" panose="020B0503020204020204" pitchFamily="34" charset="-122"/>
                        </a:rPr>
                        <a:t>CPU </a:t>
                      </a:r>
                      <a:r>
                        <a:rPr lang="zh-CN" altLang="en-US" sz="1800" dirty="0">
                          <a:solidFill>
                            <a:srgbClr val="000000"/>
                          </a:solidFill>
                          <a:latin typeface="微软雅黑" panose="020B0503020204020204" pitchFamily="34" charset="-122"/>
                          <a:ea typeface="微软雅黑" panose="020B0503020204020204" pitchFamily="34" charset="-122"/>
                        </a:rPr>
                        <a:t>访问内存效率最高（一次总线周期）</a:t>
                      </a:r>
                    </a:p>
                  </a:txBody>
                  <a:tcPr anchor="ctr"/>
                </a:tc>
                <a:tc>
                  <a:txBody>
                    <a:bodyPr/>
                    <a:lstStyle/>
                    <a:p>
                      <a:r>
                        <a:rPr lang="zh-CN" altLang="en-US" sz="1800" dirty="0">
                          <a:solidFill>
                            <a:srgbClr val="000000"/>
                          </a:solidFill>
                          <a:latin typeface="微软雅黑" panose="020B0503020204020204" pitchFamily="34" charset="-122"/>
                          <a:ea typeface="微软雅黑" panose="020B0503020204020204" pitchFamily="34" charset="-122"/>
                        </a:rPr>
                        <a:t>浪费空间：由于填充字节的存在，文件会变大，结构体不能直接用于网络传输</a:t>
                      </a:r>
                    </a:p>
                  </a:txBody>
                  <a:tcPr anchor="ctr"/>
                </a:tc>
                <a:extLst>
                  <a:ext uri="{0D108BD9-81ED-4DB2-BD59-A6C34878D82A}">
                    <a16:rowId xmlns:a16="http://schemas.microsoft.com/office/drawing/2014/main" val="16891228"/>
                  </a:ext>
                </a:extLst>
              </a:tr>
              <a:tr h="1270000">
                <a:tc>
                  <a:txBody>
                    <a:bodyPr/>
                    <a:lstStyle/>
                    <a:p>
                      <a:r>
                        <a:rPr lang="zh-CN" altLang="en-US" sz="1800">
                          <a:solidFill>
                            <a:srgbClr val="000000"/>
                          </a:solidFill>
                          <a:latin typeface="微软雅黑" panose="020B0503020204020204" pitchFamily="34" charset="-122"/>
                          <a:ea typeface="微软雅黑" panose="020B0503020204020204" pitchFamily="34" charset="-122"/>
                        </a:rPr>
                        <a:t>紧凑对齐</a:t>
                      </a:r>
                    </a:p>
                    <a:p>
                      <a:r>
                        <a:rPr lang="en-US" altLang="zh-CN" sz="1800">
                          <a:solidFill>
                            <a:srgbClr val="000000"/>
                          </a:solidFill>
                          <a:latin typeface="微软雅黑" panose="020B0503020204020204" pitchFamily="34" charset="-122"/>
                          <a:ea typeface="微软雅黑" panose="020B0503020204020204" pitchFamily="34" charset="-122"/>
                        </a:rPr>
                        <a:t>(Pack 1)</a:t>
                      </a:r>
                      <a:endParaRPr lang="zh-CN" altLang="en-US" sz="1800">
                        <a:solidFill>
                          <a:srgbClr val="000000"/>
                        </a:solidFill>
                        <a:latin typeface="微软雅黑" panose="020B0503020204020204" pitchFamily="34" charset="-122"/>
                        <a:ea typeface="微软雅黑" panose="020B0503020204020204" pitchFamily="34" charset="-122"/>
                      </a:endParaRPr>
                    </a:p>
                  </a:txBody>
                  <a:tcPr anchor="ctr"/>
                </a:tc>
                <a:tc>
                  <a:txBody>
                    <a:bodyPr/>
                    <a:lstStyle/>
                    <a:p>
                      <a:r>
                        <a:rPr lang="zh-CN" altLang="en-US" sz="1800" dirty="0">
                          <a:solidFill>
                            <a:srgbClr val="000000"/>
                          </a:solidFill>
                          <a:latin typeface="微软雅黑" panose="020B0503020204020204" pitchFamily="34" charset="-122"/>
                          <a:ea typeface="微软雅黑" panose="020B0503020204020204" pitchFamily="34" charset="-122"/>
                        </a:rPr>
                        <a:t>空间省：无垃圾数据，适合文件存储和网络协议</a:t>
                      </a:r>
                    </a:p>
                  </a:txBody>
                  <a:tcPr anchor="ctr"/>
                </a:tc>
                <a:tc>
                  <a:txBody>
                    <a:bodyPr/>
                    <a:lstStyle/>
                    <a:p>
                      <a:r>
                        <a:rPr lang="zh-CN" altLang="en-US" sz="1800" dirty="0">
                          <a:solidFill>
                            <a:srgbClr val="000000"/>
                          </a:solidFill>
                          <a:latin typeface="微软雅黑" panose="020B0503020204020204" pitchFamily="34" charset="-122"/>
                          <a:ea typeface="微软雅黑" panose="020B0503020204020204" pitchFamily="34" charset="-122"/>
                        </a:rPr>
                        <a:t>速度慢：</a:t>
                      </a:r>
                      <a:r>
                        <a:rPr lang="en-US" altLang="zh-CN" sz="1800" dirty="0">
                          <a:solidFill>
                            <a:srgbClr val="000000"/>
                          </a:solidFill>
                          <a:latin typeface="微软雅黑" panose="020B0503020204020204" pitchFamily="34" charset="-122"/>
                          <a:ea typeface="微软雅黑" panose="020B0503020204020204" pitchFamily="34" charset="-122"/>
                        </a:rPr>
                        <a:t>CPU </a:t>
                      </a:r>
                      <a:r>
                        <a:rPr lang="zh-CN" altLang="en-US" sz="1800" dirty="0">
                          <a:solidFill>
                            <a:srgbClr val="000000"/>
                          </a:solidFill>
                          <a:latin typeface="微软雅黑" panose="020B0503020204020204" pitchFamily="34" charset="-122"/>
                          <a:ea typeface="微软雅黑" panose="020B0503020204020204" pitchFamily="34" charset="-122"/>
                        </a:rPr>
                        <a:t>可能需要两次读取才能拼凑出一个整数，强制使用指定字节对齐，可能会导致严重的性能下降</a:t>
                      </a:r>
                    </a:p>
                  </a:txBody>
                  <a:tcPr anchor="ctr"/>
                </a:tc>
                <a:extLst>
                  <a:ext uri="{0D108BD9-81ED-4DB2-BD59-A6C34878D82A}">
                    <a16:rowId xmlns:a16="http://schemas.microsoft.com/office/drawing/2014/main" val="4180050115"/>
                  </a:ext>
                </a:extLst>
              </a:tr>
            </a:tbl>
          </a:graphicData>
        </a:graphic>
      </p:graphicFrame>
    </p:spTree>
    <p:extLst>
      <p:ext uri="{BB962C8B-B14F-4D97-AF65-F5344CB8AC3E}">
        <p14:creationId xmlns:p14="http://schemas.microsoft.com/office/powerpoint/2010/main" val="2417629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D3CA8C-E4D0-4683-8C92-8AC19DF1FCA0}"/>
              </a:ext>
            </a:extLst>
          </p:cNvPr>
          <p:cNvSpPr>
            <a:spLocks noGrp="1"/>
          </p:cNvSpPr>
          <p:nvPr>
            <p:ph type="title"/>
          </p:nvPr>
        </p:nvSpPr>
        <p:spPr/>
        <p:txBody>
          <a:bodyPr/>
          <a:lstStyle/>
          <a:p>
            <a:r>
              <a:rPr lang="zh-CN" altLang="en-US" dirty="0"/>
              <a:t>结构体的紧凑对齐</a:t>
            </a:r>
          </a:p>
        </p:txBody>
      </p:sp>
      <p:sp>
        <p:nvSpPr>
          <p:cNvPr id="3" name="内容占位符 2">
            <a:extLst>
              <a:ext uri="{FF2B5EF4-FFF2-40B4-BE49-F238E27FC236}">
                <a16:creationId xmlns:a16="http://schemas.microsoft.com/office/drawing/2014/main" id="{62A88B7F-7394-4B53-9C2F-C6E2F474BEF7}"/>
              </a:ext>
            </a:extLst>
          </p:cNvPr>
          <p:cNvSpPr>
            <a:spLocks noGrp="1"/>
          </p:cNvSpPr>
          <p:nvPr>
            <p:ph idx="1"/>
          </p:nvPr>
        </p:nvSpPr>
        <p:spPr>
          <a:xfrm>
            <a:off x="301625" y="1412876"/>
            <a:ext cx="8540750" cy="4686299"/>
          </a:xfrm>
        </p:spPr>
        <p:txBody>
          <a:bodyPr/>
          <a:lstStyle/>
          <a:p>
            <a:r>
              <a:rPr lang="zh-CN" altLang="en-US" sz="2000" dirty="0"/>
              <a:t>例：设置对齐系数中的作用域，只对用于序列化的结构体进行紧凑对齐</a:t>
            </a:r>
          </a:p>
        </p:txBody>
      </p:sp>
      <p:sp>
        <p:nvSpPr>
          <p:cNvPr id="4" name="卷形: 垂直 3">
            <a:extLst>
              <a:ext uri="{FF2B5EF4-FFF2-40B4-BE49-F238E27FC236}">
                <a16:creationId xmlns:a16="http://schemas.microsoft.com/office/drawing/2014/main" id="{91CE1D19-8DEF-4C8C-9381-ECA9773E26BB}"/>
              </a:ext>
            </a:extLst>
          </p:cNvPr>
          <p:cNvSpPr/>
          <p:nvPr/>
        </p:nvSpPr>
        <p:spPr bwMode="auto">
          <a:xfrm>
            <a:off x="530823" y="1881553"/>
            <a:ext cx="8223030" cy="4765431"/>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#pragma pack(push, 1)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保存当前对齐状态，并设置新对齐为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int id;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char name[20];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float score;</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PackedStudent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强制</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字节对齐</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的紧凑表示</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用于序列化</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#pragma pack(pop)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恢复之前的</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默认</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对齐状态</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 s1 = {1001, "Alice", </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95.5f};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结构体默认对齐，保证访问速度</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PackedStudent</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ps1;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手动将</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s1</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成员的值依次复制到</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ps1</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中</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serialize_struct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student.bin</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&amp;ps1,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进行序列化</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PackedStudent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ps2</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结构体紧凑对齐，用于反序列化</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deserialize_struct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student.bin</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&amp;ps2,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进行反序列化</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Student s2;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手动将</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ps2</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成员的值依次复制到</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s2</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中</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173474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DE0A0-898D-48EA-BC62-AE905FF00444}"/>
              </a:ext>
            </a:extLst>
          </p:cNvPr>
          <p:cNvSpPr>
            <a:spLocks noGrp="1"/>
          </p:cNvSpPr>
          <p:nvPr>
            <p:ph type="title"/>
          </p:nvPr>
        </p:nvSpPr>
        <p:spPr/>
        <p:txBody>
          <a:bodyPr/>
          <a:lstStyle/>
          <a:p>
            <a:r>
              <a:rPr lang="zh-CN" altLang="en-US" dirty="0"/>
              <a:t>指针与深拷贝</a:t>
            </a:r>
          </a:p>
        </p:txBody>
      </p:sp>
      <p:sp>
        <p:nvSpPr>
          <p:cNvPr id="3" name="内容占位符 2">
            <a:extLst>
              <a:ext uri="{FF2B5EF4-FFF2-40B4-BE49-F238E27FC236}">
                <a16:creationId xmlns:a16="http://schemas.microsoft.com/office/drawing/2014/main" id="{30354807-525B-4235-9B9A-A17D0962789C}"/>
              </a:ext>
            </a:extLst>
          </p:cNvPr>
          <p:cNvSpPr>
            <a:spLocks noGrp="1"/>
          </p:cNvSpPr>
          <p:nvPr>
            <p:ph idx="1"/>
          </p:nvPr>
        </p:nvSpPr>
        <p:spPr/>
        <p:txBody>
          <a:bodyPr/>
          <a:lstStyle/>
          <a:p>
            <a:r>
              <a:rPr lang="zh-CN" altLang="en-US" dirty="0"/>
              <a:t>当结构体包含指针成员时，直接 </a:t>
            </a:r>
            <a:r>
              <a:rPr lang="en-US" altLang="zh-CN" dirty="0" err="1">
                <a:solidFill>
                  <a:srgbClr val="0070C0"/>
                </a:solidFill>
              </a:rPr>
              <a:t>fwrite</a:t>
            </a:r>
            <a:r>
              <a:rPr lang="en-US" altLang="zh-CN" dirty="0">
                <a:solidFill>
                  <a:srgbClr val="0070C0"/>
                </a:solidFill>
              </a:rPr>
              <a:t>()</a:t>
            </a:r>
            <a:r>
              <a:rPr lang="zh-CN" altLang="en-US" dirty="0">
                <a:solidFill>
                  <a:srgbClr val="0070C0"/>
                </a:solidFill>
              </a:rPr>
              <a:t> </a:t>
            </a:r>
            <a:r>
              <a:rPr lang="zh-CN" altLang="en-US" dirty="0"/>
              <a:t>的</a:t>
            </a:r>
            <a:r>
              <a:rPr lang="zh-CN" altLang="en-US" dirty="0">
                <a:solidFill>
                  <a:srgbClr val="C00000"/>
                </a:solidFill>
              </a:rPr>
              <a:t>浅拷贝</a:t>
            </a:r>
            <a:r>
              <a:rPr lang="zh-CN" altLang="en-US" dirty="0"/>
              <a:t>方式，只保存了一个无效的指针地址 </a:t>
            </a:r>
            <a:r>
              <a:rPr lang="en-US" altLang="zh-CN" dirty="0"/>
              <a:t>(</a:t>
            </a:r>
            <a:r>
              <a:rPr lang="zh-CN" altLang="en-US" dirty="0"/>
              <a:t>如 </a:t>
            </a:r>
            <a:r>
              <a:rPr lang="en-US" altLang="zh-CN" dirty="0"/>
              <a:t>0x7FFF001)</a:t>
            </a:r>
            <a:r>
              <a:rPr lang="zh-CN" altLang="en-US" dirty="0"/>
              <a:t> 到文件中</a:t>
            </a:r>
            <a:endParaRPr lang="en-US" altLang="zh-CN" dirty="0"/>
          </a:p>
          <a:p>
            <a:r>
              <a:rPr lang="zh-CN" altLang="en-US" dirty="0"/>
              <a:t>下次读取文件时，该地址已不可用，不能得到信息，还会导致程序崩溃，如：</a:t>
            </a:r>
            <a:endParaRPr lang="en-US" altLang="zh-CN" dirty="0"/>
          </a:p>
        </p:txBody>
      </p:sp>
      <p:sp>
        <p:nvSpPr>
          <p:cNvPr id="4" name="卷形: 垂直 3">
            <a:extLst>
              <a:ext uri="{FF2B5EF4-FFF2-40B4-BE49-F238E27FC236}">
                <a16:creationId xmlns:a16="http://schemas.microsoft.com/office/drawing/2014/main" id="{3F467B92-62D3-454A-BBA3-AC1D4F3F6F10}"/>
              </a:ext>
            </a:extLst>
          </p:cNvPr>
          <p:cNvSpPr/>
          <p:nvPr/>
        </p:nvSpPr>
        <p:spPr bwMode="auto">
          <a:xfrm>
            <a:off x="509955" y="3582460"/>
            <a:ext cx="8449408" cy="2998177"/>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char *name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int id;</a:t>
            </a: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Student;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Student s = {101, “Bob”};</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典型错误写法：直接写入指针 </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直接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fwrite</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整个结构体</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C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后果：写入文件的仅仅字符串在当前内存中的地址，而非字符串本身！</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fwrite</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(&amp;s,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(Student), 1,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2740735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1658A0-E14D-4F55-AA2C-C4BD4AD70703}"/>
              </a:ext>
            </a:extLst>
          </p:cNvPr>
          <p:cNvSpPr>
            <a:spLocks noGrp="1"/>
          </p:cNvSpPr>
          <p:nvPr>
            <p:ph type="title"/>
          </p:nvPr>
        </p:nvSpPr>
        <p:spPr/>
        <p:txBody>
          <a:bodyPr/>
          <a:lstStyle/>
          <a:p>
            <a:r>
              <a:rPr lang="zh-CN" altLang="en-US" dirty="0"/>
              <a:t>指针与深拷贝</a:t>
            </a:r>
          </a:p>
        </p:txBody>
      </p:sp>
      <p:sp>
        <p:nvSpPr>
          <p:cNvPr id="3" name="内容占位符 2">
            <a:extLst>
              <a:ext uri="{FF2B5EF4-FFF2-40B4-BE49-F238E27FC236}">
                <a16:creationId xmlns:a16="http://schemas.microsoft.com/office/drawing/2014/main" id="{AD62B6A6-B28F-4159-86B3-2CC900125995}"/>
              </a:ext>
            </a:extLst>
          </p:cNvPr>
          <p:cNvSpPr>
            <a:spLocks noGrp="1"/>
          </p:cNvSpPr>
          <p:nvPr>
            <p:ph idx="1"/>
          </p:nvPr>
        </p:nvSpPr>
        <p:spPr/>
        <p:txBody>
          <a:bodyPr/>
          <a:lstStyle/>
          <a:p>
            <a:r>
              <a:rPr lang="zh-CN" altLang="en-US" dirty="0"/>
              <a:t>正确的做法是进行</a:t>
            </a:r>
            <a:r>
              <a:rPr lang="zh-CN" altLang="en-US" dirty="0">
                <a:solidFill>
                  <a:srgbClr val="C00000"/>
                </a:solidFill>
              </a:rPr>
              <a:t>深拷贝</a:t>
            </a:r>
            <a:r>
              <a:rPr lang="zh-CN" altLang="en-US" dirty="0"/>
              <a:t>，把指针指向的实际内容写入文件</a:t>
            </a:r>
          </a:p>
          <a:p>
            <a:endParaRPr lang="zh-CN" altLang="en-US" dirty="0"/>
          </a:p>
        </p:txBody>
      </p:sp>
      <p:sp>
        <p:nvSpPr>
          <p:cNvPr id="4" name="卷形: 垂直 3">
            <a:extLst>
              <a:ext uri="{FF2B5EF4-FFF2-40B4-BE49-F238E27FC236}">
                <a16:creationId xmlns:a16="http://schemas.microsoft.com/office/drawing/2014/main" id="{F1AA1271-E6A5-4133-9029-649DC87D25D6}"/>
              </a:ext>
            </a:extLst>
          </p:cNvPr>
          <p:cNvSpPr/>
          <p:nvPr/>
        </p:nvSpPr>
        <p:spPr bwMode="auto">
          <a:xfrm>
            <a:off x="509955" y="2154116"/>
            <a:ext cx="8449408" cy="4466492"/>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标准正确写法：序列化协议（约定）</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先存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name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的长度，再存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name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的内容，最后存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id</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1.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获取字符串长度</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这里我们约定：先存长度</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(int)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，再存内容</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int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name_len</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strlen</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(s.name);</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2.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写入名字长度</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fwrite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(&amp;</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name_len</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sizeof</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(int), 1,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3.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写入名字的实际内容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深拷贝</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fwrite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(s.name,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sizeof</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(char),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name_len</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4.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写入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ID</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fwrite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(&amp;s.id,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sizeof</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(int), 1,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反序列化时，根据上述序列化协议</a:t>
            </a:r>
            <a:endPar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先读取</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name</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的长度，再读取</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name</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的内容，最后读取</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id</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值</a:t>
            </a:r>
            <a:endPar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F17C45AA-F3D3-46F5-B499-CF99D7E2FA84}"/>
              </a:ext>
            </a:extLst>
          </p:cNvPr>
          <p:cNvSpPr txBox="1"/>
          <p:nvPr/>
        </p:nvSpPr>
        <p:spPr>
          <a:xfrm>
            <a:off x="6210789" y="3606944"/>
            <a:ext cx="2423256" cy="1323439"/>
          </a:xfrm>
          <a:prstGeom prst="rect">
            <a:avLst/>
          </a:prstGeom>
          <a:solidFill>
            <a:srgbClr val="F5F5F5"/>
          </a:solidFill>
          <a:ln/>
        </p:spPr>
        <p:txBody>
          <a:bodyPr vert="horz" wrap="square" rtlCol="0">
            <a:spAutoFit/>
          </a:bodyPr>
          <a:lstStyle/>
          <a:p>
            <a:r>
              <a:rPr lang="en-US" altLang="zh-CN" sz="2000" b="0" dirty="0">
                <a:solidFill>
                  <a:srgbClr val="000000"/>
                </a:solidFill>
                <a:latin typeface="Times New Roman" panose="02020603050405020304" pitchFamily="18" charset="0"/>
                <a:cs typeface="Times New Roman" panose="02020603050405020304" pitchFamily="18" charset="0"/>
              </a:rPr>
              <a:t>typedef struct {</a:t>
            </a:r>
          </a:p>
          <a:p>
            <a:r>
              <a:rPr lang="en-US" altLang="zh-CN" sz="2000" b="0" dirty="0">
                <a:solidFill>
                  <a:srgbClr val="000000"/>
                </a:solidFill>
                <a:latin typeface="Times New Roman" panose="02020603050405020304" pitchFamily="18" charset="0"/>
                <a:cs typeface="Times New Roman" panose="02020603050405020304" pitchFamily="18" charset="0"/>
              </a:rPr>
              <a:t>    char *name; </a:t>
            </a:r>
          </a:p>
          <a:p>
            <a:r>
              <a:rPr lang="en-US" altLang="zh-CN" sz="2000" b="0" dirty="0">
                <a:solidFill>
                  <a:srgbClr val="000000"/>
                </a:solidFill>
                <a:latin typeface="Times New Roman" panose="02020603050405020304" pitchFamily="18" charset="0"/>
                <a:cs typeface="Times New Roman" panose="02020603050405020304" pitchFamily="18" charset="0"/>
              </a:rPr>
              <a:t>    int id;</a:t>
            </a:r>
          </a:p>
          <a:p>
            <a:r>
              <a:rPr lang="en-US" altLang="zh-CN" sz="2000" b="0" dirty="0">
                <a:solidFill>
                  <a:srgbClr val="000000"/>
                </a:solidFill>
                <a:latin typeface="Times New Roman" panose="02020603050405020304" pitchFamily="18" charset="0"/>
                <a:cs typeface="Times New Roman" panose="02020603050405020304" pitchFamily="18" charset="0"/>
              </a:rPr>
              <a:t>} Student;</a:t>
            </a:r>
            <a:endParaRPr lang="zh-CN" altLang="en-US" sz="2000" b="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359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AAEB6-BA37-4F5E-BF71-13DCA71781E0}"/>
              </a:ext>
            </a:extLst>
          </p:cNvPr>
          <p:cNvSpPr>
            <a:spLocks noGrp="1"/>
          </p:cNvSpPr>
          <p:nvPr>
            <p:ph type="title"/>
          </p:nvPr>
        </p:nvSpPr>
        <p:spPr/>
        <p:txBody>
          <a:bodyPr/>
          <a:lstStyle/>
          <a:p>
            <a:r>
              <a:rPr lang="zh-CN" altLang="en-US" dirty="0"/>
              <a:t>链表的序列化与反序列化</a:t>
            </a:r>
          </a:p>
        </p:txBody>
      </p:sp>
      <p:sp>
        <p:nvSpPr>
          <p:cNvPr id="3" name="内容占位符 2">
            <a:extLst>
              <a:ext uri="{FF2B5EF4-FFF2-40B4-BE49-F238E27FC236}">
                <a16:creationId xmlns:a16="http://schemas.microsoft.com/office/drawing/2014/main" id="{9D258F38-BD49-4374-B595-A9718732B300}"/>
              </a:ext>
            </a:extLst>
          </p:cNvPr>
          <p:cNvSpPr>
            <a:spLocks noGrp="1"/>
          </p:cNvSpPr>
          <p:nvPr>
            <p:ph idx="1"/>
          </p:nvPr>
        </p:nvSpPr>
        <p:spPr/>
        <p:txBody>
          <a:bodyPr/>
          <a:lstStyle/>
          <a:p>
            <a:r>
              <a:rPr lang="zh-CN" altLang="en-US" sz="2000" dirty="0"/>
              <a:t>链表的每个节点由结构体表示，不仅包含数据域，同时包含指向下一个节点的指针域，如：</a:t>
            </a:r>
            <a:r>
              <a:rPr lang="en-US" altLang="zh-CN" sz="2000" dirty="0">
                <a:solidFill>
                  <a:srgbClr val="0070C0"/>
                </a:solidFill>
              </a:rPr>
              <a:t>struct Node { int data; struct Node *next; };</a:t>
            </a:r>
          </a:p>
          <a:p>
            <a:r>
              <a:rPr lang="zh-CN" altLang="en-US" sz="2000" dirty="0"/>
              <a:t>序列化时，不能只 </a:t>
            </a:r>
            <a:r>
              <a:rPr lang="en-US" altLang="zh-CN" sz="2000" dirty="0" err="1">
                <a:solidFill>
                  <a:srgbClr val="0070C0"/>
                </a:solidFill>
              </a:rPr>
              <a:t>fwrite</a:t>
            </a:r>
            <a:r>
              <a:rPr lang="en-US" altLang="zh-CN" sz="2000" dirty="0">
                <a:solidFill>
                  <a:srgbClr val="0070C0"/>
                </a:solidFill>
              </a:rPr>
              <a:t>() </a:t>
            </a:r>
            <a:r>
              <a:rPr lang="zh-CN" altLang="en-US" sz="2000" dirty="0"/>
              <a:t>头节点，必须遍历整个链表，逐个写入：</a:t>
            </a:r>
            <a:endParaRPr lang="en-US" altLang="zh-CN" sz="2000" dirty="0"/>
          </a:p>
          <a:p>
            <a:pPr marL="914400" lvl="1" indent="-457200">
              <a:buFont typeface="+mj-lt"/>
              <a:buAutoNum type="arabicPeriod"/>
            </a:pPr>
            <a:r>
              <a:rPr lang="zh-CN" altLang="en-US" sz="2000" dirty="0"/>
              <a:t>写入链表长度 </a:t>
            </a:r>
            <a:r>
              <a:rPr lang="en-US" altLang="zh-CN" sz="2000" dirty="0"/>
              <a:t>N</a:t>
            </a:r>
          </a:p>
          <a:p>
            <a:pPr marL="914400" lvl="1" indent="-457200">
              <a:buFont typeface="+mj-lt"/>
              <a:buAutoNum type="arabicPeriod"/>
            </a:pPr>
            <a:r>
              <a:rPr lang="zh-CN" altLang="en-US" sz="2000" dirty="0"/>
              <a:t>循环 </a:t>
            </a:r>
            <a:r>
              <a:rPr lang="en-US" altLang="zh-CN" sz="2000" dirty="0"/>
              <a:t>N </a:t>
            </a:r>
            <a:r>
              <a:rPr lang="zh-CN" altLang="en-US" sz="2000" dirty="0"/>
              <a:t>次，写入每个节点的数据</a:t>
            </a:r>
            <a:endParaRPr lang="en-US" altLang="zh-CN" sz="2000" dirty="0"/>
          </a:p>
          <a:p>
            <a:pPr marL="514350" indent="-457200"/>
            <a:r>
              <a:rPr lang="zh-CN" altLang="en-US" sz="2000" dirty="0"/>
              <a:t>反序列化时，先读 </a:t>
            </a:r>
            <a:r>
              <a:rPr lang="en-US" altLang="zh-CN" sz="2000" dirty="0"/>
              <a:t>N</a:t>
            </a:r>
            <a:r>
              <a:rPr lang="zh-CN" altLang="en-US" sz="2000" dirty="0"/>
              <a:t>，再循环 </a:t>
            </a:r>
            <a:r>
              <a:rPr lang="en-US" altLang="zh-CN" sz="2000" dirty="0"/>
              <a:t>N </a:t>
            </a:r>
            <a:r>
              <a:rPr lang="zh-CN" altLang="en-US" sz="2000" dirty="0"/>
              <a:t>次 </a:t>
            </a:r>
            <a:r>
              <a:rPr lang="en-US" altLang="zh-CN" sz="2000" dirty="0">
                <a:solidFill>
                  <a:srgbClr val="0070C0"/>
                </a:solidFill>
              </a:rPr>
              <a:t>malloc()</a:t>
            </a:r>
            <a:r>
              <a:rPr lang="en-US" altLang="zh-CN" sz="2000" dirty="0"/>
              <a:t> </a:t>
            </a:r>
            <a:r>
              <a:rPr lang="zh-CN" altLang="en-US" sz="2000" dirty="0"/>
              <a:t>节点并重新连接</a:t>
            </a:r>
          </a:p>
          <a:p>
            <a:endParaRPr lang="en-US" altLang="zh-CN" sz="2000" dirty="0"/>
          </a:p>
          <a:p>
            <a:endParaRPr lang="zh-CN" altLang="en-US" sz="2000" dirty="0"/>
          </a:p>
        </p:txBody>
      </p:sp>
      <p:grpSp>
        <p:nvGrpSpPr>
          <p:cNvPr id="4" name="组合 3">
            <a:extLst>
              <a:ext uri="{FF2B5EF4-FFF2-40B4-BE49-F238E27FC236}">
                <a16:creationId xmlns:a16="http://schemas.microsoft.com/office/drawing/2014/main" id="{CBA769D5-067C-4F1E-B065-B5EA9D68619F}"/>
              </a:ext>
            </a:extLst>
          </p:cNvPr>
          <p:cNvGrpSpPr/>
          <p:nvPr/>
        </p:nvGrpSpPr>
        <p:grpSpPr>
          <a:xfrm>
            <a:off x="813506" y="4818413"/>
            <a:ext cx="7206327" cy="965589"/>
            <a:chOff x="1961616" y="3773524"/>
            <a:chExt cx="7206327" cy="965589"/>
          </a:xfrm>
        </p:grpSpPr>
        <p:grpSp>
          <p:nvGrpSpPr>
            <p:cNvPr id="5" name="组合 4">
              <a:extLst>
                <a:ext uri="{FF2B5EF4-FFF2-40B4-BE49-F238E27FC236}">
                  <a16:creationId xmlns:a16="http://schemas.microsoft.com/office/drawing/2014/main" id="{2B568965-2616-4E66-B7D7-9FF58F45713F}"/>
                </a:ext>
              </a:extLst>
            </p:cNvPr>
            <p:cNvGrpSpPr/>
            <p:nvPr/>
          </p:nvGrpSpPr>
          <p:grpSpPr>
            <a:xfrm>
              <a:off x="1961616" y="3824713"/>
              <a:ext cx="798628" cy="365760"/>
              <a:chOff x="9477853" y="3853373"/>
              <a:chExt cx="798628" cy="365760"/>
            </a:xfrm>
          </p:grpSpPr>
          <p:sp>
            <p:nvSpPr>
              <p:cNvPr id="26" name="矩形 25">
                <a:extLst>
                  <a:ext uri="{FF2B5EF4-FFF2-40B4-BE49-F238E27FC236}">
                    <a16:creationId xmlns:a16="http://schemas.microsoft.com/office/drawing/2014/main" id="{057E384C-A101-49B4-B37C-2226B001E126}"/>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7" name="矩形 26">
                <a:extLst>
                  <a:ext uri="{FF2B5EF4-FFF2-40B4-BE49-F238E27FC236}">
                    <a16:creationId xmlns:a16="http://schemas.microsoft.com/office/drawing/2014/main" id="{580EAEDB-DDF3-4DD1-AECA-22A45069109B}"/>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6" name="组合 5">
              <a:extLst>
                <a:ext uri="{FF2B5EF4-FFF2-40B4-BE49-F238E27FC236}">
                  <a16:creationId xmlns:a16="http://schemas.microsoft.com/office/drawing/2014/main" id="{D873758B-A46D-49B8-86D3-1DC50DBC54B3}"/>
                </a:ext>
              </a:extLst>
            </p:cNvPr>
            <p:cNvGrpSpPr/>
            <p:nvPr/>
          </p:nvGrpSpPr>
          <p:grpSpPr>
            <a:xfrm>
              <a:off x="3256332" y="4047615"/>
              <a:ext cx="798628" cy="365760"/>
              <a:chOff x="9477853" y="3853373"/>
              <a:chExt cx="798628" cy="365760"/>
            </a:xfrm>
          </p:grpSpPr>
          <p:sp>
            <p:nvSpPr>
              <p:cNvPr id="24" name="矩形 23">
                <a:extLst>
                  <a:ext uri="{FF2B5EF4-FFF2-40B4-BE49-F238E27FC236}">
                    <a16:creationId xmlns:a16="http://schemas.microsoft.com/office/drawing/2014/main" id="{A897D23D-1D9B-4FC1-A9A1-1BF029F968D4}"/>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5" name="矩形 24">
                <a:extLst>
                  <a:ext uri="{FF2B5EF4-FFF2-40B4-BE49-F238E27FC236}">
                    <a16:creationId xmlns:a16="http://schemas.microsoft.com/office/drawing/2014/main" id="{151907BB-0DA3-492E-B013-7602B15F199B}"/>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7" name="组合 6">
              <a:extLst>
                <a:ext uri="{FF2B5EF4-FFF2-40B4-BE49-F238E27FC236}">
                  <a16:creationId xmlns:a16="http://schemas.microsoft.com/office/drawing/2014/main" id="{04AB7A54-529E-423C-BA57-A402F6AE7040}"/>
                </a:ext>
              </a:extLst>
            </p:cNvPr>
            <p:cNvGrpSpPr/>
            <p:nvPr/>
          </p:nvGrpSpPr>
          <p:grpSpPr>
            <a:xfrm>
              <a:off x="4511590" y="3773524"/>
              <a:ext cx="798628" cy="365760"/>
              <a:chOff x="9477853" y="3853373"/>
              <a:chExt cx="798628" cy="365760"/>
            </a:xfrm>
          </p:grpSpPr>
          <p:sp>
            <p:nvSpPr>
              <p:cNvPr id="22" name="矩形 21">
                <a:extLst>
                  <a:ext uri="{FF2B5EF4-FFF2-40B4-BE49-F238E27FC236}">
                    <a16:creationId xmlns:a16="http://schemas.microsoft.com/office/drawing/2014/main" id="{7B98605A-FFDD-456A-A015-AA3FABCDEC66}"/>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3" name="矩形 22">
                <a:extLst>
                  <a:ext uri="{FF2B5EF4-FFF2-40B4-BE49-F238E27FC236}">
                    <a16:creationId xmlns:a16="http://schemas.microsoft.com/office/drawing/2014/main" id="{861BE51D-6E0D-4F18-8923-DB1F8025C883}"/>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8" name="组合 7">
              <a:extLst>
                <a:ext uri="{FF2B5EF4-FFF2-40B4-BE49-F238E27FC236}">
                  <a16:creationId xmlns:a16="http://schemas.microsoft.com/office/drawing/2014/main" id="{18C1F65B-3B2A-4965-804E-C12C006F5DA9}"/>
                </a:ext>
              </a:extLst>
            </p:cNvPr>
            <p:cNvGrpSpPr/>
            <p:nvPr/>
          </p:nvGrpSpPr>
          <p:grpSpPr>
            <a:xfrm>
              <a:off x="5774974" y="4019950"/>
              <a:ext cx="798628" cy="365760"/>
              <a:chOff x="9477853" y="3853373"/>
              <a:chExt cx="798628" cy="365760"/>
            </a:xfrm>
          </p:grpSpPr>
          <p:sp>
            <p:nvSpPr>
              <p:cNvPr id="20" name="矩形 19">
                <a:extLst>
                  <a:ext uri="{FF2B5EF4-FFF2-40B4-BE49-F238E27FC236}">
                    <a16:creationId xmlns:a16="http://schemas.microsoft.com/office/drawing/2014/main" id="{05AD8E6A-72C9-4E7D-B15F-F07AF13EB87A}"/>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1" name="矩形 20">
                <a:extLst>
                  <a:ext uri="{FF2B5EF4-FFF2-40B4-BE49-F238E27FC236}">
                    <a16:creationId xmlns:a16="http://schemas.microsoft.com/office/drawing/2014/main" id="{D42BCD86-F23B-43C8-B907-1E50953A816A}"/>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9" name="组合 8">
              <a:extLst>
                <a:ext uri="{FF2B5EF4-FFF2-40B4-BE49-F238E27FC236}">
                  <a16:creationId xmlns:a16="http://schemas.microsoft.com/office/drawing/2014/main" id="{02B0201C-9C50-459C-893A-21551723DD4B}"/>
                </a:ext>
              </a:extLst>
            </p:cNvPr>
            <p:cNvGrpSpPr/>
            <p:nvPr/>
          </p:nvGrpSpPr>
          <p:grpSpPr>
            <a:xfrm>
              <a:off x="7131985" y="4373353"/>
              <a:ext cx="798628" cy="365760"/>
              <a:chOff x="9477853" y="3853373"/>
              <a:chExt cx="798628" cy="365760"/>
            </a:xfrm>
          </p:grpSpPr>
          <p:sp>
            <p:nvSpPr>
              <p:cNvPr id="18" name="矩形 17">
                <a:extLst>
                  <a:ext uri="{FF2B5EF4-FFF2-40B4-BE49-F238E27FC236}">
                    <a16:creationId xmlns:a16="http://schemas.microsoft.com/office/drawing/2014/main" id="{3661D3CA-3B72-4C05-8275-B5913951B544}"/>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9" name="矩形 18">
                <a:extLst>
                  <a:ext uri="{FF2B5EF4-FFF2-40B4-BE49-F238E27FC236}">
                    <a16:creationId xmlns:a16="http://schemas.microsoft.com/office/drawing/2014/main" id="{2CEFA738-73FF-4240-B1EB-B0C5ED4055B5}"/>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grpSp>
          <p:nvGrpSpPr>
            <p:cNvPr id="10" name="组合 9">
              <a:extLst>
                <a:ext uri="{FF2B5EF4-FFF2-40B4-BE49-F238E27FC236}">
                  <a16:creationId xmlns:a16="http://schemas.microsoft.com/office/drawing/2014/main" id="{062E746F-8A01-490E-9D99-098535A41213}"/>
                </a:ext>
              </a:extLst>
            </p:cNvPr>
            <p:cNvGrpSpPr/>
            <p:nvPr/>
          </p:nvGrpSpPr>
          <p:grpSpPr>
            <a:xfrm>
              <a:off x="8369315" y="3849427"/>
              <a:ext cx="798628" cy="365760"/>
              <a:chOff x="9477853" y="3853373"/>
              <a:chExt cx="798628" cy="365760"/>
            </a:xfrm>
          </p:grpSpPr>
          <p:sp>
            <p:nvSpPr>
              <p:cNvPr id="16" name="矩形 15">
                <a:extLst>
                  <a:ext uri="{FF2B5EF4-FFF2-40B4-BE49-F238E27FC236}">
                    <a16:creationId xmlns:a16="http://schemas.microsoft.com/office/drawing/2014/main" id="{B3D0539D-406E-49A9-8E65-1417D32176C3}"/>
                  </a:ext>
                </a:extLst>
              </p:cNvPr>
              <p:cNvSpPr/>
              <p:nvPr/>
            </p:nvSpPr>
            <p:spPr>
              <a:xfrm>
                <a:off x="9477853"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7" name="矩形 16">
                <a:extLst>
                  <a:ext uri="{FF2B5EF4-FFF2-40B4-BE49-F238E27FC236}">
                    <a16:creationId xmlns:a16="http://schemas.microsoft.com/office/drawing/2014/main" id="{7A3EFE83-A5DF-4E0A-8770-B03049B15E1C}"/>
                  </a:ext>
                </a:extLst>
              </p:cNvPr>
              <p:cNvSpPr/>
              <p:nvPr/>
            </p:nvSpPr>
            <p:spPr>
              <a:xfrm>
                <a:off x="9877167" y="3853373"/>
                <a:ext cx="399314" cy="365760"/>
              </a:xfrm>
              <a:prstGeom prst="rect">
                <a:avLst/>
              </a:prstGeom>
              <a:solidFill>
                <a:srgbClr val="92D050">
                  <a:lumMod val="60000"/>
                  <a:lumOff val="40000"/>
                </a:srgbClr>
              </a:solidFill>
              <a:ln w="12700" cap="flat" cmpd="sng" algn="ctr">
                <a:solidFill>
                  <a:srgbClr val="00B0F0">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cxnSp>
          <p:nvCxnSpPr>
            <p:cNvPr id="11" name="连接符: 曲线 10">
              <a:extLst>
                <a:ext uri="{FF2B5EF4-FFF2-40B4-BE49-F238E27FC236}">
                  <a16:creationId xmlns:a16="http://schemas.microsoft.com/office/drawing/2014/main" id="{865A63E3-DF65-43CE-B595-DD595CE5DD59}"/>
                </a:ext>
              </a:extLst>
            </p:cNvPr>
            <p:cNvCxnSpPr>
              <a:cxnSpLocks/>
            </p:cNvCxnSpPr>
            <p:nvPr/>
          </p:nvCxnSpPr>
          <p:spPr>
            <a:xfrm>
              <a:off x="2561966" y="4007593"/>
              <a:ext cx="680997" cy="207594"/>
            </a:xfrm>
            <a:prstGeom prst="curvedConnector3">
              <a:avLst/>
            </a:prstGeom>
            <a:noFill/>
            <a:ln w="6350" cap="flat" cmpd="sng" algn="ctr">
              <a:solidFill>
                <a:srgbClr val="00B0F0"/>
              </a:solidFill>
              <a:prstDash val="solid"/>
              <a:miter lim="800000"/>
              <a:tailEnd type="triangle"/>
            </a:ln>
            <a:effectLst/>
          </p:spPr>
        </p:cxnSp>
        <p:cxnSp>
          <p:nvCxnSpPr>
            <p:cNvPr id="12" name="连接符: 曲线 11">
              <a:extLst>
                <a:ext uri="{FF2B5EF4-FFF2-40B4-BE49-F238E27FC236}">
                  <a16:creationId xmlns:a16="http://schemas.microsoft.com/office/drawing/2014/main" id="{3BF74ACD-2C0F-4D73-82F8-F375DAD871D0}"/>
                </a:ext>
              </a:extLst>
            </p:cNvPr>
            <p:cNvCxnSpPr>
              <a:cxnSpLocks/>
            </p:cNvCxnSpPr>
            <p:nvPr/>
          </p:nvCxnSpPr>
          <p:spPr>
            <a:xfrm flipV="1">
              <a:off x="3858544" y="3956404"/>
              <a:ext cx="653046" cy="258784"/>
            </a:xfrm>
            <a:prstGeom prst="curvedConnector3">
              <a:avLst/>
            </a:prstGeom>
            <a:noFill/>
            <a:ln w="6350" cap="flat" cmpd="sng" algn="ctr">
              <a:solidFill>
                <a:srgbClr val="00B0F0"/>
              </a:solidFill>
              <a:prstDash val="solid"/>
              <a:miter lim="800000"/>
              <a:tailEnd type="triangle"/>
            </a:ln>
            <a:effectLst/>
          </p:spPr>
        </p:cxnSp>
        <p:cxnSp>
          <p:nvCxnSpPr>
            <p:cNvPr id="13" name="连接符: 曲线 12">
              <a:extLst>
                <a:ext uri="{FF2B5EF4-FFF2-40B4-BE49-F238E27FC236}">
                  <a16:creationId xmlns:a16="http://schemas.microsoft.com/office/drawing/2014/main" id="{84471355-38AC-4DA6-8C9A-3B7E97C9FD17}"/>
                </a:ext>
              </a:extLst>
            </p:cNvPr>
            <p:cNvCxnSpPr>
              <a:cxnSpLocks/>
            </p:cNvCxnSpPr>
            <p:nvPr/>
          </p:nvCxnSpPr>
          <p:spPr>
            <a:xfrm>
              <a:off x="5113802" y="3956403"/>
              <a:ext cx="643679" cy="234070"/>
            </a:xfrm>
            <a:prstGeom prst="curvedConnector3">
              <a:avLst/>
            </a:prstGeom>
            <a:noFill/>
            <a:ln w="6350" cap="flat" cmpd="sng" algn="ctr">
              <a:solidFill>
                <a:srgbClr val="00B0F0"/>
              </a:solidFill>
              <a:prstDash val="solid"/>
              <a:miter lim="800000"/>
              <a:tailEnd type="triangle"/>
            </a:ln>
            <a:effectLst/>
          </p:spPr>
        </p:cxnSp>
        <p:cxnSp>
          <p:nvCxnSpPr>
            <p:cNvPr id="14" name="连接符: 曲线 13">
              <a:extLst>
                <a:ext uri="{FF2B5EF4-FFF2-40B4-BE49-F238E27FC236}">
                  <a16:creationId xmlns:a16="http://schemas.microsoft.com/office/drawing/2014/main" id="{B182484C-E976-49AC-9791-3199970FC5EA}"/>
                </a:ext>
              </a:extLst>
            </p:cNvPr>
            <p:cNvCxnSpPr>
              <a:cxnSpLocks/>
            </p:cNvCxnSpPr>
            <p:nvPr/>
          </p:nvCxnSpPr>
          <p:spPr>
            <a:xfrm>
              <a:off x="6403712" y="4215187"/>
              <a:ext cx="719602" cy="341046"/>
            </a:xfrm>
            <a:prstGeom prst="curvedConnector3">
              <a:avLst/>
            </a:prstGeom>
            <a:noFill/>
            <a:ln w="6350" cap="flat" cmpd="sng" algn="ctr">
              <a:solidFill>
                <a:srgbClr val="00B0F0"/>
              </a:solidFill>
              <a:prstDash val="solid"/>
              <a:miter lim="800000"/>
              <a:tailEnd type="triangle"/>
            </a:ln>
            <a:effectLst/>
          </p:spPr>
        </p:cxnSp>
        <p:cxnSp>
          <p:nvCxnSpPr>
            <p:cNvPr id="15" name="连接符: 曲线 14">
              <a:extLst>
                <a:ext uri="{FF2B5EF4-FFF2-40B4-BE49-F238E27FC236}">
                  <a16:creationId xmlns:a16="http://schemas.microsoft.com/office/drawing/2014/main" id="{C485D9FC-1F92-4033-BAEE-73714A6FDBCA}"/>
                </a:ext>
              </a:extLst>
            </p:cNvPr>
            <p:cNvCxnSpPr>
              <a:cxnSpLocks/>
            </p:cNvCxnSpPr>
            <p:nvPr/>
          </p:nvCxnSpPr>
          <p:spPr>
            <a:xfrm flipV="1">
              <a:off x="7769545" y="4037959"/>
              <a:ext cx="599770" cy="518274"/>
            </a:xfrm>
            <a:prstGeom prst="curvedConnector3">
              <a:avLst/>
            </a:prstGeom>
            <a:noFill/>
            <a:ln w="6350" cap="flat" cmpd="sng" algn="ctr">
              <a:solidFill>
                <a:srgbClr val="00B0F0"/>
              </a:solidFill>
              <a:prstDash val="solid"/>
              <a:miter lim="800000"/>
              <a:tailEnd type="triangle"/>
            </a:ln>
            <a:effectLst/>
          </p:spPr>
        </p:cxnSp>
      </p:grpSp>
    </p:spTree>
    <p:extLst>
      <p:ext uri="{BB962C8B-B14F-4D97-AF65-F5344CB8AC3E}">
        <p14:creationId xmlns:p14="http://schemas.microsoft.com/office/powerpoint/2010/main" val="3373244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F890A6-8A1A-46E2-BF12-9F76EBEE0BDF}"/>
              </a:ext>
            </a:extLst>
          </p:cNvPr>
          <p:cNvSpPr>
            <a:spLocks noGrp="1"/>
          </p:cNvSpPr>
          <p:nvPr>
            <p:ph type="title"/>
          </p:nvPr>
        </p:nvSpPr>
        <p:spPr/>
        <p:txBody>
          <a:bodyPr/>
          <a:lstStyle/>
          <a:p>
            <a:r>
              <a:rPr lang="zh-CN" altLang="en-US" dirty="0"/>
              <a:t>链表的序列化（例）</a:t>
            </a:r>
          </a:p>
        </p:txBody>
      </p:sp>
      <p:sp>
        <p:nvSpPr>
          <p:cNvPr id="4" name="卷形: 垂直 3">
            <a:extLst>
              <a:ext uri="{FF2B5EF4-FFF2-40B4-BE49-F238E27FC236}">
                <a16:creationId xmlns:a16="http://schemas.microsoft.com/office/drawing/2014/main" id="{44B131C0-FB8C-48E7-945B-DF66CF2CDA69}"/>
              </a:ext>
            </a:extLst>
          </p:cNvPr>
          <p:cNvSpPr/>
          <p:nvPr/>
        </p:nvSpPr>
        <p:spPr bwMode="auto">
          <a:xfrm>
            <a:off x="347296" y="1556792"/>
            <a:ext cx="8449408" cy="5081400"/>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深度序列化：将链表完整写入二进制文件</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FILE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fopen</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(filename,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wb</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1.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先统计节点个数</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int count = 0;</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Node *cur = head;</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while (cur)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count++; cur = cur-&gt;next;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2.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写入节点个数</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fwrite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(&amp;count,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sizeof</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(int), 1,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3.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遍历链表，依次写入每个节点的数据</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cur = head;</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for (int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0;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&lt; count;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fwrite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(&amp;cur-&gt;data,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sizeof</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(int), 1,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cur = cur-&gt;next;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fclose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3AC3351F-FF0B-40B6-8B03-10A52EB828B5}"/>
              </a:ext>
            </a:extLst>
          </p:cNvPr>
          <p:cNvSpPr txBox="1"/>
          <p:nvPr/>
        </p:nvSpPr>
        <p:spPr>
          <a:xfrm>
            <a:off x="5709625" y="2774053"/>
            <a:ext cx="2678235" cy="1323439"/>
          </a:xfrm>
          <a:prstGeom prst="rect">
            <a:avLst/>
          </a:prstGeom>
          <a:solidFill>
            <a:srgbClr val="F5F5F5"/>
          </a:solidFill>
          <a:ln/>
        </p:spPr>
        <p:txBody>
          <a:bodyPr vert="horz" wrap="square" rtlCol="0">
            <a:spAutoFit/>
          </a:bodyPr>
          <a:lstStyle/>
          <a:p>
            <a:r>
              <a:rPr lang="en-US" altLang="zh-CN" sz="2000" b="0" dirty="0">
                <a:solidFill>
                  <a:srgbClr val="000000"/>
                </a:solidFill>
                <a:latin typeface="Times New Roman" panose="02020603050405020304" pitchFamily="18" charset="0"/>
                <a:cs typeface="Times New Roman" panose="02020603050405020304" pitchFamily="18" charset="0"/>
              </a:rPr>
              <a:t>struct Node { </a:t>
            </a:r>
          </a:p>
          <a:p>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b="0" dirty="0">
                <a:solidFill>
                  <a:srgbClr val="000000"/>
                </a:solidFill>
                <a:latin typeface="Times New Roman" panose="02020603050405020304" pitchFamily="18" charset="0"/>
                <a:cs typeface="Times New Roman" panose="02020603050405020304" pitchFamily="18" charset="0"/>
              </a:rPr>
              <a:t>int data; </a:t>
            </a:r>
          </a:p>
          <a:p>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b="0" dirty="0">
                <a:solidFill>
                  <a:srgbClr val="000000"/>
                </a:solidFill>
                <a:latin typeface="Times New Roman" panose="02020603050405020304" pitchFamily="18" charset="0"/>
                <a:cs typeface="Times New Roman" panose="02020603050405020304" pitchFamily="18" charset="0"/>
              </a:rPr>
              <a:t>struct Node *next; </a:t>
            </a:r>
          </a:p>
          <a:p>
            <a:r>
              <a:rPr lang="en-US" altLang="zh-CN" sz="2000" b="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19445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028D3E-BAC0-4158-AA94-1E33A18571E1}"/>
              </a:ext>
            </a:extLst>
          </p:cNvPr>
          <p:cNvSpPr>
            <a:spLocks noGrp="1"/>
          </p:cNvSpPr>
          <p:nvPr>
            <p:ph type="title"/>
          </p:nvPr>
        </p:nvSpPr>
        <p:spPr/>
        <p:txBody>
          <a:bodyPr/>
          <a:lstStyle/>
          <a:p>
            <a:r>
              <a:rPr lang="zh-CN" altLang="en-US" dirty="0"/>
              <a:t>链表的反序列化（例）</a:t>
            </a:r>
          </a:p>
        </p:txBody>
      </p:sp>
      <p:sp>
        <p:nvSpPr>
          <p:cNvPr id="4" name="卷形: 垂直 3">
            <a:extLst>
              <a:ext uri="{FF2B5EF4-FFF2-40B4-BE49-F238E27FC236}">
                <a16:creationId xmlns:a16="http://schemas.microsoft.com/office/drawing/2014/main" id="{B62AF613-9725-4F3F-A51F-312903B1014D}"/>
              </a:ext>
            </a:extLst>
          </p:cNvPr>
          <p:cNvSpPr/>
          <p:nvPr/>
        </p:nvSpPr>
        <p:spPr bwMode="auto">
          <a:xfrm>
            <a:off x="347296" y="1662300"/>
            <a:ext cx="8449408" cy="4844008"/>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深度反序列化：从二进制文件重建链表</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FILE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fopen</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(filename,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rb</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1.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读取节点个数</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int count = 0;</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fread</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(&amp;count,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sizeof</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(int), 1,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2.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依次读取每个节点的数据，并重建链表</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Node *head = NULL</a:t>
            </a:r>
            <a:r>
              <a:rPr lang="zh-CN" altLang="en-US"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*tail = NULL;</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for (int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0;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&lt; count;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int data;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fread</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(&amp;data,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sizeof</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(int), 1,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Node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new_node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create_node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(data);</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将新节点链接到链表尾部</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zh-CN" altLang="en-US"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if (head == NULL) { head = tail =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new_node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else { tail-&gt;next =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new_node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tail = </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new_node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fclose</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fp</a:t>
            </a:r>
            <a:r>
              <a:rPr lang="en-US" altLang="zh-CN" sz="20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C0723738-64F6-4C72-AE55-0EF4159DCE58}"/>
              </a:ext>
            </a:extLst>
          </p:cNvPr>
          <p:cNvSpPr txBox="1"/>
          <p:nvPr/>
        </p:nvSpPr>
        <p:spPr>
          <a:xfrm>
            <a:off x="5709625" y="3435772"/>
            <a:ext cx="2678235" cy="1323439"/>
          </a:xfrm>
          <a:prstGeom prst="rect">
            <a:avLst/>
          </a:prstGeom>
          <a:solidFill>
            <a:srgbClr val="F5F5F5"/>
          </a:solidFill>
          <a:ln/>
        </p:spPr>
        <p:txBody>
          <a:bodyPr vert="horz" wrap="square" rtlCol="0">
            <a:spAutoFit/>
          </a:bodyPr>
          <a:lstStyle/>
          <a:p>
            <a:r>
              <a:rPr lang="en-US" altLang="zh-CN" sz="2000" b="0" dirty="0">
                <a:solidFill>
                  <a:srgbClr val="000000"/>
                </a:solidFill>
                <a:latin typeface="Times New Roman" panose="02020603050405020304" pitchFamily="18" charset="0"/>
                <a:cs typeface="Times New Roman" panose="02020603050405020304" pitchFamily="18" charset="0"/>
              </a:rPr>
              <a:t>struct Node { </a:t>
            </a:r>
          </a:p>
          <a:p>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b="0" dirty="0">
                <a:solidFill>
                  <a:srgbClr val="000000"/>
                </a:solidFill>
                <a:latin typeface="Times New Roman" panose="02020603050405020304" pitchFamily="18" charset="0"/>
                <a:cs typeface="Times New Roman" panose="02020603050405020304" pitchFamily="18" charset="0"/>
              </a:rPr>
              <a:t>int data; </a:t>
            </a:r>
          </a:p>
          <a:p>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b="0" dirty="0">
                <a:solidFill>
                  <a:srgbClr val="000000"/>
                </a:solidFill>
                <a:latin typeface="Times New Roman" panose="02020603050405020304" pitchFamily="18" charset="0"/>
                <a:cs typeface="Times New Roman" panose="02020603050405020304" pitchFamily="18" charset="0"/>
              </a:rPr>
              <a:t>struct Node *next; </a:t>
            </a:r>
          </a:p>
          <a:p>
            <a:r>
              <a:rPr lang="en-US" altLang="zh-CN" sz="2000" b="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7881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7FC100-42B1-408A-87BD-913A3E81AE4D}"/>
              </a:ext>
            </a:extLst>
          </p:cNvPr>
          <p:cNvSpPr>
            <a:spLocks noGrp="1"/>
          </p:cNvSpPr>
          <p:nvPr>
            <p:ph type="title"/>
          </p:nvPr>
        </p:nvSpPr>
        <p:spPr/>
        <p:txBody>
          <a:bodyPr/>
          <a:lstStyle/>
          <a:p>
            <a:r>
              <a:rPr lang="zh-CN" altLang="en-US" dirty="0"/>
              <a:t>魔数校验（特征码检验）</a:t>
            </a:r>
          </a:p>
        </p:txBody>
      </p:sp>
      <p:sp>
        <p:nvSpPr>
          <p:cNvPr id="3" name="内容占位符 2">
            <a:extLst>
              <a:ext uri="{FF2B5EF4-FFF2-40B4-BE49-F238E27FC236}">
                <a16:creationId xmlns:a16="http://schemas.microsoft.com/office/drawing/2014/main" id="{56B85806-6E03-40F5-BFC0-15B07E2F26DA}"/>
              </a:ext>
            </a:extLst>
          </p:cNvPr>
          <p:cNvSpPr>
            <a:spLocks noGrp="1"/>
          </p:cNvSpPr>
          <p:nvPr>
            <p:ph idx="1"/>
          </p:nvPr>
        </p:nvSpPr>
        <p:spPr>
          <a:xfrm>
            <a:off x="301625" y="1556792"/>
            <a:ext cx="8540750" cy="5015804"/>
          </a:xfrm>
        </p:spPr>
        <p:txBody>
          <a:bodyPr/>
          <a:lstStyle/>
          <a:p>
            <a:r>
              <a:rPr lang="zh-CN" altLang="en-US" sz="2000" dirty="0"/>
              <a:t>魔数（</a:t>
            </a:r>
            <a:r>
              <a:rPr lang="en-US" altLang="zh-CN" sz="2000" dirty="0"/>
              <a:t>Magic Number</a:t>
            </a:r>
            <a:r>
              <a:rPr lang="zh-CN" altLang="en-US" sz="2000" dirty="0"/>
              <a:t>）是位于文件最开头的几个固定字节（比如 </a:t>
            </a:r>
            <a:r>
              <a:rPr lang="en-US" altLang="zh-CN" sz="2000" dirty="0"/>
              <a:t>0x46494C45</a:t>
            </a:r>
            <a:r>
              <a:rPr lang="zh-CN" altLang="en-US" sz="2000" dirty="0"/>
              <a:t>，对应 </a:t>
            </a:r>
            <a:r>
              <a:rPr lang="en-US" altLang="zh-CN" sz="2000" dirty="0"/>
              <a:t>ASCII </a:t>
            </a:r>
            <a:r>
              <a:rPr lang="zh-CN" altLang="en-US" sz="2000" dirty="0"/>
              <a:t>的 </a:t>
            </a:r>
            <a:r>
              <a:rPr lang="en-US" altLang="zh-CN" sz="2000" dirty="0"/>
              <a:t>“FILE”</a:t>
            </a:r>
            <a:r>
              <a:rPr lang="zh-CN" altLang="en-US" sz="2000" dirty="0"/>
              <a:t>），用来快速验证该文件的格式</a:t>
            </a:r>
            <a:endParaRPr lang="en-US" altLang="zh-CN" sz="2000" dirty="0"/>
          </a:p>
          <a:p>
            <a:r>
              <a:rPr lang="zh-CN" altLang="en-US" sz="2000" dirty="0"/>
              <a:t>魔数用于验证输入文件的合法性，防止程序因处理不符合预期格式的文件而崩溃或被恶意利用（例如病毒程序伪装为图片，欺骗用户点击）</a:t>
            </a:r>
            <a:endParaRPr lang="en-US" altLang="zh-CN" sz="2000" dirty="0"/>
          </a:p>
          <a:p>
            <a:r>
              <a:rPr lang="zh-CN" altLang="en-US" sz="2000" dirty="0"/>
              <a:t>例如，一些常用的文件格式都有魔数：</a:t>
            </a:r>
            <a:endParaRPr lang="en-US" altLang="zh-CN" sz="2000" dirty="0"/>
          </a:p>
          <a:p>
            <a:pPr lvl="1"/>
            <a:r>
              <a:rPr lang="en-US" altLang="zh-CN" sz="1800" dirty="0"/>
              <a:t>PDF</a:t>
            </a:r>
            <a:r>
              <a:rPr lang="zh-CN" altLang="en-US" sz="1800" dirty="0"/>
              <a:t>文件</a:t>
            </a:r>
            <a:r>
              <a:rPr lang="en-US" altLang="zh-CN" sz="1800" dirty="0"/>
              <a:t>: </a:t>
            </a:r>
            <a:r>
              <a:rPr lang="zh-CN" altLang="en-US" sz="1800" dirty="0"/>
              <a:t>开头固定是 </a:t>
            </a:r>
            <a:r>
              <a:rPr lang="en-US" altLang="zh-CN" sz="1800" dirty="0"/>
              <a:t>%PDF (</a:t>
            </a:r>
            <a:r>
              <a:rPr lang="en-US" altLang="zh-CN" sz="1800" dirty="0">
                <a:solidFill>
                  <a:srgbClr val="0070C0"/>
                </a:solidFill>
              </a:rPr>
              <a:t>0x25 50 44 46</a:t>
            </a:r>
            <a:r>
              <a:rPr lang="en-US" altLang="zh-CN" sz="1800" dirty="0"/>
              <a:t>)</a:t>
            </a:r>
          </a:p>
          <a:p>
            <a:pPr lvl="1"/>
            <a:r>
              <a:rPr lang="en-US" altLang="zh-CN" sz="1800" dirty="0"/>
              <a:t>Java Class</a:t>
            </a:r>
            <a:r>
              <a:rPr lang="zh-CN" altLang="en-US" sz="1800" dirty="0"/>
              <a:t>文件</a:t>
            </a:r>
            <a:r>
              <a:rPr lang="en-US" altLang="zh-CN" sz="1800" dirty="0"/>
              <a:t>: </a:t>
            </a:r>
            <a:r>
              <a:rPr lang="zh-CN" altLang="en-US" sz="1800" dirty="0"/>
              <a:t>开头永远是 </a:t>
            </a:r>
            <a:r>
              <a:rPr lang="en-US" altLang="zh-CN" sz="1800" dirty="0">
                <a:solidFill>
                  <a:srgbClr val="0070C0"/>
                </a:solidFill>
              </a:rPr>
              <a:t>0xCAFEBABE</a:t>
            </a:r>
            <a:r>
              <a:rPr lang="zh-CN" altLang="en-US" sz="1800" dirty="0"/>
              <a:t>（咖啡宝贝）</a:t>
            </a:r>
            <a:endParaRPr lang="en-US" altLang="zh-CN" sz="1800" dirty="0"/>
          </a:p>
          <a:p>
            <a:pPr lvl="1"/>
            <a:r>
              <a:rPr lang="en-US" altLang="zh-CN" sz="1800" dirty="0"/>
              <a:t>PNG </a:t>
            </a:r>
            <a:r>
              <a:rPr lang="zh-CN" altLang="en-US" sz="1800" dirty="0"/>
              <a:t>图片</a:t>
            </a:r>
            <a:r>
              <a:rPr lang="en-US" altLang="zh-CN" sz="1800" dirty="0"/>
              <a:t>: </a:t>
            </a:r>
            <a:r>
              <a:rPr lang="zh-CN" altLang="en-US" sz="1800" dirty="0"/>
              <a:t>开头是 </a:t>
            </a:r>
            <a:r>
              <a:rPr lang="en-US" altLang="zh-CN" sz="1800" dirty="0">
                <a:solidFill>
                  <a:srgbClr val="0070C0"/>
                </a:solidFill>
              </a:rPr>
              <a:t>0x89 50 4E 47</a:t>
            </a:r>
          </a:p>
          <a:p>
            <a:pPr lvl="1"/>
            <a:r>
              <a:rPr lang="en-US" altLang="zh-CN" sz="1800" dirty="0"/>
              <a:t>Windows </a:t>
            </a:r>
            <a:r>
              <a:rPr lang="zh-CN" altLang="en-US" sz="1800" dirty="0"/>
              <a:t>可执行文件 </a:t>
            </a:r>
            <a:r>
              <a:rPr lang="en-US" altLang="zh-CN" sz="1800" dirty="0"/>
              <a:t>(EXE): </a:t>
            </a:r>
            <a:r>
              <a:rPr lang="zh-CN" altLang="en-US" sz="1800" dirty="0"/>
              <a:t>开头是 </a:t>
            </a:r>
            <a:r>
              <a:rPr lang="en-US" altLang="zh-CN" sz="1800" dirty="0"/>
              <a:t>MZ (</a:t>
            </a:r>
            <a:r>
              <a:rPr lang="en-US" altLang="zh-CN" sz="1800" dirty="0">
                <a:solidFill>
                  <a:srgbClr val="0070C0"/>
                </a:solidFill>
              </a:rPr>
              <a:t>0x4D 5A</a:t>
            </a:r>
            <a:r>
              <a:rPr lang="en-US" altLang="zh-CN" sz="1400" dirty="0">
                <a:solidFill>
                  <a:srgbClr val="0000FF"/>
                </a:solidFill>
              </a:rPr>
              <a:t>)  </a:t>
            </a:r>
            <a:r>
              <a:rPr lang="zh-CN" altLang="en-US" sz="1400" dirty="0">
                <a:solidFill>
                  <a:srgbClr val="0000FF"/>
                </a:solidFill>
              </a:rPr>
              <a:t>（</a:t>
            </a:r>
            <a:r>
              <a:rPr lang="zh-CN" altLang="en-US" sz="1400" b="0" i="0" dirty="0">
                <a:solidFill>
                  <a:srgbClr val="0000FF"/>
                </a:solidFill>
                <a:effectLst/>
                <a:latin typeface="Helvetica Neue"/>
              </a:rPr>
              <a:t>马克</a:t>
            </a:r>
            <a:r>
              <a:rPr lang="en-US" altLang="zh-CN" sz="1400" b="0" i="0" dirty="0">
                <a:solidFill>
                  <a:srgbClr val="0000FF"/>
                </a:solidFill>
                <a:effectLst/>
                <a:latin typeface="Helvetica Neue"/>
              </a:rPr>
              <a:t>·</a:t>
            </a:r>
            <a:r>
              <a:rPr lang="zh-CN" altLang="en-US" sz="1400" b="0" i="0" dirty="0">
                <a:solidFill>
                  <a:srgbClr val="0000FF"/>
                </a:solidFill>
                <a:effectLst/>
                <a:latin typeface="Helvetica Neue"/>
              </a:rPr>
              <a:t>茨柏克沃斯基（</a:t>
            </a:r>
            <a:r>
              <a:rPr lang="en-US" altLang="zh-CN" sz="1400" b="0" i="0" dirty="0">
                <a:solidFill>
                  <a:srgbClr val="0000FF"/>
                </a:solidFill>
                <a:effectLst/>
                <a:latin typeface="Helvetica Neue"/>
              </a:rPr>
              <a:t>Mark </a:t>
            </a:r>
            <a:r>
              <a:rPr lang="en-US" altLang="zh-CN" sz="1400" b="0" i="0" dirty="0" err="1">
                <a:solidFill>
                  <a:srgbClr val="0000FF"/>
                </a:solidFill>
                <a:effectLst/>
                <a:latin typeface="Helvetica Neue"/>
              </a:rPr>
              <a:t>Zbikowski</a:t>
            </a:r>
            <a:r>
              <a:rPr lang="zh-CN" altLang="en-US" sz="1400" b="0" i="0" dirty="0">
                <a:solidFill>
                  <a:srgbClr val="0000FF"/>
                </a:solidFill>
                <a:effectLst/>
                <a:latin typeface="Helvetica Neue"/>
              </a:rPr>
              <a:t>） </a:t>
            </a:r>
            <a:r>
              <a:rPr lang="zh-CN" altLang="en-US" sz="1400" dirty="0">
                <a:solidFill>
                  <a:srgbClr val="0000FF"/>
                </a:solidFill>
              </a:rPr>
              <a:t>）</a:t>
            </a:r>
            <a:endParaRPr lang="en-US" altLang="zh-CN" sz="1400" dirty="0">
              <a:solidFill>
                <a:srgbClr val="0000FF"/>
              </a:solidFill>
            </a:endParaRPr>
          </a:p>
          <a:p>
            <a:r>
              <a:rPr lang="zh-CN" altLang="en-US" sz="2000" dirty="0"/>
              <a:t>序列化时，在二进制文件开头写入魔数，标记文件格式（序列化协议）</a:t>
            </a:r>
            <a:endParaRPr lang="en-US" altLang="zh-CN" sz="2000" dirty="0"/>
          </a:p>
          <a:p>
            <a:r>
              <a:rPr lang="zh-CN" altLang="en-US" sz="2000" dirty="0"/>
              <a:t>反序列化时，在正式解析二进制文件内容前，先验证魔数并确定文件格式，避免后续代码因格式错误而崩溃</a:t>
            </a:r>
          </a:p>
        </p:txBody>
      </p:sp>
    </p:spTree>
    <p:extLst>
      <p:ext uri="{BB962C8B-B14F-4D97-AF65-F5344CB8AC3E}">
        <p14:creationId xmlns:p14="http://schemas.microsoft.com/office/powerpoint/2010/main" val="316312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995E28-624E-4C0D-A75B-5B3026988300}"/>
              </a:ext>
            </a:extLst>
          </p:cNvPr>
          <p:cNvSpPr>
            <a:spLocks noGrp="1"/>
          </p:cNvSpPr>
          <p:nvPr>
            <p:ph type="title"/>
          </p:nvPr>
        </p:nvSpPr>
        <p:spPr/>
        <p:txBody>
          <a:bodyPr/>
          <a:lstStyle/>
          <a:p>
            <a:r>
              <a:rPr lang="zh-CN" altLang="en-US" dirty="0"/>
              <a:t>文件的基本概念</a:t>
            </a:r>
          </a:p>
        </p:txBody>
      </p:sp>
      <p:sp>
        <p:nvSpPr>
          <p:cNvPr id="3" name="内容占位符 2">
            <a:extLst>
              <a:ext uri="{FF2B5EF4-FFF2-40B4-BE49-F238E27FC236}">
                <a16:creationId xmlns:a16="http://schemas.microsoft.com/office/drawing/2014/main" id="{8B610DD1-AB5B-4EC3-9CC8-049CE4E98AFD}"/>
              </a:ext>
            </a:extLst>
          </p:cNvPr>
          <p:cNvSpPr>
            <a:spLocks noGrp="1"/>
          </p:cNvSpPr>
          <p:nvPr>
            <p:ph idx="1"/>
          </p:nvPr>
        </p:nvSpPr>
        <p:spPr>
          <a:xfrm>
            <a:off x="301625" y="1345224"/>
            <a:ext cx="8540750" cy="4753952"/>
          </a:xfrm>
        </p:spPr>
        <p:txBody>
          <a:bodyPr/>
          <a:lstStyle/>
          <a:p>
            <a:pPr lvl="0"/>
            <a:r>
              <a:rPr lang="zh-CN" altLang="en-US" sz="2400" dirty="0">
                <a:solidFill>
                  <a:prstClr val="black"/>
                </a:solidFill>
              </a:rPr>
              <a:t>文件按数据的物理存取方式分为</a:t>
            </a:r>
            <a:r>
              <a:rPr lang="zh-CN" altLang="en-US" sz="2400" dirty="0">
                <a:solidFill>
                  <a:srgbClr val="0070C0"/>
                </a:solidFill>
              </a:rPr>
              <a:t>顺序文件</a:t>
            </a:r>
            <a:r>
              <a:rPr lang="zh-CN" altLang="en-US" sz="2400" dirty="0">
                <a:solidFill>
                  <a:prstClr val="black"/>
                </a:solidFill>
              </a:rPr>
              <a:t>和</a:t>
            </a:r>
            <a:r>
              <a:rPr lang="zh-CN" altLang="en-US" sz="2400" dirty="0">
                <a:solidFill>
                  <a:srgbClr val="0070C0"/>
                </a:solidFill>
              </a:rPr>
              <a:t>随机文件</a:t>
            </a:r>
          </a:p>
          <a:p>
            <a:pPr lvl="1">
              <a:spcBef>
                <a:spcPts val="0"/>
              </a:spcBef>
            </a:pPr>
            <a:r>
              <a:rPr lang="zh-CN" altLang="en-US" sz="2000" dirty="0">
                <a:solidFill>
                  <a:srgbClr val="0070C0"/>
                </a:solidFill>
              </a:rPr>
              <a:t>顺序文件</a:t>
            </a:r>
            <a:r>
              <a:rPr lang="zh-CN" altLang="en-US" sz="2000" dirty="0">
                <a:solidFill>
                  <a:prstClr val="black"/>
                </a:solidFill>
              </a:rPr>
              <a:t>：数据在存储介质中的实际</a:t>
            </a:r>
            <a:br>
              <a:rPr lang="en-US" altLang="zh-CN" sz="2000" dirty="0">
                <a:solidFill>
                  <a:prstClr val="black"/>
                </a:solidFill>
              </a:rPr>
            </a:br>
            <a:r>
              <a:rPr lang="zh-CN" altLang="en-US" sz="2000" dirty="0">
                <a:solidFill>
                  <a:prstClr val="black"/>
                </a:solidFill>
              </a:rPr>
              <a:t>顺序与它们进入存储器的顺序一致；</a:t>
            </a:r>
            <a:br>
              <a:rPr lang="en-US" altLang="zh-CN" sz="2000" dirty="0">
                <a:solidFill>
                  <a:prstClr val="black"/>
                </a:solidFill>
              </a:rPr>
            </a:br>
            <a:r>
              <a:rPr lang="zh-CN" altLang="en-US" sz="2000" dirty="0">
                <a:solidFill>
                  <a:prstClr val="black"/>
                </a:solidFill>
              </a:rPr>
              <a:t>一切存储在顺序存储器（如磁带）上</a:t>
            </a:r>
            <a:br>
              <a:rPr lang="en-US" altLang="zh-CN" sz="2000" dirty="0">
                <a:solidFill>
                  <a:prstClr val="black"/>
                </a:solidFill>
              </a:rPr>
            </a:br>
            <a:r>
              <a:rPr lang="zh-CN" altLang="en-US" sz="2000" dirty="0">
                <a:solidFill>
                  <a:prstClr val="black"/>
                </a:solidFill>
              </a:rPr>
              <a:t>的文件，都只能是顺序文件（难以在</a:t>
            </a:r>
            <a:br>
              <a:rPr lang="en-US" altLang="zh-CN" sz="2000" dirty="0">
                <a:solidFill>
                  <a:prstClr val="black"/>
                </a:solidFill>
              </a:rPr>
            </a:br>
            <a:r>
              <a:rPr lang="zh-CN" altLang="en-US" sz="2000" dirty="0">
                <a:solidFill>
                  <a:prstClr val="black"/>
                </a:solidFill>
              </a:rPr>
              <a:t>中间定位）</a:t>
            </a:r>
            <a:endParaRPr lang="en-US" altLang="zh-CN" sz="2000" dirty="0">
              <a:solidFill>
                <a:prstClr val="black"/>
              </a:solidFill>
            </a:endParaRPr>
          </a:p>
          <a:p>
            <a:pPr lvl="1">
              <a:spcBef>
                <a:spcPts val="0"/>
              </a:spcBef>
            </a:pPr>
            <a:endParaRPr lang="en-US" altLang="zh-CN" sz="2000" dirty="0">
              <a:solidFill>
                <a:srgbClr val="0070C0"/>
              </a:solidFill>
            </a:endParaRPr>
          </a:p>
          <a:p>
            <a:pPr lvl="1">
              <a:spcBef>
                <a:spcPts val="0"/>
              </a:spcBef>
            </a:pPr>
            <a:endParaRPr lang="en-US" altLang="zh-CN" sz="2000" dirty="0">
              <a:solidFill>
                <a:srgbClr val="0070C0"/>
              </a:solidFill>
            </a:endParaRPr>
          </a:p>
          <a:p>
            <a:pPr lvl="1">
              <a:spcBef>
                <a:spcPts val="0"/>
              </a:spcBef>
            </a:pPr>
            <a:r>
              <a:rPr lang="zh-CN" altLang="en-US" sz="2000" dirty="0">
                <a:solidFill>
                  <a:srgbClr val="0070C0"/>
                </a:solidFill>
              </a:rPr>
              <a:t>随机文件</a:t>
            </a:r>
            <a:r>
              <a:rPr lang="zh-CN" altLang="en-US" sz="2000" dirty="0"/>
              <a:t>：数据散列在存储介质中；</a:t>
            </a:r>
            <a:endParaRPr lang="en-US" altLang="zh-CN" sz="2000" dirty="0"/>
          </a:p>
          <a:p>
            <a:pPr marL="457200" lvl="1" indent="0">
              <a:spcBef>
                <a:spcPts val="0"/>
              </a:spcBef>
              <a:buNone/>
            </a:pPr>
            <a:r>
              <a:rPr lang="en-US" altLang="zh-CN" sz="2000" dirty="0"/>
              <a:t>    </a:t>
            </a:r>
            <a:r>
              <a:rPr lang="zh-CN" altLang="en-US" sz="2000" dirty="0"/>
              <a:t>硬盘上的文件，一般是随机文件（</a:t>
            </a:r>
            <a:endParaRPr lang="en-US" altLang="zh-CN" sz="2000" dirty="0"/>
          </a:p>
          <a:p>
            <a:pPr marL="457200" lvl="1" indent="0">
              <a:spcBef>
                <a:spcPts val="0"/>
              </a:spcBef>
              <a:buNone/>
            </a:pPr>
            <a:r>
              <a:rPr lang="en-US" altLang="zh-CN" sz="2000" dirty="0"/>
              <a:t>    </a:t>
            </a:r>
            <a:r>
              <a:rPr lang="zh-CN" altLang="en-US" sz="2000" dirty="0"/>
              <a:t>系统工具中的磁盘整理就是尽可能</a:t>
            </a:r>
            <a:endParaRPr lang="en-US" altLang="zh-CN" sz="2000" dirty="0"/>
          </a:p>
          <a:p>
            <a:pPr marL="457200" lvl="1" indent="0">
              <a:spcBef>
                <a:spcPts val="0"/>
              </a:spcBef>
              <a:buNone/>
            </a:pPr>
            <a:r>
              <a:rPr lang="en-US" altLang="zh-CN" sz="2000" dirty="0"/>
              <a:t>    </a:t>
            </a:r>
            <a:r>
              <a:rPr lang="zh-CN" altLang="en-US" sz="2000" dirty="0"/>
              <a:t>将分散随机存储的文件数据集中放</a:t>
            </a:r>
            <a:endParaRPr lang="en-US" altLang="zh-CN" sz="2000" dirty="0"/>
          </a:p>
          <a:p>
            <a:pPr marL="457200" lvl="1" indent="0">
              <a:spcBef>
                <a:spcPts val="0"/>
              </a:spcBef>
              <a:buNone/>
            </a:pPr>
            <a:r>
              <a:rPr lang="en-US" altLang="zh-CN" sz="2000" dirty="0"/>
              <a:t>    </a:t>
            </a:r>
            <a:r>
              <a:rPr lang="zh-CN" altLang="en-US" sz="2000" dirty="0"/>
              <a:t>置，以便于就近读写）</a:t>
            </a:r>
          </a:p>
          <a:p>
            <a:pPr lvl="1"/>
            <a:endParaRPr lang="zh-CN" altLang="en-US" dirty="0"/>
          </a:p>
        </p:txBody>
      </p:sp>
      <p:grpSp>
        <p:nvGrpSpPr>
          <p:cNvPr id="4" name="组合 3">
            <a:extLst>
              <a:ext uri="{FF2B5EF4-FFF2-40B4-BE49-F238E27FC236}">
                <a16:creationId xmlns:a16="http://schemas.microsoft.com/office/drawing/2014/main" id="{EF8A6FED-2D82-4654-B253-E1FDBBB2D1D3}"/>
              </a:ext>
            </a:extLst>
          </p:cNvPr>
          <p:cNvGrpSpPr/>
          <p:nvPr/>
        </p:nvGrpSpPr>
        <p:grpSpPr>
          <a:xfrm>
            <a:off x="1144945" y="3842211"/>
            <a:ext cx="3623096" cy="369332"/>
            <a:chOff x="2825660" y="2564904"/>
            <a:chExt cx="3623096" cy="369332"/>
          </a:xfrm>
        </p:grpSpPr>
        <p:sp>
          <p:nvSpPr>
            <p:cNvPr id="5" name="文本框 4">
              <a:extLst>
                <a:ext uri="{FF2B5EF4-FFF2-40B4-BE49-F238E27FC236}">
                  <a16:creationId xmlns:a16="http://schemas.microsoft.com/office/drawing/2014/main" id="{76ECDF55-EB97-4C96-B655-CB45DA2BC088}"/>
                </a:ext>
              </a:extLst>
            </p:cNvPr>
            <p:cNvSpPr txBox="1"/>
            <p:nvPr/>
          </p:nvSpPr>
          <p:spPr>
            <a:xfrm flipH="1">
              <a:off x="2825660" y="2564904"/>
              <a:ext cx="1061047" cy="36933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19050" cap="flat" cmpd="sng" algn="ctr">
              <a:solidFill>
                <a:srgbClr val="0070C0"/>
              </a:solidFill>
              <a:prstDash val="solid"/>
              <a:miter lim="800000"/>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A</a:t>
              </a:r>
              <a:r>
                <a:rPr kumimoji="0" lang="zh-CN" altLang="en-US"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记录</a:t>
              </a:r>
            </a:p>
          </p:txBody>
        </p:sp>
        <p:sp>
          <p:nvSpPr>
            <p:cNvPr id="6" name="文本框 5">
              <a:extLst>
                <a:ext uri="{FF2B5EF4-FFF2-40B4-BE49-F238E27FC236}">
                  <a16:creationId xmlns:a16="http://schemas.microsoft.com/office/drawing/2014/main" id="{7B09EACE-EA95-445F-8673-4C18AB2D4F93}"/>
                </a:ext>
              </a:extLst>
            </p:cNvPr>
            <p:cNvSpPr txBox="1"/>
            <p:nvPr/>
          </p:nvSpPr>
          <p:spPr>
            <a:xfrm flipH="1">
              <a:off x="3886710" y="2564904"/>
              <a:ext cx="1578634" cy="36933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19050" cap="flat" cmpd="sng" algn="ctr">
              <a:solidFill>
                <a:srgbClr val="0070C0"/>
              </a:solidFill>
              <a:prstDash val="solid"/>
              <a:miter lim="800000"/>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B</a:t>
              </a:r>
              <a:r>
                <a:rPr kumimoji="0" lang="zh-CN" altLang="en-US"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记录</a:t>
              </a:r>
            </a:p>
          </p:txBody>
        </p:sp>
        <p:sp>
          <p:nvSpPr>
            <p:cNvPr id="7" name="文本框 6">
              <a:extLst>
                <a:ext uri="{FF2B5EF4-FFF2-40B4-BE49-F238E27FC236}">
                  <a16:creationId xmlns:a16="http://schemas.microsoft.com/office/drawing/2014/main" id="{8FEB0A13-A053-41B3-8DC4-A496599DEB13}"/>
                </a:ext>
              </a:extLst>
            </p:cNvPr>
            <p:cNvSpPr txBox="1"/>
            <p:nvPr/>
          </p:nvSpPr>
          <p:spPr>
            <a:xfrm flipH="1">
              <a:off x="5465345" y="2564904"/>
              <a:ext cx="983411" cy="36933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19050" cap="flat" cmpd="sng" algn="ctr">
              <a:solidFill>
                <a:srgbClr val="0070C0"/>
              </a:solidFill>
              <a:prstDash val="solid"/>
              <a:miter lim="800000"/>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a:t>
              </a:r>
              <a:r>
                <a:rPr kumimoji="0" lang="zh-CN" altLang="en-US"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记录</a:t>
              </a:r>
            </a:p>
          </p:txBody>
        </p:sp>
      </p:grpSp>
      <p:grpSp>
        <p:nvGrpSpPr>
          <p:cNvPr id="8" name="组合 7">
            <a:extLst>
              <a:ext uri="{FF2B5EF4-FFF2-40B4-BE49-F238E27FC236}">
                <a16:creationId xmlns:a16="http://schemas.microsoft.com/office/drawing/2014/main" id="{A736EEFF-4914-4846-B507-726A0883838C}"/>
              </a:ext>
            </a:extLst>
          </p:cNvPr>
          <p:cNvGrpSpPr/>
          <p:nvPr/>
        </p:nvGrpSpPr>
        <p:grpSpPr>
          <a:xfrm>
            <a:off x="1224076" y="6326657"/>
            <a:ext cx="4721328" cy="381873"/>
            <a:chOff x="1696589" y="4714541"/>
            <a:chExt cx="4721328" cy="381873"/>
          </a:xfrm>
        </p:grpSpPr>
        <p:sp>
          <p:nvSpPr>
            <p:cNvPr id="9" name="文本框 8">
              <a:extLst>
                <a:ext uri="{FF2B5EF4-FFF2-40B4-BE49-F238E27FC236}">
                  <a16:creationId xmlns:a16="http://schemas.microsoft.com/office/drawing/2014/main" id="{AE333A05-489D-4276-B8FA-A47BD0CF159E}"/>
                </a:ext>
              </a:extLst>
            </p:cNvPr>
            <p:cNvSpPr txBox="1"/>
            <p:nvPr/>
          </p:nvSpPr>
          <p:spPr>
            <a:xfrm flipH="1">
              <a:off x="3275855" y="4715852"/>
              <a:ext cx="1569577" cy="36933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19050" cap="flat" cmpd="sng" algn="ctr">
              <a:solidFill>
                <a:srgbClr val="0070C0"/>
              </a:solidFill>
              <a:prstDash val="solid"/>
              <a:miter lim="800000"/>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B</a:t>
              </a:r>
              <a:r>
                <a:rPr kumimoji="0" lang="zh-CN" altLang="en-US"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记录</a:t>
              </a:r>
            </a:p>
          </p:txBody>
        </p:sp>
        <p:sp>
          <p:nvSpPr>
            <p:cNvPr id="10" name="文本框 9">
              <a:extLst>
                <a:ext uri="{FF2B5EF4-FFF2-40B4-BE49-F238E27FC236}">
                  <a16:creationId xmlns:a16="http://schemas.microsoft.com/office/drawing/2014/main" id="{F8C75A25-EE5C-44DF-9745-C512B7E1BAB9}"/>
                </a:ext>
              </a:extLst>
            </p:cNvPr>
            <p:cNvSpPr txBox="1"/>
            <p:nvPr/>
          </p:nvSpPr>
          <p:spPr>
            <a:xfrm flipH="1">
              <a:off x="4825963" y="4727082"/>
              <a:ext cx="964205" cy="36933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19050" cap="flat" cmpd="sng" algn="ctr">
              <a:noFill/>
              <a:prstDash val="solid"/>
              <a:miter lim="800000"/>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C</a:t>
              </a:r>
              <a:r>
                <a:rPr kumimoji="0" lang="zh-CN" altLang="en-US"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记录</a:t>
              </a:r>
            </a:p>
          </p:txBody>
        </p:sp>
        <p:sp>
          <p:nvSpPr>
            <p:cNvPr id="11" name="文本框 10">
              <a:extLst>
                <a:ext uri="{FF2B5EF4-FFF2-40B4-BE49-F238E27FC236}">
                  <a16:creationId xmlns:a16="http://schemas.microsoft.com/office/drawing/2014/main" id="{09B14D54-C9C8-4224-8AAA-9EC839A11111}"/>
                </a:ext>
              </a:extLst>
            </p:cNvPr>
            <p:cNvSpPr txBox="1"/>
            <p:nvPr/>
          </p:nvSpPr>
          <p:spPr>
            <a:xfrm flipH="1">
              <a:off x="1703370" y="4714541"/>
              <a:ext cx="1064284" cy="36933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19050" cap="flat" cmpd="sng" algn="ctr">
              <a:noFill/>
              <a:prstDash val="solid"/>
              <a:miter lim="800000"/>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A</a:t>
              </a:r>
              <a:r>
                <a:rPr kumimoji="0" lang="zh-CN" altLang="en-US"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记录</a:t>
              </a:r>
            </a:p>
          </p:txBody>
        </p:sp>
        <p:sp>
          <p:nvSpPr>
            <p:cNvPr id="12" name="文本框 11">
              <a:extLst>
                <a:ext uri="{FF2B5EF4-FFF2-40B4-BE49-F238E27FC236}">
                  <a16:creationId xmlns:a16="http://schemas.microsoft.com/office/drawing/2014/main" id="{47785490-2528-4EC3-BBE3-502A95BE784B}"/>
                </a:ext>
              </a:extLst>
            </p:cNvPr>
            <p:cNvSpPr txBox="1"/>
            <p:nvPr/>
          </p:nvSpPr>
          <p:spPr>
            <a:xfrm flipH="1">
              <a:off x="4839284" y="4715852"/>
              <a:ext cx="1578633" cy="369332"/>
            </a:xfrm>
            <a:prstGeom prst="rect">
              <a:avLst/>
            </a:prstGeom>
            <a:noFill/>
            <a:ln w="19050" cap="flat" cmpd="sng" algn="ctr">
              <a:solidFill>
                <a:srgbClr val="0070C0"/>
              </a:solidFill>
              <a:prstDash val="solid"/>
              <a:miter lim="800000"/>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
          <p:nvSpPr>
            <p:cNvPr id="13" name="文本框 12">
              <a:extLst>
                <a:ext uri="{FF2B5EF4-FFF2-40B4-BE49-F238E27FC236}">
                  <a16:creationId xmlns:a16="http://schemas.microsoft.com/office/drawing/2014/main" id="{4599AE38-D321-454C-A7EF-D7FF1814350B}"/>
                </a:ext>
              </a:extLst>
            </p:cNvPr>
            <p:cNvSpPr txBox="1"/>
            <p:nvPr/>
          </p:nvSpPr>
          <p:spPr>
            <a:xfrm flipH="1">
              <a:off x="1696589" y="4715852"/>
              <a:ext cx="1579265" cy="369332"/>
            </a:xfrm>
            <a:prstGeom prst="rect">
              <a:avLst/>
            </a:prstGeom>
            <a:noFill/>
            <a:ln w="19050" cap="flat" cmpd="sng" algn="ctr">
              <a:solidFill>
                <a:srgbClr val="0070C0"/>
              </a:solidFill>
              <a:prstDash val="solid"/>
              <a:miter lim="800000"/>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grpSp>
      <p:pic>
        <p:nvPicPr>
          <p:cNvPr id="14" name="图片 13">
            <a:extLst>
              <a:ext uri="{FF2B5EF4-FFF2-40B4-BE49-F238E27FC236}">
                <a16:creationId xmlns:a16="http://schemas.microsoft.com/office/drawing/2014/main" id="{812AB487-BCF4-414A-885E-6B0023421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531" y="2031023"/>
            <a:ext cx="1581099" cy="1247892"/>
          </a:xfrm>
          <a:prstGeom prst="rect">
            <a:avLst/>
          </a:prstGeom>
        </p:spPr>
      </p:pic>
      <p:pic>
        <p:nvPicPr>
          <p:cNvPr id="15" name="图片 14">
            <a:extLst>
              <a:ext uri="{FF2B5EF4-FFF2-40B4-BE49-F238E27FC236}">
                <a16:creationId xmlns:a16="http://schemas.microsoft.com/office/drawing/2014/main" id="{982C3CEB-4A9A-4138-9961-3948CD57E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0075" y="2031023"/>
            <a:ext cx="1663855" cy="1247892"/>
          </a:xfrm>
          <a:prstGeom prst="rect">
            <a:avLst/>
          </a:prstGeom>
        </p:spPr>
      </p:pic>
      <p:pic>
        <p:nvPicPr>
          <p:cNvPr id="16" name="图片 15">
            <a:extLst>
              <a:ext uri="{FF2B5EF4-FFF2-40B4-BE49-F238E27FC236}">
                <a16:creationId xmlns:a16="http://schemas.microsoft.com/office/drawing/2014/main" id="{96B37CE4-586C-4B7B-B8AF-56DB95BF3F8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83805" y="5225109"/>
            <a:ext cx="813574" cy="588837"/>
          </a:xfrm>
          <a:prstGeom prst="rect">
            <a:avLst/>
          </a:prstGeom>
        </p:spPr>
      </p:pic>
      <p:pic>
        <p:nvPicPr>
          <p:cNvPr id="17" name="图片 16">
            <a:extLst>
              <a:ext uri="{FF2B5EF4-FFF2-40B4-BE49-F238E27FC236}">
                <a16:creationId xmlns:a16="http://schemas.microsoft.com/office/drawing/2014/main" id="{A5E734D9-F3F4-4296-B744-07077B347074}"/>
              </a:ext>
            </a:extLst>
          </p:cNvPr>
          <p:cNvPicPr>
            <a:picLocks noChangeAspect="1"/>
          </p:cNvPicPr>
          <p:nvPr/>
        </p:nvPicPr>
        <p:blipFill rotWithShape="1">
          <a:blip r:embed="rId5" cstate="print">
            <a:clrChange>
              <a:clrFrom>
                <a:srgbClr val="C4C4C4"/>
              </a:clrFrom>
              <a:clrTo>
                <a:srgbClr val="C4C4C4">
                  <a:alpha val="0"/>
                </a:srgbClr>
              </a:clrTo>
            </a:clrChange>
            <a:extLst>
              <a:ext uri="{28A0092B-C50C-407E-A947-70E740481C1C}">
                <a14:useLocalDpi xmlns:a14="http://schemas.microsoft.com/office/drawing/2010/main" val="0"/>
              </a:ext>
            </a:extLst>
          </a:blip>
          <a:srcRect l="6212" t="4849" b="21348"/>
          <a:stretch/>
        </p:blipFill>
        <p:spPr>
          <a:xfrm>
            <a:off x="6421472" y="3881321"/>
            <a:ext cx="1243469" cy="1181295"/>
          </a:xfrm>
          <a:prstGeom prst="rect">
            <a:avLst/>
          </a:prstGeom>
        </p:spPr>
      </p:pic>
      <p:pic>
        <p:nvPicPr>
          <p:cNvPr id="18" name="图片 17">
            <a:extLst>
              <a:ext uri="{FF2B5EF4-FFF2-40B4-BE49-F238E27FC236}">
                <a16:creationId xmlns:a16="http://schemas.microsoft.com/office/drawing/2014/main" id="{BDCA5B9C-FB46-476F-879A-4C273F8653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384" y="3951167"/>
            <a:ext cx="1000156" cy="1000156"/>
          </a:xfrm>
          <a:prstGeom prst="rect">
            <a:avLst/>
          </a:prstGeom>
        </p:spPr>
      </p:pic>
      <p:pic>
        <p:nvPicPr>
          <p:cNvPr id="19" name="图片 18">
            <a:extLst>
              <a:ext uri="{FF2B5EF4-FFF2-40B4-BE49-F238E27FC236}">
                <a16:creationId xmlns:a16="http://schemas.microsoft.com/office/drawing/2014/main" id="{7D11A2D6-6631-4653-BDC2-0CCC8E67DD03}"/>
              </a:ext>
            </a:extLst>
          </p:cNvPr>
          <p:cNvPicPr>
            <a:picLocks noChangeAspect="1"/>
          </p:cNvPicPr>
          <p:nvPr/>
        </p:nvPicPr>
        <p:blipFill>
          <a:blip r:embed="rId7"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253882" y="5021168"/>
            <a:ext cx="1456285" cy="1160755"/>
          </a:xfrm>
          <a:prstGeom prst="rect">
            <a:avLst/>
          </a:prstGeom>
        </p:spPr>
      </p:pic>
      <p:pic>
        <p:nvPicPr>
          <p:cNvPr id="20" name="图片 19">
            <a:extLst>
              <a:ext uri="{FF2B5EF4-FFF2-40B4-BE49-F238E27FC236}">
                <a16:creationId xmlns:a16="http://schemas.microsoft.com/office/drawing/2014/main" id="{EB24C7BF-F2AF-4976-A781-4AF487E16435}"/>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290" r="29099"/>
          <a:stretch/>
        </p:blipFill>
        <p:spPr>
          <a:xfrm>
            <a:off x="7528016" y="3936498"/>
            <a:ext cx="1109861" cy="999772"/>
          </a:xfrm>
          <a:prstGeom prst="rect">
            <a:avLst/>
          </a:prstGeom>
        </p:spPr>
      </p:pic>
      <p:pic>
        <p:nvPicPr>
          <p:cNvPr id="21" name="图片 20">
            <a:extLst>
              <a:ext uri="{FF2B5EF4-FFF2-40B4-BE49-F238E27FC236}">
                <a16:creationId xmlns:a16="http://schemas.microsoft.com/office/drawing/2014/main" id="{5B812A50-FC02-4A76-B208-9C3CF29CDAF3}"/>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05960" y="5197347"/>
            <a:ext cx="509789" cy="509789"/>
          </a:xfrm>
          <a:prstGeom prst="rect">
            <a:avLst/>
          </a:prstGeom>
        </p:spPr>
      </p:pic>
    </p:spTree>
    <p:extLst>
      <p:ext uri="{BB962C8B-B14F-4D97-AF65-F5344CB8AC3E}">
        <p14:creationId xmlns:p14="http://schemas.microsoft.com/office/powerpoint/2010/main" val="1328887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361EB6-7690-4DA0-83AC-133CB888979B}"/>
              </a:ext>
            </a:extLst>
          </p:cNvPr>
          <p:cNvSpPr>
            <a:spLocks noGrp="1"/>
          </p:cNvSpPr>
          <p:nvPr>
            <p:ph type="title"/>
          </p:nvPr>
        </p:nvSpPr>
        <p:spPr/>
        <p:txBody>
          <a:bodyPr/>
          <a:lstStyle/>
          <a:p>
            <a:r>
              <a:rPr lang="zh-CN" altLang="en-US" dirty="0"/>
              <a:t>魔数校验（例一）</a:t>
            </a:r>
          </a:p>
        </p:txBody>
      </p:sp>
      <p:sp>
        <p:nvSpPr>
          <p:cNvPr id="3" name="内容占位符 2">
            <a:extLst>
              <a:ext uri="{FF2B5EF4-FFF2-40B4-BE49-F238E27FC236}">
                <a16:creationId xmlns:a16="http://schemas.microsoft.com/office/drawing/2014/main" id="{C2D73AB3-651D-46A9-9093-75DA80B63D35}"/>
              </a:ext>
            </a:extLst>
          </p:cNvPr>
          <p:cNvSpPr>
            <a:spLocks noGrp="1"/>
          </p:cNvSpPr>
          <p:nvPr>
            <p:ph idx="1"/>
          </p:nvPr>
        </p:nvSpPr>
        <p:spPr/>
        <p:txBody>
          <a:bodyPr/>
          <a:lstStyle/>
          <a:p>
            <a:r>
              <a:rPr lang="zh-CN" altLang="en-US" dirty="0"/>
              <a:t>例：不依赖文件后缀名（</a:t>
            </a:r>
            <a:r>
              <a:rPr lang="en-US" altLang="zh-CN" dirty="0"/>
              <a:t>.txt</a:t>
            </a:r>
            <a:r>
              <a:rPr lang="zh-CN" altLang="en-US" dirty="0"/>
              <a:t>也可改为</a:t>
            </a:r>
            <a:r>
              <a:rPr lang="en-US" altLang="zh-CN" dirty="0"/>
              <a:t>.</a:t>
            </a:r>
            <a:r>
              <a:rPr lang="en-US" altLang="zh-CN" dirty="0" err="1"/>
              <a:t>png</a:t>
            </a:r>
            <a:r>
              <a:rPr lang="zh-CN" altLang="en-US" dirty="0"/>
              <a:t>），通过读取文件的前几个字节（魔数）来判断该图片是否是</a:t>
            </a:r>
            <a:r>
              <a:rPr lang="en-US" altLang="zh-CN" dirty="0"/>
              <a:t>PNG</a:t>
            </a:r>
            <a:r>
              <a:rPr lang="zh-CN" altLang="en-US" dirty="0"/>
              <a:t>格式</a:t>
            </a:r>
          </a:p>
        </p:txBody>
      </p:sp>
      <p:sp>
        <p:nvSpPr>
          <p:cNvPr id="4" name="卷形: 垂直 3">
            <a:extLst>
              <a:ext uri="{FF2B5EF4-FFF2-40B4-BE49-F238E27FC236}">
                <a16:creationId xmlns:a16="http://schemas.microsoft.com/office/drawing/2014/main" id="{CBD455C0-B596-4B7E-81C8-8CE85FB2C2BB}"/>
              </a:ext>
            </a:extLst>
          </p:cNvPr>
          <p:cNvSpPr/>
          <p:nvPr/>
        </p:nvSpPr>
        <p:spPr bwMode="auto">
          <a:xfrm>
            <a:off x="392967" y="2663317"/>
            <a:ext cx="8449408" cy="3266867"/>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PNG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文件的魔数</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8</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字节，十六进制为 </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89 50 4E 47 0D 0A 1A 0A</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static const uint8_t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png_magic</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[8] = {0x89, 0x50, 0x4E, 0x47, 0x0D, 0x0A, 0x1A, 0x0A};</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(filename,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rb</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uint8_t header[8];</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size_t</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bytes_read</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fread</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(header, 1, 8,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比较前</a:t>
            </a:r>
            <a:r>
              <a:rPr kumimoji="0" lang="en-US" altLang="zh-CN"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8</a:t>
            </a:r>
            <a:r>
              <a:rPr kumimoji="0" lang="zh-CN" altLang="en-US" sz="2000"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字节</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int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is_png</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memcmp</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(header, </a:t>
            </a:r>
            <a:r>
              <a:rPr kumimoji="0" lang="en-US" altLang="zh-CN" sz="2000"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png_magic</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8) == 0;</a:t>
            </a:r>
          </a:p>
        </p:txBody>
      </p:sp>
      <p:pic>
        <p:nvPicPr>
          <p:cNvPr id="5" name="图片 4">
            <a:extLst>
              <a:ext uri="{FF2B5EF4-FFF2-40B4-BE49-F238E27FC236}">
                <a16:creationId xmlns:a16="http://schemas.microsoft.com/office/drawing/2014/main" id="{BF26978B-C135-450F-AAEE-A30FA050D232}"/>
              </a:ext>
            </a:extLst>
          </p:cNvPr>
          <p:cNvPicPr>
            <a:picLocks noChangeAspect="1"/>
          </p:cNvPicPr>
          <p:nvPr/>
        </p:nvPicPr>
        <p:blipFill>
          <a:blip r:embed="rId2"/>
          <a:stretch>
            <a:fillRect/>
          </a:stretch>
        </p:blipFill>
        <p:spPr>
          <a:xfrm>
            <a:off x="4939811" y="3827983"/>
            <a:ext cx="4064978" cy="1203997"/>
          </a:xfrm>
          <a:prstGeom prst="rect">
            <a:avLst/>
          </a:prstGeom>
        </p:spPr>
      </p:pic>
    </p:spTree>
    <p:extLst>
      <p:ext uri="{BB962C8B-B14F-4D97-AF65-F5344CB8AC3E}">
        <p14:creationId xmlns:p14="http://schemas.microsoft.com/office/powerpoint/2010/main" val="1116717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CE137B-0730-40C1-A581-8B6E2CC3A286}"/>
              </a:ext>
            </a:extLst>
          </p:cNvPr>
          <p:cNvSpPr>
            <a:spLocks noGrp="1"/>
          </p:cNvSpPr>
          <p:nvPr>
            <p:ph type="title"/>
          </p:nvPr>
        </p:nvSpPr>
        <p:spPr/>
        <p:txBody>
          <a:bodyPr/>
          <a:lstStyle/>
          <a:p>
            <a:r>
              <a:rPr lang="zh-CN" altLang="en-US" dirty="0"/>
              <a:t>魔数校验（例二）</a:t>
            </a:r>
          </a:p>
        </p:txBody>
      </p:sp>
      <p:sp>
        <p:nvSpPr>
          <p:cNvPr id="4" name="卷形: 垂直 3">
            <a:extLst>
              <a:ext uri="{FF2B5EF4-FFF2-40B4-BE49-F238E27FC236}">
                <a16:creationId xmlns:a16="http://schemas.microsoft.com/office/drawing/2014/main" id="{EB59DD45-3480-40AD-99B4-9CA79965B181}"/>
              </a:ext>
            </a:extLst>
          </p:cNvPr>
          <p:cNvSpPr/>
          <p:nvPr/>
        </p:nvSpPr>
        <p:spPr bwMode="auto">
          <a:xfrm>
            <a:off x="347296" y="1268760"/>
            <a:ext cx="8449408" cy="5439771"/>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#define MY_MAGIC_NUMBER 0x55535443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"USTC"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的十六进制</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#define CURRENT_VERSION 1</a:t>
            </a:r>
            <a:endPar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typedef struct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uint32_t magic;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魔数           </a:t>
            </a:r>
            <a:r>
              <a:rPr lang="en-US" altLang="zh-CN" sz="1200" b="1" i="0" dirty="0">
                <a:solidFill>
                  <a:srgbClr val="0000FF"/>
                </a:solidFill>
                <a:effectLst/>
                <a:latin typeface="Consolas" panose="020B0609020204030204" pitchFamily="49" charset="0"/>
              </a:rPr>
              <a:t>typedef </a:t>
            </a:r>
            <a:r>
              <a:rPr lang="en-US" altLang="zh-CN" sz="1200" b="1" dirty="0">
                <a:solidFill>
                  <a:srgbClr val="0000FF"/>
                </a:solidFill>
                <a:latin typeface="Consolas" panose="020B0609020204030204" pitchFamily="49" charset="0"/>
              </a:rPr>
              <a:t>unsigned int uint32_t;   </a:t>
            </a:r>
            <a:r>
              <a:rPr lang="zh-CN" altLang="en-US" sz="1200" b="1" i="0" dirty="0">
                <a:solidFill>
                  <a:srgbClr val="0000FF"/>
                </a:solidFill>
                <a:effectLst/>
                <a:latin typeface="Consolas" panose="020B0609020204030204" pitchFamily="49" charset="0"/>
              </a:rPr>
              <a:t>在</a:t>
            </a:r>
            <a:r>
              <a:rPr lang="en-US" altLang="zh-CN" sz="1200" b="1" i="0" dirty="0" err="1">
                <a:solidFill>
                  <a:srgbClr val="0000FF"/>
                </a:solidFill>
                <a:effectLst/>
                <a:latin typeface="Consolas" panose="020B0609020204030204" pitchFamily="49" charset="0"/>
              </a:rPr>
              <a:t>stdint.h</a:t>
            </a:r>
            <a:r>
              <a:rPr lang="zh-CN" altLang="en-US" sz="1200" b="1" i="0" dirty="0">
                <a:solidFill>
                  <a:srgbClr val="0000FF"/>
                </a:solidFill>
                <a:effectLst/>
                <a:latin typeface="Consolas" panose="020B0609020204030204" pitchFamily="49" charset="0"/>
              </a:rPr>
              <a:t>中</a:t>
            </a:r>
            <a:endParaRPr kumimoji="0" lang="zh-CN" altLang="en-US" sz="1200" b="1" i="0" u="none" strike="noStrike" kern="0" cap="none" spc="0" normalizeH="0" baseline="0" noProof="0" dirty="0">
              <a:ln>
                <a:noFill/>
              </a:ln>
              <a:solidFill>
                <a:srgbClr val="0000FF"/>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uint16_t version;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版本号      </a:t>
            </a:r>
            <a:r>
              <a:rPr lang="en-US" altLang="zh-CN" sz="1200" b="1" dirty="0">
                <a:solidFill>
                  <a:srgbClr val="0000FF"/>
                </a:solidFill>
                <a:latin typeface="Consolas" panose="020B0609020204030204" pitchFamily="49" charset="0"/>
              </a:rPr>
              <a:t>typedef unsigned short int  uint16_t</a:t>
            </a:r>
            <a:r>
              <a:rPr lang="zh-CN" altLang="en-US" sz="1200" b="1" dirty="0">
                <a:solidFill>
                  <a:srgbClr val="0000FF"/>
                </a:solidFill>
                <a:latin typeface="Consolas" panose="020B0609020204030204" pitchFamily="49"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FileHeader</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save_data</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(const char* filename,  const Student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ps</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FILE*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(filename,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wb</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FileHeader</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header =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.magic = MY_MAGIC_NUMBER,</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.version = CURRENT_VERSION</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fwrite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(&amp;header,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FileHeader</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1,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1.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写入文件头</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，包含魔数与版本号</a:t>
            </a:r>
            <a:endPar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根据序列化协议，写入数据</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3322460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632418-7A71-4135-9AB1-CC081CB40505}"/>
              </a:ext>
            </a:extLst>
          </p:cNvPr>
          <p:cNvSpPr>
            <a:spLocks noGrp="1"/>
          </p:cNvSpPr>
          <p:nvPr>
            <p:ph type="title"/>
          </p:nvPr>
        </p:nvSpPr>
        <p:spPr/>
        <p:txBody>
          <a:bodyPr/>
          <a:lstStyle/>
          <a:p>
            <a:r>
              <a:rPr lang="zh-CN" altLang="en-US" dirty="0"/>
              <a:t>魔数校验（例二续）</a:t>
            </a:r>
          </a:p>
        </p:txBody>
      </p:sp>
      <p:sp>
        <p:nvSpPr>
          <p:cNvPr id="4" name="卷形: 垂直 3">
            <a:extLst>
              <a:ext uri="{FF2B5EF4-FFF2-40B4-BE49-F238E27FC236}">
                <a16:creationId xmlns:a16="http://schemas.microsoft.com/office/drawing/2014/main" id="{5F277D06-460F-4809-83CE-A98C470FA2AA}"/>
              </a:ext>
            </a:extLst>
          </p:cNvPr>
          <p:cNvSpPr/>
          <p:nvPr/>
        </p:nvSpPr>
        <p:spPr bwMode="auto">
          <a:xfrm>
            <a:off x="347296" y="1435815"/>
            <a:ext cx="8449408" cy="5184794"/>
          </a:xfrm>
          <a:prstGeom prst="verticalScroll">
            <a:avLst>
              <a:gd name="adj" fmla="val 1947"/>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void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load_data</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(const char* filename, Student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ps</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FILE*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fopen</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(filename,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rb</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if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-1;</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FileHeader</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header;</a:t>
            </a:r>
            <a:endPar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if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fread</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(&amp;header,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sizeof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FileHeader</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1,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1</a:t>
            </a: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1.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读取头部</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-2;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错误：无法读取文件头</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if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header.magic</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MY_MAGIC_NUMBER</a:t>
            </a: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2.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核心步骤：魔数检查</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-3;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校验失败：这可能不是一个有效的</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USTC</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存档文件</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lvl="1" eaLnBrk="0" fontAlgn="base" hangingPunct="0">
              <a:tabLst>
                <a:tab pos="2957513" algn="l"/>
              </a:tabLst>
              <a:defRPr/>
            </a:pPr>
            <a:r>
              <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if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header.version</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&gt; CURRENT_VERSION</a:t>
            </a: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		</a:t>
            </a:r>
            <a:r>
              <a:rPr lang="en-US" altLang="zh-CN"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 3. </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可选：版本检查</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-4;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lang="zh-CN" altLang="en-US" kern="0" dirty="0">
                <a:solidFill>
                  <a:srgbClr val="00B050"/>
                </a:solidFill>
                <a:latin typeface="Times New Roman" panose="02020603050405020304" pitchFamily="18" charset="0"/>
                <a:ea typeface="楷体" panose="02010609060101010101" pitchFamily="49" charset="-122"/>
                <a:cs typeface="Times New Roman" panose="02020603050405020304" pitchFamily="18" charset="0"/>
              </a:rPr>
              <a:t>校验失败：存档版本过高，请更新程序</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 …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 4. </a:t>
            </a:r>
            <a:r>
              <a:rPr kumimoji="0" lang="zh-CN" altLang="en-US" b="0" i="0" u="none" strike="noStrike" kern="0" cap="none" spc="0" normalizeH="0" baseline="0" noProof="0" dirty="0">
                <a:ln>
                  <a:noFill/>
                </a:ln>
                <a:solidFill>
                  <a:srgbClr val="00B050"/>
                </a:solidFill>
                <a:effectLst/>
                <a:uLnTx/>
                <a:uFillTx/>
                <a:latin typeface="Times New Roman" panose="02020603050405020304" pitchFamily="18" charset="0"/>
                <a:ea typeface="楷体" panose="02010609060101010101" pitchFamily="49" charset="-122"/>
                <a:cs typeface="Times New Roman" panose="02020603050405020304" pitchFamily="18" charset="0"/>
              </a:rPr>
              <a:t>校验通过，提取数据</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lang="en-US" altLang="zh-CN"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fclose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return 0; // </a:t>
            </a:r>
            <a:r>
              <a:rPr kumimoji="0" lang="zh-CN" altLang="en-US"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成功</a:t>
            </a:r>
          </a:p>
          <a:p>
            <a:pPr marL="0" marR="0" lvl="1" indent="0" defTabSz="914400" eaLnBrk="0" fontAlgn="base" latinLnBrk="0" hangingPunct="0">
              <a:lnSpc>
                <a:spcPct val="100000"/>
              </a:lnSpc>
              <a:spcBef>
                <a:spcPts val="0"/>
              </a:spcBef>
              <a:spcAft>
                <a:spcPts val="0"/>
              </a:spcAft>
              <a:buClrTx/>
              <a:buSzTx/>
              <a:buFontTx/>
              <a:buNone/>
              <a:tabLst>
                <a:tab pos="29575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4158776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D1140A-EF4C-44A1-BC9D-9F8106CB7685}"/>
              </a:ext>
            </a:extLst>
          </p:cNvPr>
          <p:cNvSpPr>
            <a:spLocks noGrp="1"/>
          </p:cNvSpPr>
          <p:nvPr>
            <p:ph type="title"/>
          </p:nvPr>
        </p:nvSpPr>
        <p:spPr/>
        <p:txBody>
          <a:bodyPr/>
          <a:lstStyle/>
          <a:p>
            <a:r>
              <a:rPr lang="en-US" altLang="zh-CN" b="1" i="0" dirty="0">
                <a:solidFill>
                  <a:srgbClr val="191B1F"/>
                </a:solidFill>
                <a:effectLst/>
                <a:latin typeface="-apple-system"/>
              </a:rPr>
              <a:t> </a:t>
            </a:r>
            <a:r>
              <a:rPr lang="en-US" altLang="zh-CN" b="1" i="0" dirty="0">
                <a:solidFill>
                  <a:srgbClr val="0000FF"/>
                </a:solidFill>
                <a:effectLst/>
                <a:latin typeface="-apple-system"/>
              </a:rPr>
              <a:t>uint32_t</a:t>
            </a:r>
            <a:r>
              <a:rPr lang="zh-CN" altLang="en-US" b="1" dirty="0">
                <a:solidFill>
                  <a:srgbClr val="0000FF"/>
                </a:solidFill>
                <a:latin typeface="-apple-system"/>
              </a:rPr>
              <a:t>  和 </a:t>
            </a:r>
            <a:r>
              <a:rPr lang="en-US" altLang="zh-CN" sz="3600" b="1" dirty="0">
                <a:solidFill>
                  <a:srgbClr val="0000FF"/>
                </a:solidFill>
                <a:latin typeface="Consolas" panose="020B0609020204030204" pitchFamily="49" charset="0"/>
              </a:rPr>
              <a:t>unsigned int </a:t>
            </a:r>
            <a:endParaRPr lang="zh-CN" altLang="en-US" dirty="0">
              <a:solidFill>
                <a:srgbClr val="0000FF"/>
              </a:solidFill>
            </a:endParaRPr>
          </a:p>
        </p:txBody>
      </p:sp>
      <p:pic>
        <p:nvPicPr>
          <p:cNvPr id="5" name="内容占位符 4">
            <a:extLst>
              <a:ext uri="{FF2B5EF4-FFF2-40B4-BE49-F238E27FC236}">
                <a16:creationId xmlns:a16="http://schemas.microsoft.com/office/drawing/2014/main" id="{08E509FC-E0ED-4A59-80A1-BB5BD137607B}"/>
              </a:ext>
            </a:extLst>
          </p:cNvPr>
          <p:cNvPicPr>
            <a:picLocks noGrp="1" noChangeAspect="1"/>
          </p:cNvPicPr>
          <p:nvPr>
            <p:ph idx="1"/>
          </p:nvPr>
        </p:nvPicPr>
        <p:blipFill>
          <a:blip r:embed="rId2"/>
          <a:stretch>
            <a:fillRect/>
          </a:stretch>
        </p:blipFill>
        <p:spPr>
          <a:xfrm>
            <a:off x="612414" y="1642551"/>
            <a:ext cx="5324122" cy="1378008"/>
          </a:xfrm>
        </p:spPr>
      </p:pic>
      <p:sp>
        <p:nvSpPr>
          <p:cNvPr id="6" name="文本框 5">
            <a:extLst>
              <a:ext uri="{FF2B5EF4-FFF2-40B4-BE49-F238E27FC236}">
                <a16:creationId xmlns:a16="http://schemas.microsoft.com/office/drawing/2014/main" id="{2E8D1A4C-9E5C-46E5-A022-BEFA99D2A9DA}"/>
              </a:ext>
            </a:extLst>
          </p:cNvPr>
          <p:cNvSpPr txBox="1"/>
          <p:nvPr/>
        </p:nvSpPr>
        <p:spPr>
          <a:xfrm>
            <a:off x="698460" y="1307869"/>
            <a:ext cx="3254417" cy="369332"/>
          </a:xfrm>
          <a:prstGeom prst="rect">
            <a:avLst/>
          </a:prstGeom>
          <a:noFill/>
        </p:spPr>
        <p:txBody>
          <a:bodyPr wrap="none" rtlCol="0">
            <a:spAutoFit/>
          </a:bodyPr>
          <a:lstStyle/>
          <a:p>
            <a:r>
              <a:rPr lang="en-US" altLang="zh-CN" b="1" dirty="0">
                <a:solidFill>
                  <a:srgbClr val="000000"/>
                </a:solidFill>
              </a:rPr>
              <a:t>C</a:t>
            </a:r>
            <a:r>
              <a:rPr lang="zh-CN" altLang="en-US" b="1" dirty="0">
                <a:solidFill>
                  <a:srgbClr val="000000"/>
                </a:solidFill>
              </a:rPr>
              <a:t>语言标准： </a:t>
            </a:r>
            <a:r>
              <a:rPr lang="en-US" altLang="zh-CN" b="1" dirty="0">
                <a:solidFill>
                  <a:srgbClr val="000000"/>
                </a:solidFill>
              </a:rPr>
              <a:t>int</a:t>
            </a:r>
            <a:r>
              <a:rPr lang="zh-CN" altLang="en-US" b="1" dirty="0">
                <a:solidFill>
                  <a:srgbClr val="000000"/>
                </a:solidFill>
              </a:rPr>
              <a:t>占几个字节？</a:t>
            </a:r>
          </a:p>
        </p:txBody>
      </p:sp>
      <p:sp>
        <p:nvSpPr>
          <p:cNvPr id="8" name="文本框 7">
            <a:extLst>
              <a:ext uri="{FF2B5EF4-FFF2-40B4-BE49-F238E27FC236}">
                <a16:creationId xmlns:a16="http://schemas.microsoft.com/office/drawing/2014/main" id="{2E530DED-DCF0-4E3B-A7D3-623946CC499F}"/>
              </a:ext>
            </a:extLst>
          </p:cNvPr>
          <p:cNvSpPr txBox="1"/>
          <p:nvPr/>
        </p:nvSpPr>
        <p:spPr>
          <a:xfrm>
            <a:off x="5785027" y="1623007"/>
            <a:ext cx="2860018" cy="1077218"/>
          </a:xfrm>
          <a:prstGeom prst="rect">
            <a:avLst/>
          </a:prstGeom>
          <a:noFill/>
          <a:effectLst>
            <a:outerShdw blurRad="50800" dist="38100" dir="8100000" algn="tr" rotWithShape="0">
              <a:prstClr val="black">
                <a:alpha val="40000"/>
              </a:prstClr>
            </a:outerShdw>
          </a:effectLst>
        </p:spPr>
        <p:txBody>
          <a:bodyPr wrap="square">
            <a:spAutoFit/>
          </a:bodyPr>
          <a:lstStyle/>
          <a:p>
            <a:r>
              <a:rPr lang="zh-CN" altLang="en-US" sz="1600" b="0" i="0" dirty="0">
                <a:solidFill>
                  <a:srgbClr val="FF0000"/>
                </a:solidFill>
                <a:effectLst/>
                <a:latin typeface="-apple-system"/>
              </a:rPr>
              <a:t>核心矛盾：</a:t>
            </a:r>
            <a:r>
              <a:rPr lang="en-US" altLang="zh-CN" sz="1600" b="1" i="0" dirty="0">
                <a:solidFill>
                  <a:srgbClr val="191B1F"/>
                </a:solidFill>
                <a:effectLst/>
                <a:latin typeface="-apple-system"/>
              </a:rPr>
              <a:t>C </a:t>
            </a:r>
            <a:r>
              <a:rPr lang="zh-CN" altLang="en-US" sz="1600" b="1" i="0" dirty="0">
                <a:solidFill>
                  <a:srgbClr val="191B1F"/>
                </a:solidFill>
                <a:effectLst/>
                <a:latin typeface="-apple-system"/>
              </a:rPr>
              <a:t>语言把类型大小的决定权交给了平台，但程序员有时候需要精确控制一个变量到底占多少字节。</a:t>
            </a:r>
            <a:endParaRPr lang="zh-CN" altLang="en-US" sz="1600" dirty="0"/>
          </a:p>
        </p:txBody>
      </p:sp>
      <p:pic>
        <p:nvPicPr>
          <p:cNvPr id="15" name="图片 14">
            <a:extLst>
              <a:ext uri="{FF2B5EF4-FFF2-40B4-BE49-F238E27FC236}">
                <a16:creationId xmlns:a16="http://schemas.microsoft.com/office/drawing/2014/main" id="{461F59A2-FE65-4FBE-8D17-BD90BB73E91E}"/>
              </a:ext>
            </a:extLst>
          </p:cNvPr>
          <p:cNvPicPr>
            <a:picLocks noChangeAspect="1"/>
          </p:cNvPicPr>
          <p:nvPr/>
        </p:nvPicPr>
        <p:blipFill>
          <a:blip r:embed="rId3"/>
          <a:stretch>
            <a:fillRect/>
          </a:stretch>
        </p:blipFill>
        <p:spPr>
          <a:xfrm>
            <a:off x="612414" y="3921524"/>
            <a:ext cx="8332985" cy="2333585"/>
          </a:xfrm>
          <a:prstGeom prst="rect">
            <a:avLst/>
          </a:prstGeom>
        </p:spPr>
      </p:pic>
      <p:sp>
        <p:nvSpPr>
          <p:cNvPr id="16" name="文本框 15">
            <a:extLst>
              <a:ext uri="{FF2B5EF4-FFF2-40B4-BE49-F238E27FC236}">
                <a16:creationId xmlns:a16="http://schemas.microsoft.com/office/drawing/2014/main" id="{CEC04B11-4E6F-4851-B2EC-B567836D41BC}"/>
              </a:ext>
            </a:extLst>
          </p:cNvPr>
          <p:cNvSpPr txBox="1"/>
          <p:nvPr/>
        </p:nvSpPr>
        <p:spPr>
          <a:xfrm>
            <a:off x="612414" y="3468110"/>
            <a:ext cx="3023585" cy="369332"/>
          </a:xfrm>
          <a:prstGeom prst="rect">
            <a:avLst/>
          </a:prstGeom>
          <a:noFill/>
        </p:spPr>
        <p:txBody>
          <a:bodyPr wrap="none" rtlCol="0">
            <a:spAutoFit/>
          </a:bodyPr>
          <a:lstStyle/>
          <a:p>
            <a:r>
              <a:rPr lang="zh-CN" altLang="en-US" b="1" dirty="0">
                <a:solidFill>
                  <a:srgbClr val="000000"/>
                </a:solidFill>
              </a:rPr>
              <a:t>不同平台：</a:t>
            </a:r>
            <a:r>
              <a:rPr lang="en-US" altLang="zh-CN" b="1" dirty="0">
                <a:solidFill>
                  <a:srgbClr val="000000"/>
                </a:solidFill>
              </a:rPr>
              <a:t>int</a:t>
            </a:r>
            <a:r>
              <a:rPr lang="zh-CN" altLang="en-US" b="1" dirty="0">
                <a:solidFill>
                  <a:srgbClr val="000000"/>
                </a:solidFill>
              </a:rPr>
              <a:t>占几个字节？</a:t>
            </a:r>
          </a:p>
        </p:txBody>
      </p:sp>
    </p:spTree>
    <p:extLst>
      <p:ext uri="{BB962C8B-B14F-4D97-AF65-F5344CB8AC3E}">
        <p14:creationId xmlns:p14="http://schemas.microsoft.com/office/powerpoint/2010/main" val="3754125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D1140A-EF4C-44A1-BC9D-9F8106CB7685}"/>
              </a:ext>
            </a:extLst>
          </p:cNvPr>
          <p:cNvSpPr>
            <a:spLocks noGrp="1"/>
          </p:cNvSpPr>
          <p:nvPr>
            <p:ph type="title"/>
          </p:nvPr>
        </p:nvSpPr>
        <p:spPr/>
        <p:txBody>
          <a:bodyPr/>
          <a:lstStyle/>
          <a:p>
            <a:r>
              <a:rPr lang="en-US" altLang="zh-CN" b="1" i="0" dirty="0">
                <a:solidFill>
                  <a:srgbClr val="191B1F"/>
                </a:solidFill>
                <a:effectLst/>
                <a:latin typeface="-apple-system"/>
              </a:rPr>
              <a:t> </a:t>
            </a:r>
            <a:r>
              <a:rPr lang="en-US" altLang="zh-CN" b="1" i="0" dirty="0">
                <a:solidFill>
                  <a:srgbClr val="0000FF"/>
                </a:solidFill>
                <a:effectLst/>
                <a:latin typeface="-apple-system"/>
              </a:rPr>
              <a:t>uint32_t</a:t>
            </a:r>
            <a:r>
              <a:rPr lang="zh-CN" altLang="en-US" b="1" dirty="0">
                <a:solidFill>
                  <a:srgbClr val="0000FF"/>
                </a:solidFill>
                <a:latin typeface="-apple-system"/>
              </a:rPr>
              <a:t>  和 </a:t>
            </a:r>
            <a:r>
              <a:rPr lang="en-US" altLang="zh-CN" sz="3600" b="1" dirty="0">
                <a:solidFill>
                  <a:srgbClr val="0000FF"/>
                </a:solidFill>
                <a:latin typeface="Consolas" panose="020B0609020204030204" pitchFamily="49" charset="0"/>
              </a:rPr>
              <a:t>unsigned int </a:t>
            </a:r>
            <a:endParaRPr lang="zh-CN" altLang="en-US" dirty="0">
              <a:solidFill>
                <a:srgbClr val="0000FF"/>
              </a:solidFill>
            </a:endParaRPr>
          </a:p>
        </p:txBody>
      </p:sp>
      <p:sp>
        <p:nvSpPr>
          <p:cNvPr id="9" name="文本框 8">
            <a:extLst>
              <a:ext uri="{FF2B5EF4-FFF2-40B4-BE49-F238E27FC236}">
                <a16:creationId xmlns:a16="http://schemas.microsoft.com/office/drawing/2014/main" id="{3EFA1D78-1F87-43AA-BEE1-E8328099F911}"/>
              </a:ext>
            </a:extLst>
          </p:cNvPr>
          <p:cNvSpPr txBox="1"/>
          <p:nvPr/>
        </p:nvSpPr>
        <p:spPr>
          <a:xfrm>
            <a:off x="649514" y="2409305"/>
            <a:ext cx="8204000" cy="923330"/>
          </a:xfrm>
          <a:prstGeom prst="rect">
            <a:avLst/>
          </a:prstGeom>
          <a:noFill/>
        </p:spPr>
        <p:txBody>
          <a:bodyPr wrap="square" rtlCol="0">
            <a:spAutoFit/>
          </a:bodyPr>
          <a:lstStyle/>
          <a:p>
            <a:r>
              <a:rPr lang="en-US" altLang="zh-CN" b="1" dirty="0">
                <a:solidFill>
                  <a:srgbClr val="000000"/>
                </a:solidFill>
              </a:rPr>
              <a:t>C99 </a:t>
            </a:r>
            <a:r>
              <a:rPr lang="zh-CN" altLang="en-US" b="1" dirty="0">
                <a:solidFill>
                  <a:srgbClr val="000000"/>
                </a:solidFill>
              </a:rPr>
              <a:t> 引入</a:t>
            </a:r>
            <a:r>
              <a:rPr lang="en-US" altLang="zh-CN" b="1" dirty="0" err="1">
                <a:solidFill>
                  <a:srgbClr val="FF0000"/>
                </a:solidFill>
              </a:rPr>
              <a:t>stdint.h</a:t>
            </a:r>
            <a:r>
              <a:rPr lang="zh-CN" altLang="en-US" b="0" i="0" dirty="0">
                <a:solidFill>
                  <a:srgbClr val="191B1F"/>
                </a:solidFill>
                <a:effectLst/>
                <a:latin typeface="-apple-system"/>
              </a:rPr>
              <a:t>定义了一组</a:t>
            </a:r>
            <a:r>
              <a:rPr lang="zh-CN" altLang="en-US" b="1" i="0" dirty="0">
                <a:solidFill>
                  <a:srgbClr val="191B1F"/>
                </a:solidFill>
                <a:effectLst/>
                <a:latin typeface="-apple-system"/>
              </a:rPr>
              <a:t>精确宽度类型</a:t>
            </a:r>
            <a:r>
              <a:rPr lang="zh-CN" altLang="en-US" dirty="0">
                <a:solidFill>
                  <a:srgbClr val="191B1F"/>
                </a:solidFill>
                <a:latin typeface="-apple-system"/>
              </a:rPr>
              <a:t>。</a:t>
            </a:r>
            <a:r>
              <a:rPr lang="zh-CN" altLang="en-US" b="1" dirty="0">
                <a:solidFill>
                  <a:srgbClr val="000000"/>
                </a:solidFill>
              </a:rPr>
              <a:t>在每个平台的标准库</a:t>
            </a:r>
            <a:r>
              <a:rPr lang="en-US" altLang="zh-CN" b="1" dirty="0" err="1">
                <a:solidFill>
                  <a:srgbClr val="FF0000"/>
                </a:solidFill>
              </a:rPr>
              <a:t>stdint.h</a:t>
            </a:r>
            <a:r>
              <a:rPr lang="zh-CN" altLang="en-US" b="1" dirty="0">
                <a:solidFill>
                  <a:srgbClr val="000000"/>
                </a:solidFill>
              </a:rPr>
              <a:t>实现里，这些类型会被定义为那个平台上</a:t>
            </a:r>
            <a:r>
              <a:rPr lang="zh-CN" altLang="en-US" b="1" u="sng" dirty="0">
                <a:solidFill>
                  <a:srgbClr val="FF0000"/>
                </a:solidFill>
              </a:rPr>
              <a:t>恰好</a:t>
            </a:r>
            <a:r>
              <a:rPr lang="zh-CN" altLang="en-US" b="1" dirty="0">
                <a:solidFill>
                  <a:srgbClr val="000000"/>
                </a:solidFill>
              </a:rPr>
              <a:t>满足要求的基本类型。比如：</a:t>
            </a:r>
          </a:p>
          <a:p>
            <a:endParaRPr lang="zh-CN" altLang="en-US" b="1" dirty="0">
              <a:solidFill>
                <a:srgbClr val="000000"/>
              </a:solidFill>
            </a:endParaRPr>
          </a:p>
        </p:txBody>
      </p:sp>
      <p:sp>
        <p:nvSpPr>
          <p:cNvPr id="14" name="文本框 13">
            <a:extLst>
              <a:ext uri="{FF2B5EF4-FFF2-40B4-BE49-F238E27FC236}">
                <a16:creationId xmlns:a16="http://schemas.microsoft.com/office/drawing/2014/main" id="{74CF4182-671B-4827-870D-A726F15FC8B4}"/>
              </a:ext>
            </a:extLst>
          </p:cNvPr>
          <p:cNvSpPr txBox="1"/>
          <p:nvPr/>
        </p:nvSpPr>
        <p:spPr>
          <a:xfrm>
            <a:off x="649514" y="3332635"/>
            <a:ext cx="8370778" cy="1754326"/>
          </a:xfrm>
          <a:prstGeom prst="rect">
            <a:avLst/>
          </a:prstGeom>
          <a:noFill/>
          <a:ln>
            <a:solidFill>
              <a:srgbClr val="000000"/>
            </a:solidFill>
          </a:ln>
        </p:spPr>
        <p:txBody>
          <a:bodyPr wrap="square">
            <a:spAutoFit/>
          </a:bodyPr>
          <a:lstStyle/>
          <a:p>
            <a:r>
              <a:rPr lang="en-US" altLang="zh-CN" sz="1800" b="1" dirty="0">
                <a:solidFill>
                  <a:srgbClr val="000000"/>
                </a:solidFill>
              </a:rPr>
              <a:t>// </a:t>
            </a:r>
            <a:r>
              <a:rPr lang="zh-CN" altLang="en-US" sz="1800" b="1" dirty="0">
                <a:solidFill>
                  <a:srgbClr val="000000"/>
                </a:solidFill>
              </a:rPr>
              <a:t>在某个平台上，头文件里可能长这样：</a:t>
            </a:r>
          </a:p>
          <a:p>
            <a:r>
              <a:rPr lang="en-US" altLang="zh-CN" sz="1800" b="1" dirty="0">
                <a:solidFill>
                  <a:srgbClr val="000000"/>
                </a:solidFill>
              </a:rPr>
              <a:t>typedef </a:t>
            </a:r>
            <a:r>
              <a:rPr lang="en-US" altLang="zh-CN" sz="1800" b="1" i="1" dirty="0">
                <a:solidFill>
                  <a:srgbClr val="FF0000"/>
                </a:solidFill>
              </a:rPr>
              <a:t>unsigned int        uint32_t</a:t>
            </a:r>
            <a:r>
              <a:rPr lang="en-US" altLang="zh-CN" sz="1800" b="1" dirty="0">
                <a:solidFill>
                  <a:srgbClr val="000000"/>
                </a:solidFill>
              </a:rPr>
              <a:t>;   // </a:t>
            </a:r>
            <a:r>
              <a:rPr lang="zh-CN" altLang="en-US" sz="1800" b="1" dirty="0">
                <a:solidFill>
                  <a:srgbClr val="000000"/>
                </a:solidFill>
              </a:rPr>
              <a:t>这个平台的 </a:t>
            </a:r>
            <a:r>
              <a:rPr lang="en-US" altLang="zh-CN" sz="1800" b="1" dirty="0">
                <a:solidFill>
                  <a:srgbClr val="000000"/>
                </a:solidFill>
              </a:rPr>
              <a:t>unsigned int </a:t>
            </a:r>
            <a:r>
              <a:rPr lang="zh-CN" altLang="en-US" sz="1800" b="1" dirty="0">
                <a:solidFill>
                  <a:srgbClr val="000000"/>
                </a:solidFill>
              </a:rPr>
              <a:t>恰好是 </a:t>
            </a:r>
            <a:r>
              <a:rPr lang="en-US" altLang="zh-CN" sz="1800" b="1" dirty="0">
                <a:solidFill>
                  <a:srgbClr val="000000"/>
                </a:solidFill>
              </a:rPr>
              <a:t>32 </a:t>
            </a:r>
            <a:r>
              <a:rPr lang="zh-CN" altLang="en-US" sz="1800" b="1" dirty="0">
                <a:solidFill>
                  <a:srgbClr val="000000"/>
                </a:solidFill>
              </a:rPr>
              <a:t>位</a:t>
            </a:r>
          </a:p>
          <a:p>
            <a:r>
              <a:rPr lang="en-US" altLang="zh-CN" sz="1800" b="1" dirty="0">
                <a:solidFill>
                  <a:srgbClr val="000000"/>
                </a:solidFill>
              </a:rPr>
              <a:t>typedef unsigned long </a:t>
            </a:r>
            <a:r>
              <a:rPr lang="en-US" altLang="zh-CN" sz="1800" b="1" dirty="0" err="1">
                <a:solidFill>
                  <a:srgbClr val="000000"/>
                </a:solidFill>
              </a:rPr>
              <a:t>long</a:t>
            </a:r>
            <a:r>
              <a:rPr lang="en-US" altLang="zh-CN" sz="1800" b="1" dirty="0">
                <a:solidFill>
                  <a:srgbClr val="000000"/>
                </a:solidFill>
              </a:rPr>
              <a:t>  uint64_t;</a:t>
            </a:r>
          </a:p>
          <a:p>
            <a:endParaRPr lang="en-US" altLang="zh-CN" sz="1800" b="1" dirty="0">
              <a:solidFill>
                <a:srgbClr val="000000"/>
              </a:solidFill>
            </a:endParaRPr>
          </a:p>
          <a:p>
            <a:r>
              <a:rPr lang="en-US" altLang="zh-CN" sz="1800" b="1" dirty="0">
                <a:solidFill>
                  <a:srgbClr val="000000"/>
                </a:solidFill>
              </a:rPr>
              <a:t>// </a:t>
            </a:r>
            <a:r>
              <a:rPr lang="zh-CN" altLang="en-US" sz="1800" b="1" dirty="0">
                <a:solidFill>
                  <a:srgbClr val="000000"/>
                </a:solidFill>
              </a:rPr>
              <a:t>换一个平台，可能就变成：</a:t>
            </a:r>
          </a:p>
          <a:p>
            <a:r>
              <a:rPr lang="en-US" altLang="zh-CN" sz="1800" b="1" dirty="0">
                <a:solidFill>
                  <a:srgbClr val="000000"/>
                </a:solidFill>
              </a:rPr>
              <a:t>typedef </a:t>
            </a:r>
            <a:r>
              <a:rPr lang="en-US" altLang="zh-CN" sz="1800" b="1" i="1" dirty="0">
                <a:solidFill>
                  <a:srgbClr val="FF0000"/>
                </a:solidFill>
              </a:rPr>
              <a:t>unsigned long       uint32_t</a:t>
            </a:r>
            <a:r>
              <a:rPr lang="en-US" altLang="zh-CN" sz="1800" b="1" dirty="0">
                <a:solidFill>
                  <a:srgbClr val="000000"/>
                </a:solidFill>
              </a:rPr>
              <a:t>;   // </a:t>
            </a:r>
            <a:r>
              <a:rPr lang="zh-CN" altLang="en-US" sz="1800" b="1" dirty="0">
                <a:solidFill>
                  <a:srgbClr val="000000"/>
                </a:solidFill>
              </a:rPr>
              <a:t>这个平台的 </a:t>
            </a:r>
            <a:r>
              <a:rPr lang="en-US" altLang="zh-CN" sz="1800" b="1" dirty="0">
                <a:solidFill>
                  <a:srgbClr val="000000"/>
                </a:solidFill>
              </a:rPr>
              <a:t>unsigned long </a:t>
            </a:r>
            <a:r>
              <a:rPr lang="zh-CN" altLang="en-US" sz="1800" b="1" dirty="0">
                <a:solidFill>
                  <a:srgbClr val="000000"/>
                </a:solidFill>
              </a:rPr>
              <a:t>才是 </a:t>
            </a:r>
            <a:r>
              <a:rPr lang="en-US" altLang="zh-CN" sz="1800" b="1" dirty="0">
                <a:solidFill>
                  <a:srgbClr val="000000"/>
                </a:solidFill>
              </a:rPr>
              <a:t>32 </a:t>
            </a:r>
            <a:r>
              <a:rPr lang="zh-CN" altLang="en-US" sz="1800" b="1" dirty="0">
                <a:solidFill>
                  <a:srgbClr val="000000"/>
                </a:solidFill>
              </a:rPr>
              <a:t>位</a:t>
            </a:r>
          </a:p>
        </p:txBody>
      </p:sp>
      <p:sp>
        <p:nvSpPr>
          <p:cNvPr id="3" name="内容占位符 2">
            <a:extLst>
              <a:ext uri="{FF2B5EF4-FFF2-40B4-BE49-F238E27FC236}">
                <a16:creationId xmlns:a16="http://schemas.microsoft.com/office/drawing/2014/main" id="{D00DEEAC-FE41-461C-B75E-7E5BDD61ED8D}"/>
              </a:ext>
            </a:extLst>
          </p:cNvPr>
          <p:cNvSpPr>
            <a:spLocks noGrp="1"/>
          </p:cNvSpPr>
          <p:nvPr>
            <p:ph idx="1"/>
          </p:nvPr>
        </p:nvSpPr>
        <p:spPr>
          <a:xfrm>
            <a:off x="481139" y="1619473"/>
            <a:ext cx="8540750" cy="4542383"/>
          </a:xfrm>
        </p:spPr>
        <p:txBody>
          <a:bodyPr/>
          <a:lstStyle/>
          <a:p>
            <a:r>
              <a:rPr lang="zh-CN" altLang="en-US" dirty="0"/>
              <a:t>如何解决？</a:t>
            </a:r>
          </a:p>
        </p:txBody>
      </p:sp>
    </p:spTree>
    <p:extLst>
      <p:ext uri="{BB962C8B-B14F-4D97-AF65-F5344CB8AC3E}">
        <p14:creationId xmlns:p14="http://schemas.microsoft.com/office/powerpoint/2010/main" val="1163676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EC7675-BCC1-4077-A327-D66FF56C67B9}"/>
              </a:ext>
            </a:extLst>
          </p:cNvPr>
          <p:cNvSpPr>
            <a:spLocks noGrp="1"/>
          </p:cNvSpPr>
          <p:nvPr>
            <p:ph type="title"/>
          </p:nvPr>
        </p:nvSpPr>
        <p:spPr/>
        <p:txBody>
          <a:bodyPr/>
          <a:lstStyle/>
          <a:p>
            <a:r>
              <a:rPr lang="zh-CN" altLang="en-US" sz="2400" dirty="0"/>
              <a:t>什么是 </a:t>
            </a:r>
            <a:r>
              <a:rPr lang="en-US" altLang="zh-CN" sz="2400" dirty="0"/>
              <a:t>uint8_t</a:t>
            </a:r>
            <a:r>
              <a:rPr lang="zh-CN" altLang="en-US" sz="2400" dirty="0"/>
              <a:t>、</a:t>
            </a:r>
            <a:r>
              <a:rPr lang="en-US" altLang="zh-CN" sz="2400" dirty="0"/>
              <a:t>uint16_t</a:t>
            </a:r>
            <a:r>
              <a:rPr lang="zh-CN" altLang="en-US" sz="2400" dirty="0"/>
              <a:t>、</a:t>
            </a:r>
            <a:r>
              <a:rPr lang="en-US" altLang="zh-CN" sz="2400" dirty="0"/>
              <a:t>uint32_t </a:t>
            </a:r>
            <a:r>
              <a:rPr lang="zh-CN" altLang="en-US" sz="2400" dirty="0"/>
              <a:t>和 </a:t>
            </a:r>
            <a:r>
              <a:rPr lang="en-US" altLang="zh-CN" sz="2400" dirty="0"/>
              <a:t>uint64_t</a:t>
            </a:r>
            <a:r>
              <a:rPr lang="zh-CN" altLang="en-US" sz="2400" dirty="0"/>
              <a:t>？</a:t>
            </a:r>
          </a:p>
        </p:txBody>
      </p:sp>
      <p:sp>
        <p:nvSpPr>
          <p:cNvPr id="3" name="内容占位符 2">
            <a:extLst>
              <a:ext uri="{FF2B5EF4-FFF2-40B4-BE49-F238E27FC236}">
                <a16:creationId xmlns:a16="http://schemas.microsoft.com/office/drawing/2014/main" id="{2688AD65-2EB5-4BDE-8C81-BA54B1250351}"/>
              </a:ext>
            </a:extLst>
          </p:cNvPr>
          <p:cNvSpPr>
            <a:spLocks noGrp="1"/>
          </p:cNvSpPr>
          <p:nvPr>
            <p:ph idx="1"/>
          </p:nvPr>
        </p:nvSpPr>
        <p:spPr/>
        <p:txBody>
          <a:bodyPr/>
          <a:lstStyle/>
          <a:p>
            <a:r>
              <a:rPr lang="zh-CN" altLang="en-US" dirty="0"/>
              <a:t>在 </a:t>
            </a:r>
            <a:r>
              <a:rPr lang="en-US" altLang="zh-CN" dirty="0"/>
              <a:t>C99 </a:t>
            </a:r>
            <a:r>
              <a:rPr lang="zh-CN" altLang="en-US" dirty="0"/>
              <a:t>标准引入的 </a:t>
            </a:r>
            <a:r>
              <a:rPr lang="en-US" altLang="zh-CN" dirty="0"/>
              <a:t>&lt;</a:t>
            </a:r>
            <a:r>
              <a:rPr lang="en-US" altLang="zh-CN" dirty="0" err="1"/>
              <a:t>stdint.h</a:t>
            </a:r>
            <a:r>
              <a:rPr lang="en-US" altLang="zh-CN" dirty="0"/>
              <a:t>&gt; </a:t>
            </a:r>
            <a:r>
              <a:rPr lang="zh-CN" altLang="en-US" dirty="0"/>
              <a:t>头文件中，定义了一系列</a:t>
            </a:r>
            <a:r>
              <a:rPr lang="zh-CN" altLang="en-US" dirty="0">
                <a:solidFill>
                  <a:srgbClr val="FF0000"/>
                </a:solidFill>
              </a:rPr>
              <a:t>固定宽度</a:t>
            </a:r>
            <a:r>
              <a:rPr lang="zh-CN" altLang="en-US" dirty="0"/>
              <a:t>的整数类型。这些类型明确指定了所占字节数：</a:t>
            </a:r>
          </a:p>
        </p:txBody>
      </p:sp>
      <p:pic>
        <p:nvPicPr>
          <p:cNvPr id="7" name="图片 6">
            <a:extLst>
              <a:ext uri="{FF2B5EF4-FFF2-40B4-BE49-F238E27FC236}">
                <a16:creationId xmlns:a16="http://schemas.microsoft.com/office/drawing/2014/main" id="{1958EDE7-8E2C-4B52-A91B-DB7A5E3BFFE9}"/>
              </a:ext>
            </a:extLst>
          </p:cNvPr>
          <p:cNvPicPr>
            <a:picLocks noChangeAspect="1"/>
          </p:cNvPicPr>
          <p:nvPr/>
        </p:nvPicPr>
        <p:blipFill>
          <a:blip r:embed="rId2"/>
          <a:stretch>
            <a:fillRect/>
          </a:stretch>
        </p:blipFill>
        <p:spPr>
          <a:xfrm>
            <a:off x="693542" y="2708694"/>
            <a:ext cx="7924715" cy="1713781"/>
          </a:xfrm>
          <a:prstGeom prst="rect">
            <a:avLst/>
          </a:prstGeom>
        </p:spPr>
      </p:pic>
      <p:sp>
        <p:nvSpPr>
          <p:cNvPr id="9" name="文本框 8">
            <a:extLst>
              <a:ext uri="{FF2B5EF4-FFF2-40B4-BE49-F238E27FC236}">
                <a16:creationId xmlns:a16="http://schemas.microsoft.com/office/drawing/2014/main" id="{CF7A5D3E-B223-48D4-AAB6-8488D1D687FD}"/>
              </a:ext>
            </a:extLst>
          </p:cNvPr>
          <p:cNvSpPr txBox="1"/>
          <p:nvPr/>
        </p:nvSpPr>
        <p:spPr>
          <a:xfrm>
            <a:off x="819510" y="5051091"/>
            <a:ext cx="7346830" cy="954107"/>
          </a:xfrm>
          <a:prstGeom prst="rect">
            <a:avLst/>
          </a:prstGeom>
          <a:noFill/>
          <a:effectLst>
            <a:outerShdw blurRad="50800" dist="38100" dir="8100000" algn="tr" rotWithShape="0">
              <a:prstClr val="black">
                <a:alpha val="40000"/>
              </a:prstClr>
            </a:outerShdw>
          </a:effectLst>
        </p:spPr>
        <p:txBody>
          <a:bodyPr wrap="square">
            <a:spAutoFit/>
          </a:bodyPr>
          <a:lstStyle/>
          <a:p>
            <a:r>
              <a:rPr lang="zh-CN" altLang="en-US" sz="2800" b="0" i="0" dirty="0">
                <a:solidFill>
                  <a:srgbClr val="4D4D4D"/>
                </a:solidFill>
                <a:effectLst/>
                <a:latin typeface="-apple-system"/>
              </a:rPr>
              <a:t>本质是通过 </a:t>
            </a:r>
            <a:r>
              <a:rPr lang="en-US" altLang="zh-CN" sz="2800" b="0" i="0" dirty="0">
                <a:solidFill>
                  <a:srgbClr val="4D4D4D"/>
                </a:solidFill>
                <a:effectLst/>
                <a:latin typeface="-apple-system"/>
              </a:rPr>
              <a:t>typedef </a:t>
            </a:r>
            <a:r>
              <a:rPr lang="zh-CN" altLang="en-US" sz="2800" b="0" i="0" dirty="0">
                <a:solidFill>
                  <a:srgbClr val="4D4D4D"/>
                </a:solidFill>
                <a:effectLst/>
                <a:latin typeface="-apple-system"/>
              </a:rPr>
              <a:t>对底层基础类型进行别名封装，确保其宽度精确。</a:t>
            </a:r>
            <a:endParaRPr lang="zh-CN" altLang="en-US" sz="2800" dirty="0"/>
          </a:p>
        </p:txBody>
      </p:sp>
    </p:spTree>
    <p:extLst>
      <p:ext uri="{BB962C8B-B14F-4D97-AF65-F5344CB8AC3E}">
        <p14:creationId xmlns:p14="http://schemas.microsoft.com/office/powerpoint/2010/main" val="1589564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1C839B-5DAF-4C90-A19F-72BFE1C31ADA}"/>
              </a:ext>
            </a:extLst>
          </p:cNvPr>
          <p:cNvSpPr>
            <a:spLocks noGrp="1"/>
          </p:cNvSpPr>
          <p:nvPr>
            <p:ph type="title"/>
          </p:nvPr>
        </p:nvSpPr>
        <p:spPr/>
        <p:txBody>
          <a:bodyPr/>
          <a:lstStyle/>
          <a:p>
            <a:r>
              <a:rPr lang="en-US" altLang="zh-CN" b="1" i="0" dirty="0">
                <a:solidFill>
                  <a:srgbClr val="0000FF"/>
                </a:solidFill>
                <a:effectLst/>
                <a:latin typeface="-apple-system"/>
              </a:rPr>
              <a:t>uint32_t</a:t>
            </a:r>
            <a:r>
              <a:rPr lang="zh-CN" altLang="en-US" b="1" dirty="0">
                <a:solidFill>
                  <a:srgbClr val="0000FF"/>
                </a:solidFill>
                <a:latin typeface="-apple-system"/>
              </a:rPr>
              <a:t>  和 </a:t>
            </a:r>
            <a:r>
              <a:rPr lang="en-US" altLang="zh-CN" sz="3600" b="1" dirty="0">
                <a:solidFill>
                  <a:srgbClr val="0000FF"/>
                </a:solidFill>
                <a:latin typeface="Consolas" panose="020B0609020204030204" pitchFamily="49" charset="0"/>
              </a:rPr>
              <a:t>unsigned int </a:t>
            </a:r>
            <a:endParaRPr lang="zh-CN" altLang="en-US" dirty="0">
              <a:solidFill>
                <a:srgbClr val="0000FF"/>
              </a:solidFill>
            </a:endParaRPr>
          </a:p>
        </p:txBody>
      </p:sp>
      <p:sp>
        <p:nvSpPr>
          <p:cNvPr id="3" name="内容占位符 2">
            <a:extLst>
              <a:ext uri="{FF2B5EF4-FFF2-40B4-BE49-F238E27FC236}">
                <a16:creationId xmlns:a16="http://schemas.microsoft.com/office/drawing/2014/main" id="{9E65E9F7-CA7A-4C30-85C9-5045F7C3871C}"/>
              </a:ext>
            </a:extLst>
          </p:cNvPr>
          <p:cNvSpPr>
            <a:spLocks noGrp="1"/>
          </p:cNvSpPr>
          <p:nvPr>
            <p:ph idx="1"/>
          </p:nvPr>
        </p:nvSpPr>
        <p:spPr/>
        <p:txBody>
          <a:bodyPr/>
          <a:lstStyle/>
          <a:p>
            <a:r>
              <a:rPr lang="zh-CN" altLang="en-US" dirty="0"/>
              <a:t>什么时候该用这些类型？</a:t>
            </a:r>
            <a:endParaRPr lang="en-US" altLang="zh-CN" dirty="0"/>
          </a:p>
          <a:p>
            <a:pPr marL="0" indent="0">
              <a:buNone/>
            </a:pPr>
            <a:r>
              <a:rPr lang="zh-CN" altLang="en-US" b="1" i="0" dirty="0">
                <a:solidFill>
                  <a:srgbClr val="191B1F"/>
                </a:solidFill>
                <a:effectLst/>
                <a:latin typeface="-apple-system"/>
              </a:rPr>
              <a:t>     </a:t>
            </a:r>
            <a:r>
              <a:rPr lang="zh-CN" altLang="en-US" sz="2000" b="1" i="0" dirty="0">
                <a:solidFill>
                  <a:srgbClr val="191B1F"/>
                </a:solidFill>
                <a:effectLst/>
                <a:latin typeface="-apple-system"/>
              </a:rPr>
              <a:t>当变量的位宽是程序正确性的一部分时，</a:t>
            </a:r>
            <a:r>
              <a:rPr lang="zh-CN" altLang="en-US" sz="2000" i="0" dirty="0">
                <a:solidFill>
                  <a:srgbClr val="191B1F"/>
                </a:solidFill>
                <a:effectLst/>
                <a:latin typeface="-apple-system"/>
              </a:rPr>
              <a:t>为了确保</a:t>
            </a:r>
            <a:r>
              <a:rPr lang="zh-CN" altLang="en-US" sz="2000" b="1" dirty="0"/>
              <a:t>平台无关性</a:t>
            </a:r>
            <a:r>
              <a:rPr lang="zh-CN" altLang="en-US" sz="2000" dirty="0"/>
              <a:t>。</a:t>
            </a:r>
            <a:r>
              <a:rPr lang="zh-CN" altLang="en-US" sz="2000" b="0" i="0" dirty="0">
                <a:solidFill>
                  <a:srgbClr val="191B1F"/>
                </a:solidFill>
                <a:effectLst/>
                <a:latin typeface="-apple-system"/>
              </a:rPr>
              <a:t>比如你在解析一个网络协议包头：</a:t>
            </a:r>
            <a:endParaRPr lang="zh-CN" altLang="en-US" sz="2000" dirty="0"/>
          </a:p>
        </p:txBody>
      </p:sp>
      <p:pic>
        <p:nvPicPr>
          <p:cNvPr id="7" name="图片 6">
            <a:extLst>
              <a:ext uri="{FF2B5EF4-FFF2-40B4-BE49-F238E27FC236}">
                <a16:creationId xmlns:a16="http://schemas.microsoft.com/office/drawing/2014/main" id="{5AA5B578-FF47-445D-A2FD-3827DF67EB9F}"/>
              </a:ext>
            </a:extLst>
          </p:cNvPr>
          <p:cNvPicPr>
            <a:picLocks noChangeAspect="1"/>
          </p:cNvPicPr>
          <p:nvPr/>
        </p:nvPicPr>
        <p:blipFill>
          <a:blip r:embed="rId2"/>
          <a:stretch>
            <a:fillRect/>
          </a:stretch>
        </p:blipFill>
        <p:spPr>
          <a:xfrm>
            <a:off x="709084" y="3118658"/>
            <a:ext cx="7951113" cy="1746583"/>
          </a:xfrm>
          <a:prstGeom prst="rect">
            <a:avLst/>
          </a:prstGeom>
        </p:spPr>
      </p:pic>
    </p:spTree>
    <p:extLst>
      <p:ext uri="{BB962C8B-B14F-4D97-AF65-F5344CB8AC3E}">
        <p14:creationId xmlns:p14="http://schemas.microsoft.com/office/powerpoint/2010/main" val="2081383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solidFill>
                  <a:schemeClr val="bg1">
                    <a:lumMod val="75000"/>
                  </a:schemeClr>
                </a:solidFill>
              </a:rPr>
              <a:t>文件操作与数据持久化</a:t>
            </a:r>
            <a:endParaRPr lang="en-US" altLang="zh-CN" dirty="0">
              <a:solidFill>
                <a:schemeClr val="bg1">
                  <a:lumMod val="75000"/>
                </a:schemeClr>
              </a:solidFill>
            </a:endParaRPr>
          </a:p>
          <a:p>
            <a:r>
              <a:rPr lang="zh-CN" altLang="en-US" dirty="0">
                <a:solidFill>
                  <a:schemeClr val="bg1">
                    <a:lumMod val="75000"/>
                  </a:schemeClr>
                </a:solidFill>
              </a:rPr>
              <a:t>二进制文件与序列化</a:t>
            </a:r>
            <a:endParaRPr lang="en-US" altLang="zh-CN" dirty="0">
              <a:solidFill>
                <a:schemeClr val="bg1">
                  <a:lumMod val="75000"/>
                </a:schemeClr>
              </a:solidFill>
            </a:endParaRPr>
          </a:p>
          <a:p>
            <a:r>
              <a:rPr lang="zh-CN" altLang="en-US" dirty="0"/>
              <a:t>文件的定位与随机访问</a:t>
            </a:r>
            <a:endParaRPr lang="en-US" altLang="zh-CN" dirty="0"/>
          </a:p>
          <a:p>
            <a:r>
              <a:rPr lang="zh-CN" altLang="en-US" dirty="0">
                <a:solidFill>
                  <a:schemeClr val="bg1">
                    <a:lumMod val="75000"/>
                  </a:schemeClr>
                </a:solidFill>
              </a:rPr>
              <a:t>文件的错误处理</a:t>
            </a:r>
          </a:p>
        </p:txBody>
      </p:sp>
    </p:spTree>
    <p:extLst>
      <p:ext uri="{BB962C8B-B14F-4D97-AF65-F5344CB8AC3E}">
        <p14:creationId xmlns:p14="http://schemas.microsoft.com/office/powerpoint/2010/main" val="199998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962F4-39B9-4572-956B-2CE503EA394A}"/>
              </a:ext>
            </a:extLst>
          </p:cNvPr>
          <p:cNvSpPr>
            <a:spLocks noGrp="1"/>
          </p:cNvSpPr>
          <p:nvPr>
            <p:ph type="title"/>
          </p:nvPr>
        </p:nvSpPr>
        <p:spPr/>
        <p:txBody>
          <a:bodyPr/>
          <a:lstStyle/>
          <a:p>
            <a:r>
              <a:rPr lang="zh-CN" altLang="en-US" dirty="0"/>
              <a:t>文件读写位置指针</a:t>
            </a:r>
          </a:p>
        </p:txBody>
      </p:sp>
      <p:sp>
        <p:nvSpPr>
          <p:cNvPr id="3" name="内容占位符 2">
            <a:extLst>
              <a:ext uri="{FF2B5EF4-FFF2-40B4-BE49-F238E27FC236}">
                <a16:creationId xmlns:a16="http://schemas.microsoft.com/office/drawing/2014/main" id="{71C7C726-4FD8-4CE6-83EE-44766B194853}"/>
              </a:ext>
            </a:extLst>
          </p:cNvPr>
          <p:cNvSpPr>
            <a:spLocks noGrp="1"/>
          </p:cNvSpPr>
          <p:nvPr>
            <p:ph idx="1"/>
          </p:nvPr>
        </p:nvSpPr>
        <p:spPr>
          <a:xfrm>
            <a:off x="301625" y="1582615"/>
            <a:ext cx="8540750" cy="4516560"/>
          </a:xfrm>
        </p:spPr>
        <p:txBody>
          <a:bodyPr/>
          <a:lstStyle/>
          <a:p>
            <a:pPr>
              <a:spcAft>
                <a:spcPts val="300"/>
              </a:spcAft>
            </a:pPr>
            <a:r>
              <a:rPr lang="zh-CN" altLang="en-US" dirty="0"/>
              <a:t>文件指针与文件读写位置指针</a:t>
            </a:r>
          </a:p>
          <a:p>
            <a:pPr lvl="1">
              <a:spcAft>
                <a:spcPts val="300"/>
              </a:spcAft>
            </a:pPr>
            <a:r>
              <a:rPr lang="zh-CN" altLang="en-US" sz="2000" dirty="0"/>
              <a:t>指示文件的当前读写位置，在打开或创建文件时由系统自动创建</a:t>
            </a:r>
          </a:p>
          <a:p>
            <a:pPr lvl="1">
              <a:spcAft>
                <a:spcPts val="300"/>
              </a:spcAft>
            </a:pPr>
            <a:r>
              <a:rPr lang="zh-CN" altLang="en-US" sz="2000" dirty="0"/>
              <a:t>每次对文件进行读写操作后该指针自动更新位置</a:t>
            </a:r>
            <a:endParaRPr lang="en-US" altLang="zh-CN" sz="2000" dirty="0"/>
          </a:p>
          <a:p>
            <a:pPr lvl="1">
              <a:spcAft>
                <a:spcPts val="300"/>
              </a:spcAft>
            </a:pPr>
            <a:r>
              <a:rPr lang="zh-CN" altLang="en-US" sz="2000" dirty="0"/>
              <a:t>该指针是一个整数，表示当前位置（字节为单位）</a:t>
            </a:r>
          </a:p>
          <a:p>
            <a:pPr>
              <a:spcAft>
                <a:spcPts val="300"/>
              </a:spcAft>
            </a:pPr>
            <a:r>
              <a:rPr lang="zh-CN" altLang="en-US" dirty="0"/>
              <a:t>文件读写位置指针的定位</a:t>
            </a:r>
            <a:endParaRPr lang="en-US" altLang="zh-CN" dirty="0"/>
          </a:p>
          <a:p>
            <a:pPr lvl="1">
              <a:spcAft>
                <a:spcPts val="300"/>
              </a:spcAft>
            </a:pPr>
            <a:r>
              <a:rPr lang="zh-CN" altLang="en-US" sz="2000" dirty="0"/>
              <a:t>文件打开时，该指针位于文件开始或末尾（模式</a:t>
            </a:r>
            <a:r>
              <a:rPr lang="en-US" altLang="zh-CN" sz="2000" dirty="0"/>
              <a:t>a</a:t>
            </a:r>
            <a:r>
              <a:rPr lang="zh-CN" altLang="en-US" sz="2000" dirty="0"/>
              <a:t>），顺序读写文件时，该指针自动移动</a:t>
            </a:r>
            <a:endParaRPr lang="en-US" altLang="zh-CN" sz="2000" dirty="0"/>
          </a:p>
          <a:p>
            <a:pPr lvl="1">
              <a:spcAft>
                <a:spcPts val="300"/>
              </a:spcAft>
            </a:pPr>
            <a:r>
              <a:rPr lang="zh-CN" altLang="en-US" sz="2000" dirty="0"/>
              <a:t>随机读写（不是从头顺序读写）时，需要先将读写位置指针移动到特定的位置，称为</a:t>
            </a:r>
            <a:r>
              <a:rPr lang="zh-CN" altLang="en-US" sz="2000" dirty="0">
                <a:solidFill>
                  <a:srgbClr val="FF0000"/>
                </a:solidFill>
              </a:rPr>
              <a:t>文件定位</a:t>
            </a:r>
            <a:endParaRPr lang="en-US" altLang="zh-CN" sz="2000" dirty="0"/>
          </a:p>
        </p:txBody>
      </p:sp>
    </p:spTree>
    <p:extLst>
      <p:ext uri="{BB962C8B-B14F-4D97-AF65-F5344CB8AC3E}">
        <p14:creationId xmlns:p14="http://schemas.microsoft.com/office/powerpoint/2010/main" val="2772365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C06D17-3BB8-43CC-ABAE-605D23FCF7D4}"/>
              </a:ext>
            </a:extLst>
          </p:cNvPr>
          <p:cNvSpPr>
            <a:spLocks noGrp="1"/>
          </p:cNvSpPr>
          <p:nvPr>
            <p:ph type="title"/>
          </p:nvPr>
        </p:nvSpPr>
        <p:spPr/>
        <p:txBody>
          <a:bodyPr/>
          <a:lstStyle/>
          <a:p>
            <a:r>
              <a:rPr lang="zh-CN" altLang="en-US" dirty="0"/>
              <a:t>文件定位</a:t>
            </a:r>
          </a:p>
        </p:txBody>
      </p:sp>
      <p:sp>
        <p:nvSpPr>
          <p:cNvPr id="3" name="内容占位符 2">
            <a:extLst>
              <a:ext uri="{FF2B5EF4-FFF2-40B4-BE49-F238E27FC236}">
                <a16:creationId xmlns:a16="http://schemas.microsoft.com/office/drawing/2014/main" id="{05816937-69F0-47D5-AC2B-6FC4268367CE}"/>
              </a:ext>
            </a:extLst>
          </p:cNvPr>
          <p:cNvSpPr>
            <a:spLocks noGrp="1"/>
          </p:cNvSpPr>
          <p:nvPr>
            <p:ph idx="1"/>
          </p:nvPr>
        </p:nvSpPr>
        <p:spPr>
          <a:xfrm>
            <a:off x="301625" y="1268761"/>
            <a:ext cx="8540750" cy="5378224"/>
          </a:xfrm>
        </p:spPr>
        <p:txBody>
          <a:bodyPr/>
          <a:lstStyle/>
          <a:p>
            <a:r>
              <a:rPr lang="zh-CN" altLang="en-US" dirty="0"/>
              <a:t>位置指针定位到指定位置（随机读写）</a:t>
            </a:r>
            <a:endParaRPr lang="en-US" altLang="zh-CN" dirty="0"/>
          </a:p>
          <a:p>
            <a:pPr marL="452438" indent="0">
              <a:buNone/>
            </a:pPr>
            <a:r>
              <a:rPr lang="en-US" altLang="zh-CN" dirty="0">
                <a:solidFill>
                  <a:srgbClr val="0070C0"/>
                </a:solidFill>
              </a:rPr>
              <a:t>int </a:t>
            </a:r>
            <a:r>
              <a:rPr lang="en-US" altLang="zh-CN" dirty="0" err="1">
                <a:solidFill>
                  <a:srgbClr val="0070C0"/>
                </a:solidFill>
              </a:rPr>
              <a:t>fseek</a:t>
            </a:r>
            <a:r>
              <a:rPr lang="en-US" altLang="zh-CN" dirty="0">
                <a:solidFill>
                  <a:srgbClr val="0070C0"/>
                </a:solidFill>
              </a:rPr>
              <a:t>(FILE *stream, long offset, int origin);</a:t>
            </a:r>
          </a:p>
          <a:p>
            <a:pPr lvl="1"/>
            <a:r>
              <a:rPr lang="en-US" altLang="zh-CN" sz="2000" dirty="0" err="1"/>
              <a:t>orgin</a:t>
            </a:r>
            <a:r>
              <a:rPr lang="zh-CN" altLang="en-US" sz="2000" dirty="0"/>
              <a:t>为位置指针的</a:t>
            </a:r>
            <a:r>
              <a:rPr lang="zh-CN" altLang="en-US" sz="2000" dirty="0">
                <a:solidFill>
                  <a:srgbClr val="C00000"/>
                </a:solidFill>
              </a:rPr>
              <a:t>移动参考点</a:t>
            </a:r>
            <a:r>
              <a:rPr lang="zh-CN" altLang="en-US" sz="2000" dirty="0"/>
              <a:t>：</a:t>
            </a:r>
            <a:endParaRPr lang="en-US" altLang="zh-CN" sz="2000" dirty="0"/>
          </a:p>
          <a:p>
            <a:pPr lvl="2"/>
            <a:r>
              <a:rPr lang="zh-CN" altLang="en-US" sz="1800" dirty="0"/>
              <a:t>文件头    </a:t>
            </a:r>
            <a:r>
              <a:rPr lang="en-US" altLang="zh-CN" sz="1800" dirty="0">
                <a:solidFill>
                  <a:srgbClr val="C00000"/>
                </a:solidFill>
              </a:rPr>
              <a:t>SEEK_SET </a:t>
            </a:r>
            <a:r>
              <a:rPr lang="zh-CN" altLang="en-US" sz="1800" dirty="0">
                <a:solidFill>
                  <a:srgbClr val="C00000"/>
                </a:solidFill>
              </a:rPr>
              <a:t>（</a:t>
            </a:r>
            <a:r>
              <a:rPr lang="en-US" altLang="zh-CN" sz="1800" dirty="0">
                <a:solidFill>
                  <a:srgbClr val="C00000"/>
                </a:solidFill>
              </a:rPr>
              <a:t>0</a:t>
            </a:r>
            <a:r>
              <a:rPr lang="zh-CN" altLang="en-US" sz="1800" dirty="0">
                <a:solidFill>
                  <a:srgbClr val="C00000"/>
                </a:solidFill>
              </a:rPr>
              <a:t>）</a:t>
            </a:r>
            <a:endParaRPr lang="en-US" altLang="zh-CN" sz="1800" dirty="0">
              <a:solidFill>
                <a:srgbClr val="C00000"/>
              </a:solidFill>
            </a:endParaRPr>
          </a:p>
          <a:p>
            <a:pPr lvl="2"/>
            <a:r>
              <a:rPr lang="zh-CN" altLang="en-US" sz="1800" dirty="0"/>
              <a:t>当前位置 </a:t>
            </a:r>
            <a:r>
              <a:rPr lang="en-US" altLang="zh-CN" sz="1800" dirty="0">
                <a:solidFill>
                  <a:srgbClr val="C00000"/>
                </a:solidFill>
              </a:rPr>
              <a:t>SEEK_CRU</a:t>
            </a:r>
            <a:r>
              <a:rPr lang="zh-CN" altLang="en-US" sz="1800" dirty="0">
                <a:solidFill>
                  <a:srgbClr val="C00000"/>
                </a:solidFill>
              </a:rPr>
              <a:t>（</a:t>
            </a:r>
            <a:r>
              <a:rPr lang="en-US" altLang="zh-CN" sz="1800" dirty="0">
                <a:solidFill>
                  <a:srgbClr val="C00000"/>
                </a:solidFill>
              </a:rPr>
              <a:t>1</a:t>
            </a:r>
            <a:r>
              <a:rPr lang="zh-CN" altLang="en-US" sz="1800" dirty="0">
                <a:solidFill>
                  <a:srgbClr val="C00000"/>
                </a:solidFill>
              </a:rPr>
              <a:t>）</a:t>
            </a:r>
            <a:endParaRPr lang="en-US" altLang="zh-CN" sz="1800" dirty="0">
              <a:solidFill>
                <a:srgbClr val="C00000"/>
              </a:solidFill>
            </a:endParaRPr>
          </a:p>
          <a:p>
            <a:pPr lvl="2"/>
            <a:r>
              <a:rPr lang="zh-CN" altLang="en-US" sz="1800" dirty="0"/>
              <a:t>文件尾    </a:t>
            </a:r>
            <a:r>
              <a:rPr lang="en-US" altLang="zh-CN" sz="1800" dirty="0">
                <a:solidFill>
                  <a:srgbClr val="C00000"/>
                </a:solidFill>
              </a:rPr>
              <a:t>SEEK_END</a:t>
            </a:r>
            <a:r>
              <a:rPr lang="zh-CN" altLang="en-US" sz="1800" dirty="0">
                <a:solidFill>
                  <a:srgbClr val="C00000"/>
                </a:solidFill>
              </a:rPr>
              <a:t>（</a:t>
            </a:r>
            <a:r>
              <a:rPr lang="en-US" altLang="zh-CN" sz="1800" dirty="0">
                <a:solidFill>
                  <a:srgbClr val="C00000"/>
                </a:solidFill>
              </a:rPr>
              <a:t>2</a:t>
            </a:r>
            <a:r>
              <a:rPr lang="zh-CN" altLang="en-US" sz="1800" dirty="0">
                <a:solidFill>
                  <a:srgbClr val="C00000"/>
                </a:solidFill>
              </a:rPr>
              <a:t>）</a:t>
            </a:r>
            <a:endParaRPr lang="en-US" altLang="zh-CN" sz="1800" dirty="0">
              <a:solidFill>
                <a:srgbClr val="C00000"/>
              </a:solidFill>
            </a:endParaRPr>
          </a:p>
          <a:p>
            <a:pPr lvl="1"/>
            <a:r>
              <a:rPr lang="en-US" altLang="zh-CN" sz="2000" dirty="0"/>
              <a:t>offset </a:t>
            </a:r>
            <a:r>
              <a:rPr lang="zh-CN" altLang="en-US" sz="2000" dirty="0"/>
              <a:t>为从参考点的</a:t>
            </a:r>
            <a:r>
              <a:rPr lang="zh-CN" altLang="en-US" sz="2000" dirty="0">
                <a:solidFill>
                  <a:srgbClr val="C00000"/>
                </a:solidFill>
              </a:rPr>
              <a:t>位移量</a:t>
            </a:r>
            <a:r>
              <a:rPr lang="en-US" altLang="zh-CN" sz="2000" dirty="0"/>
              <a:t>(</a:t>
            </a:r>
            <a:r>
              <a:rPr lang="zh-CN" altLang="en-US" sz="2000" dirty="0"/>
              <a:t>字节数、长整型</a:t>
            </a:r>
            <a:r>
              <a:rPr lang="en-US" altLang="zh-CN" sz="2000" dirty="0"/>
              <a:t>)</a:t>
            </a:r>
            <a:r>
              <a:rPr lang="zh-CN" altLang="en-US" sz="2000" dirty="0"/>
              <a:t>，可以为正值（向文件末尾移动）、负值（向文件开始处移动）或 </a:t>
            </a:r>
            <a:r>
              <a:rPr lang="en-US" altLang="zh-CN" sz="2000" dirty="0"/>
              <a:t>0</a:t>
            </a:r>
            <a:r>
              <a:rPr lang="zh-CN" altLang="en-US" sz="2000" dirty="0"/>
              <a:t>（保持不动）</a:t>
            </a:r>
            <a:endParaRPr lang="en-US" altLang="zh-CN" dirty="0"/>
          </a:p>
          <a:p>
            <a:r>
              <a:rPr lang="zh-CN" altLang="en-US" dirty="0"/>
              <a:t>位置指针（重新）定位到开头</a:t>
            </a:r>
            <a:endParaRPr lang="en-US" altLang="zh-CN" dirty="0"/>
          </a:p>
          <a:p>
            <a:pPr marL="452438" indent="0">
              <a:buNone/>
            </a:pPr>
            <a:r>
              <a:rPr lang="en-US" altLang="zh-CN" dirty="0">
                <a:solidFill>
                  <a:srgbClr val="0070C0"/>
                </a:solidFill>
              </a:rPr>
              <a:t>void rewind(FILE *stream); </a:t>
            </a:r>
          </a:p>
          <a:p>
            <a:pPr lvl="1"/>
            <a:r>
              <a:rPr lang="zh-CN" altLang="en-US" sz="2000" dirty="0"/>
              <a:t>基本等价于 </a:t>
            </a:r>
            <a:r>
              <a:rPr lang="en-US" altLang="zh-CN" sz="2000" dirty="0" err="1">
                <a:solidFill>
                  <a:srgbClr val="0070C0"/>
                </a:solidFill>
              </a:rPr>
              <a:t>fseek</a:t>
            </a:r>
            <a:r>
              <a:rPr lang="en-US" altLang="zh-CN" sz="2000" dirty="0">
                <a:solidFill>
                  <a:srgbClr val="0070C0"/>
                </a:solidFill>
              </a:rPr>
              <a:t>(stream, 0, SEEK_SET) </a:t>
            </a:r>
            <a:r>
              <a:rPr lang="zh-CN" altLang="en-US" sz="2000" dirty="0"/>
              <a:t>，用于将文件指针设置到文件的起始位置，区别是会清除当前文件的错误指示器</a:t>
            </a:r>
          </a:p>
        </p:txBody>
      </p:sp>
      <p:sp>
        <p:nvSpPr>
          <p:cNvPr id="4" name="卷形: 垂直 3">
            <a:extLst>
              <a:ext uri="{FF2B5EF4-FFF2-40B4-BE49-F238E27FC236}">
                <a16:creationId xmlns:a16="http://schemas.microsoft.com/office/drawing/2014/main" id="{01B128A4-9C00-4F60-B821-308DC6E0146A}"/>
              </a:ext>
            </a:extLst>
          </p:cNvPr>
          <p:cNvSpPr/>
          <p:nvPr/>
        </p:nvSpPr>
        <p:spPr bwMode="auto">
          <a:xfrm>
            <a:off x="4440115" y="2858833"/>
            <a:ext cx="4402260" cy="1099040"/>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for (count = 1L; count &lt;= size; count++)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fseek</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-count, SEEK_END);</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ch</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fgetc</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逆向输出文件的所有字节</a:t>
            </a:r>
            <a:endPar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233988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53229B-1A17-421C-A30F-482F0A87D0CA}"/>
              </a:ext>
            </a:extLst>
          </p:cNvPr>
          <p:cNvSpPr>
            <a:spLocks noGrp="1"/>
          </p:cNvSpPr>
          <p:nvPr>
            <p:ph type="title"/>
          </p:nvPr>
        </p:nvSpPr>
        <p:spPr/>
        <p:txBody>
          <a:bodyPr/>
          <a:lstStyle/>
          <a:p>
            <a:r>
              <a:rPr lang="zh-CN" altLang="en-US" dirty="0"/>
              <a:t>文件的基本概念</a:t>
            </a:r>
          </a:p>
        </p:txBody>
      </p:sp>
      <p:sp>
        <p:nvSpPr>
          <p:cNvPr id="3" name="内容占位符 2">
            <a:extLst>
              <a:ext uri="{FF2B5EF4-FFF2-40B4-BE49-F238E27FC236}">
                <a16:creationId xmlns:a16="http://schemas.microsoft.com/office/drawing/2014/main" id="{BFA8A21C-AAF5-454A-A652-E16E41CC28BB}"/>
              </a:ext>
            </a:extLst>
          </p:cNvPr>
          <p:cNvSpPr>
            <a:spLocks noGrp="1"/>
          </p:cNvSpPr>
          <p:nvPr>
            <p:ph idx="1"/>
          </p:nvPr>
        </p:nvSpPr>
        <p:spPr>
          <a:xfrm>
            <a:off x="301625" y="1268760"/>
            <a:ext cx="8540750" cy="4830415"/>
          </a:xfrm>
        </p:spPr>
        <p:txBody>
          <a:bodyPr/>
          <a:lstStyle/>
          <a:p>
            <a:pPr lvl="0"/>
            <a:r>
              <a:rPr lang="zh-CN" altLang="en-US" sz="2400" dirty="0">
                <a:solidFill>
                  <a:prstClr val="black"/>
                </a:solidFill>
              </a:rPr>
              <a:t>文件的读写方式分为</a:t>
            </a:r>
            <a:r>
              <a:rPr lang="zh-CN" altLang="en-US" sz="2400" dirty="0">
                <a:solidFill>
                  <a:srgbClr val="0070C0"/>
                </a:solidFill>
              </a:rPr>
              <a:t>顺序存取</a:t>
            </a:r>
            <a:r>
              <a:rPr lang="zh-CN" altLang="en-US" sz="2400" dirty="0">
                <a:solidFill>
                  <a:prstClr val="black"/>
                </a:solidFill>
              </a:rPr>
              <a:t>和</a:t>
            </a:r>
            <a:r>
              <a:rPr lang="zh-CN" altLang="en-US" sz="2400" dirty="0">
                <a:solidFill>
                  <a:srgbClr val="0070C0"/>
                </a:solidFill>
              </a:rPr>
              <a:t>随机存取</a:t>
            </a:r>
          </a:p>
          <a:p>
            <a:pPr lvl="1"/>
            <a:r>
              <a:rPr lang="zh-CN" altLang="en-US" sz="2000" dirty="0">
                <a:solidFill>
                  <a:srgbClr val="0070C0"/>
                </a:solidFill>
              </a:rPr>
              <a:t>顺序存取</a:t>
            </a:r>
            <a:r>
              <a:rPr lang="zh-CN" altLang="en-US" sz="2000" dirty="0">
                <a:solidFill>
                  <a:prstClr val="black"/>
                </a:solidFill>
              </a:rPr>
              <a:t>：从头到尾读写文件所有数据，文件被看成一个字符流，称为</a:t>
            </a:r>
            <a:r>
              <a:rPr lang="zh-CN" altLang="en-US" sz="2000" dirty="0">
                <a:solidFill>
                  <a:srgbClr val="0070C0"/>
                </a:solidFill>
              </a:rPr>
              <a:t>流式文件</a:t>
            </a:r>
          </a:p>
          <a:p>
            <a:pPr lvl="2"/>
            <a:r>
              <a:rPr lang="zh-CN" altLang="en-US" sz="1800" dirty="0">
                <a:solidFill>
                  <a:prstClr val="black"/>
                </a:solidFill>
              </a:rPr>
              <a:t>网络中所说的流是指一组有序数据序列，代表传输中的数字序列</a:t>
            </a:r>
            <a:endParaRPr lang="en-US" altLang="zh-CN" sz="1800" dirty="0">
              <a:solidFill>
                <a:prstClr val="black"/>
              </a:solidFill>
            </a:endParaRPr>
          </a:p>
          <a:p>
            <a:pPr lvl="2"/>
            <a:r>
              <a:rPr lang="zh-CN" altLang="en-US" sz="1800" dirty="0">
                <a:solidFill>
                  <a:prstClr val="black"/>
                </a:solidFill>
              </a:rPr>
              <a:t>向文件顺序写入</a:t>
            </a:r>
            <a:r>
              <a:rPr lang="en-US" altLang="zh-CN" sz="1800" dirty="0">
                <a:solidFill>
                  <a:prstClr val="black"/>
                </a:solidFill>
              </a:rPr>
              <a:t>/</a:t>
            </a:r>
            <a:r>
              <a:rPr lang="zh-CN" altLang="en-US" sz="1800" dirty="0">
                <a:solidFill>
                  <a:prstClr val="black"/>
                </a:solidFill>
              </a:rPr>
              <a:t>读出数据</a:t>
            </a:r>
            <a:endParaRPr lang="en-US" altLang="zh-CN" sz="2000" dirty="0">
              <a:solidFill>
                <a:prstClr val="black"/>
              </a:solidFill>
            </a:endParaRPr>
          </a:p>
          <a:p>
            <a:pPr lvl="3"/>
            <a:r>
              <a:rPr lang="zh-CN" altLang="en-US" sz="1800" dirty="0">
                <a:solidFill>
                  <a:prstClr val="black"/>
                </a:solidFill>
              </a:rPr>
              <a:t>打开文件并将</a:t>
            </a:r>
            <a:r>
              <a:rPr lang="zh-CN" altLang="en-US" sz="1800" dirty="0">
                <a:solidFill>
                  <a:srgbClr val="C00000"/>
                </a:solidFill>
              </a:rPr>
              <a:t>文件指针</a:t>
            </a:r>
            <a:r>
              <a:rPr lang="zh-CN" altLang="en-US" sz="1800" dirty="0">
                <a:solidFill>
                  <a:prstClr val="black"/>
                </a:solidFill>
              </a:rPr>
              <a:t>置于文件的开头</a:t>
            </a:r>
            <a:endParaRPr lang="en-US" altLang="zh-CN" sz="1800" dirty="0">
              <a:solidFill>
                <a:prstClr val="black"/>
              </a:solidFill>
            </a:endParaRPr>
          </a:p>
          <a:p>
            <a:pPr lvl="3"/>
            <a:r>
              <a:rPr lang="zh-CN" altLang="en-US" sz="1800" dirty="0">
                <a:solidFill>
                  <a:prstClr val="black"/>
                </a:solidFill>
              </a:rPr>
              <a:t>将</a:t>
            </a:r>
            <a:r>
              <a:rPr lang="zh-CN" altLang="en-US" sz="1800" dirty="0">
                <a:solidFill>
                  <a:srgbClr val="00B050"/>
                </a:solidFill>
              </a:rPr>
              <a:t>内存</a:t>
            </a:r>
            <a:r>
              <a:rPr lang="zh-CN" altLang="en-US" sz="1800" dirty="0">
                <a:solidFill>
                  <a:prstClr val="black"/>
                </a:solidFill>
              </a:rPr>
              <a:t>中的数据顺序写入文件</a:t>
            </a:r>
            <a:r>
              <a:rPr lang="en-US" altLang="zh-CN" sz="1800" dirty="0">
                <a:solidFill>
                  <a:prstClr val="black"/>
                </a:solidFill>
              </a:rPr>
              <a:t>/</a:t>
            </a:r>
            <a:r>
              <a:rPr lang="zh-CN" altLang="en-US" sz="1800" dirty="0">
                <a:solidFill>
                  <a:prstClr val="black"/>
                </a:solidFill>
              </a:rPr>
              <a:t>将数据顺序读入内存</a:t>
            </a:r>
            <a:endParaRPr lang="en-US" altLang="zh-CN" sz="1800" dirty="0">
              <a:solidFill>
                <a:prstClr val="black"/>
              </a:solidFill>
            </a:endParaRPr>
          </a:p>
          <a:p>
            <a:pPr lvl="1"/>
            <a:r>
              <a:rPr lang="zh-CN" altLang="en-US" sz="2000" dirty="0">
                <a:solidFill>
                  <a:srgbClr val="0070C0"/>
                </a:solidFill>
              </a:rPr>
              <a:t>随机存取</a:t>
            </a:r>
            <a:r>
              <a:rPr lang="zh-CN" altLang="en-US" sz="2000" dirty="0">
                <a:solidFill>
                  <a:prstClr val="black"/>
                </a:solidFill>
              </a:rPr>
              <a:t>：随机从文件内指定的位置读写数据</a:t>
            </a:r>
            <a:endParaRPr lang="en-US" altLang="zh-CN" sz="2000" dirty="0">
              <a:solidFill>
                <a:prstClr val="black"/>
              </a:solidFill>
            </a:endParaRPr>
          </a:p>
          <a:p>
            <a:pPr lvl="2"/>
            <a:r>
              <a:rPr lang="zh-CN" altLang="en-US" sz="1800" dirty="0">
                <a:solidFill>
                  <a:prstClr val="black"/>
                </a:solidFill>
              </a:rPr>
              <a:t>向文件随机写入</a:t>
            </a:r>
            <a:r>
              <a:rPr lang="en-US" altLang="zh-CN" sz="1800" dirty="0">
                <a:solidFill>
                  <a:prstClr val="black"/>
                </a:solidFill>
              </a:rPr>
              <a:t>/</a:t>
            </a:r>
            <a:r>
              <a:rPr lang="zh-CN" altLang="en-US" sz="1800" dirty="0">
                <a:solidFill>
                  <a:prstClr val="black"/>
                </a:solidFill>
              </a:rPr>
              <a:t>读出数据</a:t>
            </a:r>
            <a:endParaRPr lang="en-US" altLang="zh-CN" sz="1800" dirty="0">
              <a:solidFill>
                <a:prstClr val="black"/>
              </a:solidFill>
            </a:endParaRPr>
          </a:p>
          <a:p>
            <a:pPr lvl="3"/>
            <a:r>
              <a:rPr lang="zh-CN" altLang="en-US" sz="1800" dirty="0">
                <a:solidFill>
                  <a:prstClr val="black"/>
                </a:solidFill>
              </a:rPr>
              <a:t>打开文件并将</a:t>
            </a:r>
            <a:r>
              <a:rPr lang="zh-CN" altLang="en-US" sz="1800" dirty="0">
                <a:solidFill>
                  <a:srgbClr val="C00000"/>
                </a:solidFill>
              </a:rPr>
              <a:t>文件定位指针</a:t>
            </a:r>
            <a:r>
              <a:rPr lang="zh-CN" altLang="en-US" sz="1800" dirty="0">
                <a:solidFill>
                  <a:prstClr val="black"/>
                </a:solidFill>
              </a:rPr>
              <a:t>置于待写入</a:t>
            </a:r>
            <a:r>
              <a:rPr lang="en-US" altLang="zh-CN" sz="1800" dirty="0">
                <a:solidFill>
                  <a:prstClr val="black"/>
                </a:solidFill>
              </a:rPr>
              <a:t>/</a:t>
            </a:r>
            <a:r>
              <a:rPr lang="zh-CN" altLang="en-US" sz="1800" dirty="0">
                <a:solidFill>
                  <a:prstClr val="black"/>
                </a:solidFill>
              </a:rPr>
              <a:t>读出的位置</a:t>
            </a:r>
            <a:endParaRPr lang="en-US" altLang="zh-CN" sz="1800" dirty="0">
              <a:solidFill>
                <a:prstClr val="black"/>
              </a:solidFill>
            </a:endParaRPr>
          </a:p>
          <a:p>
            <a:pPr lvl="3"/>
            <a:r>
              <a:rPr lang="zh-CN" altLang="en-US" sz="1800" dirty="0">
                <a:solidFill>
                  <a:prstClr val="black"/>
                </a:solidFill>
              </a:rPr>
              <a:t>将</a:t>
            </a:r>
            <a:r>
              <a:rPr lang="zh-CN" altLang="en-US" sz="1800" dirty="0">
                <a:solidFill>
                  <a:srgbClr val="00B050"/>
                </a:solidFill>
              </a:rPr>
              <a:t>内存</a:t>
            </a:r>
            <a:r>
              <a:rPr lang="zh-CN" altLang="en-US" sz="1800" dirty="0">
                <a:solidFill>
                  <a:prstClr val="black"/>
                </a:solidFill>
              </a:rPr>
              <a:t>中的数据写入文件</a:t>
            </a:r>
            <a:r>
              <a:rPr lang="en-US" altLang="zh-CN" sz="1800" dirty="0">
                <a:solidFill>
                  <a:prstClr val="black"/>
                </a:solidFill>
              </a:rPr>
              <a:t>/</a:t>
            </a:r>
            <a:r>
              <a:rPr lang="zh-CN" altLang="en-US" sz="1800" dirty="0">
                <a:solidFill>
                  <a:prstClr val="black"/>
                </a:solidFill>
              </a:rPr>
              <a:t>将数据读入内存</a:t>
            </a:r>
            <a:endParaRPr lang="en-US" altLang="zh-CN" sz="1800" dirty="0">
              <a:solidFill>
                <a:prstClr val="black"/>
              </a:solidFill>
            </a:endParaRPr>
          </a:p>
          <a:p>
            <a:pPr lvl="1"/>
            <a:r>
              <a:rPr lang="zh-CN" altLang="en-US" sz="2000" dirty="0">
                <a:solidFill>
                  <a:prstClr val="black"/>
                </a:solidFill>
              </a:rPr>
              <a:t>顺序文件只能顺序存取，随机文件两种都可以</a:t>
            </a:r>
          </a:p>
          <a:p>
            <a:pPr marL="0" indent="0">
              <a:buNone/>
            </a:pPr>
            <a:endParaRPr lang="zh-CN" altLang="en-US" dirty="0"/>
          </a:p>
        </p:txBody>
      </p:sp>
    </p:spTree>
    <p:extLst>
      <p:ext uri="{BB962C8B-B14F-4D97-AF65-F5344CB8AC3E}">
        <p14:creationId xmlns:p14="http://schemas.microsoft.com/office/powerpoint/2010/main" val="4254693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3BCD74-6A38-40D1-91D7-8907832A711C}"/>
              </a:ext>
            </a:extLst>
          </p:cNvPr>
          <p:cNvSpPr>
            <a:spLocks noGrp="1"/>
          </p:cNvSpPr>
          <p:nvPr>
            <p:ph type="title"/>
          </p:nvPr>
        </p:nvSpPr>
        <p:spPr/>
        <p:txBody>
          <a:bodyPr/>
          <a:lstStyle/>
          <a:p>
            <a:r>
              <a:rPr lang="zh-CN" altLang="en-US" dirty="0"/>
              <a:t>文件定位</a:t>
            </a:r>
          </a:p>
        </p:txBody>
      </p:sp>
      <p:sp>
        <p:nvSpPr>
          <p:cNvPr id="3" name="内容占位符 2">
            <a:extLst>
              <a:ext uri="{FF2B5EF4-FFF2-40B4-BE49-F238E27FC236}">
                <a16:creationId xmlns:a16="http://schemas.microsoft.com/office/drawing/2014/main" id="{14241CC7-63B5-4175-9B6F-3695BE8E7523}"/>
              </a:ext>
            </a:extLst>
          </p:cNvPr>
          <p:cNvSpPr>
            <a:spLocks noGrp="1"/>
          </p:cNvSpPr>
          <p:nvPr>
            <p:ph idx="1"/>
          </p:nvPr>
        </p:nvSpPr>
        <p:spPr>
          <a:xfrm>
            <a:off x="301625" y="1556792"/>
            <a:ext cx="8540750" cy="4826423"/>
          </a:xfrm>
        </p:spPr>
        <p:txBody>
          <a:bodyPr/>
          <a:lstStyle/>
          <a:p>
            <a:r>
              <a:rPr lang="en-US" altLang="zh-CN" sz="2000" dirty="0" err="1">
                <a:solidFill>
                  <a:srgbClr val="0070C0"/>
                </a:solidFill>
              </a:rPr>
              <a:t>fseek</a:t>
            </a:r>
            <a:r>
              <a:rPr lang="en-US" altLang="zh-CN" sz="2000" dirty="0">
                <a:solidFill>
                  <a:srgbClr val="0070C0"/>
                </a:solidFill>
              </a:rPr>
              <a:t>()</a:t>
            </a:r>
            <a:r>
              <a:rPr lang="zh-CN" altLang="en-US" sz="2000" dirty="0">
                <a:solidFill>
                  <a:srgbClr val="0070C0"/>
                </a:solidFill>
              </a:rPr>
              <a:t> </a:t>
            </a:r>
            <a:r>
              <a:rPr lang="zh-CN" altLang="en-US" sz="2000" dirty="0"/>
              <a:t>函数的调用：</a:t>
            </a:r>
            <a:endParaRPr lang="en-US" altLang="zh-CN" sz="2000" dirty="0"/>
          </a:p>
          <a:p>
            <a:pPr lvl="1"/>
            <a:r>
              <a:rPr lang="en-US" altLang="zh-CN" sz="1800" dirty="0" err="1">
                <a:solidFill>
                  <a:srgbClr val="0070C0"/>
                </a:solidFill>
              </a:rPr>
              <a:t>fseek</a:t>
            </a:r>
            <a:r>
              <a:rPr lang="en-US" altLang="zh-CN" sz="1800" dirty="0">
                <a:solidFill>
                  <a:srgbClr val="0070C0"/>
                </a:solidFill>
              </a:rPr>
              <a:t>(</a:t>
            </a:r>
            <a:r>
              <a:rPr lang="en-US" altLang="zh-CN" sz="1800" dirty="0" err="1">
                <a:solidFill>
                  <a:srgbClr val="0070C0"/>
                </a:solidFill>
              </a:rPr>
              <a:t>fp</a:t>
            </a:r>
            <a:r>
              <a:rPr lang="en-US" altLang="zh-CN" sz="1800" dirty="0">
                <a:solidFill>
                  <a:srgbClr val="0070C0"/>
                </a:solidFill>
              </a:rPr>
              <a:t>, 100L, SEEK_SET);   </a:t>
            </a:r>
            <a:r>
              <a:rPr lang="en-US" altLang="zh-CN" sz="1800" dirty="0">
                <a:solidFill>
                  <a:srgbClr val="00B050"/>
                </a:solidFill>
              </a:rPr>
              <a:t>// </a:t>
            </a:r>
            <a:r>
              <a:rPr lang="zh-CN" altLang="en-US" sz="1800" dirty="0">
                <a:solidFill>
                  <a:srgbClr val="00B050"/>
                </a:solidFill>
              </a:rPr>
              <a:t>从文件头向后移动</a:t>
            </a:r>
            <a:r>
              <a:rPr lang="en-US" altLang="zh-CN" sz="1800" dirty="0">
                <a:solidFill>
                  <a:srgbClr val="00B050"/>
                </a:solidFill>
              </a:rPr>
              <a:t>100</a:t>
            </a:r>
            <a:r>
              <a:rPr lang="zh-CN" altLang="en-US" sz="1800" dirty="0">
                <a:solidFill>
                  <a:srgbClr val="00B050"/>
                </a:solidFill>
              </a:rPr>
              <a:t>个字节</a:t>
            </a:r>
            <a:endParaRPr lang="en-US" altLang="zh-CN" sz="1800" dirty="0">
              <a:solidFill>
                <a:srgbClr val="00B050"/>
              </a:solidFill>
            </a:endParaRPr>
          </a:p>
          <a:p>
            <a:pPr lvl="1"/>
            <a:r>
              <a:rPr lang="en-US" altLang="zh-CN" sz="1800" dirty="0" err="1">
                <a:solidFill>
                  <a:srgbClr val="0070C0"/>
                </a:solidFill>
              </a:rPr>
              <a:t>fseek</a:t>
            </a:r>
            <a:r>
              <a:rPr lang="en-US" altLang="zh-CN" sz="1800" dirty="0">
                <a:solidFill>
                  <a:srgbClr val="0070C0"/>
                </a:solidFill>
              </a:rPr>
              <a:t>(</a:t>
            </a:r>
            <a:r>
              <a:rPr lang="en-US" altLang="zh-CN" sz="1800" dirty="0" err="1">
                <a:solidFill>
                  <a:srgbClr val="0070C0"/>
                </a:solidFill>
              </a:rPr>
              <a:t>fp</a:t>
            </a:r>
            <a:r>
              <a:rPr lang="en-US" altLang="zh-CN" sz="1800" dirty="0">
                <a:solidFill>
                  <a:srgbClr val="0070C0"/>
                </a:solidFill>
              </a:rPr>
              <a:t>, -10L, SEEK_CUR);  </a:t>
            </a:r>
            <a:r>
              <a:rPr lang="en-US" altLang="zh-CN" sz="1800" dirty="0">
                <a:solidFill>
                  <a:srgbClr val="00B050"/>
                </a:solidFill>
              </a:rPr>
              <a:t>// </a:t>
            </a:r>
            <a:r>
              <a:rPr lang="zh-CN" altLang="en-US" sz="1800" dirty="0">
                <a:solidFill>
                  <a:srgbClr val="00B050"/>
                </a:solidFill>
              </a:rPr>
              <a:t>从当前位置向前移动</a:t>
            </a:r>
            <a:r>
              <a:rPr lang="en-US" altLang="zh-CN" sz="1800" dirty="0">
                <a:solidFill>
                  <a:srgbClr val="00B050"/>
                </a:solidFill>
              </a:rPr>
              <a:t>10</a:t>
            </a:r>
            <a:r>
              <a:rPr lang="zh-CN" altLang="en-US" sz="1800" dirty="0">
                <a:solidFill>
                  <a:srgbClr val="00B050"/>
                </a:solidFill>
              </a:rPr>
              <a:t>个字节</a:t>
            </a:r>
            <a:endParaRPr lang="en-US" altLang="zh-CN" sz="1800" dirty="0">
              <a:solidFill>
                <a:srgbClr val="00B050"/>
              </a:solidFill>
            </a:endParaRPr>
          </a:p>
          <a:p>
            <a:pPr lvl="1"/>
            <a:r>
              <a:rPr lang="en-US" altLang="zh-CN" sz="1800" dirty="0" err="1">
                <a:solidFill>
                  <a:srgbClr val="0070C0"/>
                </a:solidFill>
              </a:rPr>
              <a:t>fseek</a:t>
            </a:r>
            <a:r>
              <a:rPr lang="en-US" altLang="zh-CN" sz="1800" dirty="0">
                <a:solidFill>
                  <a:srgbClr val="0070C0"/>
                </a:solidFill>
              </a:rPr>
              <a:t>(</a:t>
            </a:r>
            <a:r>
              <a:rPr lang="en-US" altLang="zh-CN" sz="1800" dirty="0" err="1">
                <a:solidFill>
                  <a:srgbClr val="0070C0"/>
                </a:solidFill>
              </a:rPr>
              <a:t>fp</a:t>
            </a:r>
            <a:r>
              <a:rPr lang="en-US" altLang="zh-CN" sz="1800" dirty="0">
                <a:solidFill>
                  <a:srgbClr val="0070C0"/>
                </a:solidFill>
              </a:rPr>
              <a:t>, -20L, SEEK_END);  </a:t>
            </a:r>
            <a:r>
              <a:rPr lang="en-US" altLang="zh-CN" sz="1800" dirty="0">
                <a:solidFill>
                  <a:srgbClr val="00B050"/>
                </a:solidFill>
              </a:rPr>
              <a:t>// </a:t>
            </a:r>
            <a:r>
              <a:rPr lang="zh-CN" altLang="en-US" sz="1800" dirty="0">
                <a:solidFill>
                  <a:srgbClr val="00B050"/>
                </a:solidFill>
              </a:rPr>
              <a:t>从文件尾向前移动</a:t>
            </a:r>
            <a:r>
              <a:rPr lang="en-US" altLang="zh-CN" sz="1800" dirty="0">
                <a:solidFill>
                  <a:srgbClr val="00B050"/>
                </a:solidFill>
              </a:rPr>
              <a:t>20</a:t>
            </a:r>
            <a:r>
              <a:rPr lang="zh-CN" altLang="en-US" sz="1800" dirty="0">
                <a:solidFill>
                  <a:srgbClr val="00B050"/>
                </a:solidFill>
              </a:rPr>
              <a:t>个字节</a:t>
            </a:r>
            <a:endParaRPr lang="en-US" altLang="zh-CN" sz="2000" dirty="0"/>
          </a:p>
          <a:p>
            <a:r>
              <a:rPr lang="zh-CN" altLang="en-US" sz="2000" dirty="0"/>
              <a:t>如以读写模式打开文件（如 </a:t>
            </a:r>
            <a:r>
              <a:rPr lang="en-US" altLang="zh-CN" sz="2000" dirty="0"/>
              <a:t>r+</a:t>
            </a:r>
            <a:r>
              <a:rPr lang="zh-CN" altLang="en-US" sz="2000" dirty="0"/>
              <a:t>、</a:t>
            </a:r>
            <a:r>
              <a:rPr lang="en-US" altLang="zh-CN" sz="2000" dirty="0"/>
              <a:t>w+</a:t>
            </a:r>
            <a:r>
              <a:rPr lang="zh-CN" altLang="en-US" sz="2000" dirty="0"/>
              <a:t>、</a:t>
            </a:r>
            <a:r>
              <a:rPr lang="en-US" altLang="zh-CN" sz="2000" dirty="0"/>
              <a:t>a+</a:t>
            </a:r>
            <a:r>
              <a:rPr lang="zh-CN" altLang="en-US" sz="2000" dirty="0"/>
              <a:t>）</a:t>
            </a:r>
            <a:endParaRPr lang="en-US" altLang="zh-CN" sz="2000" dirty="0"/>
          </a:p>
          <a:p>
            <a:pPr lvl="1"/>
            <a:r>
              <a:rPr lang="zh-CN" altLang="en-US" sz="1800" dirty="0">
                <a:solidFill>
                  <a:schemeClr val="tx2"/>
                </a:solidFill>
              </a:rPr>
              <a:t>不改变模式</a:t>
            </a:r>
            <a:r>
              <a:rPr lang="zh-CN" altLang="en-US" sz="1800" dirty="0"/>
              <a:t>：仅移动位置指针，不论当前处于读模式还是写模式。</a:t>
            </a:r>
          </a:p>
          <a:p>
            <a:pPr lvl="1"/>
            <a:r>
              <a:rPr lang="zh-CN" altLang="en-US" sz="1800" dirty="0">
                <a:solidFill>
                  <a:schemeClr val="tx2"/>
                </a:solidFill>
              </a:rPr>
              <a:t>读写切换规范</a:t>
            </a:r>
            <a:r>
              <a:rPr lang="zh-CN" altLang="en-US" sz="1800" dirty="0"/>
              <a:t>：如果在读操作后紧接着进行写操作（或反之），必须在中间插入一个 </a:t>
            </a:r>
            <a:r>
              <a:rPr lang="en-US" altLang="zh-CN" sz="1800" dirty="0" err="1"/>
              <a:t>fseek</a:t>
            </a:r>
            <a:r>
              <a:rPr lang="en-US" altLang="zh-CN" sz="1800" dirty="0"/>
              <a:t> </a:t>
            </a:r>
            <a:r>
              <a:rPr lang="zh-CN" altLang="en-US" sz="1800" dirty="0"/>
              <a:t>或 </a:t>
            </a:r>
            <a:r>
              <a:rPr lang="en-US" altLang="zh-CN" sz="1800" dirty="0" err="1"/>
              <a:t>fflush</a:t>
            </a:r>
            <a:r>
              <a:rPr lang="en-US" altLang="zh-CN" sz="1800" dirty="0"/>
              <a:t> </a:t>
            </a:r>
            <a:r>
              <a:rPr lang="zh-CN" altLang="en-US" sz="1800" dirty="0"/>
              <a:t>调用，以重置流的读写属性。</a:t>
            </a:r>
          </a:p>
          <a:p>
            <a:pPr lvl="1"/>
            <a:r>
              <a:rPr lang="zh-CN" altLang="en-US" sz="1800" dirty="0">
                <a:solidFill>
                  <a:schemeClr val="tx2"/>
                </a:solidFill>
              </a:rPr>
              <a:t>适用场景</a:t>
            </a:r>
            <a:r>
              <a:rPr lang="zh-CN" altLang="en-US" sz="1800" dirty="0"/>
              <a:t>：即使 </a:t>
            </a:r>
            <a:r>
              <a:rPr lang="en-US" altLang="zh-CN" sz="1800" dirty="0" err="1"/>
              <a:t>fseek</a:t>
            </a:r>
            <a:r>
              <a:rPr lang="en-US" altLang="zh-CN" sz="1800" dirty="0"/>
              <a:t> </a:t>
            </a:r>
            <a:r>
              <a:rPr lang="zh-CN" altLang="en-US" sz="1800" dirty="0"/>
              <a:t>到当前位置（例如 </a:t>
            </a:r>
            <a:r>
              <a:rPr lang="en-US" altLang="zh-CN" sz="1800" dirty="0" err="1"/>
              <a:t>fseek</a:t>
            </a:r>
            <a:r>
              <a:rPr lang="en-US" altLang="zh-CN" sz="1800" dirty="0"/>
              <a:t>(</a:t>
            </a:r>
            <a:r>
              <a:rPr lang="en-US" altLang="zh-CN" sz="1800" dirty="0" err="1"/>
              <a:t>fp</a:t>
            </a:r>
            <a:r>
              <a:rPr lang="en-US" altLang="zh-CN" sz="1800" dirty="0"/>
              <a:t>, 0,SEEK_CUR)</a:t>
            </a:r>
            <a:r>
              <a:rPr lang="zh-CN" altLang="en-US" sz="1800" dirty="0"/>
              <a:t>），它也能起到刷新缓冲、允许从读转写或从写转读的作用。</a:t>
            </a:r>
            <a:endParaRPr lang="en-US" altLang="zh-CN" sz="1800" dirty="0"/>
          </a:p>
          <a:p>
            <a:r>
              <a:rPr lang="zh-CN" altLang="en-US" sz="2000" dirty="0"/>
              <a:t>注意：</a:t>
            </a:r>
            <a:r>
              <a:rPr lang="en-US" altLang="zh-CN" sz="2000" dirty="0" err="1"/>
              <a:t>fseek</a:t>
            </a:r>
            <a:r>
              <a:rPr lang="en-US" altLang="zh-CN" sz="2000" dirty="0"/>
              <a:t>()</a:t>
            </a:r>
            <a:r>
              <a:rPr lang="zh-CN" altLang="en-US" sz="2000" dirty="0"/>
              <a:t>最好只用来操作二进制文件，不要用来读取文本文件。因为文本文件的字符有不同的编码，某个位置的准确字节位置不容易确定</a:t>
            </a:r>
          </a:p>
        </p:txBody>
      </p:sp>
    </p:spTree>
    <p:extLst>
      <p:ext uri="{BB962C8B-B14F-4D97-AF65-F5344CB8AC3E}">
        <p14:creationId xmlns:p14="http://schemas.microsoft.com/office/powerpoint/2010/main" val="2558567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6CC465-2F50-45C3-81DB-FC643700DC7E}"/>
              </a:ext>
            </a:extLst>
          </p:cNvPr>
          <p:cNvSpPr>
            <a:spLocks noGrp="1"/>
          </p:cNvSpPr>
          <p:nvPr>
            <p:ph type="title"/>
          </p:nvPr>
        </p:nvSpPr>
        <p:spPr/>
        <p:txBody>
          <a:bodyPr/>
          <a:lstStyle/>
          <a:p>
            <a:r>
              <a:rPr lang="zh-CN" altLang="en-US" dirty="0"/>
              <a:t>文件定位</a:t>
            </a:r>
          </a:p>
        </p:txBody>
      </p:sp>
      <p:sp>
        <p:nvSpPr>
          <p:cNvPr id="3" name="内容占位符 2">
            <a:extLst>
              <a:ext uri="{FF2B5EF4-FFF2-40B4-BE49-F238E27FC236}">
                <a16:creationId xmlns:a16="http://schemas.microsoft.com/office/drawing/2014/main" id="{9A19F23B-B873-4C13-9E09-0BB3B3D48FD7}"/>
              </a:ext>
            </a:extLst>
          </p:cNvPr>
          <p:cNvSpPr>
            <a:spLocks noGrp="1"/>
          </p:cNvSpPr>
          <p:nvPr>
            <p:ph idx="1"/>
          </p:nvPr>
        </p:nvSpPr>
        <p:spPr>
          <a:xfrm>
            <a:off x="301625" y="1635369"/>
            <a:ext cx="8540750" cy="4463806"/>
          </a:xfrm>
        </p:spPr>
        <p:txBody>
          <a:bodyPr/>
          <a:lstStyle/>
          <a:p>
            <a:r>
              <a:rPr lang="zh-CN" altLang="en-US" dirty="0"/>
              <a:t>使用 </a:t>
            </a:r>
            <a:r>
              <a:rPr lang="en-US" altLang="zh-CN" dirty="0" err="1">
                <a:solidFill>
                  <a:srgbClr val="0070C0"/>
                </a:solidFill>
              </a:rPr>
              <a:t>ftell</a:t>
            </a:r>
            <a:r>
              <a:rPr lang="en-US" altLang="zh-CN" dirty="0">
                <a:solidFill>
                  <a:srgbClr val="0070C0"/>
                </a:solidFill>
              </a:rPr>
              <a:t>() </a:t>
            </a:r>
            <a:r>
              <a:rPr lang="zh-CN" altLang="en-US" dirty="0"/>
              <a:t>函数获取文件位置指针的当前位置</a:t>
            </a:r>
            <a:endParaRPr lang="en-US" altLang="zh-CN" dirty="0"/>
          </a:p>
          <a:p>
            <a:pPr marL="457200" lvl="1" indent="0">
              <a:buNone/>
            </a:pPr>
            <a:r>
              <a:rPr lang="en-US" altLang="zh-CN" dirty="0">
                <a:solidFill>
                  <a:srgbClr val="0070C0"/>
                </a:solidFill>
              </a:rPr>
              <a:t>long </a:t>
            </a:r>
            <a:r>
              <a:rPr lang="en-US" altLang="zh-CN" dirty="0" err="1">
                <a:solidFill>
                  <a:srgbClr val="0070C0"/>
                </a:solidFill>
              </a:rPr>
              <a:t>ftell</a:t>
            </a:r>
            <a:r>
              <a:rPr lang="en-US" altLang="zh-CN" dirty="0">
                <a:solidFill>
                  <a:srgbClr val="0070C0"/>
                </a:solidFill>
              </a:rPr>
              <a:t>(FILE *stream);</a:t>
            </a:r>
          </a:p>
          <a:p>
            <a:pPr lvl="1"/>
            <a:r>
              <a:rPr lang="zh-CN" altLang="en-US" sz="2000" dirty="0"/>
              <a:t>调用成功则返回当前文件指针的位置（以字节为单位），即文件指针相对于文件开头的字节位置；失败时则返回</a:t>
            </a:r>
            <a:r>
              <a:rPr lang="en-US" altLang="zh-CN" sz="2000" dirty="0"/>
              <a:t>-1L</a:t>
            </a:r>
          </a:p>
          <a:p>
            <a:pPr lvl="1"/>
            <a:r>
              <a:rPr lang="en-US" altLang="zh-CN" sz="2000" dirty="0" err="1">
                <a:solidFill>
                  <a:srgbClr val="0070C0"/>
                </a:solidFill>
              </a:rPr>
              <a:t>ftell</a:t>
            </a:r>
            <a:r>
              <a:rPr lang="en-US" altLang="zh-CN" sz="2000" dirty="0">
                <a:solidFill>
                  <a:srgbClr val="0070C0"/>
                </a:solidFill>
              </a:rPr>
              <a:t>() </a:t>
            </a:r>
            <a:r>
              <a:rPr lang="zh-CN" altLang="en-US" sz="2000" dirty="0"/>
              <a:t>可以跟 </a:t>
            </a:r>
            <a:r>
              <a:rPr lang="en-US" altLang="zh-CN" sz="2000" dirty="0" err="1">
                <a:solidFill>
                  <a:srgbClr val="0070C0"/>
                </a:solidFill>
              </a:rPr>
              <a:t>fseek</a:t>
            </a:r>
            <a:r>
              <a:rPr lang="en-US" altLang="zh-CN" sz="2000" dirty="0">
                <a:solidFill>
                  <a:srgbClr val="0070C0"/>
                </a:solidFill>
              </a:rPr>
              <a:t>() </a:t>
            </a:r>
            <a:r>
              <a:rPr lang="zh-CN" altLang="en-US" sz="2000" dirty="0"/>
              <a:t>配合使用，先记录内部指针的位置，一系列操作过后，再用 </a:t>
            </a:r>
            <a:r>
              <a:rPr lang="en-US" altLang="zh-CN" sz="2000" dirty="0" err="1">
                <a:solidFill>
                  <a:srgbClr val="0070C0"/>
                </a:solidFill>
              </a:rPr>
              <a:t>fseek</a:t>
            </a:r>
            <a:r>
              <a:rPr lang="en-US" altLang="zh-CN" sz="2000" dirty="0">
                <a:solidFill>
                  <a:srgbClr val="0070C0"/>
                </a:solidFill>
              </a:rPr>
              <a:t>() </a:t>
            </a:r>
            <a:r>
              <a:rPr lang="zh-CN" altLang="en-US" sz="2000" dirty="0"/>
              <a:t>返回原来的位置</a:t>
            </a:r>
            <a:endParaRPr lang="en-US" altLang="zh-CN" sz="2000" dirty="0"/>
          </a:p>
          <a:p>
            <a:pPr lvl="1"/>
            <a:endParaRPr lang="en-US" altLang="zh-CN" sz="2000" dirty="0"/>
          </a:p>
          <a:p>
            <a:pPr lvl="1"/>
            <a:endParaRPr lang="en-US" altLang="zh-CN" sz="2000" dirty="0"/>
          </a:p>
          <a:p>
            <a:pPr lvl="1"/>
            <a:r>
              <a:rPr lang="zh-CN" altLang="en-US" sz="2000" dirty="0"/>
              <a:t>还可以先将定位到文件结尾，然后得到文件的总字节数</a:t>
            </a:r>
            <a:endParaRPr lang="en-US" altLang="zh-CN" sz="2000" dirty="0"/>
          </a:p>
        </p:txBody>
      </p:sp>
      <p:sp>
        <p:nvSpPr>
          <p:cNvPr id="4" name="卷形: 垂直 3">
            <a:extLst>
              <a:ext uri="{FF2B5EF4-FFF2-40B4-BE49-F238E27FC236}">
                <a16:creationId xmlns:a16="http://schemas.microsoft.com/office/drawing/2014/main" id="{B854F01E-FFE6-46EA-8734-66066DB05687}"/>
              </a:ext>
            </a:extLst>
          </p:cNvPr>
          <p:cNvSpPr/>
          <p:nvPr/>
        </p:nvSpPr>
        <p:spPr bwMode="auto">
          <a:xfrm>
            <a:off x="1012458" y="4290645"/>
            <a:ext cx="7119084" cy="931986"/>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long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file_pos</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ftell</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记录当前位置</a:t>
            </a:r>
            <a:endPar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一系列文件操作之后，返回之前的位置</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fseek</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file_pos</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SEEK_SET);</a:t>
            </a:r>
          </a:p>
        </p:txBody>
      </p:sp>
      <p:sp>
        <p:nvSpPr>
          <p:cNvPr id="5" name="卷形: 垂直 4">
            <a:extLst>
              <a:ext uri="{FF2B5EF4-FFF2-40B4-BE49-F238E27FC236}">
                <a16:creationId xmlns:a16="http://schemas.microsoft.com/office/drawing/2014/main" id="{7DFA0F35-16EB-4E6F-A43E-11EE7F66CDE9}"/>
              </a:ext>
            </a:extLst>
          </p:cNvPr>
          <p:cNvSpPr/>
          <p:nvPr/>
        </p:nvSpPr>
        <p:spPr bwMode="auto">
          <a:xfrm>
            <a:off x="1012458" y="5633182"/>
            <a:ext cx="7119084" cy="615218"/>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fseek</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0L, SEEK_END); </a:t>
            </a:r>
            <a:r>
              <a:rPr lang="en-US" altLang="zh-CN" kern="0" dirty="0">
                <a:solidFill>
                  <a:srgbClr val="00B050"/>
                </a:solidFill>
                <a:latin typeface="Times New Roman" panose="02020603050405020304" pitchFamily="18" charset="0"/>
                <a:ea typeface="微软雅黑"/>
                <a:cs typeface="Times New Roman" panose="02020603050405020304" pitchFamily="18" charset="0"/>
              </a:rPr>
              <a:t>//</a:t>
            </a:r>
            <a:r>
              <a:rPr lang="zh-CN" altLang="en-US" kern="0" dirty="0">
                <a:solidFill>
                  <a:srgbClr val="00B050"/>
                </a:solidFill>
                <a:latin typeface="Times New Roman" panose="02020603050405020304" pitchFamily="18" charset="0"/>
                <a:ea typeface="微软雅黑"/>
                <a:cs typeface="Times New Roman" panose="02020603050405020304" pitchFamily="18" charset="0"/>
              </a:rPr>
              <a:t> </a:t>
            </a:r>
            <a:r>
              <a:rPr lang="zh-CN" altLang="en-US" kern="0" dirty="0">
                <a:solidFill>
                  <a:srgbClr val="00B050"/>
                </a:solidFill>
                <a:latin typeface="宋体" panose="02010600030101010101" pitchFamily="2" charset="-122"/>
                <a:ea typeface="宋体" panose="02010600030101010101" pitchFamily="2" charset="-122"/>
                <a:cs typeface="Times New Roman" panose="02020603050405020304" pitchFamily="18" charset="0"/>
              </a:rPr>
              <a:t>将指示器定位到文件结尾</a:t>
            </a:r>
            <a:endPar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long size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ftell</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得到文件开始处到结尾的字节数，即文件的大小</a:t>
            </a:r>
            <a:endPar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55595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16E118-C63F-4B9B-9857-1DA2F91241F2}"/>
              </a:ext>
            </a:extLst>
          </p:cNvPr>
          <p:cNvSpPr>
            <a:spLocks noGrp="1"/>
          </p:cNvSpPr>
          <p:nvPr>
            <p:ph type="title"/>
          </p:nvPr>
        </p:nvSpPr>
        <p:spPr/>
        <p:txBody>
          <a:bodyPr/>
          <a:lstStyle/>
          <a:p>
            <a:r>
              <a:rPr lang="zh-CN" altLang="en-US" dirty="0"/>
              <a:t>文件定位</a:t>
            </a:r>
          </a:p>
        </p:txBody>
      </p:sp>
      <p:sp>
        <p:nvSpPr>
          <p:cNvPr id="3" name="内容占位符 2">
            <a:extLst>
              <a:ext uri="{FF2B5EF4-FFF2-40B4-BE49-F238E27FC236}">
                <a16:creationId xmlns:a16="http://schemas.microsoft.com/office/drawing/2014/main" id="{83122D79-F0B6-4C5F-841E-BAAD833BBE97}"/>
              </a:ext>
            </a:extLst>
          </p:cNvPr>
          <p:cNvSpPr>
            <a:spLocks noGrp="1"/>
          </p:cNvSpPr>
          <p:nvPr>
            <p:ph idx="1"/>
          </p:nvPr>
        </p:nvSpPr>
        <p:spPr/>
        <p:txBody>
          <a:bodyPr/>
          <a:lstStyle/>
          <a:p>
            <a:r>
              <a:rPr lang="en-US" altLang="zh-CN" sz="2000" dirty="0" err="1">
                <a:solidFill>
                  <a:srgbClr val="0070C0"/>
                </a:solidFill>
              </a:rPr>
              <a:t>fseek</a:t>
            </a:r>
            <a:r>
              <a:rPr lang="en-US" altLang="zh-CN" sz="2000" dirty="0">
                <a:solidFill>
                  <a:srgbClr val="0070C0"/>
                </a:solidFill>
              </a:rPr>
              <a:t>() </a:t>
            </a:r>
            <a:r>
              <a:rPr lang="zh-CN" altLang="en-US" sz="2000" dirty="0"/>
              <a:t>和 </a:t>
            </a:r>
            <a:r>
              <a:rPr lang="en-US" altLang="zh-CN" sz="2000" dirty="0" err="1">
                <a:solidFill>
                  <a:srgbClr val="0070C0"/>
                </a:solidFill>
              </a:rPr>
              <a:t>ftell</a:t>
            </a:r>
            <a:r>
              <a:rPr lang="en-US" altLang="zh-CN" sz="2000" dirty="0">
                <a:solidFill>
                  <a:srgbClr val="0070C0"/>
                </a:solidFill>
              </a:rPr>
              <a:t>() </a:t>
            </a:r>
            <a:r>
              <a:rPr lang="zh-CN" altLang="en-US" sz="2000" dirty="0"/>
              <a:t>有一个潜在的问题，那就是它们都把文件大小限制在 </a:t>
            </a:r>
            <a:r>
              <a:rPr lang="en-US" altLang="zh-CN" sz="2000" dirty="0">
                <a:solidFill>
                  <a:srgbClr val="0070C0"/>
                </a:solidFill>
              </a:rPr>
              <a:t>long int </a:t>
            </a:r>
            <a:r>
              <a:rPr lang="zh-CN" altLang="en-US" sz="2000" dirty="0"/>
              <a:t>类型能表示的范围内（在</a:t>
            </a:r>
            <a:r>
              <a:rPr lang="en-US" altLang="zh-CN" sz="2000" dirty="0"/>
              <a:t>32</a:t>
            </a:r>
            <a:r>
              <a:rPr lang="zh-CN" altLang="en-US" sz="2000" dirty="0"/>
              <a:t>位计算机上，</a:t>
            </a:r>
            <a:r>
              <a:rPr lang="en-US" altLang="zh-CN" sz="2000" dirty="0">
                <a:solidFill>
                  <a:srgbClr val="0070C0"/>
                </a:solidFill>
              </a:rPr>
              <a:t>long int </a:t>
            </a:r>
            <a:r>
              <a:rPr lang="zh-CN" altLang="en-US" sz="2000" dirty="0"/>
              <a:t>的长度为</a:t>
            </a:r>
            <a:r>
              <a:rPr lang="en-US" altLang="zh-CN" sz="2000" dirty="0"/>
              <a:t>4</a:t>
            </a:r>
            <a:r>
              <a:rPr lang="zh-CN" altLang="en-US" sz="2000" dirty="0"/>
              <a:t>个字节，能够表示的范围最大只有 </a:t>
            </a:r>
            <a:r>
              <a:rPr lang="en-US" altLang="zh-CN" sz="2000" dirty="0"/>
              <a:t>4GB</a:t>
            </a:r>
            <a:r>
              <a:rPr lang="zh-CN" altLang="en-US" sz="2000" dirty="0"/>
              <a:t>）</a:t>
            </a:r>
            <a:endParaRPr lang="en-US" altLang="zh-CN" sz="2000" dirty="0"/>
          </a:p>
          <a:p>
            <a:r>
              <a:rPr lang="zh-CN" altLang="en-US" sz="2000" dirty="0"/>
              <a:t>随着存储设备的容量迅猛增长，文件也越来越大，往往会超出这个范围。因此</a:t>
            </a:r>
            <a:r>
              <a:rPr lang="en-US" altLang="zh-CN" sz="2000" dirty="0"/>
              <a:t>C</a:t>
            </a:r>
            <a:r>
              <a:rPr lang="zh-CN" altLang="en-US" sz="2000" dirty="0"/>
              <a:t>语言新增了两个处理大文件的新定位函数：</a:t>
            </a:r>
            <a:r>
              <a:rPr lang="en-US" altLang="zh-CN" sz="2000" dirty="0" err="1">
                <a:solidFill>
                  <a:srgbClr val="0070C0"/>
                </a:solidFill>
              </a:rPr>
              <a:t>fgetpos</a:t>
            </a:r>
            <a:r>
              <a:rPr lang="en-US" altLang="zh-CN" sz="2000" dirty="0">
                <a:solidFill>
                  <a:srgbClr val="0070C0"/>
                </a:solidFill>
              </a:rPr>
              <a:t>() </a:t>
            </a:r>
            <a:r>
              <a:rPr lang="zh-CN" altLang="en-US" sz="2000" dirty="0"/>
              <a:t>和 </a:t>
            </a:r>
            <a:r>
              <a:rPr lang="en-US" altLang="zh-CN" sz="2000" dirty="0" err="1">
                <a:solidFill>
                  <a:srgbClr val="0070C0"/>
                </a:solidFill>
              </a:rPr>
              <a:t>fsetpos</a:t>
            </a:r>
            <a:r>
              <a:rPr lang="en-US" altLang="zh-CN" sz="2000" dirty="0">
                <a:solidFill>
                  <a:srgbClr val="0070C0"/>
                </a:solidFill>
              </a:rPr>
              <a:t>()</a:t>
            </a:r>
          </a:p>
          <a:p>
            <a:pPr marL="400050" lvl="1" indent="0">
              <a:buNone/>
            </a:pPr>
            <a:r>
              <a:rPr lang="en-US" altLang="zh-CN" dirty="0">
                <a:solidFill>
                  <a:srgbClr val="0070C0"/>
                </a:solidFill>
              </a:rPr>
              <a:t>int </a:t>
            </a:r>
            <a:r>
              <a:rPr lang="en-US" altLang="zh-CN" dirty="0" err="1">
                <a:solidFill>
                  <a:srgbClr val="0070C0"/>
                </a:solidFill>
              </a:rPr>
              <a:t>fgetpos</a:t>
            </a:r>
            <a:r>
              <a:rPr lang="en-US" altLang="zh-CN" dirty="0">
                <a:solidFill>
                  <a:srgbClr val="0070C0"/>
                </a:solidFill>
              </a:rPr>
              <a:t>(FILE* stream, </a:t>
            </a:r>
            <a:r>
              <a:rPr lang="en-US" altLang="zh-CN" dirty="0" err="1">
                <a:solidFill>
                  <a:srgbClr val="0070C0"/>
                </a:solidFill>
              </a:rPr>
              <a:t>fpos_t</a:t>
            </a:r>
            <a:r>
              <a:rPr lang="en-US" altLang="zh-CN" dirty="0">
                <a:solidFill>
                  <a:srgbClr val="0070C0"/>
                </a:solidFill>
              </a:rPr>
              <a:t>* pos);</a:t>
            </a:r>
          </a:p>
          <a:p>
            <a:pPr marL="400050" lvl="1" indent="0">
              <a:buNone/>
            </a:pPr>
            <a:r>
              <a:rPr lang="en-US" altLang="zh-CN" dirty="0">
                <a:solidFill>
                  <a:srgbClr val="0070C0"/>
                </a:solidFill>
              </a:rPr>
              <a:t>int </a:t>
            </a:r>
            <a:r>
              <a:rPr lang="en-US" altLang="zh-CN" dirty="0" err="1">
                <a:solidFill>
                  <a:srgbClr val="0070C0"/>
                </a:solidFill>
              </a:rPr>
              <a:t>fsetpos</a:t>
            </a:r>
            <a:r>
              <a:rPr lang="en-US" altLang="zh-CN" dirty="0">
                <a:solidFill>
                  <a:srgbClr val="0070C0"/>
                </a:solidFill>
              </a:rPr>
              <a:t>(FILE* stream, const </a:t>
            </a:r>
            <a:r>
              <a:rPr lang="en-US" altLang="zh-CN" dirty="0" err="1">
                <a:solidFill>
                  <a:srgbClr val="0070C0"/>
                </a:solidFill>
              </a:rPr>
              <a:t>fpos_t</a:t>
            </a:r>
            <a:r>
              <a:rPr lang="en-US" altLang="zh-CN" dirty="0">
                <a:solidFill>
                  <a:srgbClr val="0070C0"/>
                </a:solidFill>
              </a:rPr>
              <a:t>* pos);</a:t>
            </a:r>
            <a:endParaRPr lang="zh-CN" altLang="en-US" dirty="0">
              <a:solidFill>
                <a:srgbClr val="0070C0"/>
              </a:solidFill>
            </a:endParaRPr>
          </a:p>
        </p:txBody>
      </p:sp>
      <p:sp>
        <p:nvSpPr>
          <p:cNvPr id="4" name="卷形: 垂直 3">
            <a:extLst>
              <a:ext uri="{FF2B5EF4-FFF2-40B4-BE49-F238E27FC236}">
                <a16:creationId xmlns:a16="http://schemas.microsoft.com/office/drawing/2014/main" id="{02DC04EE-F18C-4575-8D7B-C8A4FE97C6B3}"/>
              </a:ext>
            </a:extLst>
          </p:cNvPr>
          <p:cNvSpPr/>
          <p:nvPr/>
        </p:nvSpPr>
        <p:spPr bwMode="auto">
          <a:xfrm>
            <a:off x="704728" y="4771292"/>
            <a:ext cx="7938110" cy="1477108"/>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fpos_t</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file_pos</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fgetpos</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&amp;</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file_pos</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记录当前位置，类似于</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file_pos</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 </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ftell</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fp</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一系列文件操作之后，返回之前的位置</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fsetpos</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&amp;</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file_pos</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作用类似于</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fseek</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fp</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file_pos</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SEEK_SET)</a:t>
            </a:r>
          </a:p>
        </p:txBody>
      </p:sp>
    </p:spTree>
    <p:extLst>
      <p:ext uri="{BB962C8B-B14F-4D97-AF65-F5344CB8AC3E}">
        <p14:creationId xmlns:p14="http://schemas.microsoft.com/office/powerpoint/2010/main" val="4215841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05B0-EE55-4E83-8BB0-735D0F426C78}"/>
              </a:ext>
            </a:extLst>
          </p:cNvPr>
          <p:cNvSpPr>
            <a:spLocks noGrp="1"/>
          </p:cNvSpPr>
          <p:nvPr>
            <p:ph type="title"/>
          </p:nvPr>
        </p:nvSpPr>
        <p:spPr/>
        <p:txBody>
          <a:bodyPr/>
          <a:lstStyle/>
          <a:p>
            <a:r>
              <a:rPr lang="zh-CN" altLang="en-US" dirty="0"/>
              <a:t>文件定位（例一）</a:t>
            </a:r>
          </a:p>
        </p:txBody>
      </p:sp>
      <p:sp>
        <p:nvSpPr>
          <p:cNvPr id="4" name="卷形: 垂直 3">
            <a:extLst>
              <a:ext uri="{FF2B5EF4-FFF2-40B4-BE49-F238E27FC236}">
                <a16:creationId xmlns:a16="http://schemas.microsoft.com/office/drawing/2014/main" id="{211C80FA-89EE-4C93-AEC2-B386181BED00}"/>
              </a:ext>
            </a:extLst>
          </p:cNvPr>
          <p:cNvSpPr/>
          <p:nvPr/>
        </p:nvSpPr>
        <p:spPr bwMode="auto">
          <a:xfrm>
            <a:off x="301625" y="1284544"/>
            <a:ext cx="6487656" cy="5439771"/>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stdio.h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stdlib.h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void main() {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FILE </a:t>
            </a:r>
            <a:r>
              <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if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fopen</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(“test4.txt”, “r+”))==NULL)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(“can’t open this file.\n”); exit();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fgetc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while(!</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feof</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if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 &amp;&amp;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&lt;=‘Z’)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+=32;</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fseek</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 -1, SEEK_CUR);</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fputc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fseek</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 0, SEEK_CUR);</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ch</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fgetc</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fclose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5" name="标注: 弯曲线形 4">
            <a:extLst>
              <a:ext uri="{FF2B5EF4-FFF2-40B4-BE49-F238E27FC236}">
                <a16:creationId xmlns:a16="http://schemas.microsoft.com/office/drawing/2014/main" id="{0CF3FF5B-7981-4FAB-BC63-99E322665070}"/>
              </a:ext>
            </a:extLst>
          </p:cNvPr>
          <p:cNvSpPr/>
          <p:nvPr/>
        </p:nvSpPr>
        <p:spPr bwMode="auto">
          <a:xfrm>
            <a:off x="5522463" y="1667444"/>
            <a:ext cx="3319912" cy="612648"/>
          </a:xfrm>
          <a:prstGeom prst="borderCallout2">
            <a:avLst>
              <a:gd name="adj1" fmla="val 18750"/>
              <a:gd name="adj2" fmla="val -8333"/>
              <a:gd name="adj3" fmla="val 18750"/>
              <a:gd name="adj4" fmla="val -16667"/>
              <a:gd name="adj5" fmla="val 143672"/>
              <a:gd name="adj6" fmla="val -57190"/>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文件以读写的方式打开，</a:t>
            </a:r>
            <a:r>
              <a:rPr kumimoji="0" lang="en-US" altLang="zh-CN"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r+ </a:t>
            </a:r>
            <a:r>
              <a:rPr lang="zh-CN" altLang="en-US" kern="0" dirty="0">
                <a:solidFill>
                  <a:prstClr val="black"/>
                </a:solidFill>
                <a:latin typeface="宋体" panose="02010600030101010101" pitchFamily="2" charset="-122"/>
                <a:ea typeface="宋体" panose="02010600030101010101" pitchFamily="2" charset="-122"/>
              </a:rPr>
              <a:t>代表</a:t>
            </a: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第一个操作是读</a:t>
            </a:r>
            <a:endPar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Arial" panose="020B0604020202020204" pitchFamily="34" charset="0"/>
            </a:endParaRPr>
          </a:p>
        </p:txBody>
      </p:sp>
      <p:sp>
        <p:nvSpPr>
          <p:cNvPr id="6" name="标注: 弯曲线形 5">
            <a:extLst>
              <a:ext uri="{FF2B5EF4-FFF2-40B4-BE49-F238E27FC236}">
                <a16:creationId xmlns:a16="http://schemas.microsoft.com/office/drawing/2014/main" id="{2C8374FF-161D-48B0-A014-9E7CA25E96D9}"/>
              </a:ext>
            </a:extLst>
          </p:cNvPr>
          <p:cNvSpPr/>
          <p:nvPr/>
        </p:nvSpPr>
        <p:spPr bwMode="auto">
          <a:xfrm>
            <a:off x="5683237" y="3715691"/>
            <a:ext cx="3159138" cy="612648"/>
          </a:xfrm>
          <a:prstGeom prst="borderCallout2">
            <a:avLst>
              <a:gd name="adj1" fmla="val 18750"/>
              <a:gd name="adj2" fmla="val -8333"/>
              <a:gd name="adj3" fmla="val 18750"/>
              <a:gd name="adj4" fmla="val -16667"/>
              <a:gd name="adj5" fmla="val 150933"/>
              <a:gd name="adj6" fmla="val -45684"/>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读写位置指针回移，重置流的读写属性，准备切换为写</a:t>
            </a:r>
            <a:endParaRPr kumimoji="0" lang="zh-CN" altLang="en-US" sz="1800" b="0" i="0" u="non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Arial" panose="020B0604020202020204" pitchFamily="34" charset="0"/>
            </a:endParaRPr>
          </a:p>
        </p:txBody>
      </p:sp>
      <p:sp>
        <p:nvSpPr>
          <p:cNvPr id="7" name="标注: 弯曲线形 6">
            <a:extLst>
              <a:ext uri="{FF2B5EF4-FFF2-40B4-BE49-F238E27FC236}">
                <a16:creationId xmlns:a16="http://schemas.microsoft.com/office/drawing/2014/main" id="{69BF5636-2DD8-495A-81D4-E073633A0E03}"/>
              </a:ext>
            </a:extLst>
          </p:cNvPr>
          <p:cNvSpPr/>
          <p:nvPr/>
        </p:nvSpPr>
        <p:spPr bwMode="auto">
          <a:xfrm>
            <a:off x="5683237" y="4747613"/>
            <a:ext cx="3159138" cy="612648"/>
          </a:xfrm>
          <a:prstGeom prst="borderCallout2">
            <a:avLst>
              <a:gd name="adj1" fmla="val 18750"/>
              <a:gd name="adj2" fmla="val -8333"/>
              <a:gd name="adj3" fmla="val 18750"/>
              <a:gd name="adj4" fmla="val -16667"/>
              <a:gd name="adj5" fmla="val 72838"/>
              <a:gd name="adj6" fmla="val -47025"/>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读写位置指针不动，</a:t>
            </a: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将缓冲区内容写入文件，准备切换为读</a:t>
            </a:r>
            <a:endPar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4062315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75142-B970-4922-9507-C72D9A6078EE}"/>
              </a:ext>
            </a:extLst>
          </p:cNvPr>
          <p:cNvSpPr>
            <a:spLocks noGrp="1"/>
          </p:cNvSpPr>
          <p:nvPr>
            <p:ph type="title"/>
          </p:nvPr>
        </p:nvSpPr>
        <p:spPr/>
        <p:txBody>
          <a:bodyPr/>
          <a:lstStyle/>
          <a:p>
            <a:r>
              <a:rPr lang="zh-CN" altLang="en-US" dirty="0"/>
              <a:t>文件定位（例二）</a:t>
            </a:r>
          </a:p>
        </p:txBody>
      </p:sp>
      <p:sp>
        <p:nvSpPr>
          <p:cNvPr id="3" name="内容占位符 2">
            <a:extLst>
              <a:ext uri="{FF2B5EF4-FFF2-40B4-BE49-F238E27FC236}">
                <a16:creationId xmlns:a16="http://schemas.microsoft.com/office/drawing/2014/main" id="{265A4C27-9DB7-4DE6-A2BF-B842FF937358}"/>
              </a:ext>
            </a:extLst>
          </p:cNvPr>
          <p:cNvSpPr>
            <a:spLocks noGrp="1"/>
          </p:cNvSpPr>
          <p:nvPr>
            <p:ph idx="1"/>
          </p:nvPr>
        </p:nvSpPr>
        <p:spPr/>
        <p:txBody>
          <a:bodyPr/>
          <a:lstStyle/>
          <a:p>
            <a:r>
              <a:rPr lang="zh-CN" altLang="en-US" dirty="0"/>
              <a:t>例：实现学生数据库，不读前</a:t>
            </a:r>
            <a:r>
              <a:rPr lang="en-US" altLang="zh-CN" dirty="0"/>
              <a:t>2</a:t>
            </a:r>
            <a:r>
              <a:rPr lang="zh-CN" altLang="en-US" dirty="0"/>
              <a:t>个，直接读第</a:t>
            </a:r>
            <a:r>
              <a:rPr lang="en-US" altLang="zh-CN" dirty="0"/>
              <a:t>3</a:t>
            </a:r>
            <a:r>
              <a:rPr lang="zh-CN" altLang="en-US" dirty="0"/>
              <a:t>个学生信息</a:t>
            </a:r>
            <a:r>
              <a:rPr lang="en-US" altLang="zh-CN" dirty="0"/>
              <a:t> </a:t>
            </a:r>
          </a:p>
          <a:p>
            <a:pPr lvl="1"/>
            <a:r>
              <a:rPr lang="zh-CN" altLang="en-US" sz="2000" dirty="0"/>
              <a:t>原理：利用结构体大小定长特性计算偏移量，跳过前两个数据块</a:t>
            </a:r>
          </a:p>
          <a:p>
            <a:pPr lvl="1"/>
            <a:r>
              <a:rPr lang="zh-CN" altLang="en-US" sz="2000" dirty="0"/>
              <a:t>公式：</a:t>
            </a:r>
            <a:r>
              <a:rPr lang="en-US" altLang="zh-CN" sz="2000" dirty="0">
                <a:solidFill>
                  <a:srgbClr val="0070C0"/>
                </a:solidFill>
              </a:rPr>
              <a:t>Offset = Index * </a:t>
            </a:r>
            <a:r>
              <a:rPr lang="en-US" altLang="zh-CN" sz="2000" dirty="0" err="1">
                <a:solidFill>
                  <a:srgbClr val="0070C0"/>
                </a:solidFill>
              </a:rPr>
              <a:t>sizeof</a:t>
            </a:r>
            <a:r>
              <a:rPr lang="en-US" altLang="zh-CN" sz="2000" dirty="0">
                <a:solidFill>
                  <a:srgbClr val="0070C0"/>
                </a:solidFill>
              </a:rPr>
              <a:t>(Student)</a:t>
            </a:r>
          </a:p>
        </p:txBody>
      </p:sp>
      <p:sp>
        <p:nvSpPr>
          <p:cNvPr id="4" name="卷形: 垂直 3">
            <a:extLst>
              <a:ext uri="{FF2B5EF4-FFF2-40B4-BE49-F238E27FC236}">
                <a16:creationId xmlns:a16="http://schemas.microsoft.com/office/drawing/2014/main" id="{1A1C635A-1420-41ED-A840-CCD33DEFD8D8}"/>
              </a:ext>
            </a:extLst>
          </p:cNvPr>
          <p:cNvSpPr/>
          <p:nvPr/>
        </p:nvSpPr>
        <p:spPr bwMode="auto">
          <a:xfrm>
            <a:off x="1092933" y="3174022"/>
            <a:ext cx="7119084" cy="3213185"/>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typedef struct { int id; char name[1024]; float scores[256]; } Student;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lang="en-US" altLang="zh-CN" kern="0" dirty="0">
              <a:solidFill>
                <a:srgbClr val="000000"/>
              </a:solidFill>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FILE*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fopen</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(filename,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rb</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跳过前两个：</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Offset = Index * </a:t>
            </a:r>
            <a:r>
              <a:rPr kumimoji="0" lang="en-US" altLang="zh-CN" b="0" i="0" u="none" strike="noStrike" kern="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(Struct)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lang="en-US" altLang="zh-CN" kern="0" dirty="0">
                <a:solidFill>
                  <a:srgbClr val="000000"/>
                </a:solidFill>
                <a:latin typeface="Times New Roman" panose="02020603050405020304" pitchFamily="18" charset="0"/>
                <a:ea typeface="微软雅黑"/>
                <a:cs typeface="Times New Roman" panose="02020603050405020304" pitchFamily="18" charset="0"/>
              </a:rPr>
              <a:t>index=2</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long offset = index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(Student);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1.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移动指针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跳过前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index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个</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fseek</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offset, SEEK_SET);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2.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读取数据</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Student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stu</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fread</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(&amp;</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stu</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(Student), 1,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1019916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B20194-9569-445C-8726-B97661608EAC}"/>
              </a:ext>
            </a:extLst>
          </p:cNvPr>
          <p:cNvSpPr>
            <a:spLocks noGrp="1"/>
          </p:cNvSpPr>
          <p:nvPr>
            <p:ph type="title"/>
          </p:nvPr>
        </p:nvSpPr>
        <p:spPr/>
        <p:txBody>
          <a:bodyPr/>
          <a:lstStyle/>
          <a:p>
            <a:r>
              <a:rPr lang="zh-CN" altLang="en-US" dirty="0"/>
              <a:t>文件定位（例三）</a:t>
            </a:r>
          </a:p>
        </p:txBody>
      </p:sp>
      <p:sp>
        <p:nvSpPr>
          <p:cNvPr id="3" name="内容占位符 2">
            <a:extLst>
              <a:ext uri="{FF2B5EF4-FFF2-40B4-BE49-F238E27FC236}">
                <a16:creationId xmlns:a16="http://schemas.microsoft.com/office/drawing/2014/main" id="{7940AF9D-C93B-4755-A0D4-F60A726D9DA4}"/>
              </a:ext>
            </a:extLst>
          </p:cNvPr>
          <p:cNvSpPr>
            <a:spLocks noGrp="1"/>
          </p:cNvSpPr>
          <p:nvPr>
            <p:ph idx="1"/>
          </p:nvPr>
        </p:nvSpPr>
        <p:spPr>
          <a:xfrm>
            <a:off x="301625" y="1556792"/>
            <a:ext cx="8540750" cy="5176517"/>
          </a:xfrm>
        </p:spPr>
        <p:txBody>
          <a:bodyPr/>
          <a:lstStyle/>
          <a:p>
            <a:r>
              <a:rPr lang="zh-CN" altLang="en-US" dirty="0"/>
              <a:t>例：实现数据的原地修改，将第</a:t>
            </a:r>
            <a:r>
              <a:rPr lang="en-US" altLang="zh-CN" dirty="0"/>
              <a:t>5</a:t>
            </a:r>
            <a:r>
              <a:rPr lang="zh-CN" altLang="en-US" dirty="0"/>
              <a:t>个整数的数值从</a:t>
            </a:r>
            <a:r>
              <a:rPr lang="en-US" altLang="zh-CN" dirty="0"/>
              <a:t>10</a:t>
            </a:r>
            <a:r>
              <a:rPr lang="zh-CN" altLang="en-US" dirty="0"/>
              <a:t>改为 </a:t>
            </a:r>
            <a:r>
              <a:rPr lang="en-US" altLang="zh-CN" dirty="0"/>
              <a:t>99</a:t>
            </a:r>
          </a:p>
          <a:p>
            <a:pPr lvl="1"/>
            <a:r>
              <a:rPr lang="zh-CN" altLang="en-US" dirty="0"/>
              <a:t> </a:t>
            </a:r>
            <a:r>
              <a:rPr lang="zh-CN" altLang="en-US" sz="2000" dirty="0"/>
              <a:t>模式必须是 </a:t>
            </a:r>
            <a:r>
              <a:rPr lang="en-US" altLang="zh-CN" sz="2000" dirty="0"/>
              <a:t>“</a:t>
            </a:r>
            <a:r>
              <a:rPr lang="en-US" altLang="zh-CN" sz="2000" dirty="0" err="1">
                <a:solidFill>
                  <a:srgbClr val="0070C0"/>
                </a:solidFill>
              </a:rPr>
              <a:t>rb</a:t>
            </a:r>
            <a:r>
              <a:rPr lang="en-US" altLang="zh-CN" sz="2000" dirty="0">
                <a:solidFill>
                  <a:srgbClr val="0070C0"/>
                </a:solidFill>
              </a:rPr>
              <a:t>+</a:t>
            </a:r>
            <a:r>
              <a:rPr lang="en-US" altLang="zh-CN" sz="2000" dirty="0"/>
              <a:t>” (</a:t>
            </a:r>
            <a:r>
              <a:rPr lang="zh-CN" altLang="en-US" sz="2000" dirty="0"/>
              <a:t>读写模式</a:t>
            </a:r>
            <a:r>
              <a:rPr lang="en-US" altLang="zh-CN" sz="2000" dirty="0"/>
              <a:t>)</a:t>
            </a:r>
            <a:r>
              <a:rPr lang="zh-CN" altLang="en-US" sz="2000" dirty="0"/>
              <a:t>，否则文件会被清空</a:t>
            </a:r>
            <a:endParaRPr lang="en-US" altLang="zh-CN" sz="2000" dirty="0"/>
          </a:p>
          <a:p>
            <a:pPr lvl="1"/>
            <a:r>
              <a:rPr lang="zh-CN" altLang="en-US" sz="2000" dirty="0"/>
              <a:t> 写入后，文件指针会自动后移，无需手动调整</a:t>
            </a:r>
          </a:p>
        </p:txBody>
      </p:sp>
      <p:sp>
        <p:nvSpPr>
          <p:cNvPr id="4" name="卷形: 垂直 3">
            <a:extLst>
              <a:ext uri="{FF2B5EF4-FFF2-40B4-BE49-F238E27FC236}">
                <a16:creationId xmlns:a16="http://schemas.microsoft.com/office/drawing/2014/main" id="{22DCCE3E-B60D-402E-B9B9-9008721D6F07}"/>
              </a:ext>
            </a:extLst>
          </p:cNvPr>
          <p:cNvSpPr/>
          <p:nvPr/>
        </p:nvSpPr>
        <p:spPr bwMode="auto">
          <a:xfrm>
            <a:off x="1092933" y="3174022"/>
            <a:ext cx="7119084" cy="3376247"/>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如果用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wb</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，文件会被清空；如果用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rb</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，无法写入。</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FILE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fopen</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(FILENAME,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rb</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int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newValue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 99;</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long offset = 4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(int);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移动文件指针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fseek</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fseek</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offset, SEEK_SET);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覆盖写入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fwrite</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fwrite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(&amp;</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newValue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(int), 1,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关闭文件以保存修改</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fclose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298797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2CBC3C-0E9B-47E6-AB60-B3DC4F0624F2}"/>
              </a:ext>
            </a:extLst>
          </p:cNvPr>
          <p:cNvSpPr>
            <a:spLocks noGrp="1"/>
          </p:cNvSpPr>
          <p:nvPr>
            <p:ph type="title"/>
          </p:nvPr>
        </p:nvSpPr>
        <p:spPr/>
        <p:txBody>
          <a:bodyPr/>
          <a:lstStyle/>
          <a:p>
            <a:r>
              <a:rPr lang="zh-CN" altLang="en-US" dirty="0"/>
              <a:t>文件定位（例四）</a:t>
            </a:r>
          </a:p>
        </p:txBody>
      </p:sp>
      <p:sp>
        <p:nvSpPr>
          <p:cNvPr id="3" name="内容占位符 2">
            <a:extLst>
              <a:ext uri="{FF2B5EF4-FFF2-40B4-BE49-F238E27FC236}">
                <a16:creationId xmlns:a16="http://schemas.microsoft.com/office/drawing/2014/main" id="{EE88E9D9-0513-44A4-B941-9ACD1E5A8F44}"/>
              </a:ext>
            </a:extLst>
          </p:cNvPr>
          <p:cNvSpPr>
            <a:spLocks noGrp="1"/>
          </p:cNvSpPr>
          <p:nvPr>
            <p:ph idx="1"/>
          </p:nvPr>
        </p:nvSpPr>
        <p:spPr/>
        <p:txBody>
          <a:bodyPr/>
          <a:lstStyle/>
          <a:p>
            <a:r>
              <a:rPr lang="zh-CN" altLang="en-US" dirty="0"/>
              <a:t>例：大文件断点续传与分块处理</a:t>
            </a:r>
          </a:p>
        </p:txBody>
      </p:sp>
      <p:sp>
        <p:nvSpPr>
          <p:cNvPr id="4" name="卷形: 垂直 3">
            <a:extLst>
              <a:ext uri="{FF2B5EF4-FFF2-40B4-BE49-F238E27FC236}">
                <a16:creationId xmlns:a16="http://schemas.microsoft.com/office/drawing/2014/main" id="{D3E21D75-39F2-431C-98C3-5AB54412A449}"/>
              </a:ext>
            </a:extLst>
          </p:cNvPr>
          <p:cNvSpPr/>
          <p:nvPr/>
        </p:nvSpPr>
        <p:spPr bwMode="auto">
          <a:xfrm>
            <a:off x="714864" y="2074985"/>
            <a:ext cx="7119084" cy="4542383"/>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800" b="0" dirty="0">
                <a:solidFill>
                  <a:srgbClr val="00B050"/>
                </a:solidFill>
                <a:latin typeface="Times New Roman" panose="02020603050405020304" pitchFamily="18" charset="0"/>
                <a:cs typeface="Times New Roman" panose="02020603050405020304" pitchFamily="18" charset="0"/>
              </a:rPr>
              <a:t>// </a:t>
            </a:r>
            <a:r>
              <a:rPr lang="zh-CN" altLang="en-US" sz="1800" b="0" dirty="0">
                <a:solidFill>
                  <a:srgbClr val="00B050"/>
                </a:solidFill>
                <a:latin typeface="Consolas" panose="020B0609020204030204" pitchFamily="49" charset="0"/>
              </a:rPr>
              <a:t>举例：断点续传</a:t>
            </a:r>
            <a:endParaRPr lang="en-US" altLang="zh-CN" sz="1800" b="0" dirty="0">
              <a:solidFill>
                <a:srgbClr val="00B050"/>
              </a:solidFill>
              <a:latin typeface="Consolas" panose="020B0609020204030204" pitchFamily="49" charset="0"/>
            </a:endParaRPr>
          </a:p>
          <a:p>
            <a:r>
              <a:rPr lang="en-US" altLang="zh-CN" sz="1800" b="0" dirty="0">
                <a:solidFill>
                  <a:srgbClr val="00B050"/>
                </a:solidFill>
                <a:latin typeface="Times New Roman" panose="02020603050405020304" pitchFamily="18" charset="0"/>
                <a:cs typeface="Times New Roman" panose="02020603050405020304" pitchFamily="18" charset="0"/>
              </a:rPr>
              <a:t>// </a:t>
            </a:r>
            <a:r>
              <a:rPr lang="zh-CN" altLang="en-US" sz="1800" b="0" dirty="0">
                <a:solidFill>
                  <a:srgbClr val="00B050"/>
                </a:solidFill>
                <a:latin typeface="Consolas" panose="020B0609020204030204" pitchFamily="49" charset="0"/>
              </a:rPr>
              <a:t>获取本地已下载的大小</a:t>
            </a:r>
            <a:endParaRPr lang="en-US" altLang="zh-CN" sz="1800" b="0" dirty="0">
              <a:solidFill>
                <a:srgbClr val="00B050"/>
              </a:solidFill>
              <a:latin typeface="Consolas" panose="020B0609020204030204" pitchFamily="49" charset="0"/>
            </a:endParaRPr>
          </a:p>
          <a:p>
            <a:r>
              <a:rPr lang="en-US" altLang="zh-CN" sz="1800" b="0" dirty="0">
                <a:solidFill>
                  <a:srgbClr val="000000"/>
                </a:solidFill>
                <a:latin typeface="Times New Roman" panose="02020603050405020304" pitchFamily="18" charset="0"/>
                <a:cs typeface="Times New Roman" panose="02020603050405020304" pitchFamily="18" charset="0"/>
              </a:rPr>
              <a:t>FILE *</a:t>
            </a:r>
            <a:r>
              <a:rPr lang="en-US" altLang="zh-CN" sz="1800" b="0" dirty="0" err="1">
                <a:solidFill>
                  <a:srgbClr val="000000"/>
                </a:solidFill>
                <a:latin typeface="Times New Roman" panose="02020603050405020304" pitchFamily="18" charset="0"/>
                <a:cs typeface="Times New Roman" panose="02020603050405020304" pitchFamily="18" charset="0"/>
              </a:rPr>
              <a:t>fp</a:t>
            </a:r>
            <a:r>
              <a:rPr lang="en-US" altLang="zh-CN" sz="1800" b="0" dirty="0">
                <a:solidFill>
                  <a:srgbClr val="000000"/>
                </a:solidFill>
                <a:latin typeface="Times New Roman" panose="02020603050405020304" pitchFamily="18" charset="0"/>
                <a:cs typeface="Times New Roman" panose="02020603050405020304" pitchFamily="18" charset="0"/>
              </a:rPr>
              <a:t> = </a:t>
            </a:r>
            <a:r>
              <a:rPr lang="en-US" altLang="zh-CN" sz="1800" b="0" dirty="0" err="1">
                <a:solidFill>
                  <a:srgbClr val="000000"/>
                </a:solidFill>
                <a:latin typeface="Times New Roman" panose="02020603050405020304" pitchFamily="18" charset="0"/>
                <a:cs typeface="Times New Roman" panose="02020603050405020304" pitchFamily="18" charset="0"/>
              </a:rPr>
              <a:t>fopen</a:t>
            </a:r>
            <a:r>
              <a:rPr lang="en-US" altLang="zh-CN" sz="1800" b="0" dirty="0">
                <a:solidFill>
                  <a:srgbClr val="000000"/>
                </a:solidFill>
                <a:latin typeface="Times New Roman" panose="02020603050405020304" pitchFamily="18" charset="0"/>
                <a:cs typeface="Times New Roman" panose="02020603050405020304" pitchFamily="18" charset="0"/>
              </a:rPr>
              <a:t>(filename, "</a:t>
            </a:r>
            <a:r>
              <a:rPr lang="en-US" altLang="zh-CN" sz="1800" b="0" dirty="0" err="1">
                <a:solidFill>
                  <a:srgbClr val="000000"/>
                </a:solidFill>
                <a:latin typeface="Times New Roman" panose="02020603050405020304" pitchFamily="18" charset="0"/>
                <a:cs typeface="Times New Roman" panose="02020603050405020304" pitchFamily="18" charset="0"/>
              </a:rPr>
              <a:t>rb</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err="1">
                <a:solidFill>
                  <a:srgbClr val="000000"/>
                </a:solidFill>
                <a:latin typeface="Times New Roman" panose="02020603050405020304" pitchFamily="18" charset="0"/>
                <a:cs typeface="Times New Roman" panose="02020603050405020304" pitchFamily="18" charset="0"/>
              </a:rPr>
              <a:t>fseek</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fp</a:t>
            </a:r>
            <a:r>
              <a:rPr lang="en-US" altLang="zh-CN" sz="1800" b="0" dirty="0">
                <a:solidFill>
                  <a:srgbClr val="000000"/>
                </a:solidFill>
                <a:latin typeface="Times New Roman" panose="02020603050405020304" pitchFamily="18" charset="0"/>
                <a:cs typeface="Times New Roman" panose="02020603050405020304" pitchFamily="18" charset="0"/>
              </a:rPr>
              <a:t>, 0, SEEK_END);</a:t>
            </a:r>
          </a:p>
          <a:p>
            <a:r>
              <a:rPr lang="en-US" altLang="zh-CN" sz="1800" b="0" dirty="0">
                <a:solidFill>
                  <a:srgbClr val="000000"/>
                </a:solidFill>
                <a:latin typeface="Times New Roman" panose="02020603050405020304" pitchFamily="18" charset="0"/>
                <a:cs typeface="Times New Roman" panose="02020603050405020304" pitchFamily="18" charset="0"/>
              </a:rPr>
              <a:t>long size = </a:t>
            </a:r>
            <a:r>
              <a:rPr lang="en-US" altLang="zh-CN" sz="1800" b="0" dirty="0" err="1">
                <a:solidFill>
                  <a:srgbClr val="C00000"/>
                </a:solidFill>
                <a:latin typeface="Times New Roman" panose="02020603050405020304" pitchFamily="18" charset="0"/>
                <a:cs typeface="Times New Roman" panose="02020603050405020304" pitchFamily="18" charset="0"/>
              </a:rPr>
              <a:t>ftell</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fp</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err="1">
                <a:solidFill>
                  <a:srgbClr val="000000"/>
                </a:solidFill>
                <a:latin typeface="Times New Roman" panose="02020603050405020304" pitchFamily="18" charset="0"/>
                <a:cs typeface="Times New Roman" panose="02020603050405020304" pitchFamily="18" charset="0"/>
              </a:rPr>
              <a:t>fclose</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fp</a:t>
            </a:r>
            <a:r>
              <a:rPr lang="en-US" altLang="zh-CN" sz="1800" b="0" dirty="0">
                <a:solidFill>
                  <a:srgbClr val="000000"/>
                </a:solidFill>
                <a:latin typeface="Times New Roman" panose="02020603050405020304" pitchFamily="18" charset="0"/>
                <a:cs typeface="Times New Roman" panose="02020603050405020304" pitchFamily="18" charset="0"/>
              </a:rPr>
              <a:t>);</a:t>
            </a:r>
          </a:p>
          <a:p>
            <a:endParaRPr lang="en-US" altLang="zh-CN" sz="1800" b="0" dirty="0">
              <a:solidFill>
                <a:srgbClr val="000000"/>
              </a:solidFill>
              <a:latin typeface="Consolas" panose="020B0609020204030204" pitchFamily="49" charset="0"/>
            </a:endParaRPr>
          </a:p>
          <a:p>
            <a:r>
              <a:rPr lang="en-US" altLang="zh-CN" sz="1800" b="0" dirty="0">
                <a:solidFill>
                  <a:srgbClr val="00B050"/>
                </a:solidFill>
                <a:latin typeface="Times New Roman" panose="02020603050405020304" pitchFamily="18" charset="0"/>
                <a:cs typeface="Times New Roman" panose="02020603050405020304" pitchFamily="18" charset="0"/>
              </a:rPr>
              <a:t>// </a:t>
            </a:r>
            <a:r>
              <a:rPr lang="zh-CN" altLang="en-US" sz="1800" b="0" dirty="0">
                <a:solidFill>
                  <a:srgbClr val="00B050"/>
                </a:solidFill>
                <a:latin typeface="Consolas" panose="020B0609020204030204" pitchFamily="49" charset="0"/>
              </a:rPr>
              <a:t>目标文件：追加模式 </a:t>
            </a:r>
            <a:r>
              <a:rPr lang="en-US" altLang="zh-CN" sz="1800" b="0" dirty="0">
                <a:solidFill>
                  <a:srgbClr val="00B050"/>
                </a:solidFill>
                <a:latin typeface="Consolas" panose="020B0609020204030204" pitchFamily="49" charset="0"/>
              </a:rPr>
              <a:t>("ab") -&gt; </a:t>
            </a:r>
            <a:r>
              <a:rPr lang="zh-CN" altLang="en-US" sz="1800" b="0" dirty="0">
                <a:solidFill>
                  <a:srgbClr val="00B050"/>
                </a:solidFill>
                <a:latin typeface="Consolas" panose="020B0609020204030204" pitchFamily="49" charset="0"/>
              </a:rPr>
              <a:t>写入指针自动在末尾</a:t>
            </a:r>
          </a:p>
          <a:p>
            <a:r>
              <a:rPr lang="en-US" altLang="zh-CN" sz="1800" b="0" dirty="0">
                <a:solidFill>
                  <a:srgbClr val="000000"/>
                </a:solidFill>
                <a:latin typeface="Times New Roman" panose="02020603050405020304" pitchFamily="18" charset="0"/>
                <a:cs typeface="Times New Roman" panose="02020603050405020304" pitchFamily="18" charset="0"/>
              </a:rPr>
              <a:t>FILE *</a:t>
            </a:r>
            <a:r>
              <a:rPr lang="en-US" altLang="zh-CN" sz="1800" b="0" dirty="0" err="1">
                <a:solidFill>
                  <a:srgbClr val="000000"/>
                </a:solidFill>
                <a:latin typeface="Times New Roman" panose="02020603050405020304" pitchFamily="18" charset="0"/>
                <a:cs typeface="Times New Roman" panose="02020603050405020304" pitchFamily="18" charset="0"/>
              </a:rPr>
              <a:t>fp</a:t>
            </a:r>
            <a:r>
              <a:rPr lang="en-US" altLang="zh-CN" sz="1800" b="0" dirty="0">
                <a:solidFill>
                  <a:srgbClr val="000000"/>
                </a:solidFill>
                <a:latin typeface="Times New Roman" panose="02020603050405020304" pitchFamily="18" charset="0"/>
                <a:cs typeface="Times New Roman" panose="02020603050405020304" pitchFamily="18" charset="0"/>
              </a:rPr>
              <a:t> = </a:t>
            </a:r>
            <a:r>
              <a:rPr lang="en-US" altLang="zh-CN" sz="1800" b="0" dirty="0" err="1">
                <a:solidFill>
                  <a:srgbClr val="000000"/>
                </a:solidFill>
                <a:latin typeface="Times New Roman" panose="02020603050405020304" pitchFamily="18" charset="0"/>
                <a:cs typeface="Times New Roman" panose="02020603050405020304" pitchFamily="18" charset="0"/>
              </a:rPr>
              <a:t>fopen</a:t>
            </a:r>
            <a:r>
              <a:rPr lang="en-US" altLang="zh-CN" sz="1800" b="0" dirty="0">
                <a:solidFill>
                  <a:srgbClr val="000000"/>
                </a:solidFill>
                <a:latin typeface="Times New Roman" panose="02020603050405020304" pitchFamily="18" charset="0"/>
                <a:cs typeface="Times New Roman" panose="02020603050405020304" pitchFamily="18" charset="0"/>
              </a:rPr>
              <a:t>(filename, "ab"); </a:t>
            </a:r>
          </a:p>
          <a:p>
            <a:r>
              <a:rPr lang="en-US" altLang="zh-CN" sz="1800" b="0" dirty="0" err="1">
                <a:solidFill>
                  <a:srgbClr val="C00000"/>
                </a:solidFill>
                <a:latin typeface="Times New Roman" panose="02020603050405020304" pitchFamily="18" charset="0"/>
                <a:cs typeface="Times New Roman" panose="02020603050405020304" pitchFamily="18" charset="0"/>
              </a:rPr>
              <a:t>fseek</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src</a:t>
            </a:r>
            <a:r>
              <a:rPr lang="en-US" altLang="zh-CN" sz="1800" b="0" dirty="0">
                <a:solidFill>
                  <a:srgbClr val="000000"/>
                </a:solidFill>
                <a:latin typeface="Times New Roman" panose="02020603050405020304" pitchFamily="18" charset="0"/>
                <a:cs typeface="Times New Roman" panose="02020603050405020304" pitchFamily="18" charset="0"/>
              </a:rPr>
              <a:t>, size, SEEK_SET);</a:t>
            </a:r>
          </a:p>
          <a:p>
            <a:endParaRPr lang="en-US" altLang="zh-CN" sz="1800" b="0" dirty="0">
              <a:solidFill>
                <a:srgbClr val="000000"/>
              </a:solidFill>
              <a:latin typeface="Consolas" panose="020B0609020204030204" pitchFamily="49" charset="0"/>
            </a:endParaRPr>
          </a:p>
          <a:p>
            <a:r>
              <a:rPr lang="en-US" altLang="zh-CN" sz="1800" b="0" dirty="0">
                <a:solidFill>
                  <a:srgbClr val="00B050"/>
                </a:solidFill>
                <a:latin typeface="Times New Roman" panose="02020603050405020304" pitchFamily="18" charset="0"/>
                <a:cs typeface="Times New Roman" panose="02020603050405020304" pitchFamily="18" charset="0"/>
              </a:rPr>
              <a:t>// </a:t>
            </a:r>
            <a:r>
              <a:rPr lang="zh-CN" altLang="en-US" sz="1800" b="0" dirty="0">
                <a:solidFill>
                  <a:srgbClr val="00B050"/>
                </a:solidFill>
                <a:latin typeface="Consolas" panose="020B0609020204030204" pitchFamily="49" charset="0"/>
              </a:rPr>
              <a:t>大文件分块处理：分块拷贝文件</a:t>
            </a:r>
            <a:endParaRPr lang="en-US" altLang="zh-CN" sz="1800" b="0" dirty="0">
              <a:solidFill>
                <a:srgbClr val="00B050"/>
              </a:solidFill>
              <a:latin typeface="Consolas" panose="020B0609020204030204" pitchFamily="49" charset="0"/>
            </a:endParaRPr>
          </a:p>
          <a:p>
            <a:r>
              <a:rPr lang="en-US" altLang="zh-CN" sz="1800" b="0" dirty="0">
                <a:solidFill>
                  <a:srgbClr val="000000"/>
                </a:solidFill>
                <a:latin typeface="Times New Roman" panose="02020603050405020304" pitchFamily="18" charset="0"/>
                <a:cs typeface="Times New Roman" panose="02020603050405020304" pitchFamily="18" charset="0"/>
              </a:rPr>
              <a:t>char </a:t>
            </a:r>
            <a:r>
              <a:rPr lang="en-US" altLang="zh-CN" sz="1800" b="0" dirty="0" err="1">
                <a:solidFill>
                  <a:srgbClr val="000000"/>
                </a:solidFill>
                <a:latin typeface="Times New Roman" panose="02020603050405020304" pitchFamily="18" charset="0"/>
                <a:cs typeface="Times New Roman" panose="02020603050405020304" pitchFamily="18" charset="0"/>
              </a:rPr>
              <a:t>buf</a:t>
            </a:r>
            <a:r>
              <a:rPr lang="en-US" altLang="zh-CN" sz="1800" b="0" dirty="0">
                <a:solidFill>
                  <a:srgbClr val="000000"/>
                </a:solidFill>
                <a:latin typeface="Times New Roman" panose="02020603050405020304" pitchFamily="18" charset="0"/>
                <a:cs typeface="Times New Roman" panose="02020603050405020304" pitchFamily="18" charset="0"/>
              </a:rPr>
              <a:t>[BUFFER_SIZE]; </a:t>
            </a:r>
            <a:r>
              <a:rPr lang="en-US" altLang="zh-CN" sz="1800" b="0" dirty="0">
                <a:solidFill>
                  <a:srgbClr val="00B050"/>
                </a:solidFill>
                <a:latin typeface="Times New Roman" panose="02020603050405020304" pitchFamily="18" charset="0"/>
                <a:cs typeface="Times New Roman" panose="02020603050405020304" pitchFamily="18" charset="0"/>
              </a:rPr>
              <a:t>// 4KB </a:t>
            </a:r>
            <a:r>
              <a:rPr lang="zh-CN" altLang="en-US" sz="1800" b="0" dirty="0">
                <a:solidFill>
                  <a:srgbClr val="00B050"/>
                </a:solidFill>
                <a:latin typeface="Times New Roman" panose="02020603050405020304" pitchFamily="18" charset="0"/>
                <a:cs typeface="Times New Roman" panose="02020603050405020304" pitchFamily="18" charset="0"/>
              </a:rPr>
              <a:t>缓冲区</a:t>
            </a:r>
          </a:p>
          <a:p>
            <a:r>
              <a:rPr lang="en-US" altLang="zh-CN" sz="1800" b="0" dirty="0">
                <a:solidFill>
                  <a:srgbClr val="000000"/>
                </a:solidFill>
                <a:latin typeface="Times New Roman" panose="02020603050405020304" pitchFamily="18" charset="0"/>
                <a:cs typeface="Times New Roman" panose="02020603050405020304" pitchFamily="18" charset="0"/>
              </a:rPr>
              <a:t>while (n = </a:t>
            </a:r>
            <a:r>
              <a:rPr lang="en-US" altLang="zh-CN" sz="1800" b="0" dirty="0" err="1">
                <a:solidFill>
                  <a:srgbClr val="000000"/>
                </a:solidFill>
                <a:latin typeface="Times New Roman" panose="02020603050405020304" pitchFamily="18" charset="0"/>
                <a:cs typeface="Times New Roman" panose="02020603050405020304" pitchFamily="18" charset="0"/>
              </a:rPr>
              <a:t>fread</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buf</a:t>
            </a:r>
            <a:r>
              <a:rPr lang="en-US" altLang="zh-CN" sz="1800" b="0" dirty="0">
                <a:solidFill>
                  <a:srgbClr val="000000"/>
                </a:solidFill>
                <a:latin typeface="Times New Roman" panose="02020603050405020304" pitchFamily="18" charset="0"/>
                <a:cs typeface="Times New Roman" panose="02020603050405020304" pitchFamily="18" charset="0"/>
              </a:rPr>
              <a:t>, 1, BUFFER_SIZE, </a:t>
            </a:r>
            <a:r>
              <a:rPr lang="en-US" altLang="zh-CN" sz="1800" b="0" dirty="0" err="1">
                <a:solidFill>
                  <a:srgbClr val="000000"/>
                </a:solidFill>
                <a:latin typeface="Times New Roman" panose="02020603050405020304" pitchFamily="18" charset="0"/>
                <a:cs typeface="Times New Roman" panose="02020603050405020304" pitchFamily="18" charset="0"/>
              </a:rPr>
              <a:t>src</a:t>
            </a:r>
            <a:r>
              <a:rPr lang="en-US" altLang="zh-CN" sz="1800" b="0" dirty="0">
                <a:solidFill>
                  <a:srgbClr val="000000"/>
                </a:solidFill>
                <a:latin typeface="Times New Roman" panose="02020603050405020304" pitchFamily="18" charset="0"/>
                <a:cs typeface="Times New Roman" panose="02020603050405020304" pitchFamily="18" charset="0"/>
              </a:rPr>
              <a:t>) &gt; 0) {</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fwrite</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buf</a:t>
            </a:r>
            <a:r>
              <a:rPr lang="en-US" altLang="zh-CN" sz="1800" b="0" dirty="0">
                <a:solidFill>
                  <a:srgbClr val="000000"/>
                </a:solidFill>
                <a:latin typeface="Times New Roman" panose="02020603050405020304" pitchFamily="18" charset="0"/>
                <a:cs typeface="Times New Roman" panose="02020603050405020304" pitchFamily="18" charset="0"/>
              </a:rPr>
              <a:t>, 1, n, </a:t>
            </a:r>
            <a:r>
              <a:rPr lang="en-US" altLang="zh-CN" sz="1800" b="0" dirty="0" err="1">
                <a:solidFill>
                  <a:srgbClr val="000000"/>
                </a:solidFill>
                <a:latin typeface="Times New Roman" panose="02020603050405020304" pitchFamily="18" charset="0"/>
                <a:cs typeface="Times New Roman" panose="02020603050405020304" pitchFamily="18" charset="0"/>
              </a:rPr>
              <a:t>dest</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6060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3ED0AF-1D8A-4A27-A7EE-8798943188B2}"/>
              </a:ext>
            </a:extLst>
          </p:cNvPr>
          <p:cNvSpPr>
            <a:spLocks noGrp="1"/>
          </p:cNvSpPr>
          <p:nvPr>
            <p:ph type="title"/>
          </p:nvPr>
        </p:nvSpPr>
        <p:spPr/>
        <p:txBody>
          <a:bodyPr/>
          <a:lstStyle/>
          <a:p>
            <a:r>
              <a:rPr lang="zh-CN" altLang="en-US" dirty="0"/>
              <a:t>文件记录删除</a:t>
            </a:r>
          </a:p>
        </p:txBody>
      </p:sp>
      <p:sp>
        <p:nvSpPr>
          <p:cNvPr id="3" name="内容占位符 2">
            <a:extLst>
              <a:ext uri="{FF2B5EF4-FFF2-40B4-BE49-F238E27FC236}">
                <a16:creationId xmlns:a16="http://schemas.microsoft.com/office/drawing/2014/main" id="{8E86F105-0CA7-41EC-B9C2-470958D54D4B}"/>
              </a:ext>
            </a:extLst>
          </p:cNvPr>
          <p:cNvSpPr>
            <a:spLocks noGrp="1"/>
          </p:cNvSpPr>
          <p:nvPr>
            <p:ph idx="1"/>
          </p:nvPr>
        </p:nvSpPr>
        <p:spPr>
          <a:xfrm>
            <a:off x="301625" y="1268760"/>
            <a:ext cx="8540750" cy="4830415"/>
          </a:xfrm>
        </p:spPr>
        <p:txBody>
          <a:bodyPr/>
          <a:lstStyle/>
          <a:p>
            <a:r>
              <a:rPr lang="zh-CN" altLang="en-US" dirty="0"/>
              <a:t>文本文件：必须重写整个文件，去掉那一行（重写策略）</a:t>
            </a:r>
            <a:endParaRPr lang="en-US" altLang="zh-CN" dirty="0"/>
          </a:p>
          <a:p>
            <a:pPr lvl="1"/>
            <a:r>
              <a:rPr lang="zh-CN" altLang="en-US" sz="1800" dirty="0"/>
              <a:t>文本文件被视为一个连续的字节序列，缺乏内部的结构化索引；要在中间删除一行，本质上是在进行字符数组（字符串）的删除操作；由于文件存储在磁盘上，无法像在内存中那样轻易移动后续数据</a:t>
            </a:r>
            <a:endParaRPr lang="en-US" altLang="zh-CN" sz="1800" dirty="0"/>
          </a:p>
          <a:p>
            <a:pPr lvl="1"/>
            <a:r>
              <a:rPr lang="zh-CN" altLang="en-US" sz="1800" dirty="0"/>
              <a:t>因此必须执行复制交换（</a:t>
            </a:r>
            <a:r>
              <a:rPr lang="en-US" altLang="zh-CN" sz="1800" dirty="0"/>
              <a:t>Copy-and-Swap</a:t>
            </a:r>
            <a:r>
              <a:rPr lang="zh-CN" altLang="en-US" sz="1800" dirty="0"/>
              <a:t>） 策略：读取源文件，过滤掉目标行，写入临时文件，最后替换原子操作；该操作伴随着大量的磁盘 </a:t>
            </a:r>
            <a:r>
              <a:rPr lang="en-US" altLang="zh-CN" sz="1800" dirty="0"/>
              <a:t>I/O </a:t>
            </a:r>
            <a:r>
              <a:rPr lang="zh-CN" altLang="en-US" sz="1800" dirty="0"/>
              <a:t>开销（读写整个文件），这在大数据量场景下是不可接受的性能瓶颈</a:t>
            </a:r>
            <a:endParaRPr lang="en-US" altLang="zh-CN" sz="1800" dirty="0"/>
          </a:p>
          <a:p>
            <a:r>
              <a:rPr lang="zh-CN" altLang="en-US" dirty="0"/>
              <a:t>二进制文件：通常使用“惰性删除” </a:t>
            </a:r>
            <a:r>
              <a:rPr lang="en-US" altLang="zh-CN" dirty="0"/>
              <a:t>(Lazy Delete)</a:t>
            </a:r>
          </a:p>
          <a:p>
            <a:pPr lvl="1"/>
            <a:r>
              <a:rPr lang="zh-CN" altLang="en-US" sz="1800" dirty="0"/>
              <a:t>在定长的二进制记录中，对数据块拥有</a:t>
            </a:r>
            <a:r>
              <a:rPr lang="zh-CN" altLang="en-US" sz="1800" dirty="0">
                <a:solidFill>
                  <a:srgbClr val="C00000"/>
                </a:solidFill>
              </a:rPr>
              <a:t>随机访问</a:t>
            </a:r>
            <a:r>
              <a:rPr lang="zh-CN" altLang="en-US" sz="1800" dirty="0"/>
              <a:t>的能力，可以通过修改结构体中的状态位，将其标记为‘无效’，因此也称为标记删除法 </a:t>
            </a:r>
            <a:r>
              <a:rPr lang="en-US" altLang="zh-CN" sz="1800" dirty="0"/>
              <a:t>(Flagging)</a:t>
            </a:r>
          </a:p>
          <a:p>
            <a:pPr lvl="1"/>
            <a:r>
              <a:rPr lang="zh-CN" altLang="en-US" sz="1800" dirty="0"/>
              <a:t>此时数据物理上依然存在，但逻辑上已被移除；该操作仅产生极小的 </a:t>
            </a:r>
            <a:r>
              <a:rPr lang="en-US" altLang="zh-CN" sz="1800" dirty="0"/>
              <a:t>I/O</a:t>
            </a:r>
            <a:r>
              <a:rPr lang="zh-CN" altLang="en-US" sz="1800" dirty="0"/>
              <a:t>（单次写入），是现代数据库引擎和文件系统底层的通用做法</a:t>
            </a:r>
          </a:p>
        </p:txBody>
      </p:sp>
    </p:spTree>
    <p:extLst>
      <p:ext uri="{BB962C8B-B14F-4D97-AF65-F5344CB8AC3E}">
        <p14:creationId xmlns:p14="http://schemas.microsoft.com/office/powerpoint/2010/main" val="13956242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2B9600-3416-4D4B-967D-721B6FA7A1D0}"/>
              </a:ext>
            </a:extLst>
          </p:cNvPr>
          <p:cNvSpPr>
            <a:spLocks noGrp="1"/>
          </p:cNvSpPr>
          <p:nvPr>
            <p:ph type="title"/>
          </p:nvPr>
        </p:nvSpPr>
        <p:spPr/>
        <p:txBody>
          <a:bodyPr/>
          <a:lstStyle/>
          <a:p>
            <a:r>
              <a:rPr lang="zh-CN" altLang="en-US" dirty="0"/>
              <a:t>文件记录删除（例）</a:t>
            </a:r>
          </a:p>
        </p:txBody>
      </p:sp>
      <p:sp>
        <p:nvSpPr>
          <p:cNvPr id="3" name="内容占位符 2">
            <a:extLst>
              <a:ext uri="{FF2B5EF4-FFF2-40B4-BE49-F238E27FC236}">
                <a16:creationId xmlns:a16="http://schemas.microsoft.com/office/drawing/2014/main" id="{DE80E6DF-E194-4411-81B3-B86D7E010771}"/>
              </a:ext>
            </a:extLst>
          </p:cNvPr>
          <p:cNvSpPr>
            <a:spLocks noGrp="1"/>
          </p:cNvSpPr>
          <p:nvPr>
            <p:ph idx="1"/>
          </p:nvPr>
        </p:nvSpPr>
        <p:spPr/>
        <p:txBody>
          <a:bodyPr/>
          <a:lstStyle/>
          <a:p>
            <a:r>
              <a:rPr lang="zh-CN" altLang="en-US" dirty="0"/>
              <a:t>结构体增加字段：</a:t>
            </a:r>
            <a:r>
              <a:rPr lang="en-US" altLang="zh-CN" dirty="0">
                <a:solidFill>
                  <a:srgbClr val="0070C0"/>
                </a:solidFill>
              </a:rPr>
              <a:t>int </a:t>
            </a:r>
            <a:r>
              <a:rPr lang="en-US" altLang="zh-CN" dirty="0" err="1">
                <a:solidFill>
                  <a:srgbClr val="0070C0"/>
                </a:solidFill>
              </a:rPr>
              <a:t>isDeleted</a:t>
            </a:r>
            <a:r>
              <a:rPr lang="en-US" altLang="zh-CN" dirty="0">
                <a:solidFill>
                  <a:srgbClr val="0070C0"/>
                </a:solidFill>
              </a:rPr>
              <a:t>;</a:t>
            </a:r>
          </a:p>
          <a:p>
            <a:r>
              <a:rPr lang="zh-CN" altLang="en-US" dirty="0"/>
              <a:t>删除时：</a:t>
            </a:r>
            <a:r>
              <a:rPr lang="en-US" altLang="zh-CN" dirty="0" err="1">
                <a:solidFill>
                  <a:srgbClr val="0070C0"/>
                </a:solidFill>
              </a:rPr>
              <a:t>fwrite</a:t>
            </a:r>
            <a:r>
              <a:rPr lang="en-US" altLang="zh-CN" dirty="0">
                <a:solidFill>
                  <a:srgbClr val="0070C0"/>
                </a:solidFill>
              </a:rPr>
              <a:t>() </a:t>
            </a:r>
            <a:r>
              <a:rPr lang="zh-CN" altLang="en-US" dirty="0"/>
              <a:t>将 </a:t>
            </a:r>
            <a:r>
              <a:rPr lang="en-US" altLang="zh-CN" dirty="0" err="1">
                <a:solidFill>
                  <a:srgbClr val="0070C0"/>
                </a:solidFill>
              </a:rPr>
              <a:t>isDeleted</a:t>
            </a:r>
            <a:r>
              <a:rPr lang="en-US" altLang="zh-CN" dirty="0"/>
              <a:t> </a:t>
            </a:r>
            <a:r>
              <a:rPr lang="zh-CN" altLang="en-US" dirty="0"/>
              <a:t>设为</a:t>
            </a:r>
            <a:r>
              <a:rPr lang="en-US" altLang="zh-CN" dirty="0"/>
              <a:t>1</a:t>
            </a:r>
            <a:endParaRPr lang="zh-CN" altLang="en-US" dirty="0"/>
          </a:p>
          <a:p>
            <a:r>
              <a:rPr lang="zh-CN" altLang="en-US" dirty="0"/>
              <a:t>读取时：如果 </a:t>
            </a:r>
            <a:r>
              <a:rPr lang="en-US" altLang="zh-CN" dirty="0" err="1">
                <a:solidFill>
                  <a:srgbClr val="0070C0"/>
                </a:solidFill>
              </a:rPr>
              <a:t>isDeleted</a:t>
            </a:r>
            <a:r>
              <a:rPr lang="en-US" altLang="zh-CN" dirty="0"/>
              <a:t> </a:t>
            </a:r>
            <a:r>
              <a:rPr lang="zh-CN" altLang="en-US" dirty="0"/>
              <a:t>为 </a:t>
            </a:r>
            <a:r>
              <a:rPr lang="en-US" altLang="zh-CN" dirty="0"/>
              <a:t>1</a:t>
            </a:r>
            <a:r>
              <a:rPr lang="zh-CN" altLang="en-US" dirty="0"/>
              <a:t> 则跳过</a:t>
            </a:r>
          </a:p>
          <a:p>
            <a:pPr lvl="1"/>
            <a:r>
              <a:rPr lang="zh-CN" altLang="en-US" sz="2000" dirty="0"/>
              <a:t> 优点：删除的速度极快 </a:t>
            </a:r>
            <a:r>
              <a:rPr lang="en-US" altLang="zh-CN" sz="2000" dirty="0"/>
              <a:t>(O(1))</a:t>
            </a:r>
          </a:p>
          <a:p>
            <a:pPr lvl="1"/>
            <a:r>
              <a:rPr lang="zh-CN" altLang="en-US" sz="2000" dirty="0"/>
              <a:t> 副作用：虽然很快，但占用的空间并没有释放。如果删了很多数据，文件会变得很虚大（有效数据很少，文件却很大）</a:t>
            </a:r>
          </a:p>
          <a:p>
            <a:r>
              <a:rPr lang="zh-CN" altLang="en-US" dirty="0"/>
              <a:t>撤销时（</a:t>
            </a:r>
            <a:r>
              <a:rPr lang="en-US" altLang="zh-CN" dirty="0"/>
              <a:t>Undo</a:t>
            </a:r>
            <a:r>
              <a:rPr lang="zh-CN" altLang="en-US" dirty="0"/>
              <a:t>）：只需要写一个函数把 </a:t>
            </a:r>
            <a:r>
              <a:rPr lang="en-US" altLang="zh-CN" dirty="0" err="1">
                <a:solidFill>
                  <a:srgbClr val="0070C0"/>
                </a:solidFill>
              </a:rPr>
              <a:t>isDeleted</a:t>
            </a:r>
            <a:r>
              <a:rPr lang="en-US" altLang="zh-CN" dirty="0"/>
              <a:t> </a:t>
            </a:r>
            <a:r>
              <a:rPr lang="zh-CN" altLang="en-US" dirty="0"/>
              <a:t>改回 </a:t>
            </a:r>
            <a:r>
              <a:rPr lang="en-US" altLang="zh-CN" dirty="0"/>
              <a:t>0</a:t>
            </a:r>
          </a:p>
        </p:txBody>
      </p:sp>
      <p:sp>
        <p:nvSpPr>
          <p:cNvPr id="4" name="卷形: 垂直 3">
            <a:extLst>
              <a:ext uri="{FF2B5EF4-FFF2-40B4-BE49-F238E27FC236}">
                <a16:creationId xmlns:a16="http://schemas.microsoft.com/office/drawing/2014/main" id="{93E485F6-7E2A-4F74-BD18-CA3537FEC9B7}"/>
              </a:ext>
            </a:extLst>
          </p:cNvPr>
          <p:cNvSpPr/>
          <p:nvPr/>
        </p:nvSpPr>
        <p:spPr bwMode="auto">
          <a:xfrm>
            <a:off x="5726480" y="1556792"/>
            <a:ext cx="3224090" cy="1934309"/>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定义结构体包含状态标记位</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typedef struct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0 =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有效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(Active)</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1 =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已删除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(Deleted)</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int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isDeleted</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Record;</a:t>
            </a:r>
          </a:p>
        </p:txBody>
      </p:sp>
    </p:spTree>
    <p:extLst>
      <p:ext uri="{BB962C8B-B14F-4D97-AF65-F5344CB8AC3E}">
        <p14:creationId xmlns:p14="http://schemas.microsoft.com/office/powerpoint/2010/main" val="29412487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D8008-4AAB-4617-8C82-943E5349EFE7}"/>
              </a:ext>
            </a:extLst>
          </p:cNvPr>
          <p:cNvSpPr>
            <a:spLocks noGrp="1"/>
          </p:cNvSpPr>
          <p:nvPr>
            <p:ph type="title"/>
          </p:nvPr>
        </p:nvSpPr>
        <p:spPr/>
        <p:txBody>
          <a:bodyPr/>
          <a:lstStyle/>
          <a:p>
            <a:r>
              <a:rPr lang="zh-CN" altLang="en-US" dirty="0"/>
              <a:t>索引文件</a:t>
            </a:r>
          </a:p>
        </p:txBody>
      </p:sp>
      <p:sp>
        <p:nvSpPr>
          <p:cNvPr id="3" name="内容占位符 2">
            <a:extLst>
              <a:ext uri="{FF2B5EF4-FFF2-40B4-BE49-F238E27FC236}">
                <a16:creationId xmlns:a16="http://schemas.microsoft.com/office/drawing/2014/main" id="{0FFA2AFA-F989-4482-A70D-BE83ACCC3BAF}"/>
              </a:ext>
            </a:extLst>
          </p:cNvPr>
          <p:cNvSpPr>
            <a:spLocks noGrp="1"/>
          </p:cNvSpPr>
          <p:nvPr>
            <p:ph idx="1"/>
          </p:nvPr>
        </p:nvSpPr>
        <p:spPr/>
        <p:txBody>
          <a:bodyPr/>
          <a:lstStyle/>
          <a:p>
            <a:r>
              <a:rPr lang="zh-CN" altLang="en-US" sz="2000" dirty="0"/>
              <a:t>如果学生</a:t>
            </a:r>
            <a:r>
              <a:rPr lang="en-US" altLang="zh-CN" sz="2000" dirty="0"/>
              <a:t>ID</a:t>
            </a:r>
            <a:r>
              <a:rPr lang="zh-CN" altLang="en-US" sz="2000" dirty="0"/>
              <a:t>不是连续的（如 </a:t>
            </a:r>
            <a:r>
              <a:rPr lang="en-US" altLang="zh-CN" sz="2000" dirty="0"/>
              <a:t>202301, 202399...</a:t>
            </a:r>
            <a:r>
              <a:rPr lang="zh-CN" altLang="en-US" sz="2000" dirty="0"/>
              <a:t>）或者结构体大小不一致，无法用数学公式计算 </a:t>
            </a:r>
            <a:r>
              <a:rPr lang="en-US" altLang="zh-CN" sz="2000" dirty="0"/>
              <a:t>Offset</a:t>
            </a:r>
            <a:r>
              <a:rPr lang="zh-CN" altLang="en-US" sz="2000" dirty="0"/>
              <a:t>，因此无法实现随机访问</a:t>
            </a:r>
            <a:endParaRPr lang="en-US" altLang="zh-CN" sz="2000" dirty="0"/>
          </a:p>
          <a:p>
            <a:r>
              <a:rPr lang="zh-CN" altLang="en-US" sz="2000" dirty="0"/>
              <a:t>解决方案：建立一个索引表 </a:t>
            </a:r>
            <a:r>
              <a:rPr lang="en-US" altLang="zh-CN" sz="2000" dirty="0"/>
              <a:t>(Index Table)</a:t>
            </a:r>
          </a:p>
          <a:p>
            <a:pPr lvl="1"/>
            <a:r>
              <a:rPr lang="zh-CN" altLang="en-US" sz="2000" dirty="0"/>
              <a:t>主数据文件 </a:t>
            </a:r>
            <a:r>
              <a:rPr lang="en-US" altLang="zh-CN" sz="2000" dirty="0"/>
              <a:t>(</a:t>
            </a:r>
            <a:r>
              <a:rPr lang="en-US" altLang="zh-CN" sz="2000" dirty="0" err="1"/>
              <a:t>Data.bin</a:t>
            </a:r>
            <a:r>
              <a:rPr lang="en-US" altLang="zh-CN" sz="2000" dirty="0"/>
              <a:t>)</a:t>
            </a:r>
            <a:r>
              <a:rPr lang="zh-CN" altLang="en-US" sz="2000" dirty="0"/>
              <a:t>：</a:t>
            </a:r>
          </a:p>
          <a:p>
            <a:pPr lvl="2"/>
            <a:r>
              <a:rPr lang="zh-CN" altLang="en-US" sz="2000" dirty="0"/>
              <a:t> 乱序存放学生数据，不定长。</a:t>
            </a:r>
          </a:p>
          <a:p>
            <a:pPr lvl="2"/>
            <a:r>
              <a:rPr lang="zh-CN" altLang="en-US" sz="2000" dirty="0"/>
              <a:t> 模拟真实环境中数据追加写入的情况。</a:t>
            </a:r>
          </a:p>
          <a:p>
            <a:pPr lvl="1"/>
            <a:r>
              <a:rPr lang="zh-CN" altLang="en-US" sz="2000" dirty="0"/>
              <a:t>索引文件 </a:t>
            </a:r>
            <a:r>
              <a:rPr lang="en-US" altLang="zh-CN" sz="2000" dirty="0"/>
              <a:t>(</a:t>
            </a:r>
            <a:r>
              <a:rPr lang="en-US" altLang="zh-CN" sz="2000" dirty="0" err="1"/>
              <a:t>Index.bin</a:t>
            </a:r>
            <a:r>
              <a:rPr lang="en-US" altLang="zh-CN" sz="2000" dirty="0"/>
              <a:t>)</a:t>
            </a:r>
            <a:r>
              <a:rPr lang="zh-CN" altLang="en-US" sz="2000" dirty="0"/>
              <a:t>：只存 </a:t>
            </a:r>
            <a:r>
              <a:rPr lang="en-US" altLang="zh-CN" sz="2000" dirty="0"/>
              <a:t>{ID, Offset}</a:t>
            </a:r>
            <a:r>
              <a:rPr lang="zh-CN" altLang="en-US" sz="2000" dirty="0"/>
              <a:t>，定长，按</a:t>
            </a:r>
            <a:r>
              <a:rPr lang="en-US" altLang="zh-CN" sz="2000" dirty="0"/>
              <a:t>ID</a:t>
            </a:r>
            <a:r>
              <a:rPr lang="zh-CN" altLang="en-US" sz="2000" dirty="0"/>
              <a:t>排序。</a:t>
            </a:r>
          </a:p>
          <a:p>
            <a:pPr lvl="1"/>
            <a:r>
              <a:rPr lang="zh-CN" altLang="en-US" sz="2000" dirty="0"/>
              <a:t>查询操作：</a:t>
            </a:r>
          </a:p>
          <a:p>
            <a:pPr lvl="2"/>
            <a:r>
              <a:rPr lang="zh-CN" altLang="en-US" sz="2000" dirty="0"/>
              <a:t> 先在 </a:t>
            </a:r>
            <a:r>
              <a:rPr lang="en-US" altLang="zh-CN" sz="2000" dirty="0" err="1"/>
              <a:t>Index.bin</a:t>
            </a:r>
            <a:r>
              <a:rPr lang="en-US" altLang="zh-CN" sz="2000" dirty="0"/>
              <a:t> </a:t>
            </a:r>
            <a:r>
              <a:rPr lang="zh-CN" altLang="en-US" sz="2000" dirty="0"/>
              <a:t>二分查找 </a:t>
            </a:r>
            <a:r>
              <a:rPr lang="en-US" altLang="zh-CN" sz="2000" dirty="0"/>
              <a:t>ID</a:t>
            </a:r>
            <a:r>
              <a:rPr lang="zh-CN" altLang="en-US" sz="2000" dirty="0"/>
              <a:t>，拿到 </a:t>
            </a:r>
            <a:r>
              <a:rPr lang="en-US" altLang="zh-CN" sz="2000" dirty="0"/>
              <a:t>Offset</a:t>
            </a:r>
            <a:r>
              <a:rPr lang="zh-CN" altLang="en-US" sz="2000" dirty="0"/>
              <a:t>；</a:t>
            </a:r>
          </a:p>
          <a:p>
            <a:pPr lvl="2"/>
            <a:r>
              <a:rPr lang="zh-CN" altLang="en-US" sz="2000" dirty="0"/>
              <a:t> 在 </a:t>
            </a:r>
            <a:r>
              <a:rPr lang="en-US" altLang="zh-CN" sz="2000" dirty="0" err="1"/>
              <a:t>Data.bin</a:t>
            </a:r>
            <a:r>
              <a:rPr lang="en-US" altLang="zh-CN" sz="2000" dirty="0"/>
              <a:t> </a:t>
            </a:r>
            <a:r>
              <a:rPr lang="zh-CN" altLang="en-US" sz="2000" dirty="0"/>
              <a:t>中直接跳到指定位置读取数据</a:t>
            </a:r>
          </a:p>
        </p:txBody>
      </p:sp>
    </p:spTree>
    <p:extLst>
      <p:ext uri="{BB962C8B-B14F-4D97-AF65-F5344CB8AC3E}">
        <p14:creationId xmlns:p14="http://schemas.microsoft.com/office/powerpoint/2010/main" val="3771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11F5E-32A0-4100-B49C-ECD733CFF214}"/>
              </a:ext>
            </a:extLst>
          </p:cNvPr>
          <p:cNvSpPr>
            <a:spLocks noGrp="1"/>
          </p:cNvSpPr>
          <p:nvPr>
            <p:ph type="title"/>
          </p:nvPr>
        </p:nvSpPr>
        <p:spPr/>
        <p:txBody>
          <a:bodyPr/>
          <a:lstStyle/>
          <a:p>
            <a:r>
              <a:rPr lang="zh-CN" altLang="en-US" dirty="0"/>
              <a:t>文件的基本概念</a:t>
            </a:r>
          </a:p>
        </p:txBody>
      </p:sp>
      <p:sp>
        <p:nvSpPr>
          <p:cNvPr id="3" name="内容占位符 2">
            <a:extLst>
              <a:ext uri="{FF2B5EF4-FFF2-40B4-BE49-F238E27FC236}">
                <a16:creationId xmlns:a16="http://schemas.microsoft.com/office/drawing/2014/main" id="{6CC72A5B-317E-4D9C-81B8-2382CE2A8D14}"/>
              </a:ext>
            </a:extLst>
          </p:cNvPr>
          <p:cNvSpPr>
            <a:spLocks noGrp="1"/>
          </p:cNvSpPr>
          <p:nvPr>
            <p:ph idx="1"/>
          </p:nvPr>
        </p:nvSpPr>
        <p:spPr/>
        <p:txBody>
          <a:bodyPr/>
          <a:lstStyle/>
          <a:p>
            <a:pPr lvl="0"/>
            <a:r>
              <a:rPr lang="zh-CN" altLang="en-US" dirty="0">
                <a:solidFill>
                  <a:prstClr val="black"/>
                </a:solidFill>
              </a:rPr>
              <a:t>按存储的外部设备分为</a:t>
            </a:r>
            <a:r>
              <a:rPr lang="zh-CN" altLang="en-US" dirty="0">
                <a:solidFill>
                  <a:srgbClr val="0070C0"/>
                </a:solidFill>
              </a:rPr>
              <a:t>磁盘文件</a:t>
            </a:r>
            <a:r>
              <a:rPr lang="zh-CN" altLang="en-US" dirty="0">
                <a:solidFill>
                  <a:prstClr val="black"/>
                </a:solidFill>
              </a:rPr>
              <a:t>（普通文件）和</a:t>
            </a:r>
            <a:r>
              <a:rPr lang="zh-CN" altLang="en-US" dirty="0">
                <a:solidFill>
                  <a:srgbClr val="0070C0"/>
                </a:solidFill>
              </a:rPr>
              <a:t>设备文件</a:t>
            </a:r>
          </a:p>
          <a:p>
            <a:pPr lvl="1"/>
            <a:r>
              <a:rPr lang="zh-CN" altLang="en-US" sz="2000" dirty="0">
                <a:solidFill>
                  <a:srgbClr val="0070C0"/>
                </a:solidFill>
              </a:rPr>
              <a:t>磁盘文件</a:t>
            </a:r>
            <a:r>
              <a:rPr lang="zh-CN" altLang="en-US" sz="2000" dirty="0">
                <a:solidFill>
                  <a:prstClr val="black"/>
                </a:solidFill>
              </a:rPr>
              <a:t>是指存放在磁盘或其它外部介质上的有序数据集</a:t>
            </a:r>
          </a:p>
          <a:p>
            <a:pPr lvl="1"/>
            <a:r>
              <a:rPr lang="zh-CN" altLang="en-US" sz="2000" dirty="0">
                <a:solidFill>
                  <a:prstClr val="black"/>
                </a:solidFill>
              </a:rPr>
              <a:t>操作系统把与设备间的输入输出等同于对磁盘文件的读写，称其为</a:t>
            </a:r>
            <a:r>
              <a:rPr lang="zh-CN" altLang="en-US" sz="2000" dirty="0">
                <a:solidFill>
                  <a:srgbClr val="0070C0"/>
                </a:solidFill>
              </a:rPr>
              <a:t>设备文件</a:t>
            </a:r>
            <a:r>
              <a:rPr lang="zh-CN" altLang="en-US" sz="2000" dirty="0">
                <a:solidFill>
                  <a:prstClr val="black"/>
                </a:solidFill>
              </a:rPr>
              <a:t>，包括与主机相连的各种外部设备，如显示器、键盘等</a:t>
            </a:r>
          </a:p>
          <a:p>
            <a:pPr lvl="1"/>
            <a:r>
              <a:rPr lang="zh-CN" altLang="en-US" sz="2000" dirty="0">
                <a:solidFill>
                  <a:prstClr val="black"/>
                </a:solidFill>
              </a:rPr>
              <a:t>通常把显示器定义为</a:t>
            </a:r>
            <a:r>
              <a:rPr lang="zh-CN" altLang="en-US" sz="2000" dirty="0">
                <a:solidFill>
                  <a:srgbClr val="0070C0"/>
                </a:solidFill>
              </a:rPr>
              <a:t>标准输出文件</a:t>
            </a:r>
            <a:r>
              <a:rPr lang="en-US" altLang="zh-CN" sz="2000" dirty="0">
                <a:solidFill>
                  <a:srgbClr val="0070C0"/>
                </a:solidFill>
              </a:rPr>
              <a:t>(</a:t>
            </a:r>
            <a:r>
              <a:rPr lang="en-US" altLang="zh-CN" sz="2000" dirty="0" err="1">
                <a:solidFill>
                  <a:srgbClr val="0070C0"/>
                </a:solidFill>
              </a:rPr>
              <a:t>stdout</a:t>
            </a:r>
            <a:r>
              <a:rPr lang="en-US" altLang="zh-CN" sz="2000" dirty="0">
                <a:solidFill>
                  <a:srgbClr val="0070C0"/>
                </a:solidFill>
              </a:rPr>
              <a:t>)</a:t>
            </a:r>
            <a:r>
              <a:rPr lang="zh-CN" altLang="en-US" sz="2000" dirty="0">
                <a:solidFill>
                  <a:prstClr val="black"/>
                </a:solidFill>
              </a:rPr>
              <a:t>，向</a:t>
            </a:r>
            <a:r>
              <a:rPr lang="en-US" altLang="zh-CN" sz="2000" dirty="0" err="1">
                <a:solidFill>
                  <a:prstClr val="black"/>
                </a:solidFill>
              </a:rPr>
              <a:t>stdout</a:t>
            </a:r>
            <a:r>
              <a:rPr lang="zh-CN" altLang="en-US" sz="2000" dirty="0">
                <a:solidFill>
                  <a:prstClr val="black"/>
                </a:solidFill>
              </a:rPr>
              <a:t>文件输出，即为在显示器上显示</a:t>
            </a:r>
            <a:endParaRPr lang="en-US" altLang="zh-CN" sz="2000" dirty="0">
              <a:solidFill>
                <a:prstClr val="black"/>
              </a:solidFill>
            </a:endParaRPr>
          </a:p>
          <a:p>
            <a:pPr lvl="1"/>
            <a:r>
              <a:rPr lang="zh-CN" altLang="en-US" sz="2000" dirty="0">
                <a:solidFill>
                  <a:prstClr val="black"/>
                </a:solidFill>
              </a:rPr>
              <a:t>类似的，把键盘定义为</a:t>
            </a:r>
            <a:r>
              <a:rPr lang="zh-CN" altLang="en-US" sz="2000" dirty="0">
                <a:solidFill>
                  <a:srgbClr val="0070C0"/>
                </a:solidFill>
              </a:rPr>
              <a:t>标准输入文件</a:t>
            </a:r>
            <a:r>
              <a:rPr lang="en-US" altLang="zh-CN" sz="2000" dirty="0">
                <a:solidFill>
                  <a:srgbClr val="0070C0"/>
                </a:solidFill>
              </a:rPr>
              <a:t>(stdin)</a:t>
            </a:r>
            <a:r>
              <a:rPr lang="zh-CN" altLang="en-US" sz="2000" dirty="0"/>
              <a:t>，</a:t>
            </a:r>
            <a:r>
              <a:rPr lang="zh-CN" altLang="en-US" sz="2000" dirty="0">
                <a:solidFill>
                  <a:prstClr val="black"/>
                </a:solidFill>
              </a:rPr>
              <a:t>从</a:t>
            </a:r>
            <a:r>
              <a:rPr lang="en-US" altLang="zh-CN" sz="2000" dirty="0">
                <a:solidFill>
                  <a:prstClr val="black"/>
                </a:solidFill>
              </a:rPr>
              <a:t>stdin</a:t>
            </a:r>
            <a:r>
              <a:rPr lang="zh-CN" altLang="en-US" sz="2000" dirty="0">
                <a:solidFill>
                  <a:prstClr val="black"/>
                </a:solidFill>
              </a:rPr>
              <a:t>文件读入，即为从键盘读入</a:t>
            </a:r>
            <a:endParaRPr lang="zh-CN" altLang="en-US" sz="1600" dirty="0">
              <a:solidFill>
                <a:prstClr val="black"/>
              </a:solidFill>
            </a:endParaRPr>
          </a:p>
        </p:txBody>
      </p:sp>
    </p:spTree>
    <p:extLst>
      <p:ext uri="{BB962C8B-B14F-4D97-AF65-F5344CB8AC3E}">
        <p14:creationId xmlns:p14="http://schemas.microsoft.com/office/powerpoint/2010/main" val="40192058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B0A458-956C-4267-819C-1E8B80CB0385}"/>
              </a:ext>
            </a:extLst>
          </p:cNvPr>
          <p:cNvSpPr>
            <a:spLocks noGrp="1"/>
          </p:cNvSpPr>
          <p:nvPr>
            <p:ph type="title"/>
          </p:nvPr>
        </p:nvSpPr>
        <p:spPr/>
        <p:txBody>
          <a:bodyPr/>
          <a:lstStyle/>
          <a:p>
            <a:r>
              <a:rPr lang="zh-CN" altLang="en-US" dirty="0"/>
              <a:t>索引文件（例）</a:t>
            </a:r>
          </a:p>
        </p:txBody>
      </p:sp>
      <p:sp>
        <p:nvSpPr>
          <p:cNvPr id="3" name="内容占位符 2">
            <a:extLst>
              <a:ext uri="{FF2B5EF4-FFF2-40B4-BE49-F238E27FC236}">
                <a16:creationId xmlns:a16="http://schemas.microsoft.com/office/drawing/2014/main" id="{257A38FE-3DF9-4A1E-979B-98FD174191FC}"/>
              </a:ext>
            </a:extLst>
          </p:cNvPr>
          <p:cNvSpPr>
            <a:spLocks noGrp="1"/>
          </p:cNvSpPr>
          <p:nvPr>
            <p:ph idx="1"/>
          </p:nvPr>
        </p:nvSpPr>
        <p:spPr/>
        <p:txBody>
          <a:bodyPr/>
          <a:lstStyle/>
          <a:p>
            <a:r>
              <a:rPr lang="zh-CN" altLang="en-US" dirty="0"/>
              <a:t>例：主数据文件与索引文件</a:t>
            </a:r>
          </a:p>
        </p:txBody>
      </p:sp>
      <p:sp>
        <p:nvSpPr>
          <p:cNvPr id="4" name="卷形: 垂直 3">
            <a:extLst>
              <a:ext uri="{FF2B5EF4-FFF2-40B4-BE49-F238E27FC236}">
                <a16:creationId xmlns:a16="http://schemas.microsoft.com/office/drawing/2014/main" id="{0D59691E-0249-4AAA-9A81-B0462D4FD5C6}"/>
              </a:ext>
            </a:extLst>
          </p:cNvPr>
          <p:cNvSpPr/>
          <p:nvPr/>
        </p:nvSpPr>
        <p:spPr bwMode="auto">
          <a:xfrm>
            <a:off x="714864" y="2074985"/>
            <a:ext cx="7119084" cy="3868615"/>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800" b="0" dirty="0">
                <a:solidFill>
                  <a:srgbClr val="00B050"/>
                </a:solidFill>
                <a:latin typeface="Times New Roman" panose="02020603050405020304" pitchFamily="18" charset="0"/>
                <a:cs typeface="Times New Roman" panose="02020603050405020304" pitchFamily="18" charset="0"/>
              </a:rPr>
              <a:t>// </a:t>
            </a:r>
            <a:r>
              <a:rPr lang="zh-CN" altLang="en-US" sz="1800" b="0" dirty="0">
                <a:solidFill>
                  <a:srgbClr val="00B050"/>
                </a:solidFill>
                <a:latin typeface="Times New Roman" panose="02020603050405020304" pitchFamily="18" charset="0"/>
                <a:cs typeface="Times New Roman" panose="02020603050405020304" pitchFamily="18" charset="0"/>
              </a:rPr>
              <a:t>主数据：学生详情 </a:t>
            </a:r>
            <a:r>
              <a:rPr lang="en-US" altLang="zh-CN" sz="1800" b="0" dirty="0">
                <a:solidFill>
                  <a:srgbClr val="00B050"/>
                </a:solidFill>
                <a:latin typeface="Times New Roman" panose="02020603050405020304" pitchFamily="18" charset="0"/>
                <a:cs typeface="Times New Roman" panose="02020603050405020304" pitchFamily="18" charset="0"/>
              </a:rPr>
              <a:t>(</a:t>
            </a:r>
            <a:r>
              <a:rPr lang="zh-CN" altLang="en-US" sz="1800" b="0" dirty="0">
                <a:solidFill>
                  <a:srgbClr val="00B050"/>
                </a:solidFill>
                <a:latin typeface="Times New Roman" panose="02020603050405020304" pitchFamily="18" charset="0"/>
                <a:cs typeface="Times New Roman" panose="02020603050405020304" pitchFamily="18" charset="0"/>
              </a:rPr>
              <a:t>体积较大，包含非关键信息等</a:t>
            </a:r>
            <a:r>
              <a:rPr lang="en-US" altLang="zh-CN" sz="1800" b="0" dirty="0">
                <a:solidFill>
                  <a:srgbClr val="00B05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typedef struct {</a:t>
            </a:r>
          </a:p>
          <a:p>
            <a:r>
              <a:rPr lang="en-US" altLang="zh-CN" sz="1800" b="0" dirty="0">
                <a:solidFill>
                  <a:srgbClr val="000000"/>
                </a:solidFill>
                <a:latin typeface="Times New Roman" panose="02020603050405020304" pitchFamily="18" charset="0"/>
                <a:cs typeface="Times New Roman" panose="02020603050405020304" pitchFamily="18" charset="0"/>
              </a:rPr>
              <a:t>    int id;</a:t>
            </a:r>
          </a:p>
          <a:p>
            <a:r>
              <a:rPr lang="en-US" altLang="zh-CN" sz="1800" b="0" dirty="0">
                <a:solidFill>
                  <a:srgbClr val="000000"/>
                </a:solidFill>
                <a:latin typeface="Times New Roman" panose="02020603050405020304" pitchFamily="18" charset="0"/>
                <a:cs typeface="Times New Roman" panose="02020603050405020304" pitchFamily="18" charset="0"/>
              </a:rPr>
              <a:t>    char name[32];</a:t>
            </a:r>
          </a:p>
          <a:p>
            <a:r>
              <a:rPr lang="en-US" altLang="zh-CN" sz="1800" b="0" dirty="0">
                <a:solidFill>
                  <a:srgbClr val="000000"/>
                </a:solidFill>
                <a:latin typeface="Times New Roman" panose="02020603050405020304" pitchFamily="18" charset="0"/>
                <a:cs typeface="Times New Roman" panose="02020603050405020304" pitchFamily="18" charset="0"/>
              </a:rPr>
              <a:t>    char bio[128]; </a:t>
            </a:r>
            <a:r>
              <a:rPr lang="en-US" altLang="zh-CN" sz="1800" b="0" dirty="0">
                <a:solidFill>
                  <a:srgbClr val="00B050"/>
                </a:solidFill>
                <a:latin typeface="Times New Roman" panose="02020603050405020304" pitchFamily="18" charset="0"/>
                <a:cs typeface="Times New Roman" panose="02020603050405020304" pitchFamily="18" charset="0"/>
              </a:rPr>
              <a:t>// </a:t>
            </a:r>
            <a:r>
              <a:rPr lang="zh-CN" altLang="en-US" sz="1800" b="0" dirty="0">
                <a:solidFill>
                  <a:srgbClr val="00B050"/>
                </a:solidFill>
                <a:latin typeface="Times New Roman" panose="02020603050405020304" pitchFamily="18" charset="0"/>
                <a:cs typeface="Times New Roman" panose="02020603050405020304" pitchFamily="18" charset="0"/>
              </a:rPr>
              <a:t>模拟大数据字段</a:t>
            </a:r>
          </a:p>
          <a:p>
            <a:r>
              <a:rPr lang="zh-CN" altLang="en-US" sz="1800" b="0" dirty="0">
                <a:solidFill>
                  <a:srgbClr val="000000"/>
                </a:solidFill>
                <a:latin typeface="Times New Roman" panose="02020603050405020304" pitchFamily="18" charset="0"/>
                <a:cs typeface="Times New Roman" panose="02020603050405020304" pitchFamily="18" charset="0"/>
              </a:rPr>
              <a:t>    </a:t>
            </a:r>
            <a:r>
              <a:rPr lang="en-US" altLang="zh-CN" sz="1800" b="0" dirty="0">
                <a:solidFill>
                  <a:srgbClr val="000000"/>
                </a:solidFill>
                <a:latin typeface="Times New Roman" panose="02020603050405020304" pitchFamily="18" charset="0"/>
                <a:cs typeface="Times New Roman" panose="02020603050405020304" pitchFamily="18" charset="0"/>
              </a:rPr>
              <a:t>int score;</a:t>
            </a:r>
          </a:p>
          <a:p>
            <a:r>
              <a:rPr lang="en-US" altLang="zh-CN" sz="1800" b="0" dirty="0">
                <a:solidFill>
                  <a:srgbClr val="000000"/>
                </a:solidFill>
                <a:latin typeface="Times New Roman" panose="02020603050405020304" pitchFamily="18" charset="0"/>
                <a:cs typeface="Times New Roman" panose="02020603050405020304" pitchFamily="18" charset="0"/>
              </a:rPr>
              <a:t>} Student;</a:t>
            </a:r>
          </a:p>
          <a:p>
            <a:endParaRPr lang="en-US" altLang="zh-CN" dirty="0">
              <a:solidFill>
                <a:srgbClr val="000000"/>
              </a:solidFill>
              <a:latin typeface="Times New Roman" panose="02020603050405020304" pitchFamily="18" charset="0"/>
              <a:cs typeface="Times New Roman" panose="02020603050405020304" pitchFamily="18" charset="0"/>
            </a:endParaRPr>
          </a:p>
          <a:p>
            <a:r>
              <a:rPr lang="en-US" altLang="zh-CN" sz="1800" b="0" dirty="0">
                <a:solidFill>
                  <a:srgbClr val="00B050"/>
                </a:solidFill>
                <a:latin typeface="Times New Roman" panose="02020603050405020304" pitchFamily="18" charset="0"/>
                <a:cs typeface="Times New Roman" panose="02020603050405020304" pitchFamily="18" charset="0"/>
              </a:rPr>
              <a:t>// </a:t>
            </a:r>
            <a:r>
              <a:rPr lang="zh-CN" altLang="en-US" sz="1800" b="0" dirty="0">
                <a:solidFill>
                  <a:srgbClr val="00B050"/>
                </a:solidFill>
                <a:latin typeface="Times New Roman" panose="02020603050405020304" pitchFamily="18" charset="0"/>
                <a:cs typeface="Times New Roman" panose="02020603050405020304" pitchFamily="18" charset="0"/>
              </a:rPr>
              <a:t>索引项：定长、轻量 </a:t>
            </a:r>
            <a:r>
              <a:rPr lang="en-US" altLang="zh-CN" sz="1800" b="0" dirty="0">
                <a:solidFill>
                  <a:srgbClr val="00B050"/>
                </a:solidFill>
                <a:latin typeface="Times New Roman" panose="02020603050405020304" pitchFamily="18" charset="0"/>
                <a:cs typeface="Times New Roman" panose="02020603050405020304" pitchFamily="18" charset="0"/>
              </a:rPr>
              <a:t>(</a:t>
            </a:r>
            <a:r>
              <a:rPr lang="zh-CN" altLang="en-US" sz="1800" b="0" dirty="0">
                <a:solidFill>
                  <a:srgbClr val="00B050"/>
                </a:solidFill>
                <a:latin typeface="Times New Roman" panose="02020603050405020304" pitchFamily="18" charset="0"/>
                <a:cs typeface="Times New Roman" panose="02020603050405020304" pitchFamily="18" charset="0"/>
              </a:rPr>
              <a:t>仅 </a:t>
            </a:r>
            <a:r>
              <a:rPr lang="en-US" altLang="zh-CN" sz="1800" b="0" dirty="0">
                <a:solidFill>
                  <a:srgbClr val="00B050"/>
                </a:solidFill>
                <a:latin typeface="Times New Roman" panose="02020603050405020304" pitchFamily="18" charset="0"/>
                <a:cs typeface="Times New Roman" panose="02020603050405020304" pitchFamily="18" charset="0"/>
              </a:rPr>
              <a:t>8-12 </a:t>
            </a:r>
            <a:r>
              <a:rPr lang="zh-CN" altLang="en-US" sz="1800" b="0" dirty="0">
                <a:solidFill>
                  <a:srgbClr val="00B050"/>
                </a:solidFill>
                <a:latin typeface="Times New Roman" panose="02020603050405020304" pitchFamily="18" charset="0"/>
                <a:cs typeface="Times New Roman" panose="02020603050405020304" pitchFamily="18" charset="0"/>
              </a:rPr>
              <a:t>字节</a:t>
            </a:r>
            <a:r>
              <a:rPr lang="en-US" altLang="zh-CN" sz="1800" b="0" dirty="0">
                <a:solidFill>
                  <a:srgbClr val="00B05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typedef struct {</a:t>
            </a:r>
          </a:p>
          <a:p>
            <a:r>
              <a:rPr lang="en-US" altLang="zh-CN" sz="1800" b="0" dirty="0">
                <a:solidFill>
                  <a:srgbClr val="000000"/>
                </a:solidFill>
                <a:latin typeface="Times New Roman" panose="02020603050405020304" pitchFamily="18" charset="0"/>
                <a:cs typeface="Times New Roman" panose="02020603050405020304" pitchFamily="18" charset="0"/>
              </a:rPr>
              <a:t>    int id;          </a:t>
            </a:r>
            <a:r>
              <a:rPr lang="en-US" altLang="zh-CN" sz="1800" b="0" dirty="0">
                <a:solidFill>
                  <a:srgbClr val="00B050"/>
                </a:solidFill>
                <a:latin typeface="Times New Roman" panose="02020603050405020304" pitchFamily="18" charset="0"/>
                <a:cs typeface="Times New Roman" panose="02020603050405020304" pitchFamily="18" charset="0"/>
              </a:rPr>
              <a:t>// Key</a:t>
            </a:r>
          </a:p>
          <a:p>
            <a:r>
              <a:rPr lang="en-US" altLang="zh-CN" sz="1800" b="0" dirty="0">
                <a:solidFill>
                  <a:srgbClr val="000000"/>
                </a:solidFill>
                <a:latin typeface="Times New Roman" panose="02020603050405020304" pitchFamily="18" charset="0"/>
                <a:cs typeface="Times New Roman" panose="02020603050405020304" pitchFamily="18" charset="0"/>
              </a:rPr>
              <a:t>    long offset; </a:t>
            </a:r>
            <a:r>
              <a:rPr lang="en-US" altLang="zh-CN" sz="1800" b="0" dirty="0">
                <a:solidFill>
                  <a:srgbClr val="00B050"/>
                </a:solidFill>
                <a:latin typeface="Times New Roman" panose="02020603050405020304" pitchFamily="18" charset="0"/>
                <a:cs typeface="Times New Roman" panose="02020603050405020304" pitchFamily="18" charset="0"/>
              </a:rPr>
              <a:t>// Value: </a:t>
            </a:r>
            <a:r>
              <a:rPr lang="zh-CN" altLang="en-US" sz="1800" b="0" dirty="0">
                <a:solidFill>
                  <a:srgbClr val="00B050"/>
                </a:solidFill>
                <a:latin typeface="Times New Roman" panose="02020603050405020304" pitchFamily="18" charset="0"/>
                <a:cs typeface="Times New Roman" panose="02020603050405020304" pitchFamily="18" charset="0"/>
              </a:rPr>
              <a:t>在 </a:t>
            </a:r>
            <a:r>
              <a:rPr lang="en-US" altLang="zh-CN" sz="1800" b="0" dirty="0" err="1">
                <a:solidFill>
                  <a:srgbClr val="00B050"/>
                </a:solidFill>
                <a:latin typeface="Times New Roman" panose="02020603050405020304" pitchFamily="18" charset="0"/>
                <a:cs typeface="Times New Roman" panose="02020603050405020304" pitchFamily="18" charset="0"/>
              </a:rPr>
              <a:t>data.bin</a:t>
            </a:r>
            <a:r>
              <a:rPr lang="en-US" altLang="zh-CN" sz="1800" b="0" dirty="0">
                <a:solidFill>
                  <a:srgbClr val="00B050"/>
                </a:solidFill>
                <a:latin typeface="Times New Roman" panose="02020603050405020304" pitchFamily="18" charset="0"/>
                <a:cs typeface="Times New Roman" panose="02020603050405020304" pitchFamily="18" charset="0"/>
              </a:rPr>
              <a:t> </a:t>
            </a:r>
            <a:r>
              <a:rPr lang="zh-CN" altLang="en-US" sz="1800" b="0" dirty="0">
                <a:solidFill>
                  <a:srgbClr val="00B050"/>
                </a:solidFill>
                <a:latin typeface="Times New Roman" panose="02020603050405020304" pitchFamily="18" charset="0"/>
                <a:cs typeface="Times New Roman" panose="02020603050405020304" pitchFamily="18" charset="0"/>
              </a:rPr>
              <a:t>中的字节偏移量</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IndexItem</a:t>
            </a:r>
            <a:r>
              <a:rPr lang="en-US" altLang="zh-CN" sz="1800" b="0" dirty="0">
                <a:solidFill>
                  <a:srgbClr val="000000"/>
                </a:solidFill>
                <a:latin typeface="Times New Roman" panose="02020603050405020304" pitchFamily="18" charset="0"/>
                <a:cs typeface="Times New Roman" panose="02020603050405020304" pitchFamily="18" charset="0"/>
              </a:rPr>
              <a:t>;</a:t>
            </a:r>
          </a:p>
          <a:p>
            <a:endParaRPr lang="en-US" altLang="zh-CN" sz="1800" b="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394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DC2E49-00D0-442B-9E63-FB97B3B34B0B}"/>
              </a:ext>
            </a:extLst>
          </p:cNvPr>
          <p:cNvSpPr>
            <a:spLocks noGrp="1"/>
          </p:cNvSpPr>
          <p:nvPr>
            <p:ph type="title"/>
          </p:nvPr>
        </p:nvSpPr>
        <p:spPr/>
        <p:txBody>
          <a:bodyPr/>
          <a:lstStyle/>
          <a:p>
            <a:r>
              <a:rPr lang="zh-CN" altLang="en-US" dirty="0"/>
              <a:t>索引文件（例续）</a:t>
            </a:r>
          </a:p>
        </p:txBody>
      </p:sp>
      <p:sp>
        <p:nvSpPr>
          <p:cNvPr id="3" name="内容占位符 2">
            <a:extLst>
              <a:ext uri="{FF2B5EF4-FFF2-40B4-BE49-F238E27FC236}">
                <a16:creationId xmlns:a16="http://schemas.microsoft.com/office/drawing/2014/main" id="{4C066BA5-D42B-4C81-B19F-1995E58BE161}"/>
              </a:ext>
            </a:extLst>
          </p:cNvPr>
          <p:cNvSpPr>
            <a:spLocks noGrp="1"/>
          </p:cNvSpPr>
          <p:nvPr>
            <p:ph idx="1"/>
          </p:nvPr>
        </p:nvSpPr>
        <p:spPr/>
        <p:txBody>
          <a:bodyPr/>
          <a:lstStyle/>
          <a:p>
            <a:r>
              <a:rPr lang="zh-CN" altLang="en-US" dirty="0"/>
              <a:t>存储程序：构建数据与索引，并分别保存为文件</a:t>
            </a:r>
          </a:p>
        </p:txBody>
      </p:sp>
      <p:sp>
        <p:nvSpPr>
          <p:cNvPr id="4" name="卷形: 垂直 3">
            <a:extLst>
              <a:ext uri="{FF2B5EF4-FFF2-40B4-BE49-F238E27FC236}">
                <a16:creationId xmlns:a16="http://schemas.microsoft.com/office/drawing/2014/main" id="{729B052C-B8DB-4A60-A3D8-E066A3B80C79}"/>
              </a:ext>
            </a:extLst>
          </p:cNvPr>
          <p:cNvSpPr/>
          <p:nvPr/>
        </p:nvSpPr>
        <p:spPr bwMode="auto">
          <a:xfrm>
            <a:off x="714863" y="2074985"/>
            <a:ext cx="7884013" cy="4396153"/>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800" b="0" dirty="0">
                <a:solidFill>
                  <a:srgbClr val="000000"/>
                </a:solidFill>
                <a:latin typeface="Times New Roman" panose="02020603050405020304" pitchFamily="18" charset="0"/>
                <a:cs typeface="Times New Roman" panose="02020603050405020304" pitchFamily="18" charset="0"/>
              </a:rPr>
              <a:t>void </a:t>
            </a:r>
            <a:r>
              <a:rPr lang="en-US" altLang="zh-CN" sz="1800" b="0" dirty="0" err="1">
                <a:solidFill>
                  <a:srgbClr val="000000"/>
                </a:solidFill>
                <a:latin typeface="Times New Roman" panose="02020603050405020304" pitchFamily="18" charset="0"/>
                <a:cs typeface="Times New Roman" panose="02020603050405020304" pitchFamily="18" charset="0"/>
              </a:rPr>
              <a:t>save_records</a:t>
            </a:r>
            <a:r>
              <a:rPr lang="en-US" altLang="zh-CN" sz="1800" b="0" dirty="0">
                <a:solidFill>
                  <a:srgbClr val="000000"/>
                </a:solidFill>
                <a:latin typeface="Times New Roman" panose="02020603050405020304" pitchFamily="18" charset="0"/>
                <a:cs typeface="Times New Roman" panose="02020603050405020304" pitchFamily="18" charset="0"/>
              </a:rPr>
              <a:t>(Student students[]) {</a:t>
            </a:r>
          </a:p>
          <a:p>
            <a:r>
              <a:rPr lang="en-US" altLang="zh-CN" sz="1800" b="0" dirty="0">
                <a:solidFill>
                  <a:srgbClr val="000000"/>
                </a:solidFill>
                <a:latin typeface="Times New Roman" panose="02020603050405020304" pitchFamily="18" charset="0"/>
                <a:cs typeface="Times New Roman" panose="02020603050405020304" pitchFamily="18" charset="0"/>
              </a:rPr>
              <a:t>    FILE *</a:t>
            </a:r>
            <a:r>
              <a:rPr lang="en-US" altLang="zh-CN" sz="1800" b="0" dirty="0" err="1">
                <a:solidFill>
                  <a:srgbClr val="000000"/>
                </a:solidFill>
                <a:latin typeface="Times New Roman" panose="02020603050405020304" pitchFamily="18" charset="0"/>
                <a:cs typeface="Times New Roman" panose="02020603050405020304" pitchFamily="18" charset="0"/>
              </a:rPr>
              <a:t>f_data</a:t>
            </a:r>
            <a:r>
              <a:rPr lang="en-US" altLang="zh-CN" sz="1800" b="0" dirty="0">
                <a:solidFill>
                  <a:srgbClr val="000000"/>
                </a:solidFill>
                <a:latin typeface="Times New Roman" panose="02020603050405020304" pitchFamily="18" charset="0"/>
                <a:cs typeface="Times New Roman" panose="02020603050405020304" pitchFamily="18" charset="0"/>
              </a:rPr>
              <a:t> = </a:t>
            </a:r>
            <a:r>
              <a:rPr lang="en-US" altLang="zh-CN" sz="1800" b="0" dirty="0" err="1">
                <a:solidFill>
                  <a:srgbClr val="000000"/>
                </a:solidFill>
                <a:latin typeface="Times New Roman" panose="02020603050405020304" pitchFamily="18" charset="0"/>
                <a:cs typeface="Times New Roman" panose="02020603050405020304" pitchFamily="18" charset="0"/>
              </a:rPr>
              <a:t>fopen</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data.bin</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wb</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f_idx</a:t>
            </a:r>
            <a:r>
              <a:rPr lang="en-US" altLang="zh-CN" sz="1800" b="0" dirty="0">
                <a:solidFill>
                  <a:srgbClr val="000000"/>
                </a:solidFill>
                <a:latin typeface="Times New Roman" panose="02020603050405020304" pitchFamily="18" charset="0"/>
                <a:cs typeface="Times New Roman" panose="02020603050405020304" pitchFamily="18" charset="0"/>
              </a:rPr>
              <a:t> = </a:t>
            </a:r>
            <a:r>
              <a:rPr lang="en-US" altLang="zh-CN" sz="1800" b="0" dirty="0" err="1">
                <a:solidFill>
                  <a:srgbClr val="000000"/>
                </a:solidFill>
                <a:latin typeface="Times New Roman" panose="02020603050405020304" pitchFamily="18" charset="0"/>
                <a:cs typeface="Times New Roman" panose="02020603050405020304" pitchFamily="18" charset="0"/>
              </a:rPr>
              <a:t>fopen</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index.bin</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wb</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    if (!</a:t>
            </a:r>
            <a:r>
              <a:rPr lang="en-US" altLang="zh-CN" sz="1800" b="0" dirty="0" err="1">
                <a:solidFill>
                  <a:srgbClr val="000000"/>
                </a:solidFill>
                <a:latin typeface="Times New Roman" panose="02020603050405020304" pitchFamily="18" charset="0"/>
                <a:cs typeface="Times New Roman" panose="02020603050405020304" pitchFamily="18" charset="0"/>
              </a:rPr>
              <a:t>f_data</a:t>
            </a:r>
            <a:r>
              <a:rPr lang="en-US" altLang="zh-CN" sz="1800" b="0" dirty="0">
                <a:solidFill>
                  <a:srgbClr val="000000"/>
                </a:solidFill>
                <a:latin typeface="Times New Roman" panose="02020603050405020304" pitchFamily="18" charset="0"/>
                <a:cs typeface="Times New Roman" panose="02020603050405020304" pitchFamily="18" charset="0"/>
              </a:rPr>
              <a:t> || !</a:t>
            </a:r>
            <a:r>
              <a:rPr lang="en-US" altLang="zh-CN" sz="1800" b="0" dirty="0" err="1">
                <a:solidFill>
                  <a:srgbClr val="000000"/>
                </a:solidFill>
                <a:latin typeface="Times New Roman" panose="02020603050405020304" pitchFamily="18" charset="0"/>
                <a:cs typeface="Times New Roman" panose="02020603050405020304" pitchFamily="18" charset="0"/>
              </a:rPr>
              <a:t>f_idx</a:t>
            </a:r>
            <a:r>
              <a:rPr lang="en-US" altLang="zh-CN" sz="1800" b="0" dirty="0">
                <a:solidFill>
                  <a:srgbClr val="000000"/>
                </a:solidFill>
                <a:latin typeface="Times New Roman" panose="02020603050405020304" pitchFamily="18" charset="0"/>
                <a:cs typeface="Times New Roman" panose="02020603050405020304" pitchFamily="18" charset="0"/>
              </a:rPr>
              <a:t>) return;</a:t>
            </a:r>
          </a:p>
          <a:p>
            <a:endParaRPr lang="en-US" altLang="zh-CN" sz="1800" b="0" dirty="0">
              <a:solidFill>
                <a:srgbClr val="000000"/>
              </a:solidFill>
              <a:latin typeface="Times New Roman" panose="02020603050405020304" pitchFamily="18" charset="0"/>
              <a:cs typeface="Times New Roman" panose="02020603050405020304" pitchFamily="18" charset="0"/>
            </a:endParaRPr>
          </a:p>
          <a:p>
            <a:r>
              <a:rPr lang="en-US" altLang="zh-CN" sz="1800" b="0" dirty="0">
                <a:solidFill>
                  <a:srgbClr val="000000"/>
                </a:solidFill>
                <a:latin typeface="Times New Roman" panose="02020603050405020304" pitchFamily="18" charset="0"/>
                <a:cs typeface="Times New Roman" panose="02020603050405020304" pitchFamily="18" charset="0"/>
              </a:rPr>
              <a:t>    for (int </a:t>
            </a:r>
            <a:r>
              <a:rPr lang="en-US" altLang="zh-CN" sz="1800" b="0" dirty="0" err="1">
                <a:solidFill>
                  <a:srgbClr val="000000"/>
                </a:solidFill>
                <a:latin typeface="Times New Roman" panose="02020603050405020304" pitchFamily="18" charset="0"/>
                <a:cs typeface="Times New Roman" panose="02020603050405020304" pitchFamily="18" charset="0"/>
              </a:rPr>
              <a:t>i</a:t>
            </a:r>
            <a:r>
              <a:rPr lang="en-US" altLang="zh-CN" sz="1800" b="0" dirty="0">
                <a:solidFill>
                  <a:srgbClr val="000000"/>
                </a:solidFill>
                <a:latin typeface="Times New Roman" panose="02020603050405020304" pitchFamily="18" charset="0"/>
                <a:cs typeface="Times New Roman" panose="02020603050405020304" pitchFamily="18" charset="0"/>
              </a:rPr>
              <a:t> = 0; </a:t>
            </a:r>
            <a:r>
              <a:rPr lang="en-US" altLang="zh-CN" sz="1800" b="0" dirty="0" err="1">
                <a:solidFill>
                  <a:srgbClr val="000000"/>
                </a:solidFill>
                <a:latin typeface="Times New Roman" panose="02020603050405020304" pitchFamily="18" charset="0"/>
                <a:cs typeface="Times New Roman" panose="02020603050405020304" pitchFamily="18" charset="0"/>
              </a:rPr>
              <a:t>i</a:t>
            </a:r>
            <a:r>
              <a:rPr lang="en-US" altLang="zh-CN" sz="1800" b="0" dirty="0">
                <a:solidFill>
                  <a:srgbClr val="000000"/>
                </a:solidFill>
                <a:latin typeface="Times New Roman" panose="02020603050405020304" pitchFamily="18" charset="0"/>
                <a:cs typeface="Times New Roman" panose="02020603050405020304" pitchFamily="18" charset="0"/>
              </a:rPr>
              <a:t> &lt; 3; </a:t>
            </a:r>
            <a:r>
              <a:rPr lang="en-US" altLang="zh-CN" sz="1800" b="0" dirty="0" err="1">
                <a:solidFill>
                  <a:srgbClr val="000000"/>
                </a:solidFill>
                <a:latin typeface="Times New Roman" panose="02020603050405020304" pitchFamily="18" charset="0"/>
                <a:cs typeface="Times New Roman" panose="02020603050405020304" pitchFamily="18" charset="0"/>
              </a:rPr>
              <a:t>i</a:t>
            </a:r>
            <a:r>
              <a:rPr lang="en-US" altLang="zh-CN" sz="1800" b="0" dirty="0">
                <a:solidFill>
                  <a:srgbClr val="000000"/>
                </a:solidFill>
                <a:latin typeface="Times New Roman" panose="02020603050405020304" pitchFamily="18" charset="0"/>
                <a:cs typeface="Times New Roman" panose="02020603050405020304" pitchFamily="18" charset="0"/>
              </a:rPr>
              <a:t>++) {</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a:solidFill>
                  <a:srgbClr val="00B050"/>
                </a:solidFill>
                <a:latin typeface="Times New Roman" panose="02020603050405020304" pitchFamily="18" charset="0"/>
                <a:cs typeface="Times New Roman" panose="02020603050405020304" pitchFamily="18" charset="0"/>
              </a:rPr>
              <a:t>// 1. </a:t>
            </a:r>
            <a:r>
              <a:rPr lang="zh-CN" altLang="en-US" sz="1800" b="0" dirty="0">
                <a:solidFill>
                  <a:srgbClr val="00B050"/>
                </a:solidFill>
                <a:latin typeface="Times New Roman" panose="02020603050405020304" pitchFamily="18" charset="0"/>
                <a:cs typeface="Times New Roman" panose="02020603050405020304" pitchFamily="18" charset="0"/>
              </a:rPr>
              <a:t>获取当前数据文件写入位置的偏移量</a:t>
            </a:r>
          </a:p>
          <a:p>
            <a:r>
              <a:rPr lang="zh-CN" altLang="en-US" sz="1800" b="0" dirty="0">
                <a:solidFill>
                  <a:srgbClr val="000000"/>
                </a:solidFill>
                <a:latin typeface="Times New Roman" panose="02020603050405020304" pitchFamily="18" charset="0"/>
                <a:cs typeface="Times New Roman" panose="02020603050405020304" pitchFamily="18" charset="0"/>
              </a:rPr>
              <a:t>        </a:t>
            </a:r>
            <a:r>
              <a:rPr lang="en-US" altLang="zh-CN" sz="1800" b="0" dirty="0">
                <a:solidFill>
                  <a:srgbClr val="000000"/>
                </a:solidFill>
                <a:latin typeface="Times New Roman" panose="02020603050405020304" pitchFamily="18" charset="0"/>
                <a:cs typeface="Times New Roman" panose="02020603050405020304" pitchFamily="18" charset="0"/>
              </a:rPr>
              <a:t>long </a:t>
            </a:r>
            <a:r>
              <a:rPr lang="en-US" altLang="zh-CN" sz="1800" b="0" dirty="0" err="1">
                <a:solidFill>
                  <a:srgbClr val="000000"/>
                </a:solidFill>
                <a:latin typeface="Times New Roman" panose="02020603050405020304" pitchFamily="18" charset="0"/>
                <a:cs typeface="Times New Roman" panose="02020603050405020304" pitchFamily="18" charset="0"/>
              </a:rPr>
              <a:t>current_offset</a:t>
            </a:r>
            <a:r>
              <a:rPr lang="en-US" altLang="zh-CN" sz="1800" b="0" dirty="0">
                <a:solidFill>
                  <a:srgbClr val="000000"/>
                </a:solidFill>
                <a:latin typeface="Times New Roman" panose="02020603050405020304" pitchFamily="18" charset="0"/>
                <a:cs typeface="Times New Roman" panose="02020603050405020304" pitchFamily="18" charset="0"/>
              </a:rPr>
              <a:t> = </a:t>
            </a:r>
            <a:r>
              <a:rPr lang="en-US" altLang="zh-CN" sz="1800" b="0" dirty="0" err="1">
                <a:solidFill>
                  <a:srgbClr val="000000"/>
                </a:solidFill>
                <a:latin typeface="Times New Roman" panose="02020603050405020304" pitchFamily="18" charset="0"/>
                <a:cs typeface="Times New Roman" panose="02020603050405020304" pitchFamily="18" charset="0"/>
              </a:rPr>
              <a:t>ftell</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f_data</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a:solidFill>
                  <a:srgbClr val="00B050"/>
                </a:solidFill>
                <a:latin typeface="Times New Roman" panose="02020603050405020304" pitchFamily="18" charset="0"/>
                <a:cs typeface="Times New Roman" panose="02020603050405020304" pitchFamily="18" charset="0"/>
              </a:rPr>
              <a:t>// 2. </a:t>
            </a:r>
            <a:r>
              <a:rPr lang="zh-CN" altLang="en-US" sz="1800" b="0" dirty="0">
                <a:solidFill>
                  <a:srgbClr val="00B050"/>
                </a:solidFill>
                <a:latin typeface="Times New Roman" panose="02020603050405020304" pitchFamily="18" charset="0"/>
                <a:cs typeface="Times New Roman" panose="02020603050405020304" pitchFamily="18" charset="0"/>
              </a:rPr>
              <a:t>写入主数据</a:t>
            </a:r>
          </a:p>
          <a:p>
            <a:r>
              <a:rPr lang="zh-CN" altLang="en-US"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fwrite</a:t>
            </a:r>
            <a:r>
              <a:rPr lang="en-US" altLang="zh-CN" sz="1800" b="0" dirty="0">
                <a:solidFill>
                  <a:srgbClr val="000000"/>
                </a:solidFill>
                <a:latin typeface="Times New Roman" panose="02020603050405020304" pitchFamily="18" charset="0"/>
                <a:cs typeface="Times New Roman" panose="02020603050405020304" pitchFamily="18" charset="0"/>
              </a:rPr>
              <a:t>(&amp;students[</a:t>
            </a:r>
            <a:r>
              <a:rPr lang="en-US" altLang="zh-CN" sz="1800" b="0" dirty="0" err="1">
                <a:solidFill>
                  <a:srgbClr val="000000"/>
                </a:solidFill>
                <a:latin typeface="Times New Roman" panose="02020603050405020304" pitchFamily="18" charset="0"/>
                <a:cs typeface="Times New Roman" panose="02020603050405020304" pitchFamily="18" charset="0"/>
              </a:rPr>
              <a:t>i</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sizeof</a:t>
            </a:r>
            <a:r>
              <a:rPr lang="en-US" altLang="zh-CN" sz="1800" b="0" dirty="0">
                <a:solidFill>
                  <a:srgbClr val="000000"/>
                </a:solidFill>
                <a:latin typeface="Times New Roman" panose="02020603050405020304" pitchFamily="18" charset="0"/>
                <a:cs typeface="Times New Roman" panose="02020603050405020304" pitchFamily="18" charset="0"/>
              </a:rPr>
              <a:t>(Student), 1, </a:t>
            </a:r>
            <a:r>
              <a:rPr lang="en-US" altLang="zh-CN" sz="1800" b="0" dirty="0" err="1">
                <a:solidFill>
                  <a:srgbClr val="000000"/>
                </a:solidFill>
                <a:latin typeface="Times New Roman" panose="02020603050405020304" pitchFamily="18" charset="0"/>
                <a:cs typeface="Times New Roman" panose="02020603050405020304" pitchFamily="18" charset="0"/>
              </a:rPr>
              <a:t>f_data</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a:solidFill>
                  <a:srgbClr val="00B050"/>
                </a:solidFill>
                <a:latin typeface="Times New Roman" panose="02020603050405020304" pitchFamily="18" charset="0"/>
                <a:cs typeface="Times New Roman" panose="02020603050405020304" pitchFamily="18" charset="0"/>
              </a:rPr>
              <a:t>// 3. </a:t>
            </a:r>
            <a:r>
              <a:rPr lang="zh-CN" altLang="en-US" sz="1800" b="0" dirty="0">
                <a:solidFill>
                  <a:srgbClr val="00B050"/>
                </a:solidFill>
                <a:latin typeface="Times New Roman" panose="02020603050405020304" pitchFamily="18" charset="0"/>
                <a:cs typeface="Times New Roman" panose="02020603050405020304" pitchFamily="18" charset="0"/>
              </a:rPr>
              <a:t>构建索引项并写入索引文件</a:t>
            </a:r>
          </a:p>
          <a:p>
            <a:r>
              <a:rPr lang="zh-CN" altLang="en-US"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IndexItem</a:t>
            </a:r>
            <a:r>
              <a:rPr lang="en-US" altLang="zh-CN" sz="1800" b="0" dirty="0">
                <a:solidFill>
                  <a:srgbClr val="000000"/>
                </a:solidFill>
                <a:latin typeface="Times New Roman" panose="02020603050405020304" pitchFamily="18" charset="0"/>
                <a:cs typeface="Times New Roman" panose="02020603050405020304" pitchFamily="18" charset="0"/>
              </a:rPr>
              <a:t> item = {students[</a:t>
            </a:r>
            <a:r>
              <a:rPr lang="en-US" altLang="zh-CN" sz="1800" b="0" dirty="0" err="1">
                <a:solidFill>
                  <a:srgbClr val="000000"/>
                </a:solidFill>
                <a:latin typeface="Times New Roman" panose="02020603050405020304" pitchFamily="18" charset="0"/>
                <a:cs typeface="Times New Roman" panose="02020603050405020304" pitchFamily="18" charset="0"/>
              </a:rPr>
              <a:t>i</a:t>
            </a:r>
            <a:r>
              <a:rPr lang="en-US" altLang="zh-CN" sz="1800" b="0" dirty="0">
                <a:solidFill>
                  <a:srgbClr val="000000"/>
                </a:solidFill>
                <a:latin typeface="Times New Roman" panose="02020603050405020304" pitchFamily="18" charset="0"/>
                <a:cs typeface="Times New Roman" panose="02020603050405020304" pitchFamily="18" charset="0"/>
              </a:rPr>
              <a:t>].id, </a:t>
            </a:r>
            <a:r>
              <a:rPr lang="en-US" altLang="zh-CN" sz="1800" b="0" dirty="0" err="1">
                <a:solidFill>
                  <a:srgbClr val="000000"/>
                </a:solidFill>
                <a:latin typeface="Times New Roman" panose="02020603050405020304" pitchFamily="18" charset="0"/>
                <a:cs typeface="Times New Roman" panose="02020603050405020304" pitchFamily="18" charset="0"/>
              </a:rPr>
              <a:t>current_offset</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fwrite</a:t>
            </a:r>
            <a:r>
              <a:rPr lang="en-US" altLang="zh-CN" sz="1800" b="0" dirty="0">
                <a:solidFill>
                  <a:srgbClr val="000000"/>
                </a:solidFill>
                <a:latin typeface="Times New Roman" panose="02020603050405020304" pitchFamily="18" charset="0"/>
                <a:cs typeface="Times New Roman" panose="02020603050405020304" pitchFamily="18" charset="0"/>
              </a:rPr>
              <a:t>(&amp;item, </a:t>
            </a:r>
            <a:r>
              <a:rPr lang="en-US" altLang="zh-CN" sz="1800" b="0" dirty="0" err="1">
                <a:solidFill>
                  <a:srgbClr val="000000"/>
                </a:solidFill>
                <a:latin typeface="Times New Roman" panose="02020603050405020304" pitchFamily="18" charset="0"/>
                <a:cs typeface="Times New Roman" panose="02020603050405020304" pitchFamily="18" charset="0"/>
              </a:rPr>
              <a:t>sizeof</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IndexItem</a:t>
            </a:r>
            <a:r>
              <a:rPr lang="en-US" altLang="zh-CN" sz="1800" b="0" dirty="0">
                <a:solidFill>
                  <a:srgbClr val="000000"/>
                </a:solidFill>
                <a:latin typeface="Times New Roman" panose="02020603050405020304" pitchFamily="18" charset="0"/>
                <a:cs typeface="Times New Roman" panose="02020603050405020304" pitchFamily="18" charset="0"/>
              </a:rPr>
              <a:t>), 1, </a:t>
            </a:r>
            <a:r>
              <a:rPr lang="en-US" altLang="zh-CN" sz="1800" b="0" dirty="0" err="1">
                <a:solidFill>
                  <a:srgbClr val="000000"/>
                </a:solidFill>
                <a:latin typeface="Times New Roman" panose="02020603050405020304" pitchFamily="18" charset="0"/>
                <a:cs typeface="Times New Roman" panose="02020603050405020304" pitchFamily="18" charset="0"/>
              </a:rPr>
              <a:t>f_idx</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    }</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fclose</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f_data</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fclose</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f_idx</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a:solidFill>
                  <a:srgbClr val="00B050"/>
                </a:solidFill>
                <a:latin typeface="Times New Roman" panose="02020603050405020304" pitchFamily="18" charset="0"/>
                <a:cs typeface="Times New Roman" panose="02020603050405020304" pitchFamily="18" charset="0"/>
              </a:rPr>
              <a:t>// </a:t>
            </a:r>
            <a:r>
              <a:rPr lang="zh-CN" altLang="en-US" sz="1800" b="0" dirty="0">
                <a:solidFill>
                  <a:srgbClr val="00B050"/>
                </a:solidFill>
                <a:latin typeface="Times New Roman" panose="02020603050405020304" pitchFamily="18" charset="0"/>
                <a:cs typeface="Times New Roman" panose="02020603050405020304" pitchFamily="18" charset="0"/>
              </a:rPr>
              <a:t>数据与索引存储完毕</a:t>
            </a:r>
            <a:endParaRPr lang="en-US" altLang="zh-CN" sz="1800" b="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362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E89353-1DC6-4036-A208-8EA1B81FAFCB}"/>
              </a:ext>
            </a:extLst>
          </p:cNvPr>
          <p:cNvSpPr>
            <a:spLocks noGrp="1"/>
          </p:cNvSpPr>
          <p:nvPr>
            <p:ph type="title"/>
          </p:nvPr>
        </p:nvSpPr>
        <p:spPr/>
        <p:txBody>
          <a:bodyPr/>
          <a:lstStyle/>
          <a:p>
            <a:r>
              <a:rPr lang="zh-CN" altLang="en-US" dirty="0"/>
              <a:t>索引文件（例续）</a:t>
            </a:r>
          </a:p>
        </p:txBody>
      </p:sp>
      <p:sp>
        <p:nvSpPr>
          <p:cNvPr id="3" name="内容占位符 2">
            <a:extLst>
              <a:ext uri="{FF2B5EF4-FFF2-40B4-BE49-F238E27FC236}">
                <a16:creationId xmlns:a16="http://schemas.microsoft.com/office/drawing/2014/main" id="{0A263D24-F1F1-421E-8E74-2B090D8D6DE8}"/>
              </a:ext>
            </a:extLst>
          </p:cNvPr>
          <p:cNvSpPr>
            <a:spLocks noGrp="1"/>
          </p:cNvSpPr>
          <p:nvPr>
            <p:ph idx="1"/>
          </p:nvPr>
        </p:nvSpPr>
        <p:spPr/>
        <p:txBody>
          <a:bodyPr/>
          <a:lstStyle/>
          <a:p>
            <a:r>
              <a:rPr lang="zh-CN" altLang="en-US" dirty="0"/>
              <a:t>读取程序：通过索引随机访问</a:t>
            </a:r>
          </a:p>
        </p:txBody>
      </p:sp>
      <p:sp>
        <p:nvSpPr>
          <p:cNvPr id="4" name="卷形: 垂直 3">
            <a:extLst>
              <a:ext uri="{FF2B5EF4-FFF2-40B4-BE49-F238E27FC236}">
                <a16:creationId xmlns:a16="http://schemas.microsoft.com/office/drawing/2014/main" id="{3E594B7B-959B-43B9-A30F-D35C083D446C}"/>
              </a:ext>
            </a:extLst>
          </p:cNvPr>
          <p:cNvSpPr/>
          <p:nvPr/>
        </p:nvSpPr>
        <p:spPr bwMode="auto">
          <a:xfrm>
            <a:off x="714863" y="2074985"/>
            <a:ext cx="7884013" cy="4542383"/>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800" b="0" dirty="0">
                <a:solidFill>
                  <a:srgbClr val="000000"/>
                </a:solidFill>
                <a:latin typeface="Times New Roman" panose="02020603050405020304" pitchFamily="18" charset="0"/>
                <a:cs typeface="Times New Roman" panose="02020603050405020304" pitchFamily="18" charset="0"/>
              </a:rPr>
              <a:t>void </a:t>
            </a:r>
            <a:r>
              <a:rPr lang="en-US" altLang="zh-CN" sz="1800" b="0" dirty="0" err="1">
                <a:solidFill>
                  <a:srgbClr val="000000"/>
                </a:solidFill>
                <a:latin typeface="Times New Roman" panose="02020603050405020304" pitchFamily="18" charset="0"/>
                <a:cs typeface="Times New Roman" panose="02020603050405020304" pitchFamily="18" charset="0"/>
              </a:rPr>
              <a:t>find_student_by_id</a:t>
            </a:r>
            <a:r>
              <a:rPr lang="en-US" altLang="zh-CN" sz="1800" b="0" dirty="0">
                <a:solidFill>
                  <a:srgbClr val="000000"/>
                </a:solidFill>
                <a:latin typeface="Times New Roman" panose="02020603050405020304" pitchFamily="18" charset="0"/>
                <a:cs typeface="Times New Roman" panose="02020603050405020304" pitchFamily="18" charset="0"/>
              </a:rPr>
              <a:t>(int </a:t>
            </a:r>
            <a:r>
              <a:rPr lang="en-US" altLang="zh-CN" sz="1800" b="0" dirty="0" err="1">
                <a:solidFill>
                  <a:srgbClr val="000000"/>
                </a:solidFill>
                <a:latin typeface="Times New Roman" panose="02020603050405020304" pitchFamily="18" charset="0"/>
                <a:cs typeface="Times New Roman" panose="02020603050405020304" pitchFamily="18" charset="0"/>
              </a:rPr>
              <a:t>target_id</a:t>
            </a:r>
            <a:r>
              <a:rPr lang="en-US" altLang="zh-CN" sz="1800" b="0" dirty="0">
                <a:solidFill>
                  <a:srgbClr val="000000"/>
                </a:solidFill>
                <a:latin typeface="Times New Roman" panose="02020603050405020304" pitchFamily="18" charset="0"/>
                <a:cs typeface="Times New Roman" panose="02020603050405020304" pitchFamily="18" charset="0"/>
              </a:rPr>
              <a:t>) {</a:t>
            </a:r>
          </a:p>
          <a:p>
            <a:r>
              <a:rPr lang="en-US" altLang="zh-CN" sz="1800" b="0" dirty="0">
                <a:solidFill>
                  <a:srgbClr val="000000"/>
                </a:solidFill>
                <a:latin typeface="Times New Roman" panose="02020603050405020304" pitchFamily="18" charset="0"/>
                <a:cs typeface="Times New Roman" panose="02020603050405020304" pitchFamily="18" charset="0"/>
              </a:rPr>
              <a:t>    FILE *</a:t>
            </a:r>
            <a:r>
              <a:rPr lang="en-US" altLang="zh-CN" sz="1800" b="0" dirty="0" err="1">
                <a:solidFill>
                  <a:srgbClr val="000000"/>
                </a:solidFill>
                <a:latin typeface="Times New Roman" panose="02020603050405020304" pitchFamily="18" charset="0"/>
                <a:cs typeface="Times New Roman" panose="02020603050405020304" pitchFamily="18" charset="0"/>
              </a:rPr>
              <a:t>f_idx</a:t>
            </a:r>
            <a:r>
              <a:rPr lang="en-US" altLang="zh-CN" sz="1800" b="0" dirty="0">
                <a:solidFill>
                  <a:srgbClr val="000000"/>
                </a:solidFill>
                <a:latin typeface="Times New Roman" panose="02020603050405020304" pitchFamily="18" charset="0"/>
                <a:cs typeface="Times New Roman" panose="02020603050405020304" pitchFamily="18" charset="0"/>
              </a:rPr>
              <a:t> = </a:t>
            </a:r>
            <a:r>
              <a:rPr lang="en-US" altLang="zh-CN" sz="1800" b="0" dirty="0" err="1">
                <a:solidFill>
                  <a:srgbClr val="000000"/>
                </a:solidFill>
                <a:latin typeface="Times New Roman" panose="02020603050405020304" pitchFamily="18" charset="0"/>
                <a:cs typeface="Times New Roman" panose="02020603050405020304" pitchFamily="18" charset="0"/>
              </a:rPr>
              <a:t>fopen</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index.bin</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rb</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f_data</a:t>
            </a:r>
            <a:r>
              <a:rPr lang="en-US" altLang="zh-CN" sz="1800" b="0" dirty="0">
                <a:solidFill>
                  <a:srgbClr val="000000"/>
                </a:solidFill>
                <a:latin typeface="Times New Roman" panose="02020603050405020304" pitchFamily="18" charset="0"/>
                <a:cs typeface="Times New Roman" panose="02020603050405020304" pitchFamily="18" charset="0"/>
              </a:rPr>
              <a:t> = </a:t>
            </a:r>
            <a:r>
              <a:rPr lang="en-US" altLang="zh-CN" sz="1800" b="0" dirty="0" err="1">
                <a:solidFill>
                  <a:srgbClr val="000000"/>
                </a:solidFill>
                <a:latin typeface="Times New Roman" panose="02020603050405020304" pitchFamily="18" charset="0"/>
                <a:cs typeface="Times New Roman" panose="02020603050405020304" pitchFamily="18" charset="0"/>
              </a:rPr>
              <a:t>fopen</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data.bin</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rb</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    if (!</a:t>
            </a:r>
            <a:r>
              <a:rPr lang="en-US" altLang="zh-CN" sz="1800" b="0" dirty="0" err="1">
                <a:solidFill>
                  <a:srgbClr val="000000"/>
                </a:solidFill>
                <a:latin typeface="Times New Roman" panose="02020603050405020304" pitchFamily="18" charset="0"/>
                <a:cs typeface="Times New Roman" panose="02020603050405020304" pitchFamily="18" charset="0"/>
              </a:rPr>
              <a:t>f_idx</a:t>
            </a:r>
            <a:r>
              <a:rPr lang="en-US" altLang="zh-CN" sz="1800" b="0" dirty="0">
                <a:solidFill>
                  <a:srgbClr val="000000"/>
                </a:solidFill>
                <a:latin typeface="Times New Roman" panose="02020603050405020304" pitchFamily="18" charset="0"/>
                <a:cs typeface="Times New Roman" panose="02020603050405020304" pitchFamily="18" charset="0"/>
              </a:rPr>
              <a:t> || !</a:t>
            </a:r>
            <a:r>
              <a:rPr lang="en-US" altLang="zh-CN" sz="1800" b="0" dirty="0" err="1">
                <a:solidFill>
                  <a:srgbClr val="000000"/>
                </a:solidFill>
                <a:latin typeface="Times New Roman" panose="02020603050405020304" pitchFamily="18" charset="0"/>
                <a:cs typeface="Times New Roman" panose="02020603050405020304" pitchFamily="18" charset="0"/>
              </a:rPr>
              <a:t>f_data</a:t>
            </a:r>
            <a:r>
              <a:rPr lang="en-US" altLang="zh-CN" sz="1800" b="0" dirty="0">
                <a:solidFill>
                  <a:srgbClr val="000000"/>
                </a:solidFill>
                <a:latin typeface="Times New Roman" panose="02020603050405020304" pitchFamily="18" charset="0"/>
                <a:cs typeface="Times New Roman" panose="02020603050405020304" pitchFamily="18" charset="0"/>
              </a:rPr>
              <a:t>) return;</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IndexItem</a:t>
            </a:r>
            <a:r>
              <a:rPr lang="en-US" altLang="zh-CN" sz="1800" b="0" dirty="0">
                <a:solidFill>
                  <a:srgbClr val="000000"/>
                </a:solidFill>
                <a:latin typeface="Times New Roman" panose="02020603050405020304" pitchFamily="18" charset="0"/>
                <a:cs typeface="Times New Roman" panose="02020603050405020304" pitchFamily="18" charset="0"/>
              </a:rPr>
              <a:t> item; int found = 0;</a:t>
            </a:r>
          </a:p>
          <a:p>
            <a:r>
              <a:rPr lang="en-US" altLang="zh-CN" sz="1800" b="0" dirty="0">
                <a:solidFill>
                  <a:srgbClr val="000000"/>
                </a:solidFill>
                <a:latin typeface="Times New Roman" panose="02020603050405020304" pitchFamily="18" charset="0"/>
                <a:cs typeface="Times New Roman" panose="02020603050405020304" pitchFamily="18" charset="0"/>
              </a:rPr>
              <a:t>    while (</a:t>
            </a:r>
            <a:r>
              <a:rPr lang="en-US" altLang="zh-CN" sz="1800" b="0" dirty="0" err="1">
                <a:solidFill>
                  <a:srgbClr val="000000"/>
                </a:solidFill>
                <a:latin typeface="Times New Roman" panose="02020603050405020304" pitchFamily="18" charset="0"/>
                <a:cs typeface="Times New Roman" panose="02020603050405020304" pitchFamily="18" charset="0"/>
              </a:rPr>
              <a:t>fread</a:t>
            </a:r>
            <a:r>
              <a:rPr lang="en-US" altLang="zh-CN" sz="1800" b="0" dirty="0">
                <a:solidFill>
                  <a:srgbClr val="000000"/>
                </a:solidFill>
                <a:latin typeface="Times New Roman" panose="02020603050405020304" pitchFamily="18" charset="0"/>
                <a:cs typeface="Times New Roman" panose="02020603050405020304" pitchFamily="18" charset="0"/>
              </a:rPr>
              <a:t>(&amp;item, </a:t>
            </a:r>
            <a:r>
              <a:rPr lang="en-US" altLang="zh-CN" sz="1800" b="0" dirty="0" err="1">
                <a:solidFill>
                  <a:srgbClr val="000000"/>
                </a:solidFill>
                <a:latin typeface="Times New Roman" panose="02020603050405020304" pitchFamily="18" charset="0"/>
                <a:cs typeface="Times New Roman" panose="02020603050405020304" pitchFamily="18" charset="0"/>
              </a:rPr>
              <a:t>sizeof</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IndexItem</a:t>
            </a:r>
            <a:r>
              <a:rPr lang="en-US" altLang="zh-CN" sz="1800" b="0" dirty="0">
                <a:solidFill>
                  <a:srgbClr val="000000"/>
                </a:solidFill>
                <a:latin typeface="Times New Roman" panose="02020603050405020304" pitchFamily="18" charset="0"/>
                <a:cs typeface="Times New Roman" panose="02020603050405020304" pitchFamily="18" charset="0"/>
              </a:rPr>
              <a:t>), 1, </a:t>
            </a:r>
            <a:r>
              <a:rPr lang="en-US" altLang="zh-CN" sz="1800" b="0" dirty="0" err="1">
                <a:solidFill>
                  <a:srgbClr val="000000"/>
                </a:solidFill>
                <a:latin typeface="Times New Roman" panose="02020603050405020304" pitchFamily="18" charset="0"/>
                <a:cs typeface="Times New Roman" panose="02020603050405020304" pitchFamily="18" charset="0"/>
              </a:rPr>
              <a:t>f_idx</a:t>
            </a:r>
            <a:r>
              <a:rPr lang="en-US" altLang="zh-CN" dirty="0">
                <a:solidFill>
                  <a:srgbClr val="000000"/>
                </a:solidFill>
                <a:latin typeface="Times New Roman" panose="02020603050405020304" pitchFamily="18" charset="0"/>
                <a:cs typeface="Times New Roman" panose="02020603050405020304" pitchFamily="18" charset="0"/>
              </a:rPr>
              <a:t>)) { </a:t>
            </a:r>
            <a:r>
              <a:rPr lang="en-US" altLang="zh-CN" dirty="0">
                <a:solidFill>
                  <a:srgbClr val="00B050"/>
                </a:solidFill>
                <a:latin typeface="Times New Roman" panose="02020603050405020304" pitchFamily="18" charset="0"/>
                <a:cs typeface="Times New Roman" panose="02020603050405020304" pitchFamily="18" charset="0"/>
              </a:rPr>
              <a:t>// 1. </a:t>
            </a:r>
            <a:r>
              <a:rPr lang="zh-CN" altLang="en-US" dirty="0">
                <a:solidFill>
                  <a:srgbClr val="00B050"/>
                </a:solidFill>
                <a:latin typeface="Times New Roman" panose="02020603050405020304" pitchFamily="18" charset="0"/>
                <a:cs typeface="Times New Roman" panose="02020603050405020304" pitchFamily="18" charset="0"/>
              </a:rPr>
              <a:t>在索引文件中查找 </a:t>
            </a:r>
            <a:r>
              <a:rPr lang="en-US" altLang="zh-CN" dirty="0">
                <a:solidFill>
                  <a:srgbClr val="00B050"/>
                </a:solidFill>
                <a:latin typeface="Times New Roman" panose="02020603050405020304" pitchFamily="18" charset="0"/>
                <a:cs typeface="Times New Roman" panose="02020603050405020304" pitchFamily="18" charset="0"/>
              </a:rPr>
              <a:t>ID</a:t>
            </a:r>
            <a:endParaRPr lang="en-US" altLang="zh-CN" sz="1800" b="0" dirty="0">
              <a:solidFill>
                <a:srgbClr val="00B050"/>
              </a:solidFill>
              <a:latin typeface="Times New Roman" panose="02020603050405020304" pitchFamily="18" charset="0"/>
              <a:cs typeface="Times New Roman" panose="02020603050405020304" pitchFamily="18" charset="0"/>
            </a:endParaRPr>
          </a:p>
          <a:p>
            <a:r>
              <a:rPr lang="en-US" altLang="zh-CN" sz="1800" b="0" dirty="0">
                <a:solidFill>
                  <a:srgbClr val="000000"/>
                </a:solidFill>
                <a:latin typeface="Times New Roman" panose="02020603050405020304" pitchFamily="18" charset="0"/>
                <a:cs typeface="Times New Roman" panose="02020603050405020304" pitchFamily="18" charset="0"/>
              </a:rPr>
              <a:t>        if (item.id == </a:t>
            </a:r>
            <a:r>
              <a:rPr lang="en-US" altLang="zh-CN" sz="1800" b="0" dirty="0" err="1">
                <a:solidFill>
                  <a:srgbClr val="000000"/>
                </a:solidFill>
                <a:latin typeface="Times New Roman" panose="02020603050405020304" pitchFamily="18" charset="0"/>
                <a:cs typeface="Times New Roman" panose="02020603050405020304" pitchFamily="18" charset="0"/>
              </a:rPr>
              <a:t>target_id</a:t>
            </a:r>
            <a:r>
              <a:rPr lang="en-US" altLang="zh-CN" sz="1800" b="0" dirty="0">
                <a:solidFill>
                  <a:srgbClr val="000000"/>
                </a:solidFill>
                <a:latin typeface="Times New Roman" panose="02020603050405020304" pitchFamily="18" charset="0"/>
                <a:cs typeface="Times New Roman" panose="02020603050405020304" pitchFamily="18" charset="0"/>
              </a:rPr>
              <a:t>) {</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a:solidFill>
                  <a:srgbClr val="00B050"/>
                </a:solidFill>
                <a:latin typeface="Times New Roman" panose="02020603050405020304" pitchFamily="18" charset="0"/>
                <a:cs typeface="Times New Roman" panose="02020603050405020304" pitchFamily="18" charset="0"/>
              </a:rPr>
              <a:t>// 2. </a:t>
            </a:r>
            <a:r>
              <a:rPr lang="zh-CN" altLang="en-US" sz="1800" b="0" dirty="0">
                <a:solidFill>
                  <a:srgbClr val="00B050"/>
                </a:solidFill>
                <a:latin typeface="Times New Roman" panose="02020603050405020304" pitchFamily="18" charset="0"/>
                <a:cs typeface="Times New Roman" panose="02020603050405020304" pitchFamily="18" charset="0"/>
              </a:rPr>
              <a:t>找到索引后，利用 </a:t>
            </a:r>
            <a:r>
              <a:rPr lang="en-US" altLang="zh-CN" sz="1800" b="0" dirty="0">
                <a:solidFill>
                  <a:srgbClr val="00B050"/>
                </a:solidFill>
                <a:latin typeface="Times New Roman" panose="02020603050405020304" pitchFamily="18" charset="0"/>
                <a:cs typeface="Times New Roman" panose="02020603050405020304" pitchFamily="18" charset="0"/>
              </a:rPr>
              <a:t>offset </a:t>
            </a:r>
            <a:r>
              <a:rPr lang="zh-CN" altLang="en-US" sz="1800" b="0" dirty="0">
                <a:solidFill>
                  <a:srgbClr val="00B050"/>
                </a:solidFill>
                <a:latin typeface="Times New Roman" panose="02020603050405020304" pitchFamily="18" charset="0"/>
                <a:cs typeface="Times New Roman" panose="02020603050405020304" pitchFamily="18" charset="0"/>
              </a:rPr>
              <a:t>直接定位数据文件</a:t>
            </a:r>
          </a:p>
          <a:p>
            <a:r>
              <a:rPr lang="zh-CN" altLang="en-US"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fseek</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f_data</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item.offset</a:t>
            </a:r>
            <a:r>
              <a:rPr lang="en-US" altLang="zh-CN" sz="1800" b="0" dirty="0">
                <a:solidFill>
                  <a:srgbClr val="000000"/>
                </a:solidFill>
                <a:latin typeface="Times New Roman" panose="02020603050405020304" pitchFamily="18" charset="0"/>
                <a:cs typeface="Times New Roman" panose="02020603050405020304" pitchFamily="18" charset="0"/>
              </a:rPr>
              <a:t>, SEEK_SET);</a:t>
            </a:r>
          </a:p>
          <a:p>
            <a:r>
              <a:rPr lang="en-US" altLang="zh-CN" sz="1800" b="0" dirty="0">
                <a:solidFill>
                  <a:srgbClr val="000000"/>
                </a:solidFill>
                <a:latin typeface="Times New Roman" panose="02020603050405020304" pitchFamily="18" charset="0"/>
                <a:cs typeface="Times New Roman" panose="02020603050405020304" pitchFamily="18" charset="0"/>
              </a:rPr>
              <a:t>            Student s; </a:t>
            </a:r>
            <a:r>
              <a:rPr lang="en-US" altLang="zh-CN" sz="1800" b="0" dirty="0" err="1">
                <a:solidFill>
                  <a:srgbClr val="000000"/>
                </a:solidFill>
                <a:latin typeface="Times New Roman" panose="02020603050405020304" pitchFamily="18" charset="0"/>
                <a:cs typeface="Times New Roman" panose="02020603050405020304" pitchFamily="18" charset="0"/>
              </a:rPr>
              <a:t>fread</a:t>
            </a:r>
            <a:r>
              <a:rPr lang="en-US" altLang="zh-CN" sz="1800" b="0" dirty="0">
                <a:solidFill>
                  <a:srgbClr val="000000"/>
                </a:solidFill>
                <a:latin typeface="Times New Roman" panose="02020603050405020304" pitchFamily="18" charset="0"/>
                <a:cs typeface="Times New Roman" panose="02020603050405020304" pitchFamily="18" charset="0"/>
              </a:rPr>
              <a:t>(&amp;s, </a:t>
            </a:r>
            <a:r>
              <a:rPr lang="en-US" altLang="zh-CN" sz="1800" b="0" dirty="0" err="1">
                <a:solidFill>
                  <a:srgbClr val="000000"/>
                </a:solidFill>
                <a:latin typeface="Times New Roman" panose="02020603050405020304" pitchFamily="18" charset="0"/>
                <a:cs typeface="Times New Roman" panose="02020603050405020304" pitchFamily="18" charset="0"/>
              </a:rPr>
              <a:t>sizeof</a:t>
            </a:r>
            <a:r>
              <a:rPr lang="en-US" altLang="zh-CN" sz="1800" b="0" dirty="0">
                <a:solidFill>
                  <a:srgbClr val="000000"/>
                </a:solidFill>
                <a:latin typeface="Times New Roman" panose="02020603050405020304" pitchFamily="18" charset="0"/>
                <a:cs typeface="Times New Roman" panose="02020603050405020304" pitchFamily="18" charset="0"/>
              </a:rPr>
              <a:t>(Student), 1, </a:t>
            </a:r>
            <a:r>
              <a:rPr lang="en-US" altLang="zh-CN" sz="1800" b="0" dirty="0" err="1">
                <a:solidFill>
                  <a:srgbClr val="000000"/>
                </a:solidFill>
                <a:latin typeface="Times New Roman" panose="02020603050405020304" pitchFamily="18" charset="0"/>
                <a:cs typeface="Times New Roman" panose="02020603050405020304" pitchFamily="18" charset="0"/>
              </a:rPr>
              <a:t>f_data</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printf</a:t>
            </a:r>
            <a:r>
              <a:rPr lang="en-US" altLang="zh-CN" sz="1800" b="0" dirty="0">
                <a:solidFill>
                  <a:srgbClr val="000000"/>
                </a:solidFill>
                <a:latin typeface="Times New Roman" panose="02020603050405020304" pitchFamily="18" charset="0"/>
                <a:cs typeface="Times New Roman" panose="02020603050405020304" pitchFamily="18" charset="0"/>
              </a:rPr>
              <a:t>("</a:t>
            </a:r>
            <a:r>
              <a:rPr lang="zh-CN" altLang="en-US" sz="1800" b="0" dirty="0">
                <a:solidFill>
                  <a:srgbClr val="000000"/>
                </a:solidFill>
                <a:latin typeface="Times New Roman" panose="02020603050405020304" pitchFamily="18" charset="0"/>
                <a:cs typeface="Times New Roman" panose="02020603050405020304" pitchFamily="18" charset="0"/>
              </a:rPr>
              <a:t>查询成功！</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nID</a:t>
            </a:r>
            <a:r>
              <a:rPr lang="en-US" altLang="zh-CN" sz="1800" b="0" dirty="0">
                <a:solidFill>
                  <a:srgbClr val="000000"/>
                </a:solidFill>
                <a:latin typeface="Times New Roman" panose="02020603050405020304" pitchFamily="18" charset="0"/>
                <a:cs typeface="Times New Roman" panose="02020603050405020304" pitchFamily="18" charset="0"/>
              </a:rPr>
              <a:t>: %d\n</a:t>
            </a:r>
            <a:r>
              <a:rPr lang="zh-CN" altLang="en-US" sz="1800" b="0" dirty="0">
                <a:solidFill>
                  <a:srgbClr val="000000"/>
                </a:solidFill>
                <a:latin typeface="Times New Roman" panose="02020603050405020304" pitchFamily="18" charset="0"/>
                <a:cs typeface="Times New Roman" panose="02020603050405020304" pitchFamily="18" charset="0"/>
              </a:rPr>
              <a:t>姓名</a:t>
            </a:r>
            <a:r>
              <a:rPr lang="en-US" altLang="zh-CN" sz="1800" b="0" dirty="0">
                <a:solidFill>
                  <a:srgbClr val="000000"/>
                </a:solidFill>
                <a:latin typeface="Times New Roman" panose="02020603050405020304" pitchFamily="18" charset="0"/>
                <a:cs typeface="Times New Roman" panose="02020603050405020304" pitchFamily="18" charset="0"/>
              </a:rPr>
              <a:t>: %s\n</a:t>
            </a:r>
            <a:r>
              <a:rPr lang="zh-CN" altLang="en-US" sz="1800" b="0" dirty="0">
                <a:solidFill>
                  <a:srgbClr val="000000"/>
                </a:solidFill>
                <a:latin typeface="Times New Roman" panose="02020603050405020304" pitchFamily="18" charset="0"/>
                <a:cs typeface="Times New Roman" panose="02020603050405020304" pitchFamily="18" charset="0"/>
              </a:rPr>
              <a:t>简介</a:t>
            </a:r>
            <a:r>
              <a:rPr lang="en-US" altLang="zh-CN" sz="1800" b="0" dirty="0">
                <a:solidFill>
                  <a:srgbClr val="000000"/>
                </a:solidFill>
                <a:latin typeface="Times New Roman" panose="02020603050405020304" pitchFamily="18" charset="0"/>
                <a:cs typeface="Times New Roman" panose="02020603050405020304" pitchFamily="18" charset="0"/>
              </a:rPr>
              <a:t>: %s\n</a:t>
            </a:r>
            <a:r>
              <a:rPr lang="zh-CN" altLang="en-US" sz="1800" b="0" dirty="0">
                <a:solidFill>
                  <a:srgbClr val="000000"/>
                </a:solidFill>
                <a:latin typeface="Times New Roman" panose="02020603050405020304" pitchFamily="18" charset="0"/>
                <a:cs typeface="Times New Roman" panose="02020603050405020304" pitchFamily="18" charset="0"/>
              </a:rPr>
              <a:t>分数</a:t>
            </a:r>
            <a:r>
              <a:rPr lang="en-US" altLang="zh-CN" sz="1800" b="0" dirty="0">
                <a:solidFill>
                  <a:srgbClr val="000000"/>
                </a:solidFill>
                <a:latin typeface="Times New Roman" panose="02020603050405020304" pitchFamily="18" charset="0"/>
                <a:cs typeface="Times New Roman" panose="02020603050405020304" pitchFamily="18" charset="0"/>
              </a:rPr>
              <a:t>: %d\n", </a:t>
            </a:r>
          </a:p>
          <a:p>
            <a:r>
              <a:rPr lang="en-US" altLang="zh-CN" sz="1800" b="0" dirty="0">
                <a:solidFill>
                  <a:srgbClr val="000000"/>
                </a:solidFill>
                <a:latin typeface="Times New Roman" panose="02020603050405020304" pitchFamily="18" charset="0"/>
                <a:cs typeface="Times New Roman" panose="02020603050405020304" pitchFamily="18" charset="0"/>
              </a:rPr>
              <a:t>                   s.id, s.name, </a:t>
            </a:r>
            <a:r>
              <a:rPr lang="en-US" altLang="zh-CN" sz="1800" b="0" dirty="0" err="1">
                <a:solidFill>
                  <a:srgbClr val="000000"/>
                </a:solidFill>
                <a:latin typeface="Times New Roman" panose="02020603050405020304" pitchFamily="18" charset="0"/>
                <a:cs typeface="Times New Roman" panose="02020603050405020304" pitchFamily="18" charset="0"/>
              </a:rPr>
              <a:t>s.bio</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s.score</a:t>
            </a:r>
            <a:r>
              <a:rPr lang="en-US" altLang="zh-CN" sz="1800" b="0" dirty="0">
                <a:solidFill>
                  <a:srgbClr val="000000"/>
                </a:solidFill>
                <a:latin typeface="Times New Roman" panose="02020603050405020304" pitchFamily="18" charset="0"/>
                <a:cs typeface="Times New Roman" panose="02020603050405020304" pitchFamily="18" charset="0"/>
              </a:rPr>
              <a:t>); found = 1; break;</a:t>
            </a:r>
          </a:p>
          <a:p>
            <a:r>
              <a:rPr lang="en-US" altLang="zh-CN" sz="1800" b="0" dirty="0">
                <a:solidFill>
                  <a:srgbClr val="000000"/>
                </a:solidFill>
                <a:latin typeface="Times New Roman" panose="02020603050405020304" pitchFamily="18" charset="0"/>
                <a:cs typeface="Times New Roman" panose="02020603050405020304" pitchFamily="18" charset="0"/>
              </a:rPr>
              <a:t>        }</a:t>
            </a:r>
          </a:p>
          <a:p>
            <a:r>
              <a:rPr lang="en-US" altLang="zh-CN" sz="1800" b="0" dirty="0">
                <a:solidFill>
                  <a:srgbClr val="000000"/>
                </a:solidFill>
                <a:latin typeface="Times New Roman" panose="02020603050405020304" pitchFamily="18" charset="0"/>
                <a:cs typeface="Times New Roman" panose="02020603050405020304" pitchFamily="18" charset="0"/>
              </a:rPr>
              <a:t>    }</a:t>
            </a:r>
          </a:p>
          <a:p>
            <a:r>
              <a:rPr lang="en-US" altLang="zh-CN" sz="1800" b="0" dirty="0">
                <a:solidFill>
                  <a:srgbClr val="000000"/>
                </a:solidFill>
                <a:latin typeface="Times New Roman" panose="02020603050405020304" pitchFamily="18" charset="0"/>
                <a:cs typeface="Times New Roman" panose="02020603050405020304" pitchFamily="18" charset="0"/>
              </a:rPr>
              <a:t>    if (!found) </a:t>
            </a:r>
            <a:r>
              <a:rPr lang="en-US" altLang="zh-CN" sz="1800" b="0" dirty="0" err="1">
                <a:solidFill>
                  <a:srgbClr val="000000"/>
                </a:solidFill>
                <a:latin typeface="Times New Roman" panose="02020603050405020304" pitchFamily="18" charset="0"/>
                <a:cs typeface="Times New Roman" panose="02020603050405020304" pitchFamily="18" charset="0"/>
              </a:rPr>
              <a:t>printf</a:t>
            </a:r>
            <a:r>
              <a:rPr lang="en-US" altLang="zh-CN" sz="1800" b="0" dirty="0">
                <a:solidFill>
                  <a:srgbClr val="000000"/>
                </a:solidFill>
                <a:latin typeface="Times New Roman" panose="02020603050405020304" pitchFamily="18" charset="0"/>
                <a:cs typeface="Times New Roman" panose="02020603050405020304" pitchFamily="18" charset="0"/>
              </a:rPr>
              <a:t>("</a:t>
            </a:r>
            <a:r>
              <a:rPr lang="zh-CN" altLang="en-US" sz="1800" b="0" dirty="0">
                <a:solidFill>
                  <a:srgbClr val="000000"/>
                </a:solidFill>
                <a:latin typeface="Times New Roman" panose="02020603050405020304" pitchFamily="18" charset="0"/>
                <a:cs typeface="Times New Roman" panose="02020603050405020304" pitchFamily="18" charset="0"/>
              </a:rPr>
              <a:t>未找到 </a:t>
            </a:r>
            <a:r>
              <a:rPr lang="en-US" altLang="zh-CN" sz="1800" b="0" dirty="0">
                <a:solidFill>
                  <a:srgbClr val="000000"/>
                </a:solidFill>
                <a:latin typeface="Times New Roman" panose="02020603050405020304" pitchFamily="18" charset="0"/>
                <a:cs typeface="Times New Roman" panose="02020603050405020304" pitchFamily="18" charset="0"/>
              </a:rPr>
              <a:t>ID </a:t>
            </a:r>
            <a:r>
              <a:rPr lang="zh-CN" altLang="en-US" sz="1800" b="0" dirty="0">
                <a:solidFill>
                  <a:srgbClr val="000000"/>
                </a:solidFill>
                <a:latin typeface="Times New Roman" panose="02020603050405020304" pitchFamily="18" charset="0"/>
                <a:cs typeface="Times New Roman" panose="02020603050405020304" pitchFamily="18" charset="0"/>
              </a:rPr>
              <a:t>为 </a:t>
            </a:r>
            <a:r>
              <a:rPr lang="en-US" altLang="zh-CN" sz="1800" b="0" dirty="0">
                <a:solidFill>
                  <a:srgbClr val="000000"/>
                </a:solidFill>
                <a:latin typeface="Times New Roman" panose="02020603050405020304" pitchFamily="18" charset="0"/>
                <a:cs typeface="Times New Roman" panose="02020603050405020304" pitchFamily="18" charset="0"/>
              </a:rPr>
              <a:t>%d </a:t>
            </a:r>
            <a:r>
              <a:rPr lang="zh-CN" altLang="en-US" sz="1800" b="0" dirty="0">
                <a:solidFill>
                  <a:srgbClr val="000000"/>
                </a:solidFill>
                <a:latin typeface="Times New Roman" panose="02020603050405020304" pitchFamily="18" charset="0"/>
                <a:cs typeface="Times New Roman" panose="02020603050405020304" pitchFamily="18" charset="0"/>
              </a:rPr>
              <a:t>的学生记录。</a:t>
            </a:r>
            <a:r>
              <a:rPr lang="en-US" altLang="zh-CN" sz="1800" b="0" dirty="0">
                <a:solidFill>
                  <a:srgbClr val="000000"/>
                </a:solidFill>
                <a:latin typeface="Times New Roman" panose="02020603050405020304" pitchFamily="18" charset="0"/>
                <a:cs typeface="Times New Roman" panose="02020603050405020304" pitchFamily="18" charset="0"/>
              </a:rPr>
              <a:t>\n", </a:t>
            </a:r>
            <a:r>
              <a:rPr lang="en-US" altLang="zh-CN" sz="1800" b="0" dirty="0" err="1">
                <a:solidFill>
                  <a:srgbClr val="000000"/>
                </a:solidFill>
                <a:latin typeface="Times New Roman" panose="02020603050405020304" pitchFamily="18" charset="0"/>
                <a:cs typeface="Times New Roman" panose="02020603050405020304" pitchFamily="18" charset="0"/>
              </a:rPr>
              <a:t>target_id</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fclose</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f_idx</a:t>
            </a:r>
            <a:r>
              <a:rPr lang="en-US" altLang="zh-CN" sz="1800" b="0" dirty="0">
                <a:solidFill>
                  <a:srgbClr val="000000"/>
                </a:solidFill>
                <a:latin typeface="Times New Roman" panose="02020603050405020304" pitchFamily="18" charset="0"/>
                <a:cs typeface="Times New Roman" panose="02020603050405020304" pitchFamily="18" charset="0"/>
              </a:rPr>
              <a:t>); </a:t>
            </a:r>
            <a:r>
              <a:rPr lang="en-US" altLang="zh-CN" sz="1800" b="0" dirty="0" err="1">
                <a:solidFill>
                  <a:srgbClr val="000000"/>
                </a:solidFill>
                <a:latin typeface="Times New Roman" panose="02020603050405020304" pitchFamily="18" charset="0"/>
                <a:cs typeface="Times New Roman" panose="02020603050405020304" pitchFamily="18" charset="0"/>
              </a:rPr>
              <a:t>fclose</a:t>
            </a:r>
            <a:r>
              <a:rPr lang="en-US" altLang="zh-CN" sz="1800" b="0" dirty="0">
                <a:solidFill>
                  <a:srgbClr val="000000"/>
                </a:solidFill>
                <a:latin typeface="Times New Roman" panose="02020603050405020304" pitchFamily="18" charset="0"/>
                <a:cs typeface="Times New Roman" panose="02020603050405020304" pitchFamily="18" charset="0"/>
              </a:rPr>
              <a:t>(</a:t>
            </a:r>
            <a:r>
              <a:rPr lang="en-US" altLang="zh-CN" sz="1800" b="0" dirty="0" err="1">
                <a:solidFill>
                  <a:srgbClr val="000000"/>
                </a:solidFill>
                <a:latin typeface="Times New Roman" panose="02020603050405020304" pitchFamily="18" charset="0"/>
                <a:cs typeface="Times New Roman" panose="02020603050405020304" pitchFamily="18" charset="0"/>
              </a:rPr>
              <a:t>f_data</a:t>
            </a:r>
            <a:r>
              <a:rPr lang="en-US" altLang="zh-CN" sz="1800" b="0" dirty="0">
                <a:solidFill>
                  <a:srgbClr val="000000"/>
                </a:solidFill>
                <a:latin typeface="Times New Roman" panose="02020603050405020304" pitchFamily="18" charset="0"/>
                <a:cs typeface="Times New Roman" panose="02020603050405020304" pitchFamily="18" charset="0"/>
              </a:rPr>
              <a:t>);</a:t>
            </a:r>
          </a:p>
          <a:p>
            <a:r>
              <a:rPr lang="en-US" altLang="zh-CN" sz="1800" b="0" dirty="0">
                <a:solidFill>
                  <a:srgbClr val="000000"/>
                </a:solidFill>
                <a:latin typeface="Times New Roman" panose="02020603050405020304" pitchFamily="18" charset="0"/>
                <a:cs typeface="Times New Roman" panose="02020603050405020304" pitchFamily="18" charset="0"/>
              </a:rPr>
              <a:t>}</a:t>
            </a:r>
            <a:endParaRPr lang="en-US" altLang="zh-CN" sz="1800" b="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961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3A8B8-CA5A-429B-9EF0-4C2D192D6449}"/>
              </a:ext>
            </a:extLst>
          </p:cNvPr>
          <p:cNvSpPr>
            <a:spLocks noGrp="1"/>
          </p:cNvSpPr>
          <p:nvPr>
            <p:ph type="title"/>
          </p:nvPr>
        </p:nvSpPr>
        <p:spPr/>
        <p:txBody>
          <a:bodyPr/>
          <a:lstStyle/>
          <a:p>
            <a:r>
              <a:rPr lang="zh-CN" altLang="en-US" dirty="0"/>
              <a:t>本章内容概述</a:t>
            </a:r>
          </a:p>
        </p:txBody>
      </p:sp>
      <p:sp>
        <p:nvSpPr>
          <p:cNvPr id="3" name="内容占位符 2">
            <a:extLst>
              <a:ext uri="{FF2B5EF4-FFF2-40B4-BE49-F238E27FC236}">
                <a16:creationId xmlns:a16="http://schemas.microsoft.com/office/drawing/2014/main" id="{2F29327B-0E72-49E8-94BF-612DED7E024D}"/>
              </a:ext>
            </a:extLst>
          </p:cNvPr>
          <p:cNvSpPr>
            <a:spLocks noGrp="1"/>
          </p:cNvSpPr>
          <p:nvPr>
            <p:ph idx="1"/>
          </p:nvPr>
        </p:nvSpPr>
        <p:spPr/>
        <p:txBody>
          <a:bodyPr/>
          <a:lstStyle/>
          <a:p>
            <a:r>
              <a:rPr lang="zh-CN" altLang="en-US" dirty="0">
                <a:solidFill>
                  <a:schemeClr val="bg1">
                    <a:lumMod val="75000"/>
                  </a:schemeClr>
                </a:solidFill>
              </a:rPr>
              <a:t>文件操作与数据持久化</a:t>
            </a:r>
            <a:endParaRPr lang="en-US" altLang="zh-CN" dirty="0">
              <a:solidFill>
                <a:schemeClr val="bg1">
                  <a:lumMod val="75000"/>
                </a:schemeClr>
              </a:solidFill>
            </a:endParaRPr>
          </a:p>
          <a:p>
            <a:r>
              <a:rPr lang="zh-CN" altLang="en-US" dirty="0">
                <a:solidFill>
                  <a:schemeClr val="bg1">
                    <a:lumMod val="75000"/>
                  </a:schemeClr>
                </a:solidFill>
              </a:rPr>
              <a:t>二进制文件与序列化</a:t>
            </a:r>
            <a:endParaRPr lang="en-US" altLang="zh-CN" dirty="0">
              <a:solidFill>
                <a:schemeClr val="bg1">
                  <a:lumMod val="75000"/>
                </a:schemeClr>
              </a:solidFill>
            </a:endParaRPr>
          </a:p>
          <a:p>
            <a:r>
              <a:rPr lang="zh-CN" altLang="en-US" dirty="0">
                <a:solidFill>
                  <a:schemeClr val="bg1">
                    <a:lumMod val="75000"/>
                  </a:schemeClr>
                </a:solidFill>
              </a:rPr>
              <a:t>文件的定位与随机访问</a:t>
            </a:r>
            <a:endParaRPr lang="en-US" altLang="zh-CN" dirty="0">
              <a:solidFill>
                <a:schemeClr val="bg1">
                  <a:lumMod val="75000"/>
                </a:schemeClr>
              </a:solidFill>
            </a:endParaRPr>
          </a:p>
          <a:p>
            <a:r>
              <a:rPr lang="zh-CN" altLang="en-US" dirty="0"/>
              <a:t>文件的错误处理</a:t>
            </a:r>
          </a:p>
        </p:txBody>
      </p:sp>
    </p:spTree>
    <p:extLst>
      <p:ext uri="{BB962C8B-B14F-4D97-AF65-F5344CB8AC3E}">
        <p14:creationId xmlns:p14="http://schemas.microsoft.com/office/powerpoint/2010/main" val="37265483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F06DD5-D367-4B95-8661-FA39BACE2E8D}"/>
              </a:ext>
            </a:extLst>
          </p:cNvPr>
          <p:cNvSpPr>
            <a:spLocks noGrp="1"/>
          </p:cNvSpPr>
          <p:nvPr>
            <p:ph type="title"/>
          </p:nvPr>
        </p:nvSpPr>
        <p:spPr/>
        <p:txBody>
          <a:bodyPr/>
          <a:lstStyle/>
          <a:p>
            <a:r>
              <a:rPr lang="zh-CN" altLang="en-US" dirty="0"/>
              <a:t>文件操作错误</a:t>
            </a:r>
          </a:p>
        </p:txBody>
      </p:sp>
      <p:sp>
        <p:nvSpPr>
          <p:cNvPr id="3" name="内容占位符 2">
            <a:extLst>
              <a:ext uri="{FF2B5EF4-FFF2-40B4-BE49-F238E27FC236}">
                <a16:creationId xmlns:a16="http://schemas.microsoft.com/office/drawing/2014/main" id="{0462C811-D278-4189-A91B-6D35EB78BE20}"/>
              </a:ext>
            </a:extLst>
          </p:cNvPr>
          <p:cNvSpPr>
            <a:spLocks noGrp="1"/>
          </p:cNvSpPr>
          <p:nvPr>
            <p:ph idx="1"/>
          </p:nvPr>
        </p:nvSpPr>
        <p:spPr/>
        <p:txBody>
          <a:bodyPr/>
          <a:lstStyle/>
          <a:p>
            <a:r>
              <a:rPr lang="zh-CN" altLang="en-US" dirty="0"/>
              <a:t>常见错误：文件被占用、磁盘已满、权限不足等。</a:t>
            </a:r>
          </a:p>
          <a:p>
            <a:r>
              <a:rPr lang="zh-CN" altLang="en-US" dirty="0"/>
              <a:t>打开文件时，检查 </a:t>
            </a:r>
            <a:r>
              <a:rPr lang="en-US" altLang="zh-CN" dirty="0" err="1">
                <a:solidFill>
                  <a:srgbClr val="0070C0"/>
                </a:solidFill>
              </a:rPr>
              <a:t>fopen</a:t>
            </a:r>
            <a:r>
              <a:rPr lang="en-US" altLang="zh-CN" dirty="0">
                <a:solidFill>
                  <a:srgbClr val="0070C0"/>
                </a:solidFill>
              </a:rPr>
              <a:t>() </a:t>
            </a:r>
            <a:r>
              <a:rPr lang="zh-CN" altLang="en-US" dirty="0"/>
              <a:t>返回值</a:t>
            </a:r>
          </a:p>
          <a:p>
            <a:pPr lvl="1"/>
            <a:r>
              <a:rPr lang="zh-CN" altLang="en-US" sz="2000" dirty="0"/>
              <a:t> 如果返回 </a:t>
            </a:r>
            <a:r>
              <a:rPr lang="en-US" altLang="zh-CN" sz="2000" dirty="0">
                <a:solidFill>
                  <a:srgbClr val="0070C0"/>
                </a:solidFill>
              </a:rPr>
              <a:t>NULL</a:t>
            </a:r>
            <a:r>
              <a:rPr lang="zh-CN" altLang="en-US" sz="2000" dirty="0"/>
              <a:t>，说明文件打开失败</a:t>
            </a:r>
            <a:endParaRPr lang="en-US" altLang="zh-CN" sz="2000" dirty="0"/>
          </a:p>
          <a:p>
            <a:r>
              <a:rPr lang="zh-CN" altLang="en-US" dirty="0"/>
              <a:t>读写文件过程中，使用状态检查函数</a:t>
            </a:r>
          </a:p>
          <a:p>
            <a:pPr lvl="1"/>
            <a:r>
              <a:rPr lang="en-US" altLang="zh-CN" dirty="0"/>
              <a:t> </a:t>
            </a:r>
            <a:r>
              <a:rPr lang="en-US" altLang="zh-CN" sz="2000" dirty="0" err="1">
                <a:solidFill>
                  <a:srgbClr val="0070C0"/>
                </a:solidFill>
              </a:rPr>
              <a:t>feof</a:t>
            </a:r>
            <a:r>
              <a:rPr lang="en-US" altLang="zh-CN" sz="2000" dirty="0">
                <a:solidFill>
                  <a:srgbClr val="0070C0"/>
                </a:solidFill>
              </a:rPr>
              <a:t>(</a:t>
            </a:r>
            <a:r>
              <a:rPr lang="en-US" altLang="zh-CN" sz="2000" dirty="0" err="1">
                <a:solidFill>
                  <a:srgbClr val="0070C0"/>
                </a:solidFill>
              </a:rPr>
              <a:t>fp</a:t>
            </a:r>
            <a:r>
              <a:rPr lang="en-US" altLang="zh-CN" sz="2000" dirty="0">
                <a:solidFill>
                  <a:srgbClr val="0070C0"/>
                </a:solidFill>
              </a:rPr>
              <a:t>)</a:t>
            </a:r>
            <a:r>
              <a:rPr lang="en-US" altLang="zh-CN" sz="2000" dirty="0"/>
              <a:t>: </a:t>
            </a:r>
            <a:r>
              <a:rPr lang="zh-CN" altLang="en-US" sz="2000" dirty="0"/>
              <a:t>检查是否自然读到了文件末尾</a:t>
            </a:r>
          </a:p>
          <a:p>
            <a:pPr lvl="1"/>
            <a:r>
              <a:rPr lang="zh-CN" altLang="en-US" sz="2000" dirty="0"/>
              <a:t> </a:t>
            </a:r>
            <a:r>
              <a:rPr lang="en-US" altLang="zh-CN" sz="2000" dirty="0" err="1">
                <a:solidFill>
                  <a:srgbClr val="0070C0"/>
                </a:solidFill>
              </a:rPr>
              <a:t>ferror</a:t>
            </a:r>
            <a:r>
              <a:rPr lang="en-US" altLang="zh-CN" sz="2000" dirty="0">
                <a:solidFill>
                  <a:srgbClr val="0070C0"/>
                </a:solidFill>
              </a:rPr>
              <a:t>(</a:t>
            </a:r>
            <a:r>
              <a:rPr lang="en-US" altLang="zh-CN" sz="2000" dirty="0" err="1">
                <a:solidFill>
                  <a:srgbClr val="0070C0"/>
                </a:solidFill>
              </a:rPr>
              <a:t>fp</a:t>
            </a:r>
            <a:r>
              <a:rPr lang="en-US" altLang="zh-CN" sz="2000" dirty="0">
                <a:solidFill>
                  <a:srgbClr val="0070C0"/>
                </a:solidFill>
              </a:rPr>
              <a:t>)</a:t>
            </a:r>
            <a:r>
              <a:rPr lang="en-US" altLang="zh-CN" sz="2000" dirty="0"/>
              <a:t>: </a:t>
            </a:r>
            <a:r>
              <a:rPr lang="zh-CN" altLang="en-US" sz="2000" dirty="0"/>
              <a:t>检查最近一次操作是否发生了读写错误</a:t>
            </a:r>
          </a:p>
        </p:txBody>
      </p:sp>
      <p:sp>
        <p:nvSpPr>
          <p:cNvPr id="4" name="卷形: 垂直 3">
            <a:extLst>
              <a:ext uri="{FF2B5EF4-FFF2-40B4-BE49-F238E27FC236}">
                <a16:creationId xmlns:a16="http://schemas.microsoft.com/office/drawing/2014/main" id="{8AD67E28-8EA4-498B-B057-BECE280EB253}"/>
              </a:ext>
            </a:extLst>
          </p:cNvPr>
          <p:cNvSpPr/>
          <p:nvPr/>
        </p:nvSpPr>
        <p:spPr bwMode="auto">
          <a:xfrm>
            <a:off x="820372" y="4660817"/>
            <a:ext cx="7119084" cy="1906292"/>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循环结束有两种可能：读完了</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(EOF)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或者 出错了</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(Error)</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if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ferror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硬件</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系统错误检测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如磁盘坏道、设备被拔出</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fprintf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(stderr, "</a:t>
            </a: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读取过程中发生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I/O </a:t>
            </a: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错误</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else if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feof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fontAlgn="base">
              <a:lnSpc>
                <a:spcPct val="90000"/>
              </a:lnSpc>
              <a:spcBef>
                <a:spcPct val="0"/>
              </a:spcBef>
              <a:spcAft>
                <a:spcPct val="0"/>
              </a:spcAft>
              <a:tabLst>
                <a:tab pos="354013" algn="l"/>
                <a:tab pos="717550" algn="l"/>
                <a:tab pos="1071563" algn="l"/>
                <a:tab pos="1435100" algn="l"/>
                <a:tab pos="1789113" algn="l"/>
              </a:tabLst>
              <a:defRPr/>
            </a:pPr>
            <a:r>
              <a:rPr lang="en-US" altLang="zh-CN" kern="0" dirty="0">
                <a:solidFill>
                  <a:prstClr val="black"/>
                </a:solidFill>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printf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已安全到达文件末尾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(EOF)</a:t>
            </a: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\n");</a:t>
            </a:r>
            <a:r>
              <a:rPr lang="en-US" altLang="zh-CN" kern="0" dirty="0">
                <a:solidFill>
                  <a:prstClr val="black"/>
                </a:solidFill>
                <a:latin typeface="Times New Roman" panose="02020603050405020304" pitchFamily="18" charset="0"/>
                <a:ea typeface="微软雅黑"/>
                <a:cs typeface="Times New Roman" panose="02020603050405020304" pitchFamily="18" charset="0"/>
              </a:rPr>
              <a:t> </a:t>
            </a:r>
            <a:r>
              <a:rPr lang="en-US" altLang="zh-CN" kern="0" dirty="0">
                <a:solidFill>
                  <a:srgbClr val="00B050"/>
                </a:solidFill>
                <a:latin typeface="Times New Roman" panose="02020603050405020304" pitchFamily="18" charset="0"/>
                <a:ea typeface="微软雅黑"/>
                <a:cs typeface="Times New Roman" panose="02020603050405020304" pitchFamily="18" charset="0"/>
              </a:rPr>
              <a:t>// </a:t>
            </a:r>
            <a:r>
              <a:rPr lang="zh-CN" altLang="en-US" kern="0" dirty="0">
                <a:solidFill>
                  <a:srgbClr val="00B050"/>
                </a:solidFill>
                <a:latin typeface="宋体" panose="02010600030101010101" pitchFamily="2" charset="-122"/>
                <a:ea typeface="宋体" panose="02010600030101010101" pitchFamily="2" charset="-122"/>
                <a:cs typeface="Times New Roman" panose="02020603050405020304" pitchFamily="18" charset="0"/>
              </a:rPr>
              <a:t>自然结束检测</a:t>
            </a:r>
            <a:endPar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fontAlgn="base">
              <a:lnSpc>
                <a:spcPct val="90000"/>
              </a:lnSpc>
              <a:spcBef>
                <a:spcPct val="0"/>
              </a:spcBef>
              <a:spcAft>
                <a:spcPct val="0"/>
              </a:spcAft>
              <a:tabLst>
                <a:tab pos="354013" algn="l"/>
                <a:tab pos="717550" algn="l"/>
                <a:tab pos="1071563" algn="l"/>
                <a:tab pos="1435100" algn="l"/>
                <a:tab pos="1789113" algn="l"/>
              </a:tabLst>
              <a:defRPr/>
            </a:pPr>
            <a:r>
              <a:rPr lang="en-US" altLang="zh-CN" kern="0" dirty="0">
                <a:solidFill>
                  <a:prstClr val="black"/>
                </a:solidFill>
                <a:latin typeface="Times New Roman" panose="02020603050405020304" pitchFamily="18" charset="0"/>
                <a:ea typeface="微软雅黑"/>
                <a:cs typeface="Times New Roman" panose="02020603050405020304" pitchFamily="18" charset="0"/>
              </a:rPr>
              <a:t>}</a:t>
            </a: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2990287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29A3DC-755D-4A46-8402-C86DE1ACBB43}"/>
              </a:ext>
            </a:extLst>
          </p:cNvPr>
          <p:cNvSpPr>
            <a:spLocks noGrp="1"/>
          </p:cNvSpPr>
          <p:nvPr>
            <p:ph type="title"/>
          </p:nvPr>
        </p:nvSpPr>
        <p:spPr/>
        <p:txBody>
          <a:bodyPr/>
          <a:lstStyle/>
          <a:p>
            <a:r>
              <a:rPr lang="zh-CN" altLang="en-US" dirty="0"/>
              <a:t>错误诊断函数</a:t>
            </a:r>
          </a:p>
        </p:txBody>
      </p:sp>
      <p:sp>
        <p:nvSpPr>
          <p:cNvPr id="3" name="内容占位符 2">
            <a:extLst>
              <a:ext uri="{FF2B5EF4-FFF2-40B4-BE49-F238E27FC236}">
                <a16:creationId xmlns:a16="http://schemas.microsoft.com/office/drawing/2014/main" id="{D35D0047-9B29-4548-9849-73646B39C3FF}"/>
              </a:ext>
            </a:extLst>
          </p:cNvPr>
          <p:cNvSpPr>
            <a:spLocks noGrp="1"/>
          </p:cNvSpPr>
          <p:nvPr>
            <p:ph idx="1"/>
          </p:nvPr>
        </p:nvSpPr>
        <p:spPr>
          <a:xfrm>
            <a:off x="301625" y="1363787"/>
            <a:ext cx="8540750" cy="5006015"/>
          </a:xfrm>
        </p:spPr>
        <p:txBody>
          <a:bodyPr/>
          <a:lstStyle/>
          <a:p>
            <a:r>
              <a:rPr lang="zh-CN" altLang="en-US" dirty="0"/>
              <a:t>使用全局变量 </a:t>
            </a:r>
            <a:r>
              <a:rPr lang="en-US" altLang="zh-CN" dirty="0" err="1">
                <a:solidFill>
                  <a:srgbClr val="0070C0"/>
                </a:solidFill>
              </a:rPr>
              <a:t>errno</a:t>
            </a:r>
            <a:r>
              <a:rPr lang="en-US" altLang="zh-CN" dirty="0"/>
              <a:t> ( </a:t>
            </a:r>
            <a:r>
              <a:rPr lang="en-US" altLang="zh-CN" dirty="0">
                <a:solidFill>
                  <a:srgbClr val="0070C0"/>
                </a:solidFill>
              </a:rPr>
              <a:t>#include&lt;errno.h&gt; </a:t>
            </a:r>
            <a:r>
              <a:rPr lang="en-US" altLang="zh-CN" dirty="0"/>
              <a:t>)</a:t>
            </a:r>
          </a:p>
          <a:p>
            <a:pPr lvl="1"/>
            <a:r>
              <a:rPr lang="zh-CN" altLang="en-US" sz="2000" dirty="0"/>
              <a:t>操作系统维护的一个全局整数，记录了最近一次系统调用的错误码</a:t>
            </a:r>
            <a:endParaRPr lang="en-US" altLang="zh-CN" sz="2000" dirty="0"/>
          </a:p>
          <a:p>
            <a:pPr lvl="1"/>
            <a:r>
              <a:rPr lang="zh-CN" altLang="en-US" sz="2000" dirty="0"/>
              <a:t>例如：</a:t>
            </a:r>
            <a:r>
              <a:rPr lang="en-US" altLang="zh-CN" sz="2000" dirty="0"/>
              <a:t>2 (</a:t>
            </a:r>
            <a:r>
              <a:rPr lang="en-US" altLang="zh-CN" sz="2000" dirty="0">
                <a:solidFill>
                  <a:srgbClr val="0070C0"/>
                </a:solidFill>
              </a:rPr>
              <a:t>ENOENT</a:t>
            </a:r>
            <a:r>
              <a:rPr lang="en-US" altLang="zh-CN" sz="2000" dirty="0"/>
              <a:t> - </a:t>
            </a:r>
            <a:r>
              <a:rPr lang="zh-CN" altLang="en-US" sz="2000" dirty="0"/>
              <a:t>无此文件），</a:t>
            </a:r>
            <a:r>
              <a:rPr lang="en-US" altLang="zh-CN" sz="2000" dirty="0"/>
              <a:t>13 (</a:t>
            </a:r>
            <a:r>
              <a:rPr lang="en-US" altLang="zh-CN" sz="2000" dirty="0">
                <a:solidFill>
                  <a:srgbClr val="0070C0"/>
                </a:solidFill>
              </a:rPr>
              <a:t>EACCES</a:t>
            </a:r>
            <a:r>
              <a:rPr lang="en-US" altLang="zh-CN" sz="2000" dirty="0"/>
              <a:t> - </a:t>
            </a:r>
            <a:r>
              <a:rPr lang="zh-CN" altLang="en-US" sz="2000" dirty="0"/>
              <a:t>无权限</a:t>
            </a:r>
            <a:r>
              <a:rPr lang="en-US" altLang="zh-CN" sz="2000" dirty="0"/>
              <a:t>)</a:t>
            </a:r>
          </a:p>
          <a:p>
            <a:pPr lvl="1"/>
            <a:r>
              <a:rPr lang="zh-CN" altLang="en-US" sz="2000" dirty="0"/>
              <a:t>使用 </a:t>
            </a:r>
            <a:r>
              <a:rPr lang="en-US" altLang="zh-CN" sz="2000" dirty="0" err="1">
                <a:solidFill>
                  <a:srgbClr val="0070C0"/>
                </a:solidFill>
              </a:rPr>
              <a:t>strerror</a:t>
            </a:r>
            <a:r>
              <a:rPr lang="en-US" altLang="zh-CN" sz="2000" dirty="0">
                <a:solidFill>
                  <a:srgbClr val="0070C0"/>
                </a:solidFill>
              </a:rPr>
              <a:t>(</a:t>
            </a:r>
            <a:r>
              <a:rPr lang="en-US" altLang="zh-CN" sz="2000" dirty="0" err="1">
                <a:solidFill>
                  <a:srgbClr val="0070C0"/>
                </a:solidFill>
              </a:rPr>
              <a:t>errno</a:t>
            </a:r>
            <a:r>
              <a:rPr lang="en-US" altLang="zh-CN" sz="2000" dirty="0">
                <a:solidFill>
                  <a:srgbClr val="0070C0"/>
                </a:solidFill>
              </a:rPr>
              <a:t>) </a:t>
            </a:r>
            <a:r>
              <a:rPr lang="zh-CN" altLang="en-US" sz="2000" dirty="0"/>
              <a:t>函数可以将错误码转换为文字描述</a:t>
            </a:r>
            <a:endParaRPr lang="en-US" altLang="zh-CN" sz="2000" dirty="0"/>
          </a:p>
          <a:p>
            <a:r>
              <a:rPr lang="zh-CN" altLang="en-US" dirty="0"/>
              <a:t>使用 </a:t>
            </a:r>
            <a:r>
              <a:rPr lang="en-US" altLang="zh-CN" dirty="0" err="1">
                <a:solidFill>
                  <a:srgbClr val="0070C0"/>
                </a:solidFill>
              </a:rPr>
              <a:t>perror</a:t>
            </a:r>
            <a:r>
              <a:rPr lang="en-US" altLang="zh-CN" dirty="0">
                <a:solidFill>
                  <a:srgbClr val="0070C0"/>
                </a:solidFill>
              </a:rPr>
              <a:t>() </a:t>
            </a:r>
            <a:r>
              <a:rPr lang="zh-CN" altLang="en-US" dirty="0"/>
              <a:t>函数输出错误信息</a:t>
            </a:r>
            <a:endParaRPr lang="en-US" altLang="zh-CN" dirty="0"/>
          </a:p>
          <a:p>
            <a:pPr marL="457200" lvl="1" indent="0">
              <a:buNone/>
            </a:pPr>
            <a:r>
              <a:rPr lang="en-US" altLang="zh-CN" dirty="0">
                <a:solidFill>
                  <a:srgbClr val="0070C0"/>
                </a:solidFill>
              </a:rPr>
              <a:t>void </a:t>
            </a:r>
            <a:r>
              <a:rPr lang="en-US" altLang="zh-CN" dirty="0" err="1">
                <a:solidFill>
                  <a:srgbClr val="0070C0"/>
                </a:solidFill>
              </a:rPr>
              <a:t>perror</a:t>
            </a:r>
            <a:r>
              <a:rPr lang="en-US" altLang="zh-CN" dirty="0">
                <a:solidFill>
                  <a:srgbClr val="0070C0"/>
                </a:solidFill>
              </a:rPr>
              <a:t>(const char *str);</a:t>
            </a:r>
          </a:p>
          <a:p>
            <a:pPr lvl="1"/>
            <a:r>
              <a:rPr lang="zh-CN" altLang="en-US" sz="2000" dirty="0"/>
              <a:t>参数：</a:t>
            </a:r>
            <a:r>
              <a:rPr lang="en-US" altLang="zh-CN" sz="2000" dirty="0"/>
              <a:t>str</a:t>
            </a:r>
            <a:r>
              <a:rPr lang="zh-CN" altLang="en-US" sz="2000" dirty="0"/>
              <a:t> 为自定义的错误消息前缀，通常是描述错误来源的字符串。它会与 </a:t>
            </a:r>
            <a:r>
              <a:rPr lang="en-US" altLang="zh-CN" sz="2000" dirty="0" err="1">
                <a:solidFill>
                  <a:srgbClr val="0070C0"/>
                </a:solidFill>
              </a:rPr>
              <a:t>errno</a:t>
            </a:r>
            <a:r>
              <a:rPr lang="en-US" altLang="zh-CN" sz="2000" dirty="0"/>
              <a:t> </a:t>
            </a:r>
            <a:r>
              <a:rPr lang="zh-CN" altLang="en-US" sz="2000" dirty="0"/>
              <a:t>中的错误信息一起输出</a:t>
            </a:r>
            <a:endParaRPr lang="en-US" altLang="zh-CN" sz="2000" dirty="0"/>
          </a:p>
          <a:p>
            <a:pPr lvl="1"/>
            <a:r>
              <a:rPr lang="zh-CN" altLang="en-US" sz="2000" dirty="0"/>
              <a:t>输出：输出的错误信息包括自定义前缀和 </a:t>
            </a:r>
            <a:r>
              <a:rPr lang="en-US" altLang="zh-CN" sz="2000" dirty="0" err="1">
                <a:solidFill>
                  <a:srgbClr val="0070C0"/>
                </a:solidFill>
              </a:rPr>
              <a:t>errno</a:t>
            </a:r>
            <a:r>
              <a:rPr lang="en-US" altLang="zh-CN" sz="2000" dirty="0"/>
              <a:t> </a:t>
            </a:r>
            <a:r>
              <a:rPr lang="zh-CN" altLang="en-US" sz="2000" dirty="0"/>
              <a:t>对应的系统错误描述，二者用冒号分隔。通常输出到标准错误流（</a:t>
            </a:r>
            <a:r>
              <a:rPr lang="en-US" altLang="zh-CN" sz="2000" dirty="0">
                <a:solidFill>
                  <a:srgbClr val="0070C0"/>
                </a:solidFill>
              </a:rPr>
              <a:t>stderr</a:t>
            </a:r>
            <a:r>
              <a:rPr lang="zh-CN" altLang="en-US" sz="2000" dirty="0"/>
              <a:t>）</a:t>
            </a:r>
            <a:endParaRPr lang="en-US" altLang="zh-CN" sz="2000" dirty="0"/>
          </a:p>
          <a:p>
            <a:pPr lvl="1"/>
            <a:r>
              <a:rPr lang="zh-CN" altLang="en-US" sz="2000" dirty="0"/>
              <a:t>效果相当于 </a:t>
            </a:r>
            <a:r>
              <a:rPr lang="en-US" altLang="zh-CN" sz="2000" dirty="0" err="1">
                <a:solidFill>
                  <a:srgbClr val="0070C0"/>
                </a:solidFill>
              </a:rPr>
              <a:t>fprintf</a:t>
            </a:r>
            <a:r>
              <a:rPr lang="en-US" altLang="zh-CN" sz="2000" dirty="0">
                <a:solidFill>
                  <a:srgbClr val="0070C0"/>
                </a:solidFill>
              </a:rPr>
              <a:t>(stderr, “%s</a:t>
            </a:r>
            <a:r>
              <a:rPr lang="en-US" altLang="zh-CN" sz="2000" dirty="0">
                <a:solidFill>
                  <a:srgbClr val="C00000"/>
                </a:solidFill>
              </a:rPr>
              <a:t>:</a:t>
            </a:r>
            <a:r>
              <a:rPr lang="zh-CN" altLang="en-US" sz="2000" dirty="0">
                <a:solidFill>
                  <a:srgbClr val="C00000"/>
                </a:solidFill>
              </a:rPr>
              <a:t> </a:t>
            </a:r>
            <a:r>
              <a:rPr lang="en-US" altLang="zh-CN" sz="2000" dirty="0">
                <a:solidFill>
                  <a:srgbClr val="0070C0"/>
                </a:solidFill>
              </a:rPr>
              <a:t>%s”, str, </a:t>
            </a:r>
            <a:r>
              <a:rPr lang="en-US" altLang="zh-CN" sz="2000" dirty="0" err="1">
                <a:solidFill>
                  <a:srgbClr val="0070C0"/>
                </a:solidFill>
              </a:rPr>
              <a:t>strerror</a:t>
            </a:r>
            <a:r>
              <a:rPr lang="en-US" altLang="zh-CN" sz="2000" dirty="0">
                <a:solidFill>
                  <a:srgbClr val="0070C0"/>
                </a:solidFill>
              </a:rPr>
              <a:t>(</a:t>
            </a:r>
            <a:r>
              <a:rPr lang="en-US" altLang="zh-CN" sz="2000" dirty="0" err="1">
                <a:solidFill>
                  <a:srgbClr val="0070C0"/>
                </a:solidFill>
              </a:rPr>
              <a:t>errno</a:t>
            </a:r>
            <a:r>
              <a:rPr lang="en-US" altLang="zh-CN" sz="2000" dirty="0">
                <a:solidFill>
                  <a:srgbClr val="0070C0"/>
                </a:solidFill>
              </a:rPr>
              <a:t>))</a:t>
            </a:r>
            <a:r>
              <a:rPr lang="zh-CN" altLang="en-US" sz="2000" dirty="0">
                <a:solidFill>
                  <a:srgbClr val="0070C0"/>
                </a:solidFill>
              </a:rPr>
              <a:t>；</a:t>
            </a:r>
            <a:endParaRPr lang="en-US" altLang="zh-CN" sz="2000" dirty="0">
              <a:solidFill>
                <a:srgbClr val="0070C0"/>
              </a:solidFill>
            </a:endParaRPr>
          </a:p>
        </p:txBody>
      </p:sp>
    </p:spTree>
    <p:extLst>
      <p:ext uri="{BB962C8B-B14F-4D97-AF65-F5344CB8AC3E}">
        <p14:creationId xmlns:p14="http://schemas.microsoft.com/office/powerpoint/2010/main" val="19291677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54296-540A-4747-839F-D839A5DB933D}"/>
              </a:ext>
            </a:extLst>
          </p:cNvPr>
          <p:cNvSpPr>
            <a:spLocks noGrp="1"/>
          </p:cNvSpPr>
          <p:nvPr>
            <p:ph type="title"/>
          </p:nvPr>
        </p:nvSpPr>
        <p:spPr/>
        <p:txBody>
          <a:bodyPr/>
          <a:lstStyle/>
          <a:p>
            <a:r>
              <a:rPr lang="zh-CN" altLang="en-US" dirty="0"/>
              <a:t>错误诊断函数（例）</a:t>
            </a:r>
          </a:p>
        </p:txBody>
      </p:sp>
      <p:sp>
        <p:nvSpPr>
          <p:cNvPr id="4" name="卷形: 垂直 3">
            <a:extLst>
              <a:ext uri="{FF2B5EF4-FFF2-40B4-BE49-F238E27FC236}">
                <a16:creationId xmlns:a16="http://schemas.microsoft.com/office/drawing/2014/main" id="{C08C61E8-8816-4993-8FB2-01ABCF885052}"/>
              </a:ext>
            </a:extLst>
          </p:cNvPr>
          <p:cNvSpPr/>
          <p:nvPr/>
        </p:nvSpPr>
        <p:spPr bwMode="auto">
          <a:xfrm>
            <a:off x="301624" y="1617536"/>
            <a:ext cx="8540749" cy="4783264"/>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errno.h</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必须包含：定义了 </a:t>
            </a:r>
            <a:r>
              <a:rPr kumimoji="0" lang="en-US" altLang="zh-CN" b="0" i="0" u="none" strike="noStrike" kern="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errno</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全局变量</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string.h</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必须包含：用于 </a:t>
            </a:r>
            <a:r>
              <a:rPr kumimoji="0" lang="en-US" altLang="zh-CN" b="0" i="0" u="none" strike="noStrike" kern="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strerror</a:t>
            </a:r>
            <a:endPar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errno</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会在函数调用前被系统自动清零或在错误时设置</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FILE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fopen</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(filename, "r");</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防御性检查：指针是否有效</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if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NULL)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使用 </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perror</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输出标准错误信息</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perror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无法打开文件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perror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lang="en-US" altLang="zh-CN" kern="0" dirty="0">
                <a:solidFill>
                  <a:prstClr val="black"/>
                </a:solidFill>
                <a:latin typeface="Times New Roman" panose="02020603050405020304" pitchFamily="18" charset="0"/>
                <a:ea typeface="微软雅黑"/>
                <a:cs typeface="Times New Roman" panose="02020603050405020304" pitchFamily="18" charset="0"/>
              </a:rPr>
              <a:t>    </a:t>
            </a:r>
            <a:r>
              <a:rPr lang="en-US" altLang="zh-CN" kern="0" dirty="0">
                <a:solidFill>
                  <a:srgbClr val="00B050"/>
                </a:solidFill>
                <a:latin typeface="Times New Roman" panose="02020603050405020304" pitchFamily="18" charset="0"/>
                <a:ea typeface="微软雅黑"/>
                <a:cs typeface="Times New Roman" panose="02020603050405020304" pitchFamily="18" charset="0"/>
              </a:rPr>
              <a:t>//</a:t>
            </a:r>
            <a:r>
              <a:rPr lang="zh-CN" altLang="en-US" kern="0" dirty="0">
                <a:solidFill>
                  <a:srgbClr val="00B050"/>
                </a:solidFill>
                <a:latin typeface="Times New Roman" panose="02020603050405020304" pitchFamily="18" charset="0"/>
                <a:ea typeface="微软雅黑"/>
                <a:cs typeface="Times New Roman" panose="02020603050405020304" pitchFamily="18" charset="0"/>
              </a:rPr>
              <a:t> </a:t>
            </a:r>
            <a:r>
              <a:rPr lang="zh-CN" altLang="en-US" kern="0" dirty="0">
                <a:solidFill>
                  <a:srgbClr val="00B050"/>
                </a:solidFill>
                <a:latin typeface="宋体" panose="02010600030101010101" pitchFamily="2" charset="-122"/>
                <a:ea typeface="宋体" panose="02010600030101010101" pitchFamily="2" charset="-122"/>
                <a:cs typeface="Times New Roman" panose="02020603050405020304" pitchFamily="18" charset="0"/>
              </a:rPr>
              <a:t>如果文件没找到，则输出：无法打开文件 </a:t>
            </a:r>
            <a:r>
              <a:rPr lang="en-US" altLang="zh-CN"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kern="0" dirty="0" err="1">
                <a:solidFill>
                  <a:srgbClr val="00B050"/>
                </a:solidFill>
                <a:latin typeface="Times New Roman" panose="02020603050405020304" pitchFamily="18" charset="0"/>
                <a:ea typeface="宋体" panose="02010600030101010101" pitchFamily="2" charset="-122"/>
                <a:cs typeface="Times New Roman" panose="02020603050405020304" pitchFamily="18" charset="0"/>
              </a:rPr>
              <a:t>perror</a:t>
            </a:r>
            <a:r>
              <a:rPr lang="en-US" altLang="zh-CN"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kern="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kern="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kern="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No such file or directory</a:t>
            </a:r>
            <a:endParaRPr kumimoji="0" lang="en-US" altLang="zh-CN" b="0"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或者手动使用 </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errno</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获取错误码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高级用法</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fprintf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(stderr, "</a:t>
            </a: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错误码</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%d, </a:t>
            </a: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描述</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%s\n",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errno</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strerror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errno</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遇到打开失败，必须终止后续文件操作</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zh-CN" altLang="en-US"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return;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21065639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023301-922C-4FB3-AEE8-DFD9D8C45C87}"/>
              </a:ext>
            </a:extLst>
          </p:cNvPr>
          <p:cNvSpPr>
            <a:spLocks noGrp="1"/>
          </p:cNvSpPr>
          <p:nvPr>
            <p:ph type="title"/>
          </p:nvPr>
        </p:nvSpPr>
        <p:spPr/>
        <p:txBody>
          <a:bodyPr/>
          <a:lstStyle/>
          <a:p>
            <a:r>
              <a:rPr lang="zh-CN" altLang="en-US" dirty="0"/>
              <a:t>结束检查函数</a:t>
            </a:r>
          </a:p>
        </p:txBody>
      </p:sp>
      <p:sp>
        <p:nvSpPr>
          <p:cNvPr id="3" name="内容占位符 2">
            <a:extLst>
              <a:ext uri="{FF2B5EF4-FFF2-40B4-BE49-F238E27FC236}">
                <a16:creationId xmlns:a16="http://schemas.microsoft.com/office/drawing/2014/main" id="{C22229D6-B994-4583-B4CE-104336BE78C8}"/>
              </a:ext>
            </a:extLst>
          </p:cNvPr>
          <p:cNvSpPr>
            <a:spLocks noGrp="1"/>
          </p:cNvSpPr>
          <p:nvPr>
            <p:ph idx="1"/>
          </p:nvPr>
        </p:nvSpPr>
        <p:spPr>
          <a:xfrm>
            <a:off x="301625" y="1371600"/>
            <a:ext cx="8540750" cy="4727575"/>
          </a:xfrm>
        </p:spPr>
        <p:txBody>
          <a:bodyPr/>
          <a:lstStyle/>
          <a:p>
            <a:pPr marL="342900" marR="0" lvl="0" indent="-342900" algn="l" defTabSz="914400" rtl="0" eaLnBrk="1" fontAlgn="base" latinLnBrk="0" hangingPunct="1">
              <a:lnSpc>
                <a:spcPct val="120000"/>
              </a:lnSpc>
              <a:spcBef>
                <a:spcPts val="600"/>
              </a:spcBef>
              <a:spcAft>
                <a:spcPct val="0"/>
              </a:spcAft>
              <a:buClr>
                <a:srgbClr val="DC5900"/>
              </a:buClr>
              <a:buSzPct val="75000"/>
              <a:buFont typeface="Wingdings" panose="05000000000000000000" pitchFamily="2" charset="2"/>
              <a:buChar char="v"/>
              <a:tabLst/>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使用 </a:t>
            </a:r>
            <a:r>
              <a:rPr kumimoji="0" lang="en-US" altLang="zh-CN" sz="2400" b="0" i="0" u="none" strike="noStrike" kern="1200" cap="none" spc="0" normalizeH="0" baseline="0" noProof="0" dirty="0" err="1">
                <a:ln>
                  <a:noFill/>
                </a:ln>
                <a:solidFill>
                  <a:srgbClr val="0070C0"/>
                </a:solidFill>
                <a:effectLst/>
                <a:uLnTx/>
                <a:uFillTx/>
                <a:latin typeface="微软雅黑" panose="020B0503020204020204" pitchFamily="34" charset="-122"/>
                <a:ea typeface="微软雅黑" panose="020B0503020204020204" pitchFamily="34" charset="-122"/>
                <a:cs typeface="+mn-cs"/>
              </a:rPr>
              <a:t>feof</a:t>
            </a:r>
            <a:r>
              <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函数判断文件结束</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452438" marR="0" lvl="0" indent="0" algn="l" defTabSz="914400" rtl="0" eaLnBrk="1" fontAlgn="base" latinLnBrk="0" hangingPunct="1">
              <a:lnSpc>
                <a:spcPct val="120000"/>
              </a:lnSpc>
              <a:spcBef>
                <a:spcPts val="600"/>
              </a:spcBef>
              <a:spcAft>
                <a:spcPct val="0"/>
              </a:spcAft>
              <a:buClr>
                <a:srgbClr val="DC5900"/>
              </a:buClr>
              <a:buSzPct val="75000"/>
              <a:buFont typeface="Wingdings" panose="05000000000000000000" pitchFamily="2" charset="2"/>
              <a:buNone/>
              <a:tabLst/>
              <a:defRPr/>
            </a:pPr>
            <a:r>
              <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int </a:t>
            </a:r>
            <a:r>
              <a:rPr kumimoji="0" lang="en-US" altLang="zh-CN" sz="2400" b="0" i="0" u="none" strike="noStrike" kern="1200" cap="none" spc="0" normalizeH="0" baseline="0" noProof="0" dirty="0" err="1">
                <a:ln>
                  <a:noFill/>
                </a:ln>
                <a:solidFill>
                  <a:srgbClr val="0070C0"/>
                </a:solidFill>
                <a:effectLst/>
                <a:uLnTx/>
                <a:uFillTx/>
                <a:latin typeface="微软雅黑" panose="020B0503020204020204" pitchFamily="34" charset="-122"/>
                <a:ea typeface="微软雅黑" panose="020B0503020204020204" pitchFamily="34" charset="-122"/>
                <a:cs typeface="+mn-cs"/>
              </a:rPr>
              <a:t>feof</a:t>
            </a:r>
            <a:r>
              <a:rPr kumimoji="0" lang="en-US" altLang="zh-CN" sz="24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(FILE *stream);</a:t>
            </a:r>
          </a:p>
          <a:p>
            <a:pPr marL="742950" marR="0" lvl="1" indent="-285750" algn="l" defTabSz="914400" rtl="0" eaLnBrk="1" fontAlgn="base" latinLnBrk="0" hangingPunct="1">
              <a:lnSpc>
                <a:spcPct val="90000"/>
              </a:lnSpc>
              <a:spcBef>
                <a:spcPts val="600"/>
              </a:spcBef>
              <a:spcAft>
                <a:spcPct val="0"/>
              </a:spcAft>
              <a:buClr>
                <a:srgbClr val="3366FF"/>
              </a:buClr>
              <a:buSzPct val="85000"/>
              <a:buFont typeface="Wingdings" panose="05000000000000000000" pitchFamily="2" charset="2"/>
              <a:buChar char=""/>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文件读写位置指针移过了文件尾，返回非</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值；否则返回</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值</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90000"/>
              </a:lnSpc>
              <a:spcBef>
                <a:spcPts val="600"/>
              </a:spcBef>
              <a:spcAft>
                <a:spcPct val="0"/>
              </a:spcAft>
              <a:buClr>
                <a:srgbClr val="3366FF"/>
              </a:buClr>
              <a:buSzPct val="85000"/>
              <a:buFont typeface="Wingdings" panose="05000000000000000000" pitchFamily="2" charset="2"/>
              <a:buChar char=""/>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注意：</a:t>
            </a:r>
            <a:r>
              <a:rPr kumimoji="0" lang="en-US" altLang="zh-CN" sz="2000" b="0" i="0" u="none" strike="noStrike" kern="1200" cap="none" spc="0" normalizeH="0" baseline="0" noProof="0" dirty="0" err="1">
                <a:ln>
                  <a:noFill/>
                </a:ln>
                <a:solidFill>
                  <a:srgbClr val="0070C0"/>
                </a:solidFill>
                <a:effectLst/>
                <a:uLnTx/>
                <a:uFillTx/>
                <a:latin typeface="微软雅黑" panose="020B0503020204020204" pitchFamily="34" charset="-122"/>
                <a:ea typeface="微软雅黑" panose="020B0503020204020204" pitchFamily="34" charset="-122"/>
                <a:cs typeface="+mn-cs"/>
              </a:rPr>
              <a:t>feof</a:t>
            </a:r>
            <a:r>
              <a:rPr kumimoji="0" lang="en-US" altLang="zh-CN"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只有在读取失败后才会变真，而不是读取前；所以即便是文件为空，也必须先读，判断结果，再处理</a:t>
            </a:r>
          </a:p>
        </p:txBody>
      </p:sp>
      <p:sp>
        <p:nvSpPr>
          <p:cNvPr id="4" name="卷形: 垂直 3">
            <a:extLst>
              <a:ext uri="{FF2B5EF4-FFF2-40B4-BE49-F238E27FC236}">
                <a16:creationId xmlns:a16="http://schemas.microsoft.com/office/drawing/2014/main" id="{DD64A081-B8DB-48F4-9243-4DEF89F0669B}"/>
              </a:ext>
            </a:extLst>
          </p:cNvPr>
          <p:cNvSpPr/>
          <p:nvPr/>
        </p:nvSpPr>
        <p:spPr bwMode="auto">
          <a:xfrm>
            <a:off x="4809637" y="3622039"/>
            <a:ext cx="4264025" cy="2863997"/>
          </a:xfrm>
          <a:prstGeom prst="verticalScroll">
            <a:avLst>
              <a:gd name="adj" fmla="val 274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标准正确写法</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char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buf</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[100];      </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核心：读取的同时判断是否成功</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只有 </a:t>
            </a:r>
            <a:r>
              <a:rPr kumimoji="0" lang="en-US" altLang="zh-CN" sz="1800" b="0" i="0" u="none" strike="noStrike" kern="0" cap="none" spc="0" normalizeH="0" baseline="0" noProof="0" dirty="0" err="1">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fgets</a:t>
            </a: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返回非 </a:t>
            </a: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NULL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才进入循环</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while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fgets</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buf</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100,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fp</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 NULL) {</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或者读取后用</a:t>
            </a:r>
            <a:r>
              <a:rPr kumimoji="0" lang="en-US" altLang="zh-CN" sz="1800" b="0" i="0" u="none" strike="noStrike" kern="0" cap="none" spc="0" normalizeH="0" baseline="0" noProof="0" dirty="0" err="1">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feof</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进行判断</a:t>
            </a:r>
            <a:endPar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if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feof</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fp</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break;</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读到了新数据</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printf</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buf</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卷形: 垂直 4">
            <a:extLst>
              <a:ext uri="{FF2B5EF4-FFF2-40B4-BE49-F238E27FC236}">
                <a16:creationId xmlns:a16="http://schemas.microsoft.com/office/drawing/2014/main" id="{45C684A1-53B8-41BE-A980-07B41D405602}"/>
              </a:ext>
            </a:extLst>
          </p:cNvPr>
          <p:cNvSpPr/>
          <p:nvPr/>
        </p:nvSpPr>
        <p:spPr bwMode="auto">
          <a:xfrm>
            <a:off x="90978" y="3622039"/>
            <a:ext cx="4718659" cy="2863997"/>
          </a:xfrm>
          <a:prstGeom prst="verticalScroll">
            <a:avLst>
              <a:gd name="adj" fmla="val 2416"/>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0"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典型错误写法</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char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buf</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[100];</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while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feof</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fp</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假设这是最后一次循环：</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文件已读完，</a:t>
            </a:r>
            <a:r>
              <a:rPr kumimoji="0" lang="en-US" altLang="zh-CN" sz="1800" b="0" i="0" u="none" strike="noStrike" kern="0" cap="none" spc="0" normalizeH="0" baseline="0" noProof="0" dirty="0" err="1">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fgets</a:t>
            </a: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失败，</a:t>
            </a:r>
            <a:r>
              <a:rPr kumimoji="0" lang="en-US" altLang="zh-CN" sz="1800" b="0" i="0" u="none" strike="noStrike" kern="0" cap="none" spc="0" normalizeH="0" baseline="0" noProof="0" dirty="0" err="1">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buf</a:t>
            </a: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内容不变</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fgets</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buf</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100,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fp</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错误点：这里打印了旧的 </a:t>
            </a:r>
            <a:r>
              <a:rPr kumimoji="0" lang="en-US" altLang="zh-CN" sz="1800" b="0" i="0" u="none" strike="noStrike" kern="0" cap="none" spc="0" normalizeH="0" baseline="0" noProof="0" dirty="0" err="1">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buf</a:t>
            </a:r>
            <a:endPar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 </a:t>
            </a:r>
            <a:r>
              <a:rPr kumimoji="0" lang="zh-CN" altLang="en-US" sz="1800"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导致最后一行重复输出</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printf</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buf</a:t>
            </a: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a:p>
            <a:pPr marL="88900" marR="0" lvl="1"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20681683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1FE59F-550E-4B6C-96FF-B38999006F1C}"/>
              </a:ext>
            </a:extLst>
          </p:cNvPr>
          <p:cNvSpPr>
            <a:spLocks noGrp="1"/>
          </p:cNvSpPr>
          <p:nvPr>
            <p:ph type="title"/>
          </p:nvPr>
        </p:nvSpPr>
        <p:spPr>
          <a:xfrm>
            <a:off x="301625" y="594102"/>
            <a:ext cx="8540750" cy="659160"/>
          </a:xfrm>
        </p:spPr>
        <p:txBody>
          <a:bodyPr/>
          <a:lstStyle/>
          <a:p>
            <a:r>
              <a:rPr lang="zh-CN" altLang="en-US" dirty="0"/>
              <a:t>错误检查函数</a:t>
            </a:r>
          </a:p>
        </p:txBody>
      </p:sp>
      <p:sp>
        <p:nvSpPr>
          <p:cNvPr id="3" name="内容占位符 2">
            <a:extLst>
              <a:ext uri="{FF2B5EF4-FFF2-40B4-BE49-F238E27FC236}">
                <a16:creationId xmlns:a16="http://schemas.microsoft.com/office/drawing/2014/main" id="{7FD01083-B437-4CE6-8244-DDD7B40C841B}"/>
              </a:ext>
            </a:extLst>
          </p:cNvPr>
          <p:cNvSpPr>
            <a:spLocks noGrp="1"/>
          </p:cNvSpPr>
          <p:nvPr>
            <p:ph idx="1"/>
          </p:nvPr>
        </p:nvSpPr>
        <p:spPr>
          <a:xfrm>
            <a:off x="301625" y="1268760"/>
            <a:ext cx="8540750" cy="4830415"/>
          </a:xfrm>
        </p:spPr>
        <p:txBody>
          <a:bodyPr/>
          <a:lstStyle/>
          <a:p>
            <a:r>
              <a:rPr lang="zh-CN" altLang="en-US" dirty="0"/>
              <a:t>使用 </a:t>
            </a:r>
            <a:r>
              <a:rPr lang="en-US" altLang="zh-CN" dirty="0" err="1">
                <a:solidFill>
                  <a:srgbClr val="0070C0"/>
                </a:solidFill>
              </a:rPr>
              <a:t>ferror</a:t>
            </a:r>
            <a:r>
              <a:rPr lang="en-US" altLang="zh-CN" dirty="0">
                <a:solidFill>
                  <a:srgbClr val="0070C0"/>
                </a:solidFill>
              </a:rPr>
              <a:t>() </a:t>
            </a:r>
            <a:r>
              <a:rPr lang="zh-CN" altLang="en-US" dirty="0"/>
              <a:t>函数获取输入输出文件的错误</a:t>
            </a:r>
            <a:endParaRPr lang="en-US" altLang="zh-CN" dirty="0"/>
          </a:p>
          <a:p>
            <a:pPr marL="457200" lvl="1" indent="0">
              <a:buNone/>
            </a:pPr>
            <a:r>
              <a:rPr lang="en-US" altLang="zh-CN" dirty="0">
                <a:solidFill>
                  <a:srgbClr val="0070C0"/>
                </a:solidFill>
              </a:rPr>
              <a:t>int </a:t>
            </a:r>
            <a:r>
              <a:rPr lang="en-US" altLang="zh-CN" dirty="0" err="1">
                <a:solidFill>
                  <a:srgbClr val="0070C0"/>
                </a:solidFill>
              </a:rPr>
              <a:t>ferror</a:t>
            </a:r>
            <a:r>
              <a:rPr lang="en-US" altLang="zh-CN" dirty="0">
                <a:solidFill>
                  <a:srgbClr val="0070C0"/>
                </a:solidFill>
              </a:rPr>
              <a:t>(FILE *stream);</a:t>
            </a:r>
          </a:p>
          <a:p>
            <a:pPr lvl="1"/>
            <a:r>
              <a:rPr lang="zh-CN" altLang="en-US" sz="2000" dirty="0"/>
              <a:t>若上一次读写函数调用出错，则返回非</a:t>
            </a:r>
            <a:r>
              <a:rPr lang="en-US" altLang="zh-CN" sz="2000" dirty="0"/>
              <a:t>0</a:t>
            </a:r>
            <a:r>
              <a:rPr lang="zh-CN" altLang="en-US" sz="2000" dirty="0"/>
              <a:t>值；否则返回</a:t>
            </a:r>
            <a:r>
              <a:rPr lang="en-US" altLang="zh-CN" sz="2000" dirty="0"/>
              <a:t>0</a:t>
            </a:r>
            <a:r>
              <a:rPr lang="zh-CN" altLang="en-US" sz="2000" dirty="0"/>
              <a:t>值</a:t>
            </a:r>
            <a:endParaRPr lang="en-US" altLang="zh-CN" sz="2000" dirty="0"/>
          </a:p>
          <a:p>
            <a:pPr lvl="1"/>
            <a:r>
              <a:rPr lang="zh-CN" altLang="en-US" sz="2000" dirty="0"/>
              <a:t>调用读写函数后，可以根据读写函数返回值判断是否出错</a:t>
            </a:r>
            <a:endParaRPr lang="en-US" altLang="zh-CN" sz="2000" dirty="0"/>
          </a:p>
          <a:p>
            <a:pPr lvl="1"/>
            <a:r>
              <a:rPr lang="zh-CN" altLang="en-US" sz="2000" dirty="0"/>
              <a:t>此外，系统会自动维护一个可被 </a:t>
            </a:r>
            <a:r>
              <a:rPr lang="en-US" altLang="zh-CN" sz="2000" dirty="0" err="1">
                <a:solidFill>
                  <a:srgbClr val="0070C0"/>
                </a:solidFill>
              </a:rPr>
              <a:t>ferror</a:t>
            </a:r>
            <a:r>
              <a:rPr lang="en-US" altLang="zh-CN" sz="2000" dirty="0">
                <a:solidFill>
                  <a:srgbClr val="0070C0"/>
                </a:solidFill>
              </a:rPr>
              <a:t>() </a:t>
            </a:r>
            <a:r>
              <a:rPr lang="zh-CN" altLang="en-US" sz="2000" dirty="0"/>
              <a:t>函数返回值，标记是否出错</a:t>
            </a:r>
            <a:endParaRPr lang="en-US" altLang="zh-CN" sz="2000" dirty="0"/>
          </a:p>
          <a:p>
            <a:pPr lvl="1"/>
            <a:r>
              <a:rPr lang="zh-CN" altLang="en-US" sz="2000" dirty="0"/>
              <a:t>可在调用输入输出函数后，立即调用 </a:t>
            </a:r>
            <a:r>
              <a:rPr lang="en-US" altLang="zh-CN" sz="2000" dirty="0" err="1">
                <a:solidFill>
                  <a:srgbClr val="0070C0"/>
                </a:solidFill>
              </a:rPr>
              <a:t>ferror</a:t>
            </a:r>
            <a:r>
              <a:rPr lang="en-US" altLang="zh-CN" sz="2000" dirty="0">
                <a:solidFill>
                  <a:srgbClr val="0070C0"/>
                </a:solidFill>
              </a:rPr>
              <a:t>() </a:t>
            </a:r>
            <a:r>
              <a:rPr lang="zh-CN" altLang="en-US" sz="2000" dirty="0"/>
              <a:t>函数，获取错误信息</a:t>
            </a:r>
            <a:endParaRPr lang="en-US" altLang="zh-CN" sz="2000" dirty="0"/>
          </a:p>
          <a:p>
            <a:pPr lvl="1"/>
            <a:r>
              <a:rPr lang="zh-CN" altLang="en-US" sz="2000" dirty="0"/>
              <a:t>执行 </a:t>
            </a:r>
            <a:r>
              <a:rPr lang="en-US" altLang="zh-CN" sz="2000" dirty="0" err="1">
                <a:solidFill>
                  <a:srgbClr val="0070C0"/>
                </a:solidFill>
              </a:rPr>
              <a:t>fopen</a:t>
            </a:r>
            <a:r>
              <a:rPr lang="en-US" altLang="zh-CN" sz="2000" dirty="0">
                <a:solidFill>
                  <a:srgbClr val="0070C0"/>
                </a:solidFill>
              </a:rPr>
              <a:t>() </a:t>
            </a:r>
            <a:r>
              <a:rPr lang="zh-CN" altLang="en-US" sz="2000" dirty="0"/>
              <a:t>后，</a:t>
            </a:r>
            <a:r>
              <a:rPr lang="en-US" altLang="zh-CN" sz="2000" dirty="0" err="1">
                <a:solidFill>
                  <a:srgbClr val="0070C0"/>
                </a:solidFill>
              </a:rPr>
              <a:t>ferror</a:t>
            </a:r>
            <a:r>
              <a:rPr lang="en-US" altLang="zh-CN" sz="2000" dirty="0">
                <a:solidFill>
                  <a:srgbClr val="0070C0"/>
                </a:solidFill>
              </a:rPr>
              <a:t>() </a:t>
            </a:r>
            <a:r>
              <a:rPr lang="zh-CN" altLang="en-US" sz="2000" dirty="0"/>
              <a:t>的初始值自动置 </a:t>
            </a:r>
            <a:r>
              <a:rPr lang="en-US" altLang="zh-CN" sz="2000" dirty="0"/>
              <a:t>0</a:t>
            </a:r>
          </a:p>
          <a:p>
            <a:r>
              <a:rPr lang="zh-CN" altLang="en-US" dirty="0"/>
              <a:t>使用</a:t>
            </a:r>
            <a:r>
              <a:rPr lang="en-US" altLang="zh-CN" dirty="0" err="1"/>
              <a:t>clearerr</a:t>
            </a:r>
            <a:r>
              <a:rPr lang="zh-CN" altLang="en-US" dirty="0"/>
              <a:t>函数清除文件错误标志</a:t>
            </a:r>
            <a:endParaRPr lang="en-US" altLang="zh-CN" dirty="0"/>
          </a:p>
          <a:p>
            <a:pPr marL="457200" lvl="1" indent="0">
              <a:buNone/>
            </a:pPr>
            <a:r>
              <a:rPr lang="en-US" altLang="zh-CN" dirty="0">
                <a:solidFill>
                  <a:srgbClr val="0070C0"/>
                </a:solidFill>
              </a:rPr>
              <a:t>void </a:t>
            </a:r>
            <a:r>
              <a:rPr lang="en-US" altLang="zh-CN" dirty="0" err="1">
                <a:solidFill>
                  <a:srgbClr val="0070C0"/>
                </a:solidFill>
              </a:rPr>
              <a:t>clearerr</a:t>
            </a:r>
            <a:r>
              <a:rPr lang="en-US" altLang="zh-CN" dirty="0">
                <a:solidFill>
                  <a:srgbClr val="0070C0"/>
                </a:solidFill>
              </a:rPr>
              <a:t>(FILE *stream);</a:t>
            </a:r>
          </a:p>
          <a:p>
            <a:pPr lvl="1"/>
            <a:r>
              <a:rPr lang="zh-CN" altLang="en-US" sz="2000" dirty="0"/>
              <a:t>清除文件错误标志 </a:t>
            </a:r>
            <a:r>
              <a:rPr lang="en-US" altLang="zh-CN" sz="2000" dirty="0" err="1">
                <a:solidFill>
                  <a:srgbClr val="0070C0"/>
                </a:solidFill>
              </a:rPr>
              <a:t>ferror</a:t>
            </a:r>
            <a:r>
              <a:rPr lang="en-US" altLang="zh-CN" sz="2000" dirty="0">
                <a:solidFill>
                  <a:srgbClr val="0070C0"/>
                </a:solidFill>
              </a:rPr>
              <a:t>() </a:t>
            </a:r>
            <a:r>
              <a:rPr lang="zh-CN" altLang="en-US" sz="2000" dirty="0"/>
              <a:t>和文件结束标志 </a:t>
            </a:r>
            <a:r>
              <a:rPr lang="en-US" altLang="zh-CN" sz="2000" dirty="0" err="1">
                <a:solidFill>
                  <a:srgbClr val="0070C0"/>
                </a:solidFill>
              </a:rPr>
              <a:t>feof</a:t>
            </a:r>
            <a:r>
              <a:rPr lang="en-US" altLang="zh-CN" sz="2000" dirty="0">
                <a:solidFill>
                  <a:srgbClr val="0070C0"/>
                </a:solidFill>
              </a:rPr>
              <a:t>()</a:t>
            </a:r>
          </a:p>
          <a:p>
            <a:pPr lvl="1"/>
            <a:r>
              <a:rPr lang="zh-CN" altLang="en-US" sz="2000" dirty="0"/>
              <a:t>只要读写发生错误，错误标志就会一直存在，直到对同一文件调用</a:t>
            </a:r>
            <a:r>
              <a:rPr lang="en-US" altLang="zh-CN" sz="2000" dirty="0" err="1">
                <a:solidFill>
                  <a:srgbClr val="0070C0"/>
                </a:solidFill>
              </a:rPr>
              <a:t>clearerr</a:t>
            </a:r>
            <a:r>
              <a:rPr lang="en-US" altLang="zh-CN" sz="2000" dirty="0">
                <a:solidFill>
                  <a:srgbClr val="0070C0"/>
                </a:solidFill>
              </a:rPr>
              <a:t>() </a:t>
            </a:r>
            <a:r>
              <a:rPr lang="zh-CN" altLang="en-US" sz="2000" dirty="0"/>
              <a:t>函数、</a:t>
            </a:r>
            <a:r>
              <a:rPr lang="en-US" altLang="zh-CN" sz="2000" dirty="0">
                <a:solidFill>
                  <a:srgbClr val="0070C0"/>
                </a:solidFill>
              </a:rPr>
              <a:t>rewind() </a:t>
            </a:r>
            <a:r>
              <a:rPr lang="zh-CN" altLang="en-US" sz="2000" dirty="0"/>
              <a:t>函数、或任何其他一个读写函数</a:t>
            </a:r>
            <a:endParaRPr lang="en-US" altLang="zh-CN" sz="2000" dirty="0"/>
          </a:p>
        </p:txBody>
      </p:sp>
    </p:spTree>
    <p:extLst>
      <p:ext uri="{BB962C8B-B14F-4D97-AF65-F5344CB8AC3E}">
        <p14:creationId xmlns:p14="http://schemas.microsoft.com/office/powerpoint/2010/main" val="8262828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FC5130-A78B-4BBE-896B-23A34F302701}"/>
              </a:ext>
            </a:extLst>
          </p:cNvPr>
          <p:cNvSpPr>
            <a:spLocks noGrp="1"/>
          </p:cNvSpPr>
          <p:nvPr>
            <p:ph type="title"/>
          </p:nvPr>
        </p:nvSpPr>
        <p:spPr/>
        <p:txBody>
          <a:bodyPr/>
          <a:lstStyle/>
          <a:p>
            <a:r>
              <a:rPr lang="zh-CN" altLang="en-US" dirty="0"/>
              <a:t>错误检查函数（例）</a:t>
            </a:r>
          </a:p>
        </p:txBody>
      </p:sp>
      <p:sp>
        <p:nvSpPr>
          <p:cNvPr id="5" name="卷形: 垂直 4">
            <a:extLst>
              <a:ext uri="{FF2B5EF4-FFF2-40B4-BE49-F238E27FC236}">
                <a16:creationId xmlns:a16="http://schemas.microsoft.com/office/drawing/2014/main" id="{B7BD20ED-DA23-481A-905D-8A2464001F3A}"/>
              </a:ext>
            </a:extLst>
          </p:cNvPr>
          <p:cNvSpPr/>
          <p:nvPr/>
        </p:nvSpPr>
        <p:spPr bwMode="auto">
          <a:xfrm>
            <a:off x="301625" y="1284544"/>
            <a:ext cx="6487656" cy="5439771"/>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stdio.h</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int main()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FILE *file =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fopen</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("example.txt", "r");</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if (file == NULL)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perror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("Error opening file");</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return 1;</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char buffer[100];</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if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fgets</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(buffer,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sizeof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(buffer), file) == NULL)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if (</a:t>
            </a: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ferror</a:t>
            </a:r>
            <a:r>
              <a:rPr kumimoji="0" lang="en-US" altLang="zh-CN" b="0" i="0" u="none" strike="noStrike" kern="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(file)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perror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("Error reading file");</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fclose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(file);</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return 1;</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lang="en-US" altLang="zh-CN" kern="0" dirty="0">
                <a:solidFill>
                  <a:prstClr val="black"/>
                </a:solidFill>
                <a:latin typeface="Times New Roman" panose="02020603050405020304" pitchFamily="18" charset="0"/>
                <a:ea typeface="微软雅黑"/>
                <a:cs typeface="Times New Roman" panose="02020603050405020304" pitchFamily="18" charset="0"/>
              </a:rPr>
              <a:t>     </a:t>
            </a:r>
            <a:r>
              <a:rPr lang="en-US" altLang="zh-CN" kern="0" dirty="0" err="1">
                <a:solidFill>
                  <a:srgbClr val="C00000"/>
                </a:solidFill>
                <a:latin typeface="Times New Roman" panose="02020603050405020304" pitchFamily="18" charset="0"/>
                <a:ea typeface="微软雅黑"/>
                <a:cs typeface="Times New Roman" panose="02020603050405020304" pitchFamily="18" charset="0"/>
              </a:rPr>
              <a:t>clearerr</a:t>
            </a:r>
            <a:r>
              <a:rPr lang="en-US" altLang="zh-CN" kern="0" dirty="0">
                <a:solidFill>
                  <a:prstClr val="black"/>
                </a:solidFill>
                <a:latin typeface="Times New Roman" panose="02020603050405020304" pitchFamily="18" charset="0"/>
                <a:ea typeface="微软雅黑"/>
                <a:cs typeface="Times New Roman" panose="02020603050405020304" pitchFamily="18" charset="0"/>
              </a:rPr>
              <a:t>(file);</a:t>
            </a: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lang="en-US" altLang="zh-CN" kern="0" dirty="0">
                <a:solidFill>
                  <a:prstClr val="black"/>
                </a:solidFill>
                <a:latin typeface="Times New Roman" panose="02020603050405020304" pitchFamily="18" charset="0"/>
                <a:ea typeface="微软雅黑"/>
                <a:cs typeface="Times New Roman" panose="02020603050405020304" pitchFamily="18" charset="0"/>
              </a:rPr>
              <a:t>     puts(</a:t>
            </a:r>
            <a:r>
              <a:rPr lang="en-US" altLang="zh-CN" kern="0" dirty="0" err="1">
                <a:solidFill>
                  <a:prstClr val="black"/>
                </a:solidFill>
                <a:latin typeface="Times New Roman" panose="02020603050405020304" pitchFamily="18" charset="0"/>
                <a:ea typeface="微软雅黑"/>
                <a:cs typeface="Times New Roman" panose="02020603050405020304" pitchFamily="18" charset="0"/>
              </a:rPr>
              <a:t>feof</a:t>
            </a:r>
            <a:r>
              <a:rPr lang="en-US" altLang="zh-CN" kern="0" dirty="0">
                <a:solidFill>
                  <a:prstClr val="black"/>
                </a:solidFill>
                <a:latin typeface="Times New Roman" panose="02020603050405020304" pitchFamily="18" charset="0"/>
                <a:ea typeface="微软雅黑"/>
                <a:cs typeface="Times New Roman" panose="02020603050405020304" pitchFamily="18" charset="0"/>
              </a:rPr>
              <a:t>(file) ? "EOF indicator set"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lang="en-US" altLang="zh-CN" kern="0" dirty="0">
                <a:solidFill>
                  <a:prstClr val="black"/>
                </a:solidFill>
                <a:latin typeface="Times New Roman" panose="02020603050405020304" pitchFamily="18" charset="0"/>
                <a:ea typeface="微软雅黑"/>
                <a:cs typeface="Times New Roman" panose="02020603050405020304" pitchFamily="18" charset="0"/>
              </a:rPr>
              <a:t>                    : "EOF indicator cleared");</a:t>
            </a: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fclose</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(file);</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return 0;</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6" name="标注: 弯曲线形 5">
            <a:extLst>
              <a:ext uri="{FF2B5EF4-FFF2-40B4-BE49-F238E27FC236}">
                <a16:creationId xmlns:a16="http://schemas.microsoft.com/office/drawing/2014/main" id="{42C770FB-2C9E-41BF-BDA9-A7F13E3C6128}"/>
              </a:ext>
            </a:extLst>
          </p:cNvPr>
          <p:cNvSpPr/>
          <p:nvPr/>
        </p:nvSpPr>
        <p:spPr bwMode="auto">
          <a:xfrm>
            <a:off x="4932484" y="1676236"/>
            <a:ext cx="3319912" cy="1524163"/>
          </a:xfrm>
          <a:prstGeom prst="borderCallout2">
            <a:avLst>
              <a:gd name="adj1" fmla="val 18750"/>
              <a:gd name="adj2" fmla="val -8333"/>
              <a:gd name="adj3" fmla="val 27979"/>
              <a:gd name="adj4" fmla="val -15872"/>
              <a:gd name="adj5" fmla="val 137424"/>
              <a:gd name="adj6" fmla="val -78113"/>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在尝试读取文件时，如果 </a:t>
            </a:r>
            <a:r>
              <a:rPr kumimoji="0" lang="en-US" altLang="zh-CN" sz="1800" b="0" i="0" u="none" strike="noStrike" kern="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rPr>
              <a:t>fgets</a:t>
            </a:r>
            <a:r>
              <a:rPr kumimoji="0" lang="en-US" altLang="zh-CN"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 </a:t>
            </a: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返回 </a:t>
            </a:r>
            <a:r>
              <a:rPr kumimoji="0" lang="en-US" altLang="zh-CN"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NULL</a:t>
            </a: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，使用 </a:t>
            </a:r>
            <a:r>
              <a:rPr kumimoji="0" lang="en-US" altLang="zh-CN" sz="1800" b="0" i="0" u="none" strike="noStrike" kern="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rPr>
              <a:t>ferror</a:t>
            </a:r>
            <a:r>
              <a:rPr kumimoji="0" lang="en-US" altLang="zh-CN"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 </a:t>
            </a: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检查是否发生了错误。如果 </a:t>
            </a:r>
            <a:r>
              <a:rPr kumimoji="0" lang="en-US" altLang="zh-CN" sz="1800" b="0" i="0" u="none" strike="noStrike" kern="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rPr>
              <a:t>ferror</a:t>
            </a:r>
            <a:r>
              <a:rPr kumimoji="0" lang="en-US" altLang="zh-CN"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 </a:t>
            </a: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返回非零值，则调用 </a:t>
            </a:r>
            <a:r>
              <a:rPr kumimoji="0" lang="en-US" altLang="zh-CN" sz="1800" b="0" i="0" u="none" strike="noStrike" kern="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rPr>
              <a:t>perror</a:t>
            </a:r>
            <a:r>
              <a:rPr kumimoji="0" lang="en-US" altLang="zh-CN"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 </a:t>
            </a: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输出错误信息。</a:t>
            </a:r>
            <a:endPar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Arial" panose="020B0604020202020204" pitchFamily="34" charset="0"/>
            </a:endParaRPr>
          </a:p>
        </p:txBody>
      </p:sp>
      <p:sp>
        <p:nvSpPr>
          <p:cNvPr id="7" name="标注: 弯曲线形 6">
            <a:extLst>
              <a:ext uri="{FF2B5EF4-FFF2-40B4-BE49-F238E27FC236}">
                <a16:creationId xmlns:a16="http://schemas.microsoft.com/office/drawing/2014/main" id="{9EEF0E1E-86AC-44D5-9B0F-BD4163984655}"/>
              </a:ext>
            </a:extLst>
          </p:cNvPr>
          <p:cNvSpPr/>
          <p:nvPr/>
        </p:nvSpPr>
        <p:spPr bwMode="auto">
          <a:xfrm>
            <a:off x="4932484" y="4132221"/>
            <a:ext cx="3319912" cy="659587"/>
          </a:xfrm>
          <a:prstGeom prst="borderCallout2">
            <a:avLst>
              <a:gd name="adj1" fmla="val 18750"/>
              <a:gd name="adj2" fmla="val -8333"/>
              <a:gd name="adj3" fmla="val 11126"/>
              <a:gd name="adj4" fmla="val -16932"/>
              <a:gd name="adj5" fmla="val 173586"/>
              <a:gd name="adj6" fmla="val -88706"/>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lang="zh-CN" altLang="en-US" kern="0" dirty="0">
                <a:solidFill>
                  <a:prstClr val="black"/>
                </a:solidFill>
                <a:latin typeface="宋体" panose="02010600030101010101" pitchFamily="2" charset="-122"/>
                <a:ea typeface="宋体" panose="02010600030101010101" pitchFamily="2" charset="-122"/>
              </a:rPr>
              <a:t>同时</a:t>
            </a: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清除文件错误标志</a:t>
            </a:r>
            <a:r>
              <a:rPr kumimoji="0" lang="en-US" altLang="zh-CN" sz="1800" b="0" i="0" u="none" strike="noStrike" kern="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rPr>
              <a:t>ferror</a:t>
            </a:r>
            <a:r>
              <a:rPr kumimoji="0" lang="en-US" altLang="zh-CN"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a:t>
            </a:r>
            <a:r>
              <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和文件结束标志</a:t>
            </a:r>
            <a:r>
              <a:rPr kumimoji="0" lang="en-US" altLang="zh-CN" sz="1800" b="0" i="0" u="none" strike="noStrike" kern="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rPr>
              <a:t>feof</a:t>
            </a:r>
            <a:r>
              <a:rPr kumimoji="0" lang="en-US" altLang="zh-CN"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365900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FA088C-8AE8-491C-B60E-3DF451DE267B}"/>
              </a:ext>
            </a:extLst>
          </p:cNvPr>
          <p:cNvSpPr>
            <a:spLocks noGrp="1"/>
          </p:cNvSpPr>
          <p:nvPr>
            <p:ph type="title"/>
          </p:nvPr>
        </p:nvSpPr>
        <p:spPr/>
        <p:txBody>
          <a:bodyPr/>
          <a:lstStyle/>
          <a:p>
            <a:r>
              <a:rPr lang="zh-CN" altLang="en-US" dirty="0"/>
              <a:t>文件的基本概念</a:t>
            </a:r>
          </a:p>
        </p:txBody>
      </p:sp>
      <p:sp>
        <p:nvSpPr>
          <p:cNvPr id="3" name="内容占位符 2">
            <a:extLst>
              <a:ext uri="{FF2B5EF4-FFF2-40B4-BE49-F238E27FC236}">
                <a16:creationId xmlns:a16="http://schemas.microsoft.com/office/drawing/2014/main" id="{7EA282DA-2F01-4B06-949C-B4934838A159}"/>
              </a:ext>
            </a:extLst>
          </p:cNvPr>
          <p:cNvSpPr>
            <a:spLocks noGrp="1"/>
          </p:cNvSpPr>
          <p:nvPr>
            <p:ph idx="1"/>
          </p:nvPr>
        </p:nvSpPr>
        <p:spPr/>
        <p:txBody>
          <a:bodyPr/>
          <a:lstStyle/>
          <a:p>
            <a:pPr>
              <a:lnSpc>
                <a:spcPct val="90000"/>
              </a:lnSpc>
            </a:pPr>
            <a:r>
              <a:rPr lang="zh-CN" altLang="en-US" dirty="0"/>
              <a:t>缓冲文件系统和非缓冲文件系统</a:t>
            </a:r>
          </a:p>
          <a:p>
            <a:pPr lvl="1">
              <a:lnSpc>
                <a:spcPct val="90000"/>
              </a:lnSpc>
            </a:pPr>
            <a:r>
              <a:rPr lang="zh-CN" altLang="en-US" sz="2000" dirty="0">
                <a:solidFill>
                  <a:srgbClr val="0070C0"/>
                </a:solidFill>
              </a:rPr>
              <a:t>缓冲文件系统</a:t>
            </a:r>
            <a:r>
              <a:rPr lang="zh-CN" altLang="en-US" sz="2000" dirty="0"/>
              <a:t>是指系统自动地在内存中为每一个正在使用的文件都开辟一个缓冲区</a:t>
            </a:r>
          </a:p>
          <a:p>
            <a:pPr lvl="1">
              <a:lnSpc>
                <a:spcPct val="90000"/>
              </a:lnSpc>
            </a:pPr>
            <a:r>
              <a:rPr lang="zh-CN" altLang="en-US" sz="2000" dirty="0"/>
              <a:t>从内存向磁盘输出数据时，缓冲文件系统先将数据送到内存中的缓冲区，待缓冲区满时才将整个缓冲区的数据一起保存到磁盘文件中（或强制写入）</a:t>
            </a:r>
          </a:p>
          <a:p>
            <a:pPr lvl="1">
              <a:lnSpc>
                <a:spcPct val="90000"/>
              </a:lnSpc>
            </a:pPr>
            <a:r>
              <a:rPr lang="zh-CN" altLang="en-US" sz="2000" dirty="0"/>
              <a:t>从磁盘向内存读入数据时，一般是从磁盘文件中一次读入一批数据到缓冲区，程序从缓冲区获取数据，缓冲区空时再次读入一批数据</a:t>
            </a:r>
          </a:p>
          <a:p>
            <a:endParaRPr lang="zh-CN" altLang="en-US" dirty="0"/>
          </a:p>
        </p:txBody>
      </p:sp>
      <p:grpSp>
        <p:nvGrpSpPr>
          <p:cNvPr id="4" name="组合 3">
            <a:extLst>
              <a:ext uri="{FF2B5EF4-FFF2-40B4-BE49-F238E27FC236}">
                <a16:creationId xmlns:a16="http://schemas.microsoft.com/office/drawing/2014/main" id="{87379265-1F0C-4E55-9541-53CD7EAF905C}"/>
              </a:ext>
            </a:extLst>
          </p:cNvPr>
          <p:cNvGrpSpPr/>
          <p:nvPr/>
        </p:nvGrpSpPr>
        <p:grpSpPr>
          <a:xfrm>
            <a:off x="956336" y="4281853"/>
            <a:ext cx="7231328" cy="2487305"/>
            <a:chOff x="1191593" y="3284984"/>
            <a:chExt cx="7231328" cy="2487305"/>
          </a:xfrm>
        </p:grpSpPr>
        <p:sp>
          <p:nvSpPr>
            <p:cNvPr id="5" name="流程图: 过程 4">
              <a:extLst>
                <a:ext uri="{FF2B5EF4-FFF2-40B4-BE49-F238E27FC236}">
                  <a16:creationId xmlns:a16="http://schemas.microsoft.com/office/drawing/2014/main" id="{77E7B865-77F9-4C9D-B7AF-39BCD66EED0F}"/>
                </a:ext>
              </a:extLst>
            </p:cNvPr>
            <p:cNvSpPr/>
            <p:nvPr/>
          </p:nvSpPr>
          <p:spPr bwMode="auto">
            <a:xfrm>
              <a:off x="1191593" y="3988489"/>
              <a:ext cx="1523120" cy="602056"/>
            </a:xfrm>
            <a:prstGeom prst="flowChartProcess">
              <a:avLst/>
            </a:prstGeom>
            <a:gradFill rotWithShape="1">
              <a:gsLst>
                <a:gs pos="0">
                  <a:srgbClr val="0070C0">
                    <a:lumMod val="110000"/>
                    <a:satMod val="105000"/>
                    <a:tint val="67000"/>
                  </a:srgbClr>
                </a:gs>
                <a:gs pos="50000">
                  <a:srgbClr val="0070C0">
                    <a:lumMod val="105000"/>
                    <a:satMod val="103000"/>
                    <a:tint val="73000"/>
                  </a:srgbClr>
                </a:gs>
                <a:gs pos="100000">
                  <a:srgbClr val="0070C0">
                    <a:lumMod val="105000"/>
                    <a:satMod val="109000"/>
                    <a:tint val="81000"/>
                  </a:srgbClr>
                </a:gs>
              </a:gsLst>
              <a:lin ang="5400000" scaled="0"/>
            </a:gradFill>
            <a:ln w="6350" cap="flat" cmpd="sng" algn="ctr">
              <a:solidFill>
                <a:srgbClr val="0070C0"/>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程序数据区</a:t>
              </a:r>
              <a:endPar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sp>
          <p:nvSpPr>
            <p:cNvPr id="6" name="流程图: 过程 5">
              <a:extLst>
                <a:ext uri="{FF2B5EF4-FFF2-40B4-BE49-F238E27FC236}">
                  <a16:creationId xmlns:a16="http://schemas.microsoft.com/office/drawing/2014/main" id="{D48C922D-5DAD-4F13-88D0-610FF28C5C10}"/>
                </a:ext>
              </a:extLst>
            </p:cNvPr>
            <p:cNvSpPr/>
            <p:nvPr/>
          </p:nvSpPr>
          <p:spPr bwMode="auto">
            <a:xfrm>
              <a:off x="3907157" y="3501008"/>
              <a:ext cx="1523120" cy="602056"/>
            </a:xfrm>
            <a:prstGeom prst="flowChartProcess">
              <a:avLst/>
            </a:prstGeom>
            <a:gradFill rotWithShape="1">
              <a:gsLst>
                <a:gs pos="0">
                  <a:srgbClr val="92D050">
                    <a:lumMod val="110000"/>
                    <a:satMod val="105000"/>
                    <a:tint val="67000"/>
                  </a:srgbClr>
                </a:gs>
                <a:gs pos="50000">
                  <a:srgbClr val="92D050">
                    <a:lumMod val="105000"/>
                    <a:satMod val="103000"/>
                    <a:tint val="73000"/>
                  </a:srgbClr>
                </a:gs>
                <a:gs pos="100000">
                  <a:srgbClr val="92D050">
                    <a:lumMod val="105000"/>
                    <a:satMod val="109000"/>
                    <a:tint val="81000"/>
                  </a:srgbClr>
                </a:gs>
              </a:gsLst>
              <a:lin ang="5400000" scaled="0"/>
            </a:gradFill>
            <a:ln w="6350" cap="flat" cmpd="sng" algn="ctr">
              <a:solidFill>
                <a:srgbClr val="92D050"/>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Arial" panose="020B0604020202020204" pitchFamily="34" charset="0"/>
                </a:rPr>
                <a:t>输出缓冲区</a:t>
              </a:r>
            </a:p>
          </p:txBody>
        </p:sp>
        <p:sp>
          <p:nvSpPr>
            <p:cNvPr id="7" name="流程图: 过程 6">
              <a:extLst>
                <a:ext uri="{FF2B5EF4-FFF2-40B4-BE49-F238E27FC236}">
                  <a16:creationId xmlns:a16="http://schemas.microsoft.com/office/drawing/2014/main" id="{6DE0673A-7D46-47E0-BAB3-80AB31F1CA6B}"/>
                </a:ext>
              </a:extLst>
            </p:cNvPr>
            <p:cNvSpPr/>
            <p:nvPr/>
          </p:nvSpPr>
          <p:spPr bwMode="auto">
            <a:xfrm>
              <a:off x="3907157" y="4492545"/>
              <a:ext cx="1523120" cy="602056"/>
            </a:xfrm>
            <a:prstGeom prst="flowChartProcess">
              <a:avLst/>
            </a:prstGeom>
            <a:gradFill rotWithShape="1">
              <a:gsLst>
                <a:gs pos="0">
                  <a:srgbClr val="92D050">
                    <a:lumMod val="110000"/>
                    <a:satMod val="105000"/>
                    <a:tint val="67000"/>
                  </a:srgbClr>
                </a:gs>
                <a:gs pos="50000">
                  <a:srgbClr val="92D050">
                    <a:lumMod val="105000"/>
                    <a:satMod val="103000"/>
                    <a:tint val="73000"/>
                  </a:srgbClr>
                </a:gs>
                <a:gs pos="100000">
                  <a:srgbClr val="92D050">
                    <a:lumMod val="105000"/>
                    <a:satMod val="109000"/>
                    <a:tint val="81000"/>
                  </a:srgbClr>
                </a:gs>
              </a:gsLst>
              <a:lin ang="5400000" scaled="0"/>
            </a:gradFill>
            <a:ln w="6350" cap="flat" cmpd="sng" algn="ctr">
              <a:solidFill>
                <a:srgbClr val="92D050"/>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输入缓冲区</a:t>
              </a:r>
              <a:endPar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sp>
          <p:nvSpPr>
            <p:cNvPr id="8" name="流程图: 磁盘 7">
              <a:extLst>
                <a:ext uri="{FF2B5EF4-FFF2-40B4-BE49-F238E27FC236}">
                  <a16:creationId xmlns:a16="http://schemas.microsoft.com/office/drawing/2014/main" id="{99F53B21-0297-4D1D-8A54-F77BC0F75535}"/>
                </a:ext>
              </a:extLst>
            </p:cNvPr>
            <p:cNvSpPr/>
            <p:nvPr/>
          </p:nvSpPr>
          <p:spPr bwMode="auto">
            <a:xfrm>
              <a:off x="6622721" y="3849214"/>
              <a:ext cx="1800200" cy="880606"/>
            </a:xfrm>
            <a:prstGeom prst="flowChartMagneticDisk">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磁盘</a:t>
              </a:r>
              <a:endPar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cxnSp>
          <p:nvCxnSpPr>
            <p:cNvPr id="9" name="直接箭头连接符 8">
              <a:extLst>
                <a:ext uri="{FF2B5EF4-FFF2-40B4-BE49-F238E27FC236}">
                  <a16:creationId xmlns:a16="http://schemas.microsoft.com/office/drawing/2014/main" id="{4DB2B56A-8526-45F2-88A5-38F2578F0A34}"/>
                </a:ext>
              </a:extLst>
            </p:cNvPr>
            <p:cNvCxnSpPr>
              <a:stCxn id="5" idx="3"/>
              <a:endCxn id="6" idx="1"/>
            </p:cNvCxnSpPr>
            <p:nvPr/>
          </p:nvCxnSpPr>
          <p:spPr bwMode="auto">
            <a:xfrm flipV="1">
              <a:off x="2714713" y="3802036"/>
              <a:ext cx="1192444" cy="487481"/>
            </a:xfrm>
            <a:prstGeom prst="straightConnector1">
              <a:avLst/>
            </a:prstGeom>
            <a:noFill/>
            <a:ln w="38100" cap="flat" cmpd="sng" algn="ctr">
              <a:solidFill>
                <a:srgbClr val="C00000"/>
              </a:solidFill>
              <a:prstDash val="solid"/>
              <a:miter lim="800000"/>
              <a:headEnd type="none" w="lg" len="lg"/>
              <a:tailEnd type="triangle" w="lg" len="lg"/>
            </a:ln>
            <a:effectLst/>
          </p:spPr>
        </p:cxnSp>
        <p:cxnSp>
          <p:nvCxnSpPr>
            <p:cNvPr id="10" name="直接箭头连接符 9">
              <a:extLst>
                <a:ext uri="{FF2B5EF4-FFF2-40B4-BE49-F238E27FC236}">
                  <a16:creationId xmlns:a16="http://schemas.microsoft.com/office/drawing/2014/main" id="{2683AAEE-54A1-4734-9EAF-BDC0C8B1B40C}"/>
                </a:ext>
              </a:extLst>
            </p:cNvPr>
            <p:cNvCxnSpPr>
              <a:cxnSpLocks/>
              <a:stCxn id="7" idx="1"/>
              <a:endCxn id="5" idx="3"/>
            </p:cNvCxnSpPr>
            <p:nvPr/>
          </p:nvCxnSpPr>
          <p:spPr bwMode="auto">
            <a:xfrm flipH="1" flipV="1">
              <a:off x="2714713" y="4289517"/>
              <a:ext cx="1192444" cy="504056"/>
            </a:xfrm>
            <a:prstGeom prst="straightConnector1">
              <a:avLst/>
            </a:prstGeom>
            <a:noFill/>
            <a:ln w="38100" cap="flat" cmpd="sng" algn="ctr">
              <a:solidFill>
                <a:srgbClr val="7030A0"/>
              </a:solidFill>
              <a:prstDash val="solid"/>
              <a:miter lim="800000"/>
              <a:headEnd type="none" w="lg" len="lg"/>
              <a:tailEnd type="triangle" w="lg" len="lg"/>
            </a:ln>
            <a:effectLst/>
          </p:spPr>
        </p:cxnSp>
        <p:cxnSp>
          <p:nvCxnSpPr>
            <p:cNvPr id="11" name="直接箭头连接符 10">
              <a:extLst>
                <a:ext uri="{FF2B5EF4-FFF2-40B4-BE49-F238E27FC236}">
                  <a16:creationId xmlns:a16="http://schemas.microsoft.com/office/drawing/2014/main" id="{AD0FD7D2-D401-4689-B429-6ADA5BF0C946}"/>
                </a:ext>
              </a:extLst>
            </p:cNvPr>
            <p:cNvCxnSpPr>
              <a:cxnSpLocks/>
              <a:stCxn id="6" idx="3"/>
              <a:endCxn id="8" idx="2"/>
            </p:cNvCxnSpPr>
            <p:nvPr/>
          </p:nvCxnSpPr>
          <p:spPr bwMode="auto">
            <a:xfrm>
              <a:off x="5430277" y="3802036"/>
              <a:ext cx="1192444" cy="487481"/>
            </a:xfrm>
            <a:prstGeom prst="straightConnector1">
              <a:avLst/>
            </a:prstGeom>
            <a:noFill/>
            <a:ln w="38100" cap="flat" cmpd="sng" algn="ctr">
              <a:solidFill>
                <a:srgbClr val="C00000"/>
              </a:solidFill>
              <a:prstDash val="solid"/>
              <a:miter lim="800000"/>
              <a:headEnd type="none" w="lg" len="lg"/>
              <a:tailEnd type="triangle" w="lg" len="lg"/>
            </a:ln>
            <a:effectLst/>
          </p:spPr>
        </p:cxnSp>
        <p:cxnSp>
          <p:nvCxnSpPr>
            <p:cNvPr id="12" name="直接箭头连接符 11">
              <a:extLst>
                <a:ext uri="{FF2B5EF4-FFF2-40B4-BE49-F238E27FC236}">
                  <a16:creationId xmlns:a16="http://schemas.microsoft.com/office/drawing/2014/main" id="{56566D72-B507-4266-ABAD-76471DF66400}"/>
                </a:ext>
              </a:extLst>
            </p:cNvPr>
            <p:cNvCxnSpPr>
              <a:cxnSpLocks/>
              <a:stCxn id="8" idx="2"/>
              <a:endCxn id="7" idx="3"/>
            </p:cNvCxnSpPr>
            <p:nvPr/>
          </p:nvCxnSpPr>
          <p:spPr bwMode="auto">
            <a:xfrm flipH="1">
              <a:off x="5430277" y="4289517"/>
              <a:ext cx="1192444" cy="504056"/>
            </a:xfrm>
            <a:prstGeom prst="straightConnector1">
              <a:avLst/>
            </a:prstGeom>
            <a:noFill/>
            <a:ln w="38100" cap="flat" cmpd="sng" algn="ctr">
              <a:solidFill>
                <a:srgbClr val="7030A0"/>
              </a:solidFill>
              <a:prstDash val="solid"/>
              <a:miter lim="800000"/>
              <a:headEnd type="none" w="lg" len="lg"/>
              <a:tailEnd type="triangle" w="lg" len="lg"/>
            </a:ln>
            <a:effectLst/>
          </p:spPr>
        </p:cxnSp>
        <p:sp>
          <p:nvSpPr>
            <p:cNvPr id="13" name="矩形 12">
              <a:extLst>
                <a:ext uri="{FF2B5EF4-FFF2-40B4-BE49-F238E27FC236}">
                  <a16:creationId xmlns:a16="http://schemas.microsoft.com/office/drawing/2014/main" id="{42891F1E-51E4-49CE-A2F8-22E98D0F748F}"/>
                </a:ext>
              </a:extLst>
            </p:cNvPr>
            <p:cNvSpPr/>
            <p:nvPr/>
          </p:nvSpPr>
          <p:spPr bwMode="auto">
            <a:xfrm>
              <a:off x="3135809" y="3284984"/>
              <a:ext cx="3096344" cy="2016224"/>
            </a:xfrm>
            <a:prstGeom prst="rect">
              <a:avLst/>
            </a:prstGeom>
            <a:noFill/>
            <a:ln w="3810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prstClr val="black"/>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sp>
          <p:nvSpPr>
            <p:cNvPr id="14" name="文本框 13">
              <a:extLst>
                <a:ext uri="{FF2B5EF4-FFF2-40B4-BE49-F238E27FC236}">
                  <a16:creationId xmlns:a16="http://schemas.microsoft.com/office/drawing/2014/main" id="{D1CAC0EC-6289-496D-A33D-3F723ADAFFAA}"/>
                </a:ext>
              </a:extLst>
            </p:cNvPr>
            <p:cNvSpPr txBox="1"/>
            <p:nvPr/>
          </p:nvSpPr>
          <p:spPr>
            <a:xfrm>
              <a:off x="3851920" y="5372179"/>
              <a:ext cx="1732162"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2000" b="0" i="0" u="none" strike="noStrike" kern="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rPr>
                <a:t>操作系统维护</a:t>
              </a:r>
            </a:p>
          </p:txBody>
        </p:sp>
      </p:grpSp>
    </p:spTree>
    <p:extLst>
      <p:ext uri="{BB962C8B-B14F-4D97-AF65-F5344CB8AC3E}">
        <p14:creationId xmlns:p14="http://schemas.microsoft.com/office/powerpoint/2010/main" val="1120369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17F3D-7DB4-403C-9648-766BFDD65DD6}"/>
              </a:ext>
            </a:extLst>
          </p:cNvPr>
          <p:cNvSpPr>
            <a:spLocks noGrp="1"/>
          </p:cNvSpPr>
          <p:nvPr>
            <p:ph type="title"/>
          </p:nvPr>
        </p:nvSpPr>
        <p:spPr/>
        <p:txBody>
          <a:bodyPr/>
          <a:lstStyle/>
          <a:p>
            <a:r>
              <a:rPr lang="zh-CN" altLang="en-US" dirty="0"/>
              <a:t>缓冲区相关错误</a:t>
            </a:r>
          </a:p>
        </p:txBody>
      </p:sp>
      <p:sp>
        <p:nvSpPr>
          <p:cNvPr id="3" name="内容占位符 2">
            <a:extLst>
              <a:ext uri="{FF2B5EF4-FFF2-40B4-BE49-F238E27FC236}">
                <a16:creationId xmlns:a16="http://schemas.microsoft.com/office/drawing/2014/main" id="{B8341867-1A3F-4393-8B10-8F6F69AFD04A}"/>
              </a:ext>
            </a:extLst>
          </p:cNvPr>
          <p:cNvSpPr>
            <a:spLocks noGrp="1"/>
          </p:cNvSpPr>
          <p:nvPr>
            <p:ph idx="1"/>
          </p:nvPr>
        </p:nvSpPr>
        <p:spPr/>
        <p:txBody>
          <a:bodyPr/>
          <a:lstStyle/>
          <a:p>
            <a:r>
              <a:rPr lang="zh-CN" altLang="en-US" dirty="0"/>
              <a:t>由于存在缓冲机制，</a:t>
            </a:r>
            <a:r>
              <a:rPr lang="en-US" altLang="zh-CN" dirty="0" err="1">
                <a:solidFill>
                  <a:srgbClr val="0070C0"/>
                </a:solidFill>
              </a:rPr>
              <a:t>fprintf</a:t>
            </a:r>
            <a:r>
              <a:rPr lang="en-US" altLang="zh-CN" dirty="0">
                <a:solidFill>
                  <a:srgbClr val="0070C0"/>
                </a:solidFill>
              </a:rPr>
              <a:t>()</a:t>
            </a:r>
            <a:r>
              <a:rPr lang="en-US" altLang="zh-CN" dirty="0"/>
              <a:t>/</a:t>
            </a:r>
            <a:r>
              <a:rPr lang="en-US" altLang="zh-CN" dirty="0" err="1">
                <a:solidFill>
                  <a:srgbClr val="0070C0"/>
                </a:solidFill>
              </a:rPr>
              <a:t>fwrite</a:t>
            </a:r>
            <a:r>
              <a:rPr lang="en-US" altLang="zh-CN" dirty="0">
                <a:solidFill>
                  <a:srgbClr val="0070C0"/>
                </a:solidFill>
              </a:rPr>
              <a:t>() </a:t>
            </a:r>
            <a:r>
              <a:rPr lang="zh-CN" altLang="en-US" dirty="0"/>
              <a:t>是先写到内存缓冲区，满了才写入磁盘，程序崩溃可能导致最后写入的数据丢失</a:t>
            </a:r>
            <a:endParaRPr lang="en-US" altLang="zh-CN" dirty="0"/>
          </a:p>
          <a:p>
            <a:r>
              <a:rPr lang="zh-CN" altLang="en-US" dirty="0"/>
              <a:t>使用 </a:t>
            </a:r>
            <a:r>
              <a:rPr lang="en-US" altLang="zh-CN" dirty="0" err="1">
                <a:solidFill>
                  <a:srgbClr val="0070C0"/>
                </a:solidFill>
              </a:rPr>
              <a:t>fflush</a:t>
            </a:r>
            <a:r>
              <a:rPr lang="en-US" altLang="zh-CN" dirty="0">
                <a:solidFill>
                  <a:srgbClr val="0070C0"/>
                </a:solidFill>
              </a:rPr>
              <a:t>(</a:t>
            </a:r>
            <a:r>
              <a:rPr lang="en-US" altLang="zh-CN" dirty="0" err="1">
                <a:solidFill>
                  <a:srgbClr val="0070C0"/>
                </a:solidFill>
              </a:rPr>
              <a:t>fp</a:t>
            </a:r>
            <a:r>
              <a:rPr lang="en-US" altLang="zh-CN" dirty="0">
                <a:solidFill>
                  <a:srgbClr val="0070C0"/>
                </a:solidFill>
              </a:rPr>
              <a:t>) </a:t>
            </a:r>
            <a:r>
              <a:rPr lang="zh-CN" altLang="en-US" dirty="0"/>
              <a:t>函数强制刷新缓冲区，将缓冲区数据立即写入磁盘，适用于写日志、交易记录等长时间运行的任务</a:t>
            </a:r>
            <a:endParaRPr lang="en-US" altLang="zh-CN" dirty="0"/>
          </a:p>
          <a:p>
            <a:pPr lvl="1"/>
            <a:r>
              <a:rPr lang="zh-CN" altLang="en-US" sz="2000" dirty="0"/>
              <a:t>正常的程序退出（</a:t>
            </a:r>
            <a:r>
              <a:rPr lang="en-US" altLang="zh-CN" sz="2000" dirty="0">
                <a:solidFill>
                  <a:srgbClr val="0070C0"/>
                </a:solidFill>
              </a:rPr>
              <a:t>return 0</a:t>
            </a:r>
            <a:r>
              <a:rPr lang="en-US" altLang="zh-CN" sz="2000" dirty="0"/>
              <a:t> </a:t>
            </a:r>
            <a:r>
              <a:rPr lang="zh-CN" altLang="en-US" sz="2000" dirty="0"/>
              <a:t>或 </a:t>
            </a:r>
            <a:r>
              <a:rPr lang="en-US" altLang="zh-CN" sz="2000" dirty="0">
                <a:solidFill>
                  <a:srgbClr val="0070C0"/>
                </a:solidFill>
              </a:rPr>
              <a:t>exit(0)</a:t>
            </a:r>
            <a:r>
              <a:rPr lang="zh-CN" altLang="en-US" sz="2000" dirty="0"/>
              <a:t>）时， </a:t>
            </a:r>
            <a:r>
              <a:rPr lang="en-US" altLang="zh-CN" sz="2000" dirty="0"/>
              <a:t>C </a:t>
            </a:r>
            <a:r>
              <a:rPr lang="zh-CN" altLang="en-US" sz="2000" dirty="0"/>
              <a:t>标准库会自动调用 </a:t>
            </a:r>
            <a:r>
              <a:rPr lang="en-US" altLang="zh-CN" sz="2000" dirty="0" err="1">
                <a:solidFill>
                  <a:srgbClr val="0070C0"/>
                </a:solidFill>
              </a:rPr>
              <a:t>fclose</a:t>
            </a:r>
            <a:r>
              <a:rPr lang="en-US" altLang="zh-CN" sz="2000" dirty="0">
                <a:solidFill>
                  <a:srgbClr val="0070C0"/>
                </a:solidFill>
              </a:rPr>
              <a:t>()</a:t>
            </a:r>
            <a:r>
              <a:rPr lang="zh-CN" altLang="en-US" sz="2000" dirty="0"/>
              <a:t>，而 </a:t>
            </a:r>
            <a:r>
              <a:rPr lang="en-US" altLang="zh-CN" sz="2000" dirty="0" err="1">
                <a:solidFill>
                  <a:srgbClr val="0070C0"/>
                </a:solidFill>
              </a:rPr>
              <a:t>fclose</a:t>
            </a:r>
            <a:r>
              <a:rPr lang="en-US" altLang="zh-CN" sz="2000" dirty="0">
                <a:solidFill>
                  <a:srgbClr val="0070C0"/>
                </a:solidFill>
              </a:rPr>
              <a:t>() </a:t>
            </a:r>
            <a:r>
              <a:rPr lang="zh-CN" altLang="en-US" sz="2000" dirty="0"/>
              <a:t>内部会自动执行 </a:t>
            </a:r>
            <a:r>
              <a:rPr lang="en-US" altLang="zh-CN" sz="2000" dirty="0" err="1">
                <a:solidFill>
                  <a:srgbClr val="0070C0"/>
                </a:solidFill>
              </a:rPr>
              <a:t>fflush</a:t>
            </a:r>
            <a:r>
              <a:rPr lang="en-US" altLang="zh-CN" sz="2000" dirty="0">
                <a:solidFill>
                  <a:srgbClr val="0070C0"/>
                </a:solidFill>
              </a:rPr>
              <a:t>()</a:t>
            </a:r>
          </a:p>
          <a:p>
            <a:pPr lvl="1"/>
            <a:r>
              <a:rPr lang="zh-CN" altLang="en-US" sz="2000" dirty="0"/>
              <a:t>注意：频繁调用 </a:t>
            </a:r>
            <a:r>
              <a:rPr lang="en-US" altLang="zh-CN" sz="2000" dirty="0" err="1">
                <a:solidFill>
                  <a:srgbClr val="0070C0"/>
                </a:solidFill>
              </a:rPr>
              <a:t>fflush</a:t>
            </a:r>
            <a:r>
              <a:rPr lang="en-US" altLang="zh-CN" sz="2000" dirty="0">
                <a:solidFill>
                  <a:srgbClr val="0070C0"/>
                </a:solidFill>
              </a:rPr>
              <a:t>(</a:t>
            </a:r>
            <a:r>
              <a:rPr lang="en-US" altLang="zh-CN" sz="2000" dirty="0" err="1">
                <a:solidFill>
                  <a:srgbClr val="0070C0"/>
                </a:solidFill>
              </a:rPr>
              <a:t>fp</a:t>
            </a:r>
            <a:r>
              <a:rPr lang="en-US" altLang="zh-CN" sz="2000" dirty="0">
                <a:solidFill>
                  <a:srgbClr val="0070C0"/>
                </a:solidFill>
              </a:rPr>
              <a:t>) </a:t>
            </a:r>
            <a:r>
              <a:rPr lang="zh-CN" altLang="en-US" sz="2000" dirty="0"/>
              <a:t>写入磁盘会影响系统性能</a:t>
            </a:r>
          </a:p>
          <a:p>
            <a:endParaRPr lang="zh-CN" altLang="en-US" dirty="0"/>
          </a:p>
        </p:txBody>
      </p:sp>
      <p:sp>
        <p:nvSpPr>
          <p:cNvPr id="4" name="卷形: 垂直 3">
            <a:extLst>
              <a:ext uri="{FF2B5EF4-FFF2-40B4-BE49-F238E27FC236}">
                <a16:creationId xmlns:a16="http://schemas.microsoft.com/office/drawing/2014/main" id="{E10F832B-E784-4FCA-9EAA-DCC95907A3E6}"/>
              </a:ext>
            </a:extLst>
          </p:cNvPr>
          <p:cNvSpPr/>
          <p:nvPr/>
        </p:nvSpPr>
        <p:spPr bwMode="auto">
          <a:xfrm>
            <a:off x="760907" y="4828019"/>
            <a:ext cx="7885060" cy="1691221"/>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fprintf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"This is SAFE DATA protected by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fflush</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如果此时断电，上述数据可能还在内存里！</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fflush</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强制存入硬盘，确保安全</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_exit(1);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该系统调用会直接杀死进程，不给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C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标准库清理缓冲区的机会</a:t>
            </a:r>
            <a:endPar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lang="en-US" altLang="zh-CN" kern="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  </a:t>
            </a:r>
            <a:r>
              <a:rPr lang="zh-CN" altLang="en-US" kern="0" dirty="0">
                <a:solidFill>
                  <a:srgbClr val="00B050"/>
                </a:solidFill>
                <a:latin typeface="宋体" panose="02010600030101010101" pitchFamily="2" charset="-122"/>
                <a:ea typeface="宋体" panose="02010600030101010101" pitchFamily="2" charset="-122"/>
                <a:cs typeface="Times New Roman" panose="02020603050405020304" pitchFamily="18" charset="0"/>
              </a:rPr>
              <a:t>此处模拟了计算机断电、蓝屏等意外情况</a:t>
            </a:r>
            <a:endPar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452911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B8122-73B5-40D7-B334-70F2D77FF61B}"/>
              </a:ext>
            </a:extLst>
          </p:cNvPr>
          <p:cNvSpPr>
            <a:spLocks noGrp="1"/>
          </p:cNvSpPr>
          <p:nvPr>
            <p:ph type="title"/>
          </p:nvPr>
        </p:nvSpPr>
        <p:spPr/>
        <p:txBody>
          <a:bodyPr/>
          <a:lstStyle/>
          <a:p>
            <a:r>
              <a:rPr lang="zh-CN" altLang="en-US" dirty="0"/>
              <a:t>文件缓冲区调整</a:t>
            </a:r>
          </a:p>
        </p:txBody>
      </p:sp>
      <p:sp>
        <p:nvSpPr>
          <p:cNvPr id="3" name="内容占位符 2">
            <a:extLst>
              <a:ext uri="{FF2B5EF4-FFF2-40B4-BE49-F238E27FC236}">
                <a16:creationId xmlns:a16="http://schemas.microsoft.com/office/drawing/2014/main" id="{A1AEE79B-E5CF-48CD-B6EA-48244C7AA998}"/>
              </a:ext>
            </a:extLst>
          </p:cNvPr>
          <p:cNvSpPr>
            <a:spLocks noGrp="1"/>
          </p:cNvSpPr>
          <p:nvPr>
            <p:ph idx="1"/>
          </p:nvPr>
        </p:nvSpPr>
        <p:spPr/>
        <p:txBody>
          <a:bodyPr/>
          <a:lstStyle/>
          <a:p>
            <a:r>
              <a:rPr lang="zh-CN" altLang="en-US" sz="2000" dirty="0"/>
              <a:t>文件缓冲区的核心思想是：与其频繁地读写磁盘，不如先将数据存在内存中，等到缓冲区满了或者达到特定条件时再统一处理</a:t>
            </a:r>
            <a:endParaRPr lang="en-US" altLang="zh-CN" sz="2000" dirty="0"/>
          </a:p>
          <a:p>
            <a:r>
              <a:rPr lang="zh-CN" altLang="en-US" sz="2000" dirty="0"/>
              <a:t>在打开文件后、执行输入输出操作前，调用 </a:t>
            </a:r>
            <a:r>
              <a:rPr lang="en-US" altLang="zh-CN" sz="2000" dirty="0" err="1"/>
              <a:t>setvbuf</a:t>
            </a:r>
            <a:r>
              <a:rPr lang="en-US" altLang="zh-CN" sz="2000" dirty="0"/>
              <a:t> </a:t>
            </a:r>
            <a:r>
              <a:rPr lang="zh-CN" altLang="en-US" sz="2000" dirty="0"/>
              <a:t>函数控制缓冲区</a:t>
            </a:r>
            <a:endParaRPr lang="en-US" altLang="zh-CN" sz="2000" dirty="0"/>
          </a:p>
          <a:p>
            <a:pPr marL="0" indent="0">
              <a:buNone/>
            </a:pPr>
            <a:r>
              <a:rPr lang="en-US" altLang="zh-CN" sz="2000" dirty="0"/>
              <a:t>     </a:t>
            </a:r>
            <a:r>
              <a:rPr lang="en-US" altLang="zh-CN" sz="2000" dirty="0">
                <a:solidFill>
                  <a:srgbClr val="0070C0"/>
                </a:solidFill>
              </a:rPr>
              <a:t>int </a:t>
            </a:r>
            <a:r>
              <a:rPr lang="en-US" altLang="zh-CN" sz="2000" dirty="0" err="1">
                <a:solidFill>
                  <a:srgbClr val="0070C0"/>
                </a:solidFill>
              </a:rPr>
              <a:t>setvbuf</a:t>
            </a:r>
            <a:r>
              <a:rPr lang="en-US" altLang="zh-CN" sz="2000" dirty="0">
                <a:solidFill>
                  <a:srgbClr val="0070C0"/>
                </a:solidFill>
              </a:rPr>
              <a:t>(FILE *stream, char *</a:t>
            </a:r>
            <a:r>
              <a:rPr lang="en-US" altLang="zh-CN" sz="2000" dirty="0" err="1">
                <a:solidFill>
                  <a:srgbClr val="0070C0"/>
                </a:solidFill>
              </a:rPr>
              <a:t>buf</a:t>
            </a:r>
            <a:r>
              <a:rPr lang="en-US" altLang="zh-CN" sz="2000" dirty="0">
                <a:solidFill>
                  <a:srgbClr val="0070C0"/>
                </a:solidFill>
              </a:rPr>
              <a:t>, int mode, </a:t>
            </a:r>
            <a:r>
              <a:rPr lang="en-US" altLang="zh-CN" sz="2000" dirty="0" err="1">
                <a:solidFill>
                  <a:srgbClr val="0070C0"/>
                </a:solidFill>
              </a:rPr>
              <a:t>size_t</a:t>
            </a:r>
            <a:r>
              <a:rPr lang="en-US" altLang="zh-CN" sz="2000" dirty="0">
                <a:solidFill>
                  <a:srgbClr val="0070C0"/>
                </a:solidFill>
              </a:rPr>
              <a:t> size);</a:t>
            </a:r>
          </a:p>
          <a:p>
            <a:pPr lvl="1"/>
            <a:r>
              <a:rPr lang="en-US" altLang="zh-CN" sz="1800" dirty="0"/>
              <a:t>stream </a:t>
            </a:r>
            <a:r>
              <a:rPr lang="zh-CN" altLang="en-US" sz="1800" dirty="0"/>
              <a:t>是指向文件流的指针，</a:t>
            </a:r>
            <a:r>
              <a:rPr lang="en-US" altLang="zh-CN" sz="1800" dirty="0" err="1"/>
              <a:t>buf</a:t>
            </a:r>
            <a:r>
              <a:rPr lang="en-US" altLang="zh-CN" sz="1800" dirty="0"/>
              <a:t> </a:t>
            </a:r>
            <a:r>
              <a:rPr lang="zh-CN" altLang="en-US" sz="1800" dirty="0"/>
              <a:t>是用户自定义的缓冲区指针（如果传 </a:t>
            </a:r>
            <a:r>
              <a:rPr lang="en-US" altLang="zh-CN" sz="1800" dirty="0">
                <a:solidFill>
                  <a:srgbClr val="0070C0"/>
                </a:solidFill>
              </a:rPr>
              <a:t>NULL</a:t>
            </a:r>
            <a:r>
              <a:rPr lang="zh-CN" altLang="en-US" sz="1800" dirty="0"/>
              <a:t>，库会自动分配），</a:t>
            </a:r>
            <a:r>
              <a:rPr lang="en-US" altLang="zh-CN" sz="1800" dirty="0"/>
              <a:t>size </a:t>
            </a:r>
            <a:r>
              <a:rPr lang="zh-CN" altLang="en-US" sz="1800" dirty="0"/>
              <a:t>是缓冲区的大小（字节数）</a:t>
            </a:r>
            <a:endParaRPr lang="en-US" altLang="zh-CN" sz="1800" dirty="0"/>
          </a:p>
          <a:p>
            <a:pPr lvl="1"/>
            <a:r>
              <a:rPr lang="en-US" altLang="zh-CN" sz="1800" dirty="0"/>
              <a:t>mode </a:t>
            </a:r>
            <a:r>
              <a:rPr lang="zh-CN" altLang="en-US" sz="1800" dirty="0"/>
              <a:t>可以有三种模式：</a:t>
            </a:r>
          </a:p>
        </p:txBody>
      </p:sp>
      <p:graphicFrame>
        <p:nvGraphicFramePr>
          <p:cNvPr id="4" name="表格 4">
            <a:extLst>
              <a:ext uri="{FF2B5EF4-FFF2-40B4-BE49-F238E27FC236}">
                <a16:creationId xmlns:a16="http://schemas.microsoft.com/office/drawing/2014/main" id="{15EDC035-8036-4434-BAC3-05766C548286}"/>
              </a:ext>
            </a:extLst>
          </p:cNvPr>
          <p:cNvGraphicFramePr>
            <a:graphicFrameLocks noGrp="1"/>
          </p:cNvGraphicFramePr>
          <p:nvPr>
            <p:extLst>
              <p:ext uri="{D42A27DB-BD31-4B8C-83A1-F6EECF244321}">
                <p14:modId xmlns:p14="http://schemas.microsoft.com/office/powerpoint/2010/main" val="3317554714"/>
              </p:ext>
            </p:extLst>
          </p:nvPr>
        </p:nvGraphicFramePr>
        <p:xfrm>
          <a:off x="624255" y="4559528"/>
          <a:ext cx="8218120" cy="1483360"/>
        </p:xfrm>
        <a:graphic>
          <a:graphicData uri="http://schemas.openxmlformats.org/drawingml/2006/table">
            <a:tbl>
              <a:tblPr firstRow="1" bandRow="1">
                <a:tableStyleId>{21E4AEA4-8DFA-4A89-87EB-49C32662AFE0}</a:tableStyleId>
              </a:tblPr>
              <a:tblGrid>
                <a:gridCol w="1011114">
                  <a:extLst>
                    <a:ext uri="{9D8B030D-6E8A-4147-A177-3AD203B41FA5}">
                      <a16:colId xmlns:a16="http://schemas.microsoft.com/office/drawing/2014/main" val="2182284513"/>
                    </a:ext>
                  </a:extLst>
                </a:gridCol>
                <a:gridCol w="861646">
                  <a:extLst>
                    <a:ext uri="{9D8B030D-6E8A-4147-A177-3AD203B41FA5}">
                      <a16:colId xmlns:a16="http://schemas.microsoft.com/office/drawing/2014/main" val="3133734466"/>
                    </a:ext>
                  </a:extLst>
                </a:gridCol>
                <a:gridCol w="3402623">
                  <a:extLst>
                    <a:ext uri="{9D8B030D-6E8A-4147-A177-3AD203B41FA5}">
                      <a16:colId xmlns:a16="http://schemas.microsoft.com/office/drawing/2014/main" val="1752359898"/>
                    </a:ext>
                  </a:extLst>
                </a:gridCol>
                <a:gridCol w="2942737">
                  <a:extLst>
                    <a:ext uri="{9D8B030D-6E8A-4147-A177-3AD203B41FA5}">
                      <a16:colId xmlns:a16="http://schemas.microsoft.com/office/drawing/2014/main" val="4139724398"/>
                    </a:ext>
                  </a:extLst>
                </a:gridCol>
              </a:tblGrid>
              <a:tr h="370840">
                <a:tc>
                  <a:txBody>
                    <a:bodyPr/>
                    <a:lstStyle/>
                    <a:p>
                      <a:pPr algn="ctr"/>
                      <a:r>
                        <a:rPr lang="zh-CN" altLang="en-US" sz="1600" b="1" dirty="0">
                          <a:effectLst/>
                          <a:latin typeface="微软雅黑" panose="020B0503020204020204" pitchFamily="34" charset="-122"/>
                          <a:ea typeface="微软雅黑" panose="020B0503020204020204" pitchFamily="34" charset="-122"/>
                        </a:rPr>
                        <a:t>模式常量</a:t>
                      </a:r>
                      <a:endParaRPr lang="zh-CN" altLang="en-US" sz="1600" dirty="0">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b="1" dirty="0">
                          <a:effectLst/>
                          <a:latin typeface="微软雅黑" panose="020B0503020204020204" pitchFamily="34" charset="-122"/>
                          <a:ea typeface="微软雅黑" panose="020B0503020204020204" pitchFamily="34" charset="-122"/>
                        </a:rPr>
                        <a:t>名称</a:t>
                      </a:r>
                      <a:endParaRPr lang="zh-CN" altLang="en-US" sz="1600" dirty="0">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b="1" dirty="0">
                          <a:effectLst/>
                          <a:latin typeface="微软雅黑" panose="020B0503020204020204" pitchFamily="34" charset="-122"/>
                          <a:ea typeface="微软雅黑" panose="020B0503020204020204" pitchFamily="34" charset="-122"/>
                        </a:rPr>
                        <a:t>行为描述</a:t>
                      </a:r>
                      <a:endParaRPr lang="zh-CN" altLang="en-US" sz="1600" dirty="0">
                        <a:effectLst/>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b="1" dirty="0">
                          <a:effectLst/>
                          <a:latin typeface="微软雅黑" panose="020B0503020204020204" pitchFamily="34" charset="-122"/>
                          <a:ea typeface="微软雅黑" panose="020B0503020204020204" pitchFamily="34" charset="-122"/>
                        </a:rPr>
                        <a:t>典型应用</a:t>
                      </a:r>
                      <a:endParaRPr lang="zh-CN" altLang="en-US" sz="1600" dirty="0">
                        <a:effectLst/>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903266392"/>
                  </a:ext>
                </a:extLst>
              </a:tr>
              <a:tr h="370840">
                <a:tc>
                  <a:txBody>
                    <a:bodyPr/>
                    <a:lstStyle/>
                    <a:p>
                      <a:pPr algn="ctr"/>
                      <a:r>
                        <a:rPr lang="en-US" sz="1600" dirty="0">
                          <a:solidFill>
                            <a:srgbClr val="000000"/>
                          </a:solidFill>
                          <a:effectLst/>
                          <a:latin typeface="微软雅黑" panose="020B0503020204020204" pitchFamily="34" charset="-122"/>
                          <a:ea typeface="微软雅黑" panose="020B0503020204020204" pitchFamily="34" charset="-122"/>
                        </a:rPr>
                        <a:t>_IOFBF</a:t>
                      </a:r>
                    </a:p>
                  </a:txBody>
                  <a:tcPr anchor="ctr"/>
                </a:tc>
                <a:tc>
                  <a:txBody>
                    <a:bodyPr/>
                    <a:lstStyle/>
                    <a:p>
                      <a:pPr algn="ctr"/>
                      <a:r>
                        <a:rPr lang="zh-CN" altLang="en-US" sz="1600" b="1" dirty="0">
                          <a:solidFill>
                            <a:srgbClr val="000000"/>
                          </a:solidFill>
                          <a:effectLst/>
                          <a:latin typeface="微软雅黑" panose="020B0503020204020204" pitchFamily="34" charset="-122"/>
                          <a:ea typeface="微软雅黑" panose="020B0503020204020204" pitchFamily="34" charset="-122"/>
                        </a:rPr>
                        <a:t>全缓冲</a:t>
                      </a:r>
                      <a:endParaRPr lang="en-US" sz="1600"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r>
                        <a:rPr lang="zh-CN" altLang="en-US" sz="1600" dirty="0">
                          <a:solidFill>
                            <a:srgbClr val="000000"/>
                          </a:solidFill>
                          <a:effectLst/>
                          <a:latin typeface="微软雅黑" panose="020B0503020204020204" pitchFamily="34" charset="-122"/>
                          <a:ea typeface="微软雅黑" panose="020B0503020204020204" pitchFamily="34" charset="-122"/>
                        </a:rPr>
                        <a:t>缓冲区满时才进行实际写操作</a:t>
                      </a:r>
                    </a:p>
                  </a:txBody>
                  <a:tcPr anchor="ctr"/>
                </a:tc>
                <a:tc>
                  <a:txBody>
                    <a:bodyPr/>
                    <a:lstStyle/>
                    <a:p>
                      <a:r>
                        <a:rPr lang="zh-CN" altLang="en-US" sz="1600" dirty="0">
                          <a:solidFill>
                            <a:srgbClr val="000000"/>
                          </a:solidFill>
                          <a:effectLst/>
                          <a:latin typeface="微软雅黑" panose="020B0503020204020204" pitchFamily="34" charset="-122"/>
                          <a:ea typeface="微软雅黑" panose="020B0503020204020204" pitchFamily="34" charset="-122"/>
                        </a:rPr>
                        <a:t>读写大型二进制文件</a:t>
                      </a:r>
                    </a:p>
                  </a:txBody>
                  <a:tcPr anchor="ctr"/>
                </a:tc>
                <a:extLst>
                  <a:ext uri="{0D108BD9-81ED-4DB2-BD59-A6C34878D82A}">
                    <a16:rowId xmlns:a16="http://schemas.microsoft.com/office/drawing/2014/main" val="931121242"/>
                  </a:ext>
                </a:extLst>
              </a:tr>
              <a:tr h="370840">
                <a:tc>
                  <a:txBody>
                    <a:bodyPr/>
                    <a:lstStyle/>
                    <a:p>
                      <a:pPr algn="ctr"/>
                      <a:r>
                        <a:rPr lang="en-US" sz="1600">
                          <a:solidFill>
                            <a:srgbClr val="000000"/>
                          </a:solidFill>
                          <a:effectLst/>
                          <a:latin typeface="微软雅黑" panose="020B0503020204020204" pitchFamily="34" charset="-122"/>
                          <a:ea typeface="微软雅黑" panose="020B0503020204020204" pitchFamily="34" charset="-122"/>
                        </a:rPr>
                        <a:t>_IOLBF</a:t>
                      </a:r>
                    </a:p>
                  </a:txBody>
                  <a:tcPr anchor="ctr"/>
                </a:tc>
                <a:tc>
                  <a:txBody>
                    <a:bodyPr/>
                    <a:lstStyle/>
                    <a:p>
                      <a:pPr algn="ctr"/>
                      <a:r>
                        <a:rPr lang="zh-CN" altLang="en-US" sz="1600" b="1" dirty="0">
                          <a:solidFill>
                            <a:srgbClr val="000000"/>
                          </a:solidFill>
                          <a:effectLst/>
                          <a:latin typeface="微软雅黑" panose="020B0503020204020204" pitchFamily="34" charset="-122"/>
                          <a:ea typeface="微软雅黑" panose="020B0503020204020204" pitchFamily="34" charset="-122"/>
                        </a:rPr>
                        <a:t>行缓冲</a:t>
                      </a:r>
                      <a:endParaRPr lang="en-US" sz="1600"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r>
                        <a:rPr lang="zh-CN" altLang="en-US" sz="1600" dirty="0">
                          <a:solidFill>
                            <a:srgbClr val="000000"/>
                          </a:solidFill>
                          <a:effectLst/>
                          <a:latin typeface="微软雅黑" panose="020B0503020204020204" pitchFamily="34" charset="-122"/>
                          <a:ea typeface="微软雅黑" panose="020B0503020204020204" pitchFamily="34" charset="-122"/>
                        </a:rPr>
                        <a:t>遇到换行符 </a:t>
                      </a:r>
                      <a:r>
                        <a:rPr lang="en-US" altLang="zh-CN" sz="1600" dirty="0">
                          <a:solidFill>
                            <a:srgbClr val="000000"/>
                          </a:solidFill>
                          <a:effectLst/>
                          <a:latin typeface="微软雅黑" panose="020B0503020204020204" pitchFamily="34" charset="-122"/>
                          <a:ea typeface="微软雅黑" panose="020B0503020204020204" pitchFamily="34" charset="-122"/>
                        </a:rPr>
                        <a:t>\n </a:t>
                      </a:r>
                      <a:r>
                        <a:rPr lang="zh-CN" altLang="en-US" sz="1600" dirty="0">
                          <a:solidFill>
                            <a:srgbClr val="000000"/>
                          </a:solidFill>
                          <a:effectLst/>
                          <a:latin typeface="微软雅黑" panose="020B0503020204020204" pitchFamily="34" charset="-122"/>
                          <a:ea typeface="微软雅黑" panose="020B0503020204020204" pitchFamily="34" charset="-122"/>
                        </a:rPr>
                        <a:t>或缓冲区满时写操作</a:t>
                      </a:r>
                    </a:p>
                  </a:txBody>
                  <a:tcPr anchor="ctr"/>
                </a:tc>
                <a:tc>
                  <a:txBody>
                    <a:bodyPr/>
                    <a:lstStyle/>
                    <a:p>
                      <a:r>
                        <a:rPr lang="zh-CN" altLang="en-US" sz="1600" dirty="0">
                          <a:solidFill>
                            <a:srgbClr val="000000"/>
                          </a:solidFill>
                          <a:effectLst/>
                          <a:latin typeface="微软雅黑" panose="020B0503020204020204" pitchFamily="34" charset="-122"/>
                          <a:ea typeface="微软雅黑" panose="020B0503020204020204" pitchFamily="34" charset="-122"/>
                        </a:rPr>
                        <a:t>终端显示（</a:t>
                      </a:r>
                      <a:r>
                        <a:rPr lang="en-US" altLang="zh-CN" sz="1600" dirty="0" err="1">
                          <a:solidFill>
                            <a:srgbClr val="000000"/>
                          </a:solidFill>
                          <a:effectLst/>
                          <a:latin typeface="微软雅黑" panose="020B0503020204020204" pitchFamily="34" charset="-122"/>
                          <a:ea typeface="微软雅黑" panose="020B0503020204020204" pitchFamily="34" charset="-122"/>
                        </a:rPr>
                        <a:t>stdout</a:t>
                      </a:r>
                      <a:r>
                        <a:rPr lang="en-US" altLang="zh-CN" sz="1600" dirty="0">
                          <a:solidFill>
                            <a:srgbClr val="000000"/>
                          </a:solidFill>
                          <a:effectLst/>
                          <a:latin typeface="微软雅黑" panose="020B0503020204020204" pitchFamily="34" charset="-122"/>
                          <a:ea typeface="微软雅黑" panose="020B0503020204020204" pitchFamily="34" charset="-122"/>
                        </a:rPr>
                        <a:t> </a:t>
                      </a:r>
                      <a:r>
                        <a:rPr lang="zh-CN" altLang="en-US" sz="1600" dirty="0">
                          <a:solidFill>
                            <a:srgbClr val="000000"/>
                          </a:solidFill>
                          <a:effectLst/>
                          <a:latin typeface="微软雅黑" panose="020B0503020204020204" pitchFamily="34" charset="-122"/>
                          <a:ea typeface="微软雅黑" panose="020B0503020204020204" pitchFamily="34" charset="-122"/>
                        </a:rPr>
                        <a:t>默认模式）</a:t>
                      </a:r>
                    </a:p>
                  </a:txBody>
                  <a:tcPr anchor="ctr"/>
                </a:tc>
                <a:extLst>
                  <a:ext uri="{0D108BD9-81ED-4DB2-BD59-A6C34878D82A}">
                    <a16:rowId xmlns:a16="http://schemas.microsoft.com/office/drawing/2014/main" val="3992052779"/>
                  </a:ext>
                </a:extLst>
              </a:tr>
              <a:tr h="370840">
                <a:tc>
                  <a:txBody>
                    <a:bodyPr/>
                    <a:lstStyle/>
                    <a:p>
                      <a:pPr algn="ctr"/>
                      <a:r>
                        <a:rPr lang="en-US" sz="1600">
                          <a:solidFill>
                            <a:srgbClr val="000000"/>
                          </a:solidFill>
                          <a:effectLst/>
                          <a:latin typeface="微软雅黑" panose="020B0503020204020204" pitchFamily="34" charset="-122"/>
                          <a:ea typeface="微软雅黑" panose="020B0503020204020204" pitchFamily="34" charset="-122"/>
                        </a:rPr>
                        <a:t>_IONBF</a:t>
                      </a:r>
                    </a:p>
                  </a:txBody>
                  <a:tcPr anchor="ctr"/>
                </a:tc>
                <a:tc>
                  <a:txBody>
                    <a:bodyPr/>
                    <a:lstStyle/>
                    <a:p>
                      <a:pPr algn="ctr"/>
                      <a:r>
                        <a:rPr lang="zh-CN" altLang="en-US" sz="1600" b="1" dirty="0">
                          <a:solidFill>
                            <a:srgbClr val="000000"/>
                          </a:solidFill>
                          <a:effectLst/>
                          <a:latin typeface="微软雅黑" panose="020B0503020204020204" pitchFamily="34" charset="-122"/>
                          <a:ea typeface="微软雅黑" panose="020B0503020204020204" pitchFamily="34" charset="-122"/>
                        </a:rPr>
                        <a:t>无缓冲</a:t>
                      </a:r>
                      <a:endParaRPr lang="en-US" sz="1600" dirty="0">
                        <a:solidFill>
                          <a:srgbClr val="000000"/>
                        </a:solidFill>
                        <a:effectLst/>
                        <a:latin typeface="微软雅黑" panose="020B0503020204020204" pitchFamily="34" charset="-122"/>
                        <a:ea typeface="微软雅黑" panose="020B0503020204020204" pitchFamily="34" charset="-122"/>
                      </a:endParaRPr>
                    </a:p>
                  </a:txBody>
                  <a:tcPr anchor="ctr"/>
                </a:tc>
                <a:tc>
                  <a:txBody>
                    <a:bodyPr/>
                    <a:lstStyle/>
                    <a:p>
                      <a:r>
                        <a:rPr lang="zh-CN" altLang="en-US" sz="1600" dirty="0">
                          <a:solidFill>
                            <a:srgbClr val="000000"/>
                          </a:solidFill>
                          <a:effectLst/>
                          <a:latin typeface="微软雅黑" panose="020B0503020204020204" pitchFamily="34" charset="-122"/>
                          <a:ea typeface="微软雅黑" panose="020B0503020204020204" pitchFamily="34" charset="-122"/>
                        </a:rPr>
                        <a:t>数据立即写入，不经过中间缓存</a:t>
                      </a:r>
                    </a:p>
                  </a:txBody>
                  <a:tcPr anchor="ctr"/>
                </a:tc>
                <a:tc>
                  <a:txBody>
                    <a:bodyPr/>
                    <a:lstStyle/>
                    <a:p>
                      <a:r>
                        <a:rPr lang="zh-CN" altLang="en-US" sz="1600" dirty="0">
                          <a:solidFill>
                            <a:srgbClr val="000000"/>
                          </a:solidFill>
                          <a:effectLst/>
                          <a:latin typeface="微软雅黑" panose="020B0503020204020204" pitchFamily="34" charset="-122"/>
                          <a:ea typeface="微软雅黑" panose="020B0503020204020204" pitchFamily="34" charset="-122"/>
                        </a:rPr>
                        <a:t>错误日志（</a:t>
                      </a:r>
                      <a:r>
                        <a:rPr lang="en-US" sz="1600" dirty="0">
                          <a:solidFill>
                            <a:srgbClr val="000000"/>
                          </a:solidFill>
                          <a:effectLst/>
                          <a:latin typeface="微软雅黑" panose="020B0503020204020204" pitchFamily="34" charset="-122"/>
                          <a:ea typeface="微软雅黑" panose="020B0503020204020204" pitchFamily="34" charset="-122"/>
                        </a:rPr>
                        <a:t>stderr </a:t>
                      </a:r>
                      <a:r>
                        <a:rPr lang="zh-CN" altLang="en-US" sz="1600" dirty="0">
                          <a:solidFill>
                            <a:srgbClr val="000000"/>
                          </a:solidFill>
                          <a:effectLst/>
                          <a:latin typeface="微软雅黑" panose="020B0503020204020204" pitchFamily="34" charset="-122"/>
                          <a:ea typeface="微软雅黑" panose="020B0503020204020204" pitchFamily="34" charset="-122"/>
                        </a:rPr>
                        <a:t>默认模式）</a:t>
                      </a:r>
                    </a:p>
                  </a:txBody>
                  <a:tcPr anchor="ctr"/>
                </a:tc>
                <a:extLst>
                  <a:ext uri="{0D108BD9-81ED-4DB2-BD59-A6C34878D82A}">
                    <a16:rowId xmlns:a16="http://schemas.microsoft.com/office/drawing/2014/main" val="32284228"/>
                  </a:ext>
                </a:extLst>
              </a:tr>
            </a:tbl>
          </a:graphicData>
        </a:graphic>
      </p:graphicFrame>
    </p:spTree>
    <p:extLst>
      <p:ext uri="{BB962C8B-B14F-4D97-AF65-F5344CB8AC3E}">
        <p14:creationId xmlns:p14="http://schemas.microsoft.com/office/powerpoint/2010/main" val="3062971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A6B293-A9C0-4432-8D46-2CE86433EE16}"/>
              </a:ext>
            </a:extLst>
          </p:cNvPr>
          <p:cNvSpPr>
            <a:spLocks noGrp="1"/>
          </p:cNvSpPr>
          <p:nvPr>
            <p:ph type="title"/>
          </p:nvPr>
        </p:nvSpPr>
        <p:spPr/>
        <p:txBody>
          <a:bodyPr/>
          <a:lstStyle/>
          <a:p>
            <a:r>
              <a:rPr lang="zh-CN" altLang="en-US" dirty="0"/>
              <a:t>文件缓冲区调整（例）</a:t>
            </a:r>
          </a:p>
        </p:txBody>
      </p:sp>
      <p:sp>
        <p:nvSpPr>
          <p:cNvPr id="3" name="内容占位符 2">
            <a:extLst>
              <a:ext uri="{FF2B5EF4-FFF2-40B4-BE49-F238E27FC236}">
                <a16:creationId xmlns:a16="http://schemas.microsoft.com/office/drawing/2014/main" id="{4AF9119D-2836-41E5-B764-3DB6DEC2CC48}"/>
              </a:ext>
            </a:extLst>
          </p:cNvPr>
          <p:cNvSpPr>
            <a:spLocks noGrp="1"/>
          </p:cNvSpPr>
          <p:nvPr>
            <p:ph idx="1"/>
          </p:nvPr>
        </p:nvSpPr>
        <p:spPr>
          <a:xfrm>
            <a:off x="301625" y="1362808"/>
            <a:ext cx="8540750" cy="4736367"/>
          </a:xfrm>
        </p:spPr>
        <p:txBody>
          <a:bodyPr/>
          <a:lstStyle/>
          <a:p>
            <a:r>
              <a:rPr lang="zh-CN" altLang="en-US" sz="2000" dirty="0"/>
              <a:t>例：禁用缓冲区（实时日志输出）</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a:t>例：自定义超大缓冲区（提高大数据读写性能）</a:t>
            </a:r>
          </a:p>
        </p:txBody>
      </p:sp>
      <p:sp>
        <p:nvSpPr>
          <p:cNvPr id="4" name="卷形: 垂直 3">
            <a:extLst>
              <a:ext uri="{FF2B5EF4-FFF2-40B4-BE49-F238E27FC236}">
                <a16:creationId xmlns:a16="http://schemas.microsoft.com/office/drawing/2014/main" id="{DFE69F93-1124-4D59-B138-85ADE6E5FCDB}"/>
              </a:ext>
            </a:extLst>
          </p:cNvPr>
          <p:cNvSpPr/>
          <p:nvPr/>
        </p:nvSpPr>
        <p:spPr bwMode="auto">
          <a:xfrm>
            <a:off x="565395" y="1810263"/>
            <a:ext cx="6487656" cy="2144456"/>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设置为无缓冲模式</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即使没有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\n</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，每次 </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fprintf</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都会立即触发系统写操作</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setvbuf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NULL, _IONBF, 0);</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for (int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0;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&lt; 5;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fprintf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正在执行步骤 </a:t>
            </a:r>
            <a:r>
              <a:rPr kumimoji="0" lang="en-US" altLang="zh-CN"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%d...</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i</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这里不需要 </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fflush</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，内容也会立即进入文件</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5" name="卷形: 垂直 4">
            <a:extLst>
              <a:ext uri="{FF2B5EF4-FFF2-40B4-BE49-F238E27FC236}">
                <a16:creationId xmlns:a16="http://schemas.microsoft.com/office/drawing/2014/main" id="{D6FE2068-A867-4040-ABEE-D3044E96233E}"/>
              </a:ext>
            </a:extLst>
          </p:cNvPr>
          <p:cNvSpPr/>
          <p:nvPr/>
        </p:nvSpPr>
        <p:spPr bwMode="auto">
          <a:xfrm>
            <a:off x="565395" y="4528355"/>
            <a:ext cx="6487656" cy="2144456"/>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手动分配缓冲区</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char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my_buffer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 (char *)malloc(BUF_SIZE);</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设置为全缓冲，并指定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1MB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大小</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if (</a:t>
            </a:r>
            <a:r>
              <a:rPr kumimoji="0" lang="en-US" altLang="zh-CN" b="0" i="0" u="none" strike="noStrike" kern="0" cap="none" spc="0" normalizeH="0" baseline="0" noProof="0" dirty="0" err="1">
                <a:ln>
                  <a:noFill/>
                </a:ln>
                <a:solidFill>
                  <a:srgbClr val="C00000"/>
                </a:solidFill>
                <a:effectLst/>
                <a:uLnTx/>
                <a:uFillTx/>
                <a:latin typeface="Times New Roman" panose="02020603050405020304" pitchFamily="18" charset="0"/>
                <a:ea typeface="微软雅黑"/>
                <a:cs typeface="Times New Roman" panose="02020603050405020304" pitchFamily="18" charset="0"/>
              </a:rPr>
              <a:t>setvbuf</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my_buffer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_IOFBF, BUF_SIZE) != 0)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zh-CN" b="0" i="0" u="none" strike="noStrike" kern="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perror</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r>
              <a:rPr kumimoji="0" lang="zh-CN" altLang="en-US"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设置缓冲区失败</a:t>
            </a: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执行大量写入</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数据会积攒到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1MB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后才真正写入硬盘一次</a:t>
            </a:r>
            <a:endPar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038754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0F19E5-D0D7-4540-9827-C4D994D49423}"/>
              </a:ext>
            </a:extLst>
          </p:cNvPr>
          <p:cNvSpPr>
            <a:spLocks noGrp="1"/>
          </p:cNvSpPr>
          <p:nvPr>
            <p:ph type="title"/>
          </p:nvPr>
        </p:nvSpPr>
        <p:spPr/>
        <p:txBody>
          <a:bodyPr/>
          <a:lstStyle/>
          <a:p>
            <a:r>
              <a:rPr lang="zh-CN" altLang="en-US" dirty="0"/>
              <a:t>资源泄露错误</a:t>
            </a:r>
          </a:p>
        </p:txBody>
      </p:sp>
      <p:sp>
        <p:nvSpPr>
          <p:cNvPr id="3" name="内容占位符 2">
            <a:extLst>
              <a:ext uri="{FF2B5EF4-FFF2-40B4-BE49-F238E27FC236}">
                <a16:creationId xmlns:a16="http://schemas.microsoft.com/office/drawing/2014/main" id="{5FCE3ADD-B333-4ED8-9465-82C0A3644952}"/>
              </a:ext>
            </a:extLst>
          </p:cNvPr>
          <p:cNvSpPr>
            <a:spLocks noGrp="1"/>
          </p:cNvSpPr>
          <p:nvPr>
            <p:ph idx="1"/>
          </p:nvPr>
        </p:nvSpPr>
        <p:spPr/>
        <p:txBody>
          <a:bodyPr/>
          <a:lstStyle/>
          <a:p>
            <a:r>
              <a:rPr lang="zh-CN" altLang="en-US" dirty="0"/>
              <a:t>文件句柄是有限资源（涉及文件信息和缓冲区的维护），操作系统限制单进程打开文件数 </a:t>
            </a:r>
            <a:r>
              <a:rPr lang="en-US" altLang="zh-CN" dirty="0"/>
              <a:t>(</a:t>
            </a:r>
            <a:r>
              <a:rPr lang="zh-CN" altLang="en-US" dirty="0"/>
              <a:t>通常为 </a:t>
            </a:r>
            <a:r>
              <a:rPr lang="en-US" altLang="zh-CN" dirty="0"/>
              <a:t>512 </a:t>
            </a:r>
            <a:r>
              <a:rPr lang="zh-CN" altLang="en-US" dirty="0"/>
              <a:t>或 </a:t>
            </a:r>
            <a:r>
              <a:rPr lang="en-US" altLang="zh-CN" dirty="0"/>
              <a:t>1024)</a:t>
            </a:r>
          </a:p>
          <a:p>
            <a:r>
              <a:rPr lang="zh-CN" altLang="en-US" dirty="0"/>
              <a:t>常见 </a:t>
            </a:r>
            <a:r>
              <a:rPr lang="en-US" altLang="zh-CN" dirty="0" err="1">
                <a:solidFill>
                  <a:srgbClr val="0070C0"/>
                </a:solidFill>
              </a:rPr>
              <a:t>fopen</a:t>
            </a:r>
            <a:r>
              <a:rPr lang="en-US" altLang="zh-CN" dirty="0">
                <a:solidFill>
                  <a:srgbClr val="0070C0"/>
                </a:solidFill>
              </a:rPr>
              <a:t>() </a:t>
            </a:r>
            <a:r>
              <a:rPr lang="zh-CN" altLang="en-US" dirty="0"/>
              <a:t>的错误</a:t>
            </a:r>
            <a:endParaRPr lang="en-US" altLang="zh-CN" dirty="0"/>
          </a:p>
          <a:p>
            <a:pPr lvl="1"/>
            <a:r>
              <a:rPr lang="zh-CN" altLang="en-US" dirty="0"/>
              <a:t>在循环中 </a:t>
            </a:r>
            <a:r>
              <a:rPr lang="en-US" altLang="zh-CN" dirty="0" err="1">
                <a:solidFill>
                  <a:srgbClr val="0070C0"/>
                </a:solidFill>
              </a:rPr>
              <a:t>fopen</a:t>
            </a:r>
            <a:r>
              <a:rPr lang="en-US" altLang="zh-CN" dirty="0">
                <a:solidFill>
                  <a:srgbClr val="0070C0"/>
                </a:solidFill>
              </a:rPr>
              <a:t>() </a:t>
            </a:r>
            <a:r>
              <a:rPr lang="zh-CN" altLang="en-US" dirty="0"/>
              <a:t>却忘记 </a:t>
            </a:r>
            <a:r>
              <a:rPr lang="en-US" altLang="zh-CN" dirty="0" err="1">
                <a:solidFill>
                  <a:srgbClr val="0070C0"/>
                </a:solidFill>
              </a:rPr>
              <a:t>fclose</a:t>
            </a:r>
            <a:r>
              <a:rPr lang="en-US" altLang="zh-CN" dirty="0">
                <a:solidFill>
                  <a:srgbClr val="0070C0"/>
                </a:solidFill>
              </a:rPr>
              <a:t>()</a:t>
            </a:r>
          </a:p>
          <a:p>
            <a:pPr lvl="1"/>
            <a:r>
              <a:rPr lang="zh-CN" altLang="en-US" dirty="0"/>
              <a:t>函数中间遇到错误提前 </a:t>
            </a:r>
            <a:r>
              <a:rPr lang="en-US" altLang="zh-CN" dirty="0">
                <a:solidFill>
                  <a:srgbClr val="0070C0"/>
                </a:solidFill>
              </a:rPr>
              <a:t>return</a:t>
            </a:r>
            <a:r>
              <a:rPr lang="zh-CN" altLang="en-US" dirty="0"/>
              <a:t>，跳过了 </a:t>
            </a:r>
            <a:r>
              <a:rPr lang="en-US" altLang="zh-CN" dirty="0" err="1">
                <a:solidFill>
                  <a:srgbClr val="0070C0"/>
                </a:solidFill>
              </a:rPr>
              <a:t>fclose</a:t>
            </a:r>
            <a:r>
              <a:rPr lang="en-US" altLang="zh-CN" dirty="0">
                <a:solidFill>
                  <a:srgbClr val="0070C0"/>
                </a:solidFill>
              </a:rPr>
              <a:t>()</a:t>
            </a:r>
            <a:endParaRPr lang="zh-CN" altLang="en-US" dirty="0">
              <a:solidFill>
                <a:srgbClr val="0070C0"/>
              </a:solidFill>
            </a:endParaRPr>
          </a:p>
        </p:txBody>
      </p:sp>
      <p:sp>
        <p:nvSpPr>
          <p:cNvPr id="4" name="卷形: 垂直 3">
            <a:extLst>
              <a:ext uri="{FF2B5EF4-FFF2-40B4-BE49-F238E27FC236}">
                <a16:creationId xmlns:a16="http://schemas.microsoft.com/office/drawing/2014/main" id="{7DB86FE9-B506-4E65-93D2-DC72BBB94A00}"/>
              </a:ext>
            </a:extLst>
          </p:cNvPr>
          <p:cNvSpPr/>
          <p:nvPr/>
        </p:nvSpPr>
        <p:spPr bwMode="auto">
          <a:xfrm>
            <a:off x="861646" y="4231037"/>
            <a:ext cx="7652884" cy="1691221"/>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for (int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=0;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&lt;5000;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i</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FILE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fopen</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("temp.txt", "r");</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忘记 </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fclose</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fp</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运行不久后，</a:t>
            </a:r>
            <a:r>
              <a:rPr kumimoji="0" lang="en-US" altLang="zh-CN" b="0" i="0" u="none" strike="noStrike" kern="0" cap="none" spc="0" normalizeH="0" baseline="0" noProof="0" dirty="0" err="1">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fopen</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将一直返回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NULL</a:t>
            </a:r>
          </a:p>
        </p:txBody>
      </p:sp>
    </p:spTree>
    <p:extLst>
      <p:ext uri="{BB962C8B-B14F-4D97-AF65-F5344CB8AC3E}">
        <p14:creationId xmlns:p14="http://schemas.microsoft.com/office/powerpoint/2010/main" val="42322576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0E949F-9CBE-497B-B86E-AC567E938277}"/>
              </a:ext>
            </a:extLst>
          </p:cNvPr>
          <p:cNvSpPr>
            <a:spLocks noGrp="1"/>
          </p:cNvSpPr>
          <p:nvPr>
            <p:ph type="title"/>
          </p:nvPr>
        </p:nvSpPr>
        <p:spPr/>
        <p:txBody>
          <a:bodyPr/>
          <a:lstStyle/>
          <a:p>
            <a:r>
              <a:rPr lang="zh-CN" altLang="en-US" dirty="0"/>
              <a:t>系统临时文件</a:t>
            </a:r>
          </a:p>
        </p:txBody>
      </p:sp>
      <p:sp>
        <p:nvSpPr>
          <p:cNvPr id="3" name="内容占位符 2">
            <a:extLst>
              <a:ext uri="{FF2B5EF4-FFF2-40B4-BE49-F238E27FC236}">
                <a16:creationId xmlns:a16="http://schemas.microsoft.com/office/drawing/2014/main" id="{11D93BB3-BA09-49A9-AD8E-6571F69140C4}"/>
              </a:ext>
            </a:extLst>
          </p:cNvPr>
          <p:cNvSpPr>
            <a:spLocks noGrp="1"/>
          </p:cNvSpPr>
          <p:nvPr>
            <p:ph idx="1"/>
          </p:nvPr>
        </p:nvSpPr>
        <p:spPr>
          <a:xfrm>
            <a:off x="301625" y="1556792"/>
            <a:ext cx="8540750" cy="4887970"/>
          </a:xfrm>
        </p:spPr>
        <p:txBody>
          <a:bodyPr/>
          <a:lstStyle/>
          <a:p>
            <a:pPr>
              <a:spcBef>
                <a:spcPts val="0"/>
              </a:spcBef>
            </a:pPr>
            <a:r>
              <a:rPr lang="zh-CN" altLang="en-US" dirty="0"/>
              <a:t>有时需要使用文件暂存临时数据，用完后需要手动删除，否则大量生成的文件将可能迅速塞满磁盘</a:t>
            </a:r>
          </a:p>
          <a:p>
            <a:pPr>
              <a:spcBef>
                <a:spcPts val="0"/>
              </a:spcBef>
            </a:pPr>
            <a:r>
              <a:rPr lang="zh-CN" altLang="en-US" dirty="0"/>
              <a:t>解决方案：使用函数 </a:t>
            </a:r>
            <a:r>
              <a:rPr lang="en-US" altLang="zh-CN" dirty="0" err="1">
                <a:solidFill>
                  <a:srgbClr val="0070C0"/>
                </a:solidFill>
              </a:rPr>
              <a:t>tmpfile</a:t>
            </a:r>
            <a:r>
              <a:rPr lang="en-US" altLang="zh-CN" dirty="0">
                <a:solidFill>
                  <a:srgbClr val="0070C0"/>
                </a:solidFill>
              </a:rPr>
              <a:t>() </a:t>
            </a:r>
            <a:r>
              <a:rPr lang="zh-CN" altLang="en-US" dirty="0"/>
              <a:t>创建临时文件</a:t>
            </a:r>
            <a:endParaRPr lang="en-US" altLang="zh-CN" dirty="0"/>
          </a:p>
          <a:p>
            <a:pPr>
              <a:spcBef>
                <a:spcPts val="0"/>
              </a:spcBef>
            </a:pPr>
            <a:r>
              <a:rPr lang="zh-CN" altLang="en-US" dirty="0"/>
              <a:t>系统临时文件的特点：</a:t>
            </a:r>
          </a:p>
          <a:p>
            <a:pPr lvl="1">
              <a:spcBef>
                <a:spcPts val="0"/>
              </a:spcBef>
            </a:pPr>
            <a:r>
              <a:rPr lang="zh-CN" altLang="en-US" dirty="0"/>
              <a:t> </a:t>
            </a:r>
            <a:r>
              <a:rPr lang="zh-CN" altLang="en-US" sz="2000" dirty="0"/>
              <a:t>在系统临时目录创建文件。</a:t>
            </a:r>
          </a:p>
          <a:p>
            <a:pPr lvl="1">
              <a:spcBef>
                <a:spcPts val="0"/>
              </a:spcBef>
            </a:pPr>
            <a:r>
              <a:rPr lang="zh-CN" altLang="en-US" sz="2000" dirty="0"/>
              <a:t> 程序结束或 </a:t>
            </a:r>
            <a:r>
              <a:rPr lang="en-US" altLang="zh-CN" sz="2000" dirty="0" err="1">
                <a:solidFill>
                  <a:srgbClr val="0070C0"/>
                </a:solidFill>
              </a:rPr>
              <a:t>fclose</a:t>
            </a:r>
            <a:r>
              <a:rPr lang="en-US" altLang="zh-CN" sz="2000" dirty="0">
                <a:solidFill>
                  <a:srgbClr val="0070C0"/>
                </a:solidFill>
              </a:rPr>
              <a:t>() </a:t>
            </a:r>
            <a:r>
              <a:rPr lang="zh-CN" altLang="en-US" sz="2000" dirty="0"/>
              <a:t>时自动删除，不留垃圾。</a:t>
            </a:r>
          </a:p>
          <a:p>
            <a:endParaRPr lang="zh-CN" altLang="en-US" dirty="0"/>
          </a:p>
        </p:txBody>
      </p:sp>
      <p:sp>
        <p:nvSpPr>
          <p:cNvPr id="4" name="卷形: 垂直 3">
            <a:extLst>
              <a:ext uri="{FF2B5EF4-FFF2-40B4-BE49-F238E27FC236}">
                <a16:creationId xmlns:a16="http://schemas.microsoft.com/office/drawing/2014/main" id="{81934AE8-36C7-478E-B533-18DC5EBDABAF}"/>
              </a:ext>
            </a:extLst>
          </p:cNvPr>
          <p:cNvSpPr/>
          <p:nvPr/>
        </p:nvSpPr>
        <p:spPr bwMode="auto">
          <a:xfrm>
            <a:off x="949569" y="4290842"/>
            <a:ext cx="6356839" cy="1932370"/>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#include &lt;</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stdio.h</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&gt;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FILE *temp = </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tmpfile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fprintf</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(temp, "Temporary Data");</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rewind(temp);</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读取使用 </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a:t>
            </a:r>
          </a:p>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fclose</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(temp);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文件自动消失</a:t>
            </a:r>
          </a:p>
        </p:txBody>
      </p:sp>
    </p:spTree>
    <p:extLst>
      <p:ext uri="{BB962C8B-B14F-4D97-AF65-F5344CB8AC3E}">
        <p14:creationId xmlns:p14="http://schemas.microsoft.com/office/powerpoint/2010/main" val="42136992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053CA4-9E7A-4C90-9223-301AD2C6D2B8}"/>
              </a:ext>
            </a:extLst>
          </p:cNvPr>
          <p:cNvSpPr>
            <a:spLocks noGrp="1"/>
          </p:cNvSpPr>
          <p:nvPr>
            <p:ph type="title"/>
          </p:nvPr>
        </p:nvSpPr>
        <p:spPr/>
        <p:txBody>
          <a:bodyPr/>
          <a:lstStyle/>
          <a:p>
            <a:r>
              <a:rPr lang="zh-CN" altLang="en-US" dirty="0"/>
              <a:t>系统临时文件</a:t>
            </a:r>
          </a:p>
        </p:txBody>
      </p:sp>
      <p:sp>
        <p:nvSpPr>
          <p:cNvPr id="3" name="内容占位符 2">
            <a:extLst>
              <a:ext uri="{FF2B5EF4-FFF2-40B4-BE49-F238E27FC236}">
                <a16:creationId xmlns:a16="http://schemas.microsoft.com/office/drawing/2014/main" id="{C4500367-643D-42BC-BAFF-284ECCC9F4F9}"/>
              </a:ext>
            </a:extLst>
          </p:cNvPr>
          <p:cNvSpPr>
            <a:spLocks noGrp="1"/>
          </p:cNvSpPr>
          <p:nvPr>
            <p:ph idx="1"/>
          </p:nvPr>
        </p:nvSpPr>
        <p:spPr/>
        <p:txBody>
          <a:bodyPr/>
          <a:lstStyle/>
          <a:p>
            <a:r>
              <a:rPr lang="zh-CN" altLang="en-US" sz="2000" dirty="0"/>
              <a:t>临时文件存储在系统的临时目录</a:t>
            </a:r>
          </a:p>
          <a:p>
            <a:pPr lvl="1"/>
            <a:r>
              <a:rPr lang="zh-CN" altLang="en-US" sz="1800" dirty="0"/>
              <a:t>在 </a:t>
            </a:r>
            <a:r>
              <a:rPr lang="en-US" altLang="zh-CN" sz="1800" dirty="0"/>
              <a:t>Windows </a:t>
            </a:r>
            <a:r>
              <a:rPr lang="zh-CN" altLang="en-US" sz="1800" dirty="0"/>
              <a:t>下：</a:t>
            </a:r>
          </a:p>
          <a:p>
            <a:pPr lvl="2"/>
            <a:r>
              <a:rPr lang="zh-CN" altLang="en-US" sz="1600" dirty="0"/>
              <a:t>通常取决于环境变量 </a:t>
            </a:r>
            <a:r>
              <a:rPr lang="en-US" altLang="zh-CN" sz="1600" dirty="0">
                <a:solidFill>
                  <a:srgbClr val="0070C0"/>
                </a:solidFill>
              </a:rPr>
              <a:t>%TEMP% </a:t>
            </a:r>
            <a:r>
              <a:rPr lang="zh-CN" altLang="en-US" sz="1600" dirty="0"/>
              <a:t>或 </a:t>
            </a:r>
            <a:r>
              <a:rPr lang="en-US" altLang="zh-CN" sz="1600" dirty="0">
                <a:solidFill>
                  <a:srgbClr val="0070C0"/>
                </a:solidFill>
              </a:rPr>
              <a:t>%TMP%</a:t>
            </a:r>
            <a:r>
              <a:rPr lang="zh-CN" altLang="en-US" sz="1600" dirty="0"/>
              <a:t>。</a:t>
            </a:r>
          </a:p>
          <a:p>
            <a:pPr lvl="2"/>
            <a:r>
              <a:rPr lang="zh-CN" altLang="en-US" sz="1600" dirty="0"/>
              <a:t>默认路径：</a:t>
            </a:r>
            <a:r>
              <a:rPr lang="en-US" altLang="zh-CN" sz="1600" dirty="0">
                <a:solidFill>
                  <a:srgbClr val="0070C0"/>
                </a:solidFill>
              </a:rPr>
              <a:t>C:\Users\&lt;UserName&gt;\AppData\Local\Temp</a:t>
            </a:r>
          </a:p>
          <a:p>
            <a:pPr lvl="1"/>
            <a:r>
              <a:rPr lang="zh-CN" altLang="en-US" sz="1800" dirty="0"/>
              <a:t>在 </a:t>
            </a:r>
            <a:r>
              <a:rPr lang="en-US" altLang="zh-CN" sz="1800" dirty="0"/>
              <a:t>Linux / macOS </a:t>
            </a:r>
            <a:r>
              <a:rPr lang="zh-CN" altLang="en-US" sz="1800" dirty="0"/>
              <a:t>系统下：</a:t>
            </a:r>
          </a:p>
          <a:p>
            <a:pPr lvl="2"/>
            <a:r>
              <a:rPr lang="zh-CN" altLang="en-US" sz="1600" dirty="0"/>
              <a:t>默认路径：</a:t>
            </a:r>
            <a:r>
              <a:rPr lang="en-US" altLang="zh-CN" sz="1600" dirty="0">
                <a:solidFill>
                  <a:srgbClr val="0070C0"/>
                </a:solidFill>
              </a:rPr>
              <a:t>/</a:t>
            </a:r>
            <a:r>
              <a:rPr lang="en-US" altLang="zh-CN" sz="1600" dirty="0" err="1">
                <a:solidFill>
                  <a:srgbClr val="0070C0"/>
                </a:solidFill>
              </a:rPr>
              <a:t>tmp</a:t>
            </a:r>
            <a:endParaRPr lang="en-US" altLang="zh-CN" sz="1600" dirty="0">
              <a:solidFill>
                <a:srgbClr val="0070C0"/>
              </a:solidFill>
            </a:endParaRPr>
          </a:p>
          <a:p>
            <a:pPr lvl="2"/>
            <a:r>
              <a:rPr lang="zh-CN" altLang="en-US" sz="1600" dirty="0"/>
              <a:t>备用路径：</a:t>
            </a:r>
            <a:r>
              <a:rPr lang="en-US" altLang="zh-CN" sz="1600" dirty="0">
                <a:solidFill>
                  <a:srgbClr val="0070C0"/>
                </a:solidFill>
              </a:rPr>
              <a:t>/var/</a:t>
            </a:r>
            <a:r>
              <a:rPr lang="en-US" altLang="zh-CN" sz="1600" dirty="0" err="1">
                <a:solidFill>
                  <a:srgbClr val="0070C0"/>
                </a:solidFill>
              </a:rPr>
              <a:t>tmp</a:t>
            </a:r>
            <a:r>
              <a:rPr lang="zh-CN" altLang="en-US" sz="1600" dirty="0"/>
              <a:t>（具体取决于 </a:t>
            </a:r>
            <a:r>
              <a:rPr lang="en-US" altLang="zh-CN" sz="1600" dirty="0"/>
              <a:t>&lt;</a:t>
            </a:r>
            <a:r>
              <a:rPr lang="en-US" altLang="zh-CN" sz="1600" dirty="0" err="1"/>
              <a:t>stdio.h</a:t>
            </a:r>
            <a:r>
              <a:rPr lang="en-US" altLang="zh-CN" sz="1600" dirty="0"/>
              <a:t>&gt; </a:t>
            </a:r>
            <a:r>
              <a:rPr lang="zh-CN" altLang="en-US" sz="1600" dirty="0"/>
              <a:t>中定义的 </a:t>
            </a:r>
            <a:r>
              <a:rPr lang="en-US" altLang="zh-CN" sz="1600" dirty="0" err="1"/>
              <a:t>P_tmpdir</a:t>
            </a:r>
            <a:r>
              <a:rPr lang="en-US" altLang="zh-CN" sz="1600" dirty="0"/>
              <a:t> </a:t>
            </a:r>
            <a:r>
              <a:rPr lang="zh-CN" altLang="en-US" sz="1600" dirty="0"/>
              <a:t>宏）</a:t>
            </a:r>
          </a:p>
          <a:p>
            <a:r>
              <a:rPr lang="zh-CN" altLang="en-US" sz="2000" dirty="0"/>
              <a:t>匿名性：文件名通常是系统自动生成的随机乱码（如 </a:t>
            </a:r>
            <a:r>
              <a:rPr lang="en-US" altLang="zh-CN" sz="2000" dirty="0">
                <a:solidFill>
                  <a:srgbClr val="0070C0"/>
                </a:solidFill>
              </a:rPr>
              <a:t>tmp78A.tmp</a:t>
            </a:r>
            <a:r>
              <a:rPr lang="zh-CN" altLang="en-US" sz="2000" dirty="0"/>
              <a:t>）</a:t>
            </a:r>
            <a:endParaRPr lang="en-US" altLang="zh-CN" sz="2000" dirty="0"/>
          </a:p>
          <a:p>
            <a:r>
              <a:rPr lang="zh-CN" altLang="en-US" sz="2000" dirty="0"/>
              <a:t>立即“删除”机制（</a:t>
            </a:r>
            <a:r>
              <a:rPr lang="en-US" altLang="zh-CN" sz="2000" dirty="0"/>
              <a:t>Unix/Linux </a:t>
            </a:r>
            <a:r>
              <a:rPr lang="zh-CN" altLang="en-US" sz="2000" dirty="0"/>
              <a:t>特性）：程序一旦崩溃或结束，文件自动消失，不会残留垃圾在磁盘上</a:t>
            </a:r>
          </a:p>
        </p:txBody>
      </p:sp>
    </p:spTree>
    <p:extLst>
      <p:ext uri="{BB962C8B-B14F-4D97-AF65-F5344CB8AC3E}">
        <p14:creationId xmlns:p14="http://schemas.microsoft.com/office/powerpoint/2010/main" val="20720155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13C598-2264-479F-ABCC-8782A902DD37}"/>
              </a:ext>
            </a:extLst>
          </p:cNvPr>
          <p:cNvSpPr>
            <a:spLocks noGrp="1"/>
          </p:cNvSpPr>
          <p:nvPr>
            <p:ph type="title"/>
          </p:nvPr>
        </p:nvSpPr>
        <p:spPr/>
        <p:txBody>
          <a:bodyPr/>
          <a:lstStyle/>
          <a:p>
            <a:r>
              <a:rPr lang="zh-CN" altLang="en-US" dirty="0"/>
              <a:t>文件的删除与重命名</a:t>
            </a:r>
          </a:p>
        </p:txBody>
      </p:sp>
      <p:sp>
        <p:nvSpPr>
          <p:cNvPr id="3" name="内容占位符 2">
            <a:extLst>
              <a:ext uri="{FF2B5EF4-FFF2-40B4-BE49-F238E27FC236}">
                <a16:creationId xmlns:a16="http://schemas.microsoft.com/office/drawing/2014/main" id="{1DE407C5-F394-4658-9F53-19424DD36CDF}"/>
              </a:ext>
            </a:extLst>
          </p:cNvPr>
          <p:cNvSpPr>
            <a:spLocks noGrp="1"/>
          </p:cNvSpPr>
          <p:nvPr>
            <p:ph idx="1"/>
          </p:nvPr>
        </p:nvSpPr>
        <p:spPr>
          <a:xfrm>
            <a:off x="301625" y="1354016"/>
            <a:ext cx="8540750" cy="4745160"/>
          </a:xfrm>
        </p:spPr>
        <p:txBody>
          <a:bodyPr/>
          <a:lstStyle/>
          <a:p>
            <a:r>
              <a:rPr lang="zh-CN" altLang="en-US" dirty="0"/>
              <a:t>删除指定文件（相当于 </a:t>
            </a:r>
            <a:r>
              <a:rPr lang="en-US" altLang="zh-CN" dirty="0"/>
              <a:t>Linux </a:t>
            </a:r>
            <a:r>
              <a:rPr lang="zh-CN" altLang="en-US" dirty="0"/>
              <a:t>中的 </a:t>
            </a:r>
            <a:r>
              <a:rPr lang="en-US" altLang="zh-CN" dirty="0">
                <a:solidFill>
                  <a:srgbClr val="0070C0"/>
                </a:solidFill>
              </a:rPr>
              <a:t>rm</a:t>
            </a:r>
            <a:r>
              <a:rPr lang="en-US" altLang="zh-CN" dirty="0"/>
              <a:t> </a:t>
            </a:r>
            <a:r>
              <a:rPr lang="zh-CN" altLang="en-US" dirty="0"/>
              <a:t>命令）</a:t>
            </a:r>
            <a:endParaRPr lang="en-US" altLang="zh-CN" dirty="0"/>
          </a:p>
          <a:p>
            <a:pPr marL="0" indent="0">
              <a:buNone/>
            </a:pPr>
            <a:r>
              <a:rPr lang="en-US" altLang="zh-CN" dirty="0"/>
              <a:t>     </a:t>
            </a:r>
            <a:r>
              <a:rPr lang="en-US" altLang="zh-CN" sz="2000" dirty="0">
                <a:solidFill>
                  <a:srgbClr val="0070C0"/>
                </a:solidFill>
              </a:rPr>
              <a:t>int remove(const char* filename);</a:t>
            </a:r>
          </a:p>
          <a:p>
            <a:pPr lvl="1"/>
            <a:r>
              <a:rPr lang="zh-CN" altLang="en-US" sz="1800" dirty="0"/>
              <a:t>接受文件名作为参数。如果删除成功，返回</a:t>
            </a:r>
            <a:r>
              <a:rPr lang="en-US" altLang="zh-CN" sz="1800" dirty="0"/>
              <a:t>0</a:t>
            </a:r>
            <a:r>
              <a:rPr lang="zh-CN" altLang="en-US" sz="1800" dirty="0"/>
              <a:t>，否则返回非零值</a:t>
            </a:r>
            <a:endParaRPr lang="en-US" altLang="zh-CN" sz="1800" dirty="0"/>
          </a:p>
          <a:p>
            <a:pPr lvl="1"/>
            <a:r>
              <a:rPr lang="zh-CN" altLang="en-US" sz="1800" dirty="0"/>
              <a:t>注意：删除文件必须是在文件关闭的状态下。如果是用 </a:t>
            </a:r>
            <a:r>
              <a:rPr lang="en-US" altLang="zh-CN" sz="1800" dirty="0" err="1">
                <a:solidFill>
                  <a:srgbClr val="0070C0"/>
                </a:solidFill>
              </a:rPr>
              <a:t>fopen</a:t>
            </a:r>
            <a:r>
              <a:rPr lang="en-US" altLang="zh-CN" sz="1800" dirty="0">
                <a:solidFill>
                  <a:srgbClr val="0070C0"/>
                </a:solidFill>
              </a:rPr>
              <a:t>() </a:t>
            </a:r>
            <a:r>
              <a:rPr lang="zh-CN" altLang="en-US" sz="1800" dirty="0"/>
              <a:t>打开的文件，必须先用 </a:t>
            </a:r>
            <a:r>
              <a:rPr lang="en-US" altLang="zh-CN" sz="1800" dirty="0" err="1">
                <a:solidFill>
                  <a:srgbClr val="0070C0"/>
                </a:solidFill>
              </a:rPr>
              <a:t>fclose</a:t>
            </a:r>
            <a:r>
              <a:rPr lang="en-US" altLang="zh-CN" sz="1800" dirty="0">
                <a:solidFill>
                  <a:srgbClr val="0070C0"/>
                </a:solidFill>
              </a:rPr>
              <a:t>() </a:t>
            </a:r>
            <a:r>
              <a:rPr lang="zh-CN" altLang="en-US" sz="1800" dirty="0"/>
              <a:t>关闭后再删除</a:t>
            </a:r>
            <a:endParaRPr lang="en-US" altLang="zh-CN" sz="1800" dirty="0"/>
          </a:p>
          <a:p>
            <a:r>
              <a:rPr lang="zh-CN" altLang="en-US" dirty="0"/>
              <a:t>重命名文件（相当于 </a:t>
            </a:r>
            <a:r>
              <a:rPr lang="en-US" altLang="zh-CN" dirty="0"/>
              <a:t>Linux </a:t>
            </a:r>
            <a:r>
              <a:rPr lang="zh-CN" altLang="en-US" dirty="0"/>
              <a:t>中的 </a:t>
            </a:r>
            <a:r>
              <a:rPr lang="en-US" altLang="zh-CN" dirty="0">
                <a:solidFill>
                  <a:srgbClr val="0070C0"/>
                </a:solidFill>
              </a:rPr>
              <a:t>mv</a:t>
            </a:r>
            <a:r>
              <a:rPr lang="en-US" altLang="zh-CN" dirty="0"/>
              <a:t> </a:t>
            </a:r>
            <a:r>
              <a:rPr lang="zh-CN" altLang="en-US" dirty="0"/>
              <a:t>命令）</a:t>
            </a:r>
            <a:endParaRPr lang="en-US" altLang="zh-CN" dirty="0"/>
          </a:p>
          <a:p>
            <a:pPr marL="0" indent="0">
              <a:buNone/>
            </a:pPr>
            <a:r>
              <a:rPr lang="en-US" altLang="zh-CN" sz="2000" dirty="0">
                <a:solidFill>
                  <a:srgbClr val="0070C0"/>
                </a:solidFill>
              </a:rPr>
              <a:t>    int rename(const char* </a:t>
            </a:r>
            <a:r>
              <a:rPr lang="en-US" altLang="zh-CN" sz="2000" dirty="0" err="1">
                <a:solidFill>
                  <a:srgbClr val="0070C0"/>
                </a:solidFill>
              </a:rPr>
              <a:t>old_filename</a:t>
            </a:r>
            <a:r>
              <a:rPr lang="en-US" altLang="zh-CN" sz="2000" dirty="0">
                <a:solidFill>
                  <a:srgbClr val="0070C0"/>
                </a:solidFill>
              </a:rPr>
              <a:t>, const char* </a:t>
            </a:r>
            <a:r>
              <a:rPr lang="en-US" altLang="zh-CN" sz="2000" dirty="0" err="1">
                <a:solidFill>
                  <a:srgbClr val="0070C0"/>
                </a:solidFill>
              </a:rPr>
              <a:t>new_filename</a:t>
            </a:r>
            <a:r>
              <a:rPr lang="en-US" altLang="zh-CN" sz="2000" dirty="0">
                <a:solidFill>
                  <a:srgbClr val="0070C0"/>
                </a:solidFill>
              </a:rPr>
              <a:t>);</a:t>
            </a:r>
          </a:p>
          <a:p>
            <a:pPr lvl="1"/>
            <a:r>
              <a:rPr lang="zh-CN" altLang="en-US" sz="1800" dirty="0"/>
              <a:t>它接受两个参数，第一个参数是现在的文件名，第二个参数是新的文件名。如果改名成功，返回</a:t>
            </a:r>
            <a:r>
              <a:rPr lang="en-US" altLang="zh-CN" sz="1800" dirty="0"/>
              <a:t>0</a:t>
            </a:r>
            <a:r>
              <a:rPr lang="zh-CN" altLang="en-US" sz="1800" dirty="0"/>
              <a:t>，否则返回非零值</a:t>
            </a:r>
            <a:endParaRPr lang="en-US" altLang="zh-CN" sz="1800" dirty="0"/>
          </a:p>
          <a:p>
            <a:pPr lvl="1"/>
            <a:r>
              <a:rPr lang="zh-CN" altLang="en-US" sz="1800" dirty="0"/>
              <a:t>注意：改名后的文件不能与现有文件同名；另外，如果要改名的文件已经打开了，必须先关闭，然后再改名，对打开的文件进行改名会失败</a:t>
            </a:r>
          </a:p>
        </p:txBody>
      </p:sp>
      <p:sp>
        <p:nvSpPr>
          <p:cNvPr id="4" name="卷形: 垂直 3">
            <a:extLst>
              <a:ext uri="{FF2B5EF4-FFF2-40B4-BE49-F238E27FC236}">
                <a16:creationId xmlns:a16="http://schemas.microsoft.com/office/drawing/2014/main" id="{9AB4947A-8B18-48BB-BF57-EB039BA66534}"/>
              </a:ext>
            </a:extLst>
          </p:cNvPr>
          <p:cNvSpPr/>
          <p:nvPr/>
        </p:nvSpPr>
        <p:spPr bwMode="auto">
          <a:xfrm>
            <a:off x="852853" y="5975295"/>
            <a:ext cx="7851531" cy="418274"/>
          </a:xfrm>
          <a:prstGeom prst="verticalScroll">
            <a:avLst>
              <a:gd name="adj" fmla="val 2179"/>
            </a:avLst>
          </a:prstGeom>
          <a:solidFill>
            <a:sysClr val="window" lastClr="FFFFFF"/>
          </a:solidFill>
          <a:ln w="12700" cap="flat" cmpd="sng" algn="ctr">
            <a:solidFill>
              <a:srgbClr val="ED7D3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90000"/>
              </a:lnSpc>
              <a:spcBef>
                <a:spcPct val="0"/>
              </a:spcBef>
              <a:spcAft>
                <a:spcPct val="0"/>
              </a:spcAft>
              <a:buClrTx/>
              <a:buSzTx/>
              <a:buFontTx/>
              <a:buNone/>
              <a:tabLst>
                <a:tab pos="354013" algn="l"/>
                <a:tab pos="717550" algn="l"/>
                <a:tab pos="1071563" algn="l"/>
                <a:tab pos="1435100" algn="l"/>
                <a:tab pos="1789113" algn="l"/>
              </a:tabLst>
              <a:defRPr/>
            </a:pP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rename(“/</a:t>
            </a:r>
            <a:r>
              <a:rPr kumimoji="0" lang="en-US" altLang="zh-CN" b="0" i="0" u="none" strike="noStrike" kern="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tmp</a:t>
            </a:r>
            <a:r>
              <a:rPr kumimoji="0" lang="en-US" altLang="zh-CN" b="0" i="0" u="none" strike="noStrike" kern="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/evidence.txt”, “/home/user/nothing.txt”); </a:t>
            </a:r>
            <a:r>
              <a:rPr kumimoji="0" lang="en-US" altLang="zh-CN" b="0" i="0" u="none" strike="noStrike" kern="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zh-CN" altLang="en-US"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rPr>
              <a:t>通过重命名来移动文件</a:t>
            </a:r>
            <a:endParaRPr kumimoji="0" lang="en-US" altLang="zh-CN" b="0" i="0" u="none" strike="noStrike" kern="0" cap="none" spc="0" normalizeH="0" baseline="0" noProof="0" dirty="0">
              <a:ln>
                <a:noFill/>
              </a:ln>
              <a:solidFill>
                <a:srgbClr val="00B050"/>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398793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谢谢！</a:t>
            </a:r>
          </a:p>
        </p:txBody>
      </p:sp>
    </p:spTree>
    <p:extLst>
      <p:ext uri="{BB962C8B-B14F-4D97-AF65-F5344CB8AC3E}">
        <p14:creationId xmlns:p14="http://schemas.microsoft.com/office/powerpoint/2010/main" val="1177922589"/>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B46B21-0441-418A-8250-127FDAA4ACF8}"/>
              </a:ext>
            </a:extLst>
          </p:cNvPr>
          <p:cNvSpPr>
            <a:spLocks noGrp="1"/>
          </p:cNvSpPr>
          <p:nvPr>
            <p:ph type="title"/>
          </p:nvPr>
        </p:nvSpPr>
        <p:spPr/>
        <p:txBody>
          <a:bodyPr/>
          <a:lstStyle/>
          <a:p>
            <a:r>
              <a:rPr lang="zh-CN" altLang="en-US" dirty="0"/>
              <a:t>文件的基本概念</a:t>
            </a:r>
          </a:p>
        </p:txBody>
      </p:sp>
      <p:sp>
        <p:nvSpPr>
          <p:cNvPr id="3" name="内容占位符 2">
            <a:extLst>
              <a:ext uri="{FF2B5EF4-FFF2-40B4-BE49-F238E27FC236}">
                <a16:creationId xmlns:a16="http://schemas.microsoft.com/office/drawing/2014/main" id="{660EF8D2-2EE5-43BE-933B-98199338F10C}"/>
              </a:ext>
            </a:extLst>
          </p:cNvPr>
          <p:cNvSpPr>
            <a:spLocks noGrp="1"/>
          </p:cNvSpPr>
          <p:nvPr>
            <p:ph idx="1"/>
          </p:nvPr>
        </p:nvSpPr>
        <p:spPr/>
        <p:txBody>
          <a:bodyPr/>
          <a:lstStyle/>
          <a:p>
            <a:pPr>
              <a:lnSpc>
                <a:spcPct val="90000"/>
              </a:lnSpc>
            </a:pPr>
            <a:r>
              <a:rPr lang="zh-CN" altLang="en-US" dirty="0"/>
              <a:t>缓冲文件系统和非缓冲文件系统</a:t>
            </a:r>
          </a:p>
          <a:p>
            <a:pPr lvl="1">
              <a:lnSpc>
                <a:spcPct val="90000"/>
              </a:lnSpc>
              <a:spcBef>
                <a:spcPts val="1800"/>
              </a:spcBef>
            </a:pPr>
            <a:r>
              <a:rPr lang="zh-CN" altLang="en-US" sz="2000" dirty="0">
                <a:solidFill>
                  <a:srgbClr val="0070C0"/>
                </a:solidFill>
              </a:rPr>
              <a:t>非缓冲文件系统</a:t>
            </a:r>
            <a:r>
              <a:rPr lang="zh-CN" altLang="en-US" sz="2000" dirty="0"/>
              <a:t>是指系统不自动开辟缓冲区，而由使用文件的程序直接操作文件数据，自行开辟和维护缓冲区</a:t>
            </a:r>
          </a:p>
          <a:p>
            <a:pPr lvl="1">
              <a:lnSpc>
                <a:spcPct val="90000"/>
              </a:lnSpc>
              <a:spcBef>
                <a:spcPts val="1800"/>
              </a:spcBef>
            </a:pPr>
            <a:r>
              <a:rPr lang="zh-CN" altLang="en-US" sz="2000" dirty="0"/>
              <a:t>现代操作系统和运行环境都采用</a:t>
            </a:r>
            <a:r>
              <a:rPr lang="zh-CN" altLang="en-US" sz="2000" dirty="0">
                <a:solidFill>
                  <a:srgbClr val="0070C0"/>
                </a:solidFill>
              </a:rPr>
              <a:t>缓冲文件系统</a:t>
            </a:r>
            <a:endParaRPr lang="en-US" altLang="zh-CN" sz="2000" dirty="0">
              <a:solidFill>
                <a:srgbClr val="0070C0"/>
              </a:solidFill>
            </a:endParaRPr>
          </a:p>
          <a:p>
            <a:pPr lvl="2">
              <a:lnSpc>
                <a:spcPct val="90000"/>
              </a:lnSpc>
            </a:pPr>
            <a:r>
              <a:rPr lang="zh-CN" altLang="en-US" sz="1800" dirty="0"/>
              <a:t>写入时不要遗漏缓冲区内尚未存入的数据</a:t>
            </a:r>
            <a:endParaRPr lang="en-US" altLang="zh-CN" sz="1800" dirty="0"/>
          </a:p>
          <a:p>
            <a:pPr lvl="2">
              <a:lnSpc>
                <a:spcPct val="90000"/>
              </a:lnSpc>
            </a:pPr>
            <a:r>
              <a:rPr lang="zh-CN" altLang="en-US" sz="1800" dirty="0"/>
              <a:t>读取时可能不是“即时”输入的数据</a:t>
            </a:r>
            <a:endParaRPr lang="en-US" altLang="zh-CN" sz="1800" dirty="0"/>
          </a:p>
          <a:p>
            <a:pPr lvl="1">
              <a:lnSpc>
                <a:spcPct val="90000"/>
              </a:lnSpc>
              <a:spcBef>
                <a:spcPts val="1800"/>
              </a:spcBef>
            </a:pPr>
            <a:r>
              <a:rPr lang="zh-CN" altLang="en-US" sz="2000" dirty="0"/>
              <a:t>常见现象：为什么 </a:t>
            </a:r>
            <a:r>
              <a:rPr lang="en-US" altLang="zh-CN" sz="2000" dirty="0" err="1"/>
              <a:t>printf</a:t>
            </a:r>
            <a:r>
              <a:rPr lang="en-US" altLang="zh-CN" sz="2000" dirty="0"/>
              <a:t>() </a:t>
            </a:r>
            <a:r>
              <a:rPr lang="zh-CN" altLang="en-US" sz="2000" dirty="0"/>
              <a:t>后屏幕可能没立即显示？写入文件后立即打开该文件却可能是空的？</a:t>
            </a:r>
          </a:p>
          <a:p>
            <a:pPr lvl="1">
              <a:lnSpc>
                <a:spcPct val="90000"/>
              </a:lnSpc>
              <a:spcBef>
                <a:spcPts val="1800"/>
              </a:spcBef>
            </a:pPr>
            <a:r>
              <a:rPr lang="zh-CN" altLang="en-US" sz="2000" dirty="0"/>
              <a:t>核心思想：磁盘 </a:t>
            </a:r>
            <a:r>
              <a:rPr lang="en-US" altLang="zh-CN" sz="2000" dirty="0"/>
              <a:t>I/O </a:t>
            </a:r>
            <a:r>
              <a:rPr lang="zh-CN" altLang="en-US" sz="2000" dirty="0"/>
              <a:t>极慢，</a:t>
            </a:r>
            <a:r>
              <a:rPr lang="en-US" altLang="zh-CN" sz="2000" dirty="0"/>
              <a:t>CPU </a:t>
            </a:r>
            <a:r>
              <a:rPr lang="zh-CN" altLang="en-US" sz="2000" dirty="0"/>
              <a:t>极快；数据先堆积在内存缓冲区，暂缓写入磁盘（减少慢速的 </a:t>
            </a:r>
            <a:r>
              <a:rPr lang="en-US" altLang="zh-CN" sz="2000" dirty="0"/>
              <a:t>I/O </a:t>
            </a:r>
            <a:r>
              <a:rPr lang="zh-CN" altLang="en-US" sz="2000" dirty="0"/>
              <a:t>次数）</a:t>
            </a:r>
          </a:p>
          <a:p>
            <a:endParaRPr lang="zh-CN" altLang="en-US" dirty="0"/>
          </a:p>
        </p:txBody>
      </p:sp>
    </p:spTree>
    <p:extLst>
      <p:ext uri="{BB962C8B-B14F-4D97-AF65-F5344CB8AC3E}">
        <p14:creationId xmlns:p14="http://schemas.microsoft.com/office/powerpoint/2010/main" val="2708752639"/>
      </p:ext>
    </p:extLst>
  </p:cSld>
  <p:clrMapOvr>
    <a:masterClrMapping/>
  </p:clrMapOvr>
</p:sld>
</file>

<file path=ppt/theme/theme1.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18104</TotalTime>
  <Words>12175</Words>
  <Application>Microsoft Office PowerPoint</Application>
  <PresentationFormat>全屏显示(4:3)</PresentationFormat>
  <Paragraphs>1164</Paragraphs>
  <Slides>87</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87</vt:i4>
      </vt:variant>
    </vt:vector>
  </HeadingPairs>
  <TitlesOfParts>
    <vt:vector size="99" baseType="lpstr">
      <vt:lpstr>-apple-system</vt:lpstr>
      <vt:lpstr>Helvetica Neue</vt:lpstr>
      <vt:lpstr>楷体</vt:lpstr>
      <vt:lpstr>宋体</vt:lpstr>
      <vt:lpstr>微软雅黑</vt:lpstr>
      <vt:lpstr>Arial</vt:lpstr>
      <vt:lpstr>Calibri</vt:lpstr>
      <vt:lpstr>Consolas</vt:lpstr>
      <vt:lpstr>Times New Roman</vt:lpstr>
      <vt:lpstr>Wingdings</vt:lpstr>
      <vt:lpstr>诗情画意</vt:lpstr>
      <vt:lpstr>1_诗情画意</vt:lpstr>
      <vt:lpstr>文件操作与数据持久化</vt:lpstr>
      <vt:lpstr>本章内容概述</vt:lpstr>
      <vt:lpstr>本章内容概述</vt:lpstr>
      <vt:lpstr>文件的基本概念</vt:lpstr>
      <vt:lpstr>文件的基本概念</vt:lpstr>
      <vt:lpstr>文件的基本概念</vt:lpstr>
      <vt:lpstr>文件的基本概念</vt:lpstr>
      <vt:lpstr>文件的基本概念</vt:lpstr>
      <vt:lpstr>文件的基本概念</vt:lpstr>
      <vt:lpstr>文件类型与文件指针</vt:lpstr>
      <vt:lpstr>标准输入输出命令行重定向</vt:lpstr>
      <vt:lpstr>文件类型与文件指针</vt:lpstr>
      <vt:lpstr>文件的打开</vt:lpstr>
      <vt:lpstr>文件的绝对路径与相对路径</vt:lpstr>
      <vt:lpstr>文件的操作模式</vt:lpstr>
      <vt:lpstr>文件的操作模式（续）</vt:lpstr>
      <vt:lpstr>文件的打开（例）</vt:lpstr>
      <vt:lpstr>文件的关闭</vt:lpstr>
      <vt:lpstr>文件的关闭（例）</vt:lpstr>
      <vt:lpstr>文件指针复用</vt:lpstr>
      <vt:lpstr>文件的读写</vt:lpstr>
      <vt:lpstr>文本文件的读写</vt:lpstr>
      <vt:lpstr>文本文件的读写</vt:lpstr>
      <vt:lpstr>文本文件的读写</vt:lpstr>
      <vt:lpstr>二进制文件的读写</vt:lpstr>
      <vt:lpstr>二进制文件的读写</vt:lpstr>
      <vt:lpstr>文件的字节读写</vt:lpstr>
      <vt:lpstr>文件的字节读写</vt:lpstr>
      <vt:lpstr>文件的字节读写（例一）</vt:lpstr>
      <vt:lpstr>文件的字节读写（例二）</vt:lpstr>
      <vt:lpstr>文件的字节读写（例三）</vt:lpstr>
      <vt:lpstr>文件的字节读写（例四）</vt:lpstr>
      <vt:lpstr>本章内容概述</vt:lpstr>
      <vt:lpstr>文本文件与二进制文件</vt:lpstr>
      <vt:lpstr>序列化与反序列化</vt:lpstr>
      <vt:lpstr>数组的序列化</vt:lpstr>
      <vt:lpstr>数组的反序列化</vt:lpstr>
      <vt:lpstr>简单结构体的序列化</vt:lpstr>
      <vt:lpstr>简单结构体的序列化（例）</vt:lpstr>
      <vt:lpstr>结构体的紧凑对齐</vt:lpstr>
      <vt:lpstr>结构体的紧凑对齐</vt:lpstr>
      <vt:lpstr>结构体的紧凑对齐</vt:lpstr>
      <vt:lpstr>结构体的紧凑对齐</vt:lpstr>
      <vt:lpstr>指针与深拷贝</vt:lpstr>
      <vt:lpstr>指针与深拷贝</vt:lpstr>
      <vt:lpstr>链表的序列化与反序列化</vt:lpstr>
      <vt:lpstr>链表的序列化（例）</vt:lpstr>
      <vt:lpstr>链表的反序列化（例）</vt:lpstr>
      <vt:lpstr>魔数校验（特征码检验）</vt:lpstr>
      <vt:lpstr>魔数校验（例一）</vt:lpstr>
      <vt:lpstr>魔数校验（例二）</vt:lpstr>
      <vt:lpstr>魔数校验（例二续）</vt:lpstr>
      <vt:lpstr> uint32_t  和 unsigned int </vt:lpstr>
      <vt:lpstr> uint32_t  和 unsigned int </vt:lpstr>
      <vt:lpstr>什么是 uint8_t、uint16_t、uint32_t 和 uint64_t？</vt:lpstr>
      <vt:lpstr>uint32_t  和 unsigned int </vt:lpstr>
      <vt:lpstr>本章内容概述</vt:lpstr>
      <vt:lpstr>文件读写位置指针</vt:lpstr>
      <vt:lpstr>文件定位</vt:lpstr>
      <vt:lpstr>文件定位</vt:lpstr>
      <vt:lpstr>文件定位</vt:lpstr>
      <vt:lpstr>文件定位</vt:lpstr>
      <vt:lpstr>文件定位（例一）</vt:lpstr>
      <vt:lpstr>文件定位（例二）</vt:lpstr>
      <vt:lpstr>文件定位（例三）</vt:lpstr>
      <vt:lpstr>文件定位（例四）</vt:lpstr>
      <vt:lpstr>文件记录删除</vt:lpstr>
      <vt:lpstr>文件记录删除（例）</vt:lpstr>
      <vt:lpstr>索引文件</vt:lpstr>
      <vt:lpstr>索引文件（例）</vt:lpstr>
      <vt:lpstr>索引文件（例续）</vt:lpstr>
      <vt:lpstr>索引文件（例续）</vt:lpstr>
      <vt:lpstr>本章内容概述</vt:lpstr>
      <vt:lpstr>文件操作错误</vt:lpstr>
      <vt:lpstr>错误诊断函数</vt:lpstr>
      <vt:lpstr>错误诊断函数（例）</vt:lpstr>
      <vt:lpstr>结束检查函数</vt:lpstr>
      <vt:lpstr>错误检查函数</vt:lpstr>
      <vt:lpstr>错误检查函数（例）</vt:lpstr>
      <vt:lpstr>缓冲区相关错误</vt:lpstr>
      <vt:lpstr>文件缓冲区调整</vt:lpstr>
      <vt:lpstr>文件缓冲区调整（例）</vt:lpstr>
      <vt:lpstr>资源泄露错误</vt:lpstr>
      <vt:lpstr>系统临时文件</vt:lpstr>
      <vt:lpstr>系统临时文件</vt:lpstr>
      <vt:lpstr>文件的删除与重命名</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指针的高级应用</dc:title>
  <dc:creator>Wu Feng</dc:creator>
  <cp:lastModifiedBy>Jianhui Ma</cp:lastModifiedBy>
  <cp:revision>205</cp:revision>
  <dcterms:created xsi:type="dcterms:W3CDTF">2026-03-02T08:32:09Z</dcterms:created>
  <dcterms:modified xsi:type="dcterms:W3CDTF">2026-04-24T09:49:02Z</dcterms:modified>
</cp:coreProperties>
</file>