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7"/>
  </p:notesMasterIdLst>
  <p:sldIdLst>
    <p:sldId id="256" r:id="rId3"/>
    <p:sldId id="257" r:id="rId4"/>
    <p:sldId id="505" r:id="rId5"/>
    <p:sldId id="466" r:id="rId6"/>
    <p:sldId id="467" r:id="rId7"/>
    <p:sldId id="468" r:id="rId8"/>
    <p:sldId id="509" r:id="rId9"/>
    <p:sldId id="510" r:id="rId10"/>
    <p:sldId id="511" r:id="rId11"/>
    <p:sldId id="559" r:id="rId12"/>
    <p:sldId id="506" r:id="rId13"/>
    <p:sldId id="471" r:id="rId14"/>
    <p:sldId id="472" r:id="rId15"/>
    <p:sldId id="473" r:id="rId16"/>
    <p:sldId id="474" r:id="rId17"/>
    <p:sldId id="475" r:id="rId18"/>
    <p:sldId id="476" r:id="rId19"/>
    <p:sldId id="484" r:id="rId20"/>
    <p:sldId id="483" r:id="rId21"/>
    <p:sldId id="485" r:id="rId22"/>
    <p:sldId id="486" r:id="rId23"/>
    <p:sldId id="487" r:id="rId24"/>
    <p:sldId id="488" r:id="rId25"/>
    <p:sldId id="477" r:id="rId26"/>
    <p:sldId id="478" r:id="rId27"/>
    <p:sldId id="479" r:id="rId28"/>
    <p:sldId id="507" r:id="rId29"/>
    <p:sldId id="469" r:id="rId30"/>
    <p:sldId id="560" r:id="rId31"/>
    <p:sldId id="561" r:id="rId32"/>
    <p:sldId id="489" r:id="rId33"/>
    <p:sldId id="490" r:id="rId34"/>
    <p:sldId id="562" r:id="rId35"/>
    <p:sldId id="470" r:id="rId36"/>
    <p:sldId id="558" r:id="rId37"/>
    <p:sldId id="563" r:id="rId38"/>
    <p:sldId id="564" r:id="rId39"/>
    <p:sldId id="565" r:id="rId40"/>
    <p:sldId id="566" r:id="rId41"/>
    <p:sldId id="508" r:id="rId42"/>
    <p:sldId id="481" r:id="rId43"/>
    <p:sldId id="482" r:id="rId44"/>
    <p:sldId id="492" r:id="rId45"/>
    <p:sldId id="496" r:id="rId46"/>
    <p:sldId id="480" r:id="rId47"/>
    <p:sldId id="491" r:id="rId48"/>
    <p:sldId id="493" r:id="rId49"/>
    <p:sldId id="494" r:id="rId50"/>
    <p:sldId id="495" r:id="rId51"/>
    <p:sldId id="497" r:id="rId52"/>
    <p:sldId id="498" r:id="rId53"/>
    <p:sldId id="499" r:id="rId54"/>
    <p:sldId id="500" r:id="rId55"/>
    <p:sldId id="501" r:id="rId56"/>
    <p:sldId id="502" r:id="rId57"/>
    <p:sldId id="503" r:id="rId58"/>
    <p:sldId id="504" r:id="rId59"/>
    <p:sldId id="512" r:id="rId60"/>
    <p:sldId id="515" r:id="rId61"/>
    <p:sldId id="518" r:id="rId62"/>
    <p:sldId id="519" r:id="rId63"/>
    <p:sldId id="520" r:id="rId64"/>
    <p:sldId id="521" r:id="rId65"/>
    <p:sldId id="522" r:id="rId66"/>
    <p:sldId id="523" r:id="rId67"/>
    <p:sldId id="524" r:id="rId68"/>
    <p:sldId id="526" r:id="rId69"/>
    <p:sldId id="568" r:id="rId70"/>
    <p:sldId id="570" r:id="rId71"/>
    <p:sldId id="569" r:id="rId72"/>
    <p:sldId id="571" r:id="rId73"/>
    <p:sldId id="572" r:id="rId74"/>
    <p:sldId id="573" r:id="rId75"/>
    <p:sldId id="513" r:id="rId76"/>
    <p:sldId id="516" r:id="rId77"/>
    <p:sldId id="527" r:id="rId78"/>
    <p:sldId id="528" r:id="rId79"/>
    <p:sldId id="529" r:id="rId80"/>
    <p:sldId id="530" r:id="rId81"/>
    <p:sldId id="532" r:id="rId82"/>
    <p:sldId id="531" r:id="rId83"/>
    <p:sldId id="533" r:id="rId84"/>
    <p:sldId id="534" r:id="rId85"/>
    <p:sldId id="535" r:id="rId86"/>
    <p:sldId id="536" r:id="rId87"/>
    <p:sldId id="537" r:id="rId88"/>
    <p:sldId id="538" r:id="rId89"/>
    <p:sldId id="539" r:id="rId90"/>
    <p:sldId id="540" r:id="rId91"/>
    <p:sldId id="541" r:id="rId92"/>
    <p:sldId id="574" r:id="rId93"/>
    <p:sldId id="575" r:id="rId94"/>
    <p:sldId id="576" r:id="rId95"/>
    <p:sldId id="542" r:id="rId96"/>
    <p:sldId id="543" r:id="rId97"/>
    <p:sldId id="544" r:id="rId98"/>
    <p:sldId id="514" r:id="rId99"/>
    <p:sldId id="577" r:id="rId100"/>
    <p:sldId id="578" r:id="rId101"/>
    <p:sldId id="579" r:id="rId102"/>
    <p:sldId id="581" r:id="rId103"/>
    <p:sldId id="582" r:id="rId104"/>
    <p:sldId id="547" r:id="rId105"/>
    <p:sldId id="546" r:id="rId106"/>
    <p:sldId id="549" r:id="rId107"/>
    <p:sldId id="548" r:id="rId108"/>
    <p:sldId id="550" r:id="rId109"/>
    <p:sldId id="583" r:id="rId110"/>
    <p:sldId id="584" r:id="rId111"/>
    <p:sldId id="585" r:id="rId112"/>
    <p:sldId id="586" r:id="rId113"/>
    <p:sldId id="551" r:id="rId114"/>
    <p:sldId id="552" r:id="rId115"/>
    <p:sldId id="553" r:id="rId116"/>
    <p:sldId id="554" r:id="rId117"/>
    <p:sldId id="587" r:id="rId118"/>
    <p:sldId id="525" r:id="rId119"/>
    <p:sldId id="588" r:id="rId120"/>
    <p:sldId id="589" r:id="rId121"/>
    <p:sldId id="545" r:id="rId122"/>
    <p:sldId id="590" r:id="rId123"/>
    <p:sldId id="591" r:id="rId124"/>
    <p:sldId id="258" r:id="rId125"/>
    <p:sldId id="465" r:id="rId1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5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2" autoAdjust="0"/>
  </p:normalViewPr>
  <p:slideViewPr>
    <p:cSldViewPr snapToGrid="0">
      <p:cViewPr varScale="1">
        <p:scale>
          <a:sx n="76" d="100"/>
          <a:sy n="76" d="100"/>
        </p:scale>
        <p:origin x="1413"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BB7C4-9E6C-467B-90EC-E8433904CDDC}" type="datetimeFigureOut">
              <a:rPr lang="zh-CN" altLang="en-US" smtClean="0"/>
              <a:t>2026/4/17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682F4-F8AE-40F0-A417-909C5B53E338}" type="slidenum">
              <a:rPr lang="zh-CN" altLang="en-US" smtClean="0"/>
              <a:t>‹#›</a:t>
            </a:fld>
            <a:endParaRPr lang="zh-CN" altLang="en-US"/>
          </a:p>
        </p:txBody>
      </p:sp>
    </p:spTree>
    <p:extLst>
      <p:ext uri="{BB962C8B-B14F-4D97-AF65-F5344CB8AC3E}">
        <p14:creationId xmlns:p14="http://schemas.microsoft.com/office/powerpoint/2010/main" val="123328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1682F4-F8AE-40F0-A417-909C5B53E338}" type="slidenum">
              <a:rPr lang="zh-CN" altLang="en-US" smtClean="0"/>
              <a:t>29</a:t>
            </a:fld>
            <a:endParaRPr lang="zh-CN" altLang="en-US"/>
          </a:p>
        </p:txBody>
      </p:sp>
    </p:spTree>
    <p:extLst>
      <p:ext uri="{BB962C8B-B14F-4D97-AF65-F5344CB8AC3E}">
        <p14:creationId xmlns:p14="http://schemas.microsoft.com/office/powerpoint/2010/main" val="397672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1682F4-F8AE-40F0-A417-909C5B53E338}" type="slidenum">
              <a:rPr lang="zh-CN" altLang="en-US" smtClean="0"/>
              <a:t>46</a:t>
            </a:fld>
            <a:endParaRPr lang="zh-CN" altLang="en-US"/>
          </a:p>
        </p:txBody>
      </p:sp>
    </p:spTree>
    <p:extLst>
      <p:ext uri="{BB962C8B-B14F-4D97-AF65-F5344CB8AC3E}">
        <p14:creationId xmlns:p14="http://schemas.microsoft.com/office/powerpoint/2010/main" val="212374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1682F4-F8AE-40F0-A417-909C5B53E338}" type="slidenum">
              <a:rPr lang="zh-CN" altLang="en-US" smtClean="0"/>
              <a:t>66</a:t>
            </a:fld>
            <a:endParaRPr lang="zh-CN" altLang="en-US"/>
          </a:p>
        </p:txBody>
      </p:sp>
    </p:spTree>
    <p:extLst>
      <p:ext uri="{BB962C8B-B14F-4D97-AF65-F5344CB8AC3E}">
        <p14:creationId xmlns:p14="http://schemas.microsoft.com/office/powerpoint/2010/main" val="301985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2286000"/>
            <a:ext cx="7772400" cy="1143000"/>
          </a:xfrm>
        </p:spPr>
        <p:txBody>
          <a:bodyPr/>
          <a:lstStyle>
            <a:lvl1pPr>
              <a:defRPr b="0" baseline="0">
                <a:latin typeface="微软雅黑" panose="020B0503020204020204" pitchFamily="34" charset="-122"/>
              </a:defRPr>
            </a:lvl1pPr>
          </a:lstStyle>
          <a:p>
            <a:pPr lvl="0"/>
            <a:r>
              <a:rPr lang="zh-CN" altLang="en-US" noProof="0" dirty="0"/>
              <a:t>单击此处编辑母版标题样式</a:t>
            </a:r>
          </a:p>
        </p:txBody>
      </p:sp>
      <p:sp>
        <p:nvSpPr>
          <p:cNvPr id="205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b="0" baseline="0">
                <a:latin typeface="微软雅黑" panose="020B0503020204020204" pitchFamily="34" charset="-122"/>
              </a:defRPr>
            </a:lvl1pPr>
          </a:lstStyle>
          <a:p>
            <a:pPr lvl="0"/>
            <a:r>
              <a:rPr lang="zh-CN" altLang="en-US" noProof="0" dirty="0"/>
              <a:t>单击此处编辑母版副标题样式</a:t>
            </a:r>
          </a:p>
        </p:txBody>
      </p:sp>
      <p:sp>
        <p:nvSpPr>
          <p:cNvPr id="2052" name="Rectangle 4"/>
          <p:cNvSpPr>
            <a:spLocks noGrp="1" noChangeArrowheads="1"/>
          </p:cNvSpPr>
          <p:nvPr>
            <p:ph type="dt" sz="half"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noChangeArrowheads="1"/>
          </p:cNvSpPr>
          <p:nvPr>
            <p:ph type="ftr" sz="quarter" idx="3"/>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4796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EDFBDFA-9B95-450C-9B75-7FE7D2CA6B49}"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8708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1E4275-4135-4D92-9DB1-AE79C58478F1}"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7903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9144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FFFFFF"/>
              </a:solidFill>
              <a:effectLst/>
              <a:uLnTx/>
              <a:uFillTx/>
              <a:latin typeface="Arial"/>
              <a:ea typeface="宋体"/>
              <a:cs typeface="+mn-cs"/>
            </a:endParaRPr>
          </a:p>
        </p:txBody>
      </p:sp>
      <p:sp>
        <p:nvSpPr>
          <p:cNvPr id="15" name="平行四边形 14"/>
          <p:cNvSpPr/>
          <p:nvPr userDrawn="1"/>
        </p:nvSpPr>
        <p:spPr>
          <a:xfrm>
            <a:off x="249382" y="-3175"/>
            <a:ext cx="6924502"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FFFFFF"/>
              </a:solidFill>
              <a:effectLst/>
              <a:uLnTx/>
              <a:uFillTx/>
              <a:latin typeface="Arial"/>
              <a:ea typeface="宋体"/>
              <a:cs typeface="+mn-cs"/>
            </a:endParaRPr>
          </a:p>
        </p:txBody>
      </p:sp>
      <p:sp>
        <p:nvSpPr>
          <p:cNvPr id="12" name="平行四边形 11"/>
          <p:cNvSpPr/>
          <p:nvPr userDrawn="1"/>
        </p:nvSpPr>
        <p:spPr>
          <a:xfrm>
            <a:off x="91440" y="-3175"/>
            <a:ext cx="6924502"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FFFFFF"/>
              </a:solidFill>
              <a:effectLst/>
              <a:uLnTx/>
              <a:uFillTx/>
              <a:latin typeface="Arial"/>
              <a:ea typeface="宋体"/>
              <a:cs typeface="+mn-cs"/>
            </a:endParaRPr>
          </a:p>
        </p:txBody>
      </p:sp>
      <p:sp>
        <p:nvSpPr>
          <p:cNvPr id="37" name="任意多边形 36"/>
          <p:cNvSpPr/>
          <p:nvPr userDrawn="1"/>
        </p:nvSpPr>
        <p:spPr>
          <a:xfrm>
            <a:off x="0" y="1531610"/>
            <a:ext cx="850397"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35" name="任意多边形 34"/>
          <p:cNvSpPr/>
          <p:nvPr userDrawn="1"/>
        </p:nvSpPr>
        <p:spPr>
          <a:xfrm>
            <a:off x="1" y="1426996"/>
            <a:ext cx="748145"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41" name="任意多边形 40"/>
          <p:cNvSpPr/>
          <p:nvPr userDrawn="1"/>
        </p:nvSpPr>
        <p:spPr>
          <a:xfrm>
            <a:off x="5561208" y="5505964"/>
            <a:ext cx="3582793"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39" name="任意多边形 38"/>
          <p:cNvSpPr/>
          <p:nvPr userDrawn="1"/>
        </p:nvSpPr>
        <p:spPr>
          <a:xfrm>
            <a:off x="5715849" y="5393905"/>
            <a:ext cx="3428152"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2" name="标题 1"/>
          <p:cNvSpPr>
            <a:spLocks noGrp="1"/>
          </p:cNvSpPr>
          <p:nvPr>
            <p:ph type="ctrTitle" hasCustomPrompt="1"/>
          </p:nvPr>
        </p:nvSpPr>
        <p:spPr>
          <a:xfrm>
            <a:off x="1143000" y="1426996"/>
            <a:ext cx="5397500" cy="1738535"/>
          </a:xfrm>
        </p:spPr>
        <p:txBody>
          <a:bodyPr anchor="b"/>
          <a:lstStyle>
            <a:lvl1pPr algn="l">
              <a:defRPr sz="4500" b="1">
                <a:solidFill>
                  <a:schemeClr val="tx2"/>
                </a:solidFill>
              </a:defRPr>
            </a:lvl1pPr>
          </a:lstStyle>
          <a:p>
            <a:r>
              <a:rPr lang="zh-CN" altLang="en-US" dirty="0"/>
              <a:t>多行标题 </a:t>
            </a:r>
            <a:r>
              <a:rPr lang="en-US" altLang="zh-CN" dirty="0"/>
              <a:t>- </a:t>
            </a:r>
            <a:r>
              <a:rPr lang="zh-CN" altLang="en-US" dirty="0"/>
              <a:t>单击此处编辑母版标题样式</a:t>
            </a:r>
          </a:p>
        </p:txBody>
      </p:sp>
      <p:sp>
        <p:nvSpPr>
          <p:cNvPr id="3" name="副标题 2"/>
          <p:cNvSpPr>
            <a:spLocks noGrp="1"/>
          </p:cNvSpPr>
          <p:nvPr>
            <p:ph type="subTitle" idx="1" hasCustomPrompt="1"/>
          </p:nvPr>
        </p:nvSpPr>
        <p:spPr>
          <a:xfrm>
            <a:off x="1143000" y="3165530"/>
            <a:ext cx="5397500" cy="957737"/>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单击以编辑副标题</a:t>
            </a:r>
          </a:p>
        </p:txBody>
      </p:sp>
      <p:grpSp>
        <p:nvGrpSpPr>
          <p:cNvPr id="34" name="组合 33"/>
          <p:cNvGrpSpPr/>
          <p:nvPr userDrawn="1"/>
        </p:nvGrpSpPr>
        <p:grpSpPr>
          <a:xfrm>
            <a:off x="6276856" y="5633721"/>
            <a:ext cx="2495217" cy="561646"/>
            <a:chOff x="8729742" y="4570696"/>
            <a:chExt cx="2830517" cy="477836"/>
          </a:xfrm>
          <a:solidFill>
            <a:schemeClr val="bg2">
              <a:alpha val="50000"/>
            </a:schemeClr>
          </a:solidFill>
        </p:grpSpPr>
        <p:sp>
          <p:nvSpPr>
            <p:cNvPr id="36"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3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0"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2"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3"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4"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5"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6"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0"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2"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3"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4"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5"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6"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7"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8"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9"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80"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81"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grpSp>
    </p:spTree>
    <p:extLst>
      <p:ext uri="{BB962C8B-B14F-4D97-AF65-F5344CB8AC3E}">
        <p14:creationId xmlns:p14="http://schemas.microsoft.com/office/powerpoint/2010/main" val="377868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ADD0F-AD24-4557-BEE9-EF7984F40380}"/>
              </a:ext>
            </a:extLst>
          </p:cNvPr>
          <p:cNvSpPr>
            <a:spLocks noGrp="1"/>
          </p:cNvSpPr>
          <p:nvPr>
            <p:ph type="title"/>
          </p:nvPr>
        </p:nvSpPr>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44C087-0BA9-4F74-8073-039E9A48054F}"/>
              </a:ext>
            </a:extLst>
          </p:cNvPr>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C8D677-F923-44A1-9454-B5F30368618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a:extLst>
              <a:ext uri="{FF2B5EF4-FFF2-40B4-BE49-F238E27FC236}">
                <a16:creationId xmlns:a16="http://schemas.microsoft.com/office/drawing/2014/main" id="{78C04E9C-C539-4343-A574-C584007490F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9792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2286000"/>
            <a:ext cx="7772400" cy="1143000"/>
          </a:xfrm>
        </p:spPr>
        <p:txBody>
          <a:bodyPr/>
          <a:lstStyle>
            <a:lvl1pPr>
              <a:defRPr b="0" baseline="0">
                <a:latin typeface="微软雅黑" panose="020B0503020204020204" pitchFamily="34" charset="-122"/>
              </a:defRPr>
            </a:lvl1pPr>
          </a:lstStyle>
          <a:p>
            <a:pPr lvl="0"/>
            <a:r>
              <a:rPr lang="zh-CN" altLang="en-US" noProof="0" dirty="0"/>
              <a:t>单击此处编辑母版标题样式</a:t>
            </a:r>
          </a:p>
        </p:txBody>
      </p:sp>
      <p:sp>
        <p:nvSpPr>
          <p:cNvPr id="205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b="0" baseline="0">
                <a:latin typeface="微软雅黑" panose="020B0503020204020204" pitchFamily="34" charset="-122"/>
              </a:defRPr>
            </a:lvl1pPr>
          </a:lstStyle>
          <a:p>
            <a:pPr lvl="0"/>
            <a:r>
              <a:rPr lang="zh-CN" altLang="en-US" noProof="0" dirty="0"/>
              <a:t>单击此处编辑母版副标题样式</a:t>
            </a:r>
          </a:p>
        </p:txBody>
      </p:sp>
      <p:sp>
        <p:nvSpPr>
          <p:cNvPr id="2052" name="Rectangle 4"/>
          <p:cNvSpPr>
            <a:spLocks noGrp="1" noChangeArrowheads="1"/>
          </p:cNvSpPr>
          <p:nvPr>
            <p:ph type="dt" sz="half" idx="2"/>
          </p:nvPr>
        </p:nvSpPr>
        <p:spPr/>
        <p:txBody>
          <a:bodyPr/>
          <a:lstStyle>
            <a:lvl1pPr>
              <a:defRPr/>
            </a:lvl1pPr>
          </a:lstStyle>
          <a:p>
            <a:endParaRPr lang="en-US" altLang="zh-CN"/>
          </a:p>
        </p:txBody>
      </p:sp>
      <p:sp>
        <p:nvSpPr>
          <p:cNvPr id="2053" name="Rectangle 5"/>
          <p:cNvSpPr>
            <a:spLocks noGrp="1" noChangeArrowheads="1"/>
          </p:cNvSpPr>
          <p:nvPr>
            <p:ph type="ftr" sz="quarter" idx="3"/>
          </p:nvPr>
        </p:nvSpPr>
        <p:spPr/>
        <p:txBody>
          <a:bodyPr/>
          <a:lstStyle>
            <a:lvl1pPr>
              <a:defRPr/>
            </a:lvl1pPr>
          </a:lstStyle>
          <a:p>
            <a:endParaRPr lang="en-US" altLang="zh-CN"/>
          </a:p>
        </p:txBody>
      </p:sp>
    </p:spTree>
    <p:extLst>
      <p:ext uri="{BB962C8B-B14F-4D97-AF65-F5344CB8AC3E}">
        <p14:creationId xmlns:p14="http://schemas.microsoft.com/office/powerpoint/2010/main" val="760514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659160"/>
          </a:xfrm>
        </p:spPr>
        <p:txBody>
          <a:bodyPr/>
          <a:lstStyle>
            <a:lvl1pPr>
              <a:defRPr sz="3600" baseline="0">
                <a:latin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01625" y="1556792"/>
            <a:ext cx="8540750" cy="4542383"/>
          </a:xfrm>
        </p:spPr>
        <p:txBody>
          <a:bodyPr/>
          <a:lstStyle>
            <a:lvl1pPr>
              <a:defRPr sz="2400" baseline="0">
                <a:solidFill>
                  <a:srgbClr val="000000"/>
                </a:solidFill>
                <a:latin typeface="微软雅黑" panose="020B0503020204020204" pitchFamily="34" charset="-122"/>
              </a:defRPr>
            </a:lvl1pPr>
            <a:lvl2pPr>
              <a:defRPr sz="2400" baseline="0">
                <a:solidFill>
                  <a:srgbClr val="000000"/>
                </a:solidFill>
                <a:latin typeface="微软雅黑" panose="020B0503020204020204" pitchFamily="34" charset="-122"/>
              </a:defRPr>
            </a:lvl2pPr>
            <a:lvl3pPr>
              <a:defRPr baseline="0">
                <a:solidFill>
                  <a:srgbClr val="000000"/>
                </a:solidFill>
                <a:latin typeface="微软雅黑" panose="020B0503020204020204" pitchFamily="34" charset="-122"/>
              </a:defRPr>
            </a:lvl3pPr>
            <a:lvl4pPr>
              <a:defRPr baseline="0">
                <a:solidFill>
                  <a:srgbClr val="000000"/>
                </a:solidFill>
                <a:latin typeface="微软雅黑" panose="020B0503020204020204" pitchFamily="34" charset="-122"/>
              </a:defRPr>
            </a:lvl4pPr>
            <a:lvl5pPr>
              <a:defRPr baseline="0">
                <a:solidFill>
                  <a:srgbClr val="000000"/>
                </a:solidFill>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A8B2979F-5A86-448F-8EEA-2A5523B49A0D}" type="slidenum">
              <a:rPr lang="zh-CN" altLang="en-US"/>
              <a:pPr/>
              <a:t>‹#›</a:t>
            </a:fld>
            <a:endParaRPr lang="en-US" altLang="zh-CN"/>
          </a:p>
        </p:txBody>
      </p:sp>
    </p:spTree>
    <p:extLst>
      <p:ext uri="{BB962C8B-B14F-4D97-AF65-F5344CB8AC3E}">
        <p14:creationId xmlns:p14="http://schemas.microsoft.com/office/powerpoint/2010/main" val="2519259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22331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623888" y="4437113"/>
            <a:ext cx="7886700" cy="1652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BFCFB400-C9DC-49E3-989A-8794DD0EA267}" type="slidenum">
              <a:rPr lang="zh-CN" altLang="en-US"/>
              <a:pPr/>
              <a:t>‹#›</a:t>
            </a:fld>
            <a:endParaRPr lang="en-US" altLang="zh-CN"/>
          </a:p>
        </p:txBody>
      </p:sp>
    </p:spTree>
    <p:extLst>
      <p:ext uri="{BB962C8B-B14F-4D97-AF65-F5344CB8AC3E}">
        <p14:creationId xmlns:p14="http://schemas.microsoft.com/office/powerpoint/2010/main" val="1964064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1625" y="1628800"/>
            <a:ext cx="4194175" cy="4470375"/>
          </a:xfrm>
        </p:spPr>
        <p:txBody>
          <a:bodyPr/>
          <a:lstStyle>
            <a:lvl1pPr>
              <a:defRPr sz="2400"/>
            </a:lvl1pPr>
            <a:lvl2pPr>
              <a:defRPr sz="2400"/>
            </a:lvl2pPr>
            <a:lvl3pPr>
              <a:defRPr sz="22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28800"/>
            <a:ext cx="4194175" cy="4470375"/>
          </a:xfrm>
        </p:spPr>
        <p:txBody>
          <a:bodyPr/>
          <a:lstStyle>
            <a:lvl1pPr>
              <a:defRPr sz="2400"/>
            </a:lvl1pPr>
            <a:lvl2pPr>
              <a:defRPr sz="2400"/>
            </a:lvl2pPr>
            <a:lvl3pPr>
              <a:defRPr sz="2200"/>
            </a:lvl3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3CAFBC70-50F1-47DE-A132-358C34147BA1}" type="slidenum">
              <a:rPr lang="zh-CN" altLang="en-US"/>
              <a:pPr/>
              <a:t>‹#›</a:t>
            </a:fld>
            <a:endParaRPr lang="en-US" altLang="zh-CN"/>
          </a:p>
        </p:txBody>
      </p:sp>
    </p:spTree>
    <p:extLst>
      <p:ext uri="{BB962C8B-B14F-4D97-AF65-F5344CB8AC3E}">
        <p14:creationId xmlns:p14="http://schemas.microsoft.com/office/powerpoint/2010/main" val="91238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a:xfrm>
            <a:off x="6553200" y="6245225"/>
            <a:ext cx="2289175" cy="476250"/>
          </a:xfrm>
          <a:prstGeom prst="rect">
            <a:avLst/>
          </a:prstGeom>
        </p:spPr>
        <p:txBody>
          <a:bodyPr/>
          <a:lstStyle>
            <a:lvl1pPr>
              <a:defRPr/>
            </a:lvl1pPr>
          </a:lstStyle>
          <a:p>
            <a:fld id="{E368CE3E-B63B-435F-8DFD-6F47D90E59A9}" type="slidenum">
              <a:rPr lang="zh-CN" altLang="en-US"/>
              <a:pPr/>
              <a:t>‹#›</a:t>
            </a:fld>
            <a:endParaRPr lang="en-US" altLang="zh-CN"/>
          </a:p>
        </p:txBody>
      </p:sp>
    </p:spTree>
    <p:extLst>
      <p:ext uri="{BB962C8B-B14F-4D97-AF65-F5344CB8AC3E}">
        <p14:creationId xmlns:p14="http://schemas.microsoft.com/office/powerpoint/2010/main" val="3480133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289175" cy="476250"/>
          </a:xfrm>
          <a:prstGeom prst="rect">
            <a:avLst/>
          </a:prstGeom>
        </p:spPr>
        <p:txBody>
          <a:bodyPr/>
          <a:lstStyle>
            <a:lvl1pPr>
              <a:defRPr/>
            </a:lvl1pPr>
          </a:lstStyle>
          <a:p>
            <a:fld id="{6EA8BDFD-08A6-4AB4-AFD0-B0543BBC878E}" type="slidenum">
              <a:rPr lang="zh-CN" altLang="en-US"/>
              <a:pPr/>
              <a:t>‹#›</a:t>
            </a:fld>
            <a:endParaRPr lang="en-US" altLang="zh-CN"/>
          </a:p>
        </p:txBody>
      </p:sp>
    </p:spTree>
    <p:extLst>
      <p:ext uri="{BB962C8B-B14F-4D97-AF65-F5344CB8AC3E}">
        <p14:creationId xmlns:p14="http://schemas.microsoft.com/office/powerpoint/2010/main" val="246368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659160"/>
          </a:xfrm>
        </p:spPr>
        <p:txBody>
          <a:bodyPr/>
          <a:lstStyle>
            <a:lvl1pPr>
              <a:defRPr sz="3600" baseline="0">
                <a:latin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01625" y="1556792"/>
            <a:ext cx="8540750" cy="4542383"/>
          </a:xfrm>
        </p:spPr>
        <p:txBody>
          <a:bodyPr/>
          <a:lstStyle>
            <a:lvl1pPr>
              <a:defRPr sz="2400" baseline="0">
                <a:solidFill>
                  <a:srgbClr val="000000"/>
                </a:solidFill>
                <a:latin typeface="微软雅黑" panose="020B0503020204020204" pitchFamily="34" charset="-122"/>
              </a:defRPr>
            </a:lvl1pPr>
            <a:lvl2pPr>
              <a:defRPr sz="2400" baseline="0">
                <a:solidFill>
                  <a:srgbClr val="000000"/>
                </a:solidFill>
                <a:latin typeface="微软雅黑" panose="020B0503020204020204" pitchFamily="34" charset="-122"/>
              </a:defRPr>
            </a:lvl2pPr>
            <a:lvl3pPr>
              <a:defRPr baseline="0">
                <a:solidFill>
                  <a:srgbClr val="000000"/>
                </a:solidFill>
                <a:latin typeface="微软雅黑" panose="020B0503020204020204" pitchFamily="34" charset="-122"/>
              </a:defRPr>
            </a:lvl3pPr>
            <a:lvl4pPr>
              <a:defRPr baseline="0">
                <a:solidFill>
                  <a:srgbClr val="000000"/>
                </a:solidFill>
                <a:latin typeface="微软雅黑" panose="020B0503020204020204" pitchFamily="34" charset="-122"/>
              </a:defRPr>
            </a:lvl4pPr>
            <a:lvl5pPr>
              <a:defRPr baseline="0">
                <a:solidFill>
                  <a:srgbClr val="000000"/>
                </a:solidFill>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8B2979F-5A86-448F-8EEA-2A5523B49A0D}"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70930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a:xfrm>
            <a:off x="6553200" y="6245225"/>
            <a:ext cx="2289175" cy="476250"/>
          </a:xfrm>
          <a:prstGeom prst="rect">
            <a:avLst/>
          </a:prstGeom>
        </p:spPr>
        <p:txBody>
          <a:bodyPr/>
          <a:lstStyle>
            <a:lvl1pPr>
              <a:defRPr/>
            </a:lvl1pPr>
          </a:lstStyle>
          <a:p>
            <a:fld id="{1BE71EB9-FAD2-4FF4-B06F-78D86D9EFD37}" type="slidenum">
              <a:rPr lang="zh-CN" altLang="en-US"/>
              <a:pPr/>
              <a:t>‹#›</a:t>
            </a:fld>
            <a:endParaRPr lang="en-US" altLang="zh-CN"/>
          </a:p>
        </p:txBody>
      </p:sp>
    </p:spTree>
    <p:extLst>
      <p:ext uri="{BB962C8B-B14F-4D97-AF65-F5344CB8AC3E}">
        <p14:creationId xmlns:p14="http://schemas.microsoft.com/office/powerpoint/2010/main" val="3554482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A2AFAAA0-6F14-4E85-ABBD-67AA108F4B7B}" type="slidenum">
              <a:rPr lang="zh-CN" altLang="en-US"/>
              <a:pPr/>
              <a:t>‹#›</a:t>
            </a:fld>
            <a:endParaRPr lang="en-US" altLang="zh-CN"/>
          </a:p>
        </p:txBody>
      </p:sp>
    </p:spTree>
    <p:extLst>
      <p:ext uri="{BB962C8B-B14F-4D97-AF65-F5344CB8AC3E}">
        <p14:creationId xmlns:p14="http://schemas.microsoft.com/office/powerpoint/2010/main" val="1493911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B95F2F76-E7A3-4182-BF78-8AF7DE57E46D}" type="slidenum">
              <a:rPr lang="zh-CN" altLang="en-US"/>
              <a:pPr/>
              <a:t>‹#›</a:t>
            </a:fld>
            <a:endParaRPr lang="en-US" altLang="zh-CN"/>
          </a:p>
        </p:txBody>
      </p:sp>
    </p:spTree>
    <p:extLst>
      <p:ext uri="{BB962C8B-B14F-4D97-AF65-F5344CB8AC3E}">
        <p14:creationId xmlns:p14="http://schemas.microsoft.com/office/powerpoint/2010/main" val="263742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DEDFBDFA-9B95-450C-9B75-7FE7D2CA6B49}" type="slidenum">
              <a:rPr lang="zh-CN" altLang="en-US"/>
              <a:pPr/>
              <a:t>‹#›</a:t>
            </a:fld>
            <a:endParaRPr lang="en-US" altLang="zh-CN"/>
          </a:p>
        </p:txBody>
      </p:sp>
    </p:spTree>
    <p:extLst>
      <p:ext uri="{BB962C8B-B14F-4D97-AF65-F5344CB8AC3E}">
        <p14:creationId xmlns:p14="http://schemas.microsoft.com/office/powerpoint/2010/main" val="978838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BC1E4275-4135-4D92-9DB1-AE79C58478F1}" type="slidenum">
              <a:rPr lang="zh-CN" altLang="en-US"/>
              <a:pPr/>
              <a:t>‹#›</a:t>
            </a:fld>
            <a:endParaRPr lang="en-US" altLang="zh-CN"/>
          </a:p>
        </p:txBody>
      </p:sp>
    </p:spTree>
    <p:extLst>
      <p:ext uri="{BB962C8B-B14F-4D97-AF65-F5344CB8AC3E}">
        <p14:creationId xmlns:p14="http://schemas.microsoft.com/office/powerpoint/2010/main" val="7311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9144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5" name="平行四边形 14"/>
          <p:cNvSpPr/>
          <p:nvPr userDrawn="1"/>
        </p:nvSpPr>
        <p:spPr>
          <a:xfrm>
            <a:off x="249382" y="-3175"/>
            <a:ext cx="6924502"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2" name="平行四边形 11"/>
          <p:cNvSpPr/>
          <p:nvPr userDrawn="1"/>
        </p:nvSpPr>
        <p:spPr>
          <a:xfrm>
            <a:off x="91440" y="-3175"/>
            <a:ext cx="6924502"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37" name="任意多边形 36"/>
          <p:cNvSpPr/>
          <p:nvPr userDrawn="1"/>
        </p:nvSpPr>
        <p:spPr>
          <a:xfrm>
            <a:off x="0" y="1531610"/>
            <a:ext cx="850397"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35" name="任意多边形 34"/>
          <p:cNvSpPr/>
          <p:nvPr userDrawn="1"/>
        </p:nvSpPr>
        <p:spPr>
          <a:xfrm>
            <a:off x="1" y="1426996"/>
            <a:ext cx="748145"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41" name="任意多边形 40"/>
          <p:cNvSpPr/>
          <p:nvPr userDrawn="1"/>
        </p:nvSpPr>
        <p:spPr>
          <a:xfrm>
            <a:off x="5561208" y="5505964"/>
            <a:ext cx="3582793"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39" name="任意多边形 38"/>
          <p:cNvSpPr/>
          <p:nvPr userDrawn="1"/>
        </p:nvSpPr>
        <p:spPr>
          <a:xfrm>
            <a:off x="5715849" y="5393905"/>
            <a:ext cx="3428152"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2" name="标题 1"/>
          <p:cNvSpPr>
            <a:spLocks noGrp="1"/>
          </p:cNvSpPr>
          <p:nvPr>
            <p:ph type="ctrTitle" hasCustomPrompt="1"/>
          </p:nvPr>
        </p:nvSpPr>
        <p:spPr>
          <a:xfrm>
            <a:off x="1143000" y="1426996"/>
            <a:ext cx="5397500" cy="1738535"/>
          </a:xfrm>
        </p:spPr>
        <p:txBody>
          <a:bodyPr anchor="b"/>
          <a:lstStyle>
            <a:lvl1pPr algn="l">
              <a:defRPr sz="4500" b="1">
                <a:solidFill>
                  <a:schemeClr val="tx2"/>
                </a:solidFill>
              </a:defRPr>
            </a:lvl1pPr>
          </a:lstStyle>
          <a:p>
            <a:r>
              <a:rPr lang="zh-CN" altLang="en-US" dirty="0"/>
              <a:t>多行标题 </a:t>
            </a:r>
            <a:r>
              <a:rPr lang="en-US" altLang="zh-CN" dirty="0"/>
              <a:t>- </a:t>
            </a:r>
            <a:r>
              <a:rPr lang="zh-CN" altLang="en-US" dirty="0"/>
              <a:t>单击此处编辑母版标题样式</a:t>
            </a:r>
          </a:p>
        </p:txBody>
      </p:sp>
      <p:sp>
        <p:nvSpPr>
          <p:cNvPr id="3" name="副标题 2"/>
          <p:cNvSpPr>
            <a:spLocks noGrp="1"/>
          </p:cNvSpPr>
          <p:nvPr>
            <p:ph type="subTitle" idx="1" hasCustomPrompt="1"/>
          </p:nvPr>
        </p:nvSpPr>
        <p:spPr>
          <a:xfrm>
            <a:off x="1143000" y="3165530"/>
            <a:ext cx="5397500" cy="957737"/>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单击以编辑副标题</a:t>
            </a:r>
          </a:p>
        </p:txBody>
      </p:sp>
      <p:grpSp>
        <p:nvGrpSpPr>
          <p:cNvPr id="34" name="组合 33"/>
          <p:cNvGrpSpPr/>
          <p:nvPr userDrawn="1"/>
        </p:nvGrpSpPr>
        <p:grpSpPr>
          <a:xfrm>
            <a:off x="6276856" y="5633721"/>
            <a:ext cx="2495217" cy="561646"/>
            <a:chOff x="8729742" y="4570696"/>
            <a:chExt cx="2830517" cy="477836"/>
          </a:xfrm>
          <a:solidFill>
            <a:schemeClr val="bg2">
              <a:alpha val="50000"/>
            </a:schemeClr>
          </a:solidFill>
        </p:grpSpPr>
        <p:sp>
          <p:nvSpPr>
            <p:cNvPr id="36"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3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0"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2"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3"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4"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5"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6"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0"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2"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3"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4"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5"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6"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7"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8"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9"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80"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81"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grpSp>
    </p:spTree>
    <p:extLst>
      <p:ext uri="{BB962C8B-B14F-4D97-AF65-F5344CB8AC3E}">
        <p14:creationId xmlns:p14="http://schemas.microsoft.com/office/powerpoint/2010/main" val="2421270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ADD0F-AD24-4557-BEE9-EF7984F40380}"/>
              </a:ext>
            </a:extLst>
          </p:cNvPr>
          <p:cNvSpPr>
            <a:spLocks noGrp="1"/>
          </p:cNvSpPr>
          <p:nvPr>
            <p:ph type="title"/>
          </p:nvPr>
        </p:nvSpPr>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44C087-0BA9-4F74-8073-039E9A48054F}"/>
              </a:ext>
            </a:extLst>
          </p:cNvPr>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C8D677-F923-44A1-9454-B5F303686186}"/>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a16="http://schemas.microsoft.com/office/drawing/2014/main" id="{78C04E9C-C539-4343-A574-C584007490FB}"/>
              </a:ext>
            </a:extLst>
          </p:cNvPr>
          <p:cNvSpPr>
            <a:spLocks noGrp="1"/>
          </p:cNvSpPr>
          <p:nvPr>
            <p:ph type="ftr" sz="quarter" idx="11"/>
          </p:nvPr>
        </p:nvSpPr>
        <p:spPr/>
        <p:txBody>
          <a:bodyPr/>
          <a:lstStyle/>
          <a:p>
            <a:endParaRPr lang="en-US" altLang="zh-CN"/>
          </a:p>
        </p:txBody>
      </p:sp>
    </p:spTree>
    <p:extLst>
      <p:ext uri="{BB962C8B-B14F-4D97-AF65-F5344CB8AC3E}">
        <p14:creationId xmlns:p14="http://schemas.microsoft.com/office/powerpoint/2010/main" val="140512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22331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623888" y="4437113"/>
            <a:ext cx="7886700" cy="1652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CFB400-C9DC-49E3-989A-8794DD0EA267}"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7310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1625" y="1628800"/>
            <a:ext cx="4194175" cy="4470375"/>
          </a:xfrm>
        </p:spPr>
        <p:txBody>
          <a:bodyPr/>
          <a:lstStyle>
            <a:lvl1pPr>
              <a:defRPr sz="2400"/>
            </a:lvl1pPr>
            <a:lvl2pPr>
              <a:defRPr sz="2400"/>
            </a:lvl2pPr>
            <a:lvl3pPr>
              <a:defRPr sz="22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28800"/>
            <a:ext cx="4194175" cy="4470375"/>
          </a:xfrm>
        </p:spPr>
        <p:txBody>
          <a:bodyPr/>
          <a:lstStyle>
            <a:lvl1pPr>
              <a:defRPr sz="2400"/>
            </a:lvl1pPr>
            <a:lvl2pPr>
              <a:defRPr sz="2400"/>
            </a:lvl2pPr>
            <a:lvl3pPr>
              <a:defRPr sz="2200"/>
            </a:lvl3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CAFBC70-50F1-47DE-A132-358C34147BA1}"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9323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368CE3E-B63B-435F-8DFD-6F47D90E59A9}"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2162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A8BDFD-08A6-4AB4-AFD0-B0543BBC878E}"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3075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BE71EB9-FAD2-4FF4-B06F-78D86D9EFD37}"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8111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2AFAAA0-6F14-4E85-ABBD-67AA108F4B7B}"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2402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95F2F76-E7A3-4182-BF78-8AF7DE57E46D}"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4201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74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Rot="1" noChangeArrowheads="1"/>
          </p:cNvSpPr>
          <p:nvPr>
            <p:ph type="body" idx="1"/>
          </p:nvPr>
        </p:nvSpPr>
        <p:spPr bwMode="auto">
          <a:xfrm>
            <a:off x="301625" y="1587260"/>
            <a:ext cx="8540750" cy="451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pic>
        <p:nvPicPr>
          <p:cNvPr id="1031" name="Picture 7" descr="ustcname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9592" y="161494"/>
            <a:ext cx="2292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stcblu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55693" y="166813"/>
            <a:ext cx="369917" cy="37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62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3600" b="0" i="0" kern="1200" baseline="0">
          <a:solidFill>
            <a:schemeClr val="tx2"/>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lnSpc>
          <a:spcPct val="120000"/>
        </a:lnSpc>
        <a:spcBef>
          <a:spcPts val="600"/>
        </a:spcBef>
        <a:spcAft>
          <a:spcPct val="0"/>
        </a:spcAft>
        <a:buClr>
          <a:schemeClr val="hlink"/>
        </a:buClr>
        <a:buSzPct val="75000"/>
        <a:buFont typeface="Wingdings" panose="05000000000000000000" pitchFamily="2" charset="2"/>
        <a:buChar char="v"/>
        <a:defRPr sz="2400" b="0" i="0" kern="1200" baseline="0">
          <a:solidFill>
            <a:srgbClr val="000000"/>
          </a:solidFill>
          <a:latin typeface="微软雅黑" panose="020B0503020204020204" pitchFamily="34" charset="-122"/>
          <a:ea typeface="微软雅黑" panose="020B0503020204020204" pitchFamily="34" charset="-122"/>
          <a:cs typeface="+mn-cs"/>
        </a:defRPr>
      </a:lvl1pPr>
      <a:lvl2pPr marL="742950" indent="-285750" algn="l" rtl="0" fontAlgn="base">
        <a:lnSpc>
          <a:spcPct val="120000"/>
        </a:lnSpc>
        <a:spcBef>
          <a:spcPts val="600"/>
        </a:spcBef>
        <a:spcAft>
          <a:spcPct val="0"/>
        </a:spcAft>
        <a:buClr>
          <a:schemeClr val="accent2"/>
        </a:buClr>
        <a:buSzPct val="85000"/>
        <a:buFont typeface="Wingdings" panose="05000000000000000000" pitchFamily="2" charset="2"/>
        <a:buChar char=""/>
        <a:defRPr sz="2400" b="0" i="0" kern="1200" baseline="0">
          <a:solidFill>
            <a:srgbClr val="000000"/>
          </a:solidFill>
          <a:latin typeface="微软雅黑" panose="020B0503020204020204" pitchFamily="34" charset="-122"/>
          <a:ea typeface="微软雅黑" panose="020B0503020204020204" pitchFamily="34" charset="-122"/>
          <a:cs typeface="+mn-cs"/>
        </a:defRPr>
      </a:lvl2pPr>
      <a:lvl3pPr marL="11430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200" b="0" i="0" kern="1200" baseline="0">
          <a:solidFill>
            <a:srgbClr val="000000"/>
          </a:solidFill>
          <a:latin typeface="微软雅黑" panose="020B0503020204020204" pitchFamily="34" charset="-122"/>
          <a:ea typeface="微软雅黑" panose="020B0503020204020204" pitchFamily="34" charset="-122"/>
          <a:cs typeface="+mn-cs"/>
        </a:defRPr>
      </a:lvl3pPr>
      <a:lvl4pPr marL="1600200" indent="-228600" algn="l" rtl="0" fontAlgn="base">
        <a:lnSpc>
          <a:spcPct val="120000"/>
        </a:lnSpc>
        <a:spcBef>
          <a:spcPts val="600"/>
        </a:spcBef>
        <a:spcAft>
          <a:spcPct val="0"/>
        </a:spcAft>
        <a:buClr>
          <a:schemeClr val="accent2"/>
        </a:buClr>
        <a:buSzPct val="90000"/>
        <a:buFont typeface="Wingdings" panose="05000000000000000000" pitchFamily="2" charset="2"/>
        <a:buChar char=""/>
        <a:defRPr sz="2000" b="0" i="0" kern="1200" baseline="0">
          <a:solidFill>
            <a:srgbClr val="000000"/>
          </a:solidFill>
          <a:latin typeface="微软雅黑" panose="020B0503020204020204" pitchFamily="34" charset="-122"/>
          <a:ea typeface="微软雅黑" panose="020B0503020204020204" pitchFamily="34" charset="-122"/>
          <a:cs typeface="+mn-cs"/>
        </a:defRPr>
      </a:lvl4pPr>
      <a:lvl5pPr marL="20574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000" b="0" i="0" kern="1200" baseline="0">
          <a:solidFill>
            <a:srgbClr val="00000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74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Rot="1" noChangeArrowheads="1"/>
          </p:cNvSpPr>
          <p:nvPr>
            <p:ph type="body" idx="1"/>
          </p:nvPr>
        </p:nvSpPr>
        <p:spPr bwMode="auto">
          <a:xfrm>
            <a:off x="301625" y="1587260"/>
            <a:ext cx="8540750" cy="451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p>
        </p:txBody>
      </p:sp>
      <p:pic>
        <p:nvPicPr>
          <p:cNvPr id="1031" name="Picture 7" descr="ustcname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9592" y="161494"/>
            <a:ext cx="2292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stcblu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55693" y="166813"/>
            <a:ext cx="369917" cy="37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1387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fontAlgn="base">
        <a:spcBef>
          <a:spcPct val="0"/>
        </a:spcBef>
        <a:spcAft>
          <a:spcPct val="0"/>
        </a:spcAft>
        <a:defRPr sz="3600" b="0" i="0" kern="1200" baseline="0">
          <a:solidFill>
            <a:schemeClr val="tx2"/>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lnSpc>
          <a:spcPct val="120000"/>
        </a:lnSpc>
        <a:spcBef>
          <a:spcPts val="600"/>
        </a:spcBef>
        <a:spcAft>
          <a:spcPct val="0"/>
        </a:spcAft>
        <a:buClr>
          <a:schemeClr val="hlink"/>
        </a:buClr>
        <a:buSzPct val="75000"/>
        <a:buFont typeface="Wingdings" panose="05000000000000000000" pitchFamily="2" charset="2"/>
        <a:buChar char="v"/>
        <a:defRPr sz="2400" b="0" i="0" kern="1200" baseline="0">
          <a:solidFill>
            <a:srgbClr val="000000"/>
          </a:solidFill>
          <a:latin typeface="微软雅黑" panose="020B0503020204020204" pitchFamily="34" charset="-122"/>
          <a:ea typeface="微软雅黑" panose="020B0503020204020204" pitchFamily="34" charset="-122"/>
          <a:cs typeface="+mn-cs"/>
        </a:defRPr>
      </a:lvl1pPr>
      <a:lvl2pPr marL="742950" indent="-285750" algn="l" rtl="0" fontAlgn="base">
        <a:lnSpc>
          <a:spcPct val="120000"/>
        </a:lnSpc>
        <a:spcBef>
          <a:spcPts val="600"/>
        </a:spcBef>
        <a:spcAft>
          <a:spcPct val="0"/>
        </a:spcAft>
        <a:buClr>
          <a:schemeClr val="accent2"/>
        </a:buClr>
        <a:buSzPct val="85000"/>
        <a:buFont typeface="Wingdings" panose="05000000000000000000" pitchFamily="2" charset="2"/>
        <a:buChar char=""/>
        <a:defRPr sz="2400" b="0" i="0" kern="1200" baseline="0">
          <a:solidFill>
            <a:srgbClr val="000000"/>
          </a:solidFill>
          <a:latin typeface="微软雅黑" panose="020B0503020204020204" pitchFamily="34" charset="-122"/>
          <a:ea typeface="微软雅黑" panose="020B0503020204020204" pitchFamily="34" charset="-122"/>
          <a:cs typeface="+mn-cs"/>
        </a:defRPr>
      </a:lvl2pPr>
      <a:lvl3pPr marL="11430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200" b="0" i="0" kern="1200" baseline="0">
          <a:solidFill>
            <a:srgbClr val="000000"/>
          </a:solidFill>
          <a:latin typeface="微软雅黑" panose="020B0503020204020204" pitchFamily="34" charset="-122"/>
          <a:ea typeface="微软雅黑" panose="020B0503020204020204" pitchFamily="34" charset="-122"/>
          <a:cs typeface="+mn-cs"/>
        </a:defRPr>
      </a:lvl3pPr>
      <a:lvl4pPr marL="1600200" indent="-228600" algn="l" rtl="0" fontAlgn="base">
        <a:lnSpc>
          <a:spcPct val="120000"/>
        </a:lnSpc>
        <a:spcBef>
          <a:spcPts val="600"/>
        </a:spcBef>
        <a:spcAft>
          <a:spcPct val="0"/>
        </a:spcAft>
        <a:buClr>
          <a:schemeClr val="accent2"/>
        </a:buClr>
        <a:buSzPct val="90000"/>
        <a:buFont typeface="Wingdings" panose="05000000000000000000" pitchFamily="2" charset="2"/>
        <a:buChar char=""/>
        <a:defRPr sz="2000" b="0" i="0" kern="1200" baseline="0">
          <a:solidFill>
            <a:srgbClr val="000000"/>
          </a:solidFill>
          <a:latin typeface="微软雅黑" panose="020B0503020204020204" pitchFamily="34" charset="-122"/>
          <a:ea typeface="微软雅黑" panose="020B0503020204020204" pitchFamily="34" charset="-122"/>
          <a:cs typeface="+mn-cs"/>
        </a:defRPr>
      </a:lvl4pPr>
      <a:lvl5pPr marL="20574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000" b="0" i="0" kern="1200" baseline="0">
          <a:solidFill>
            <a:srgbClr val="00000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E03FD5-823B-4FA9-B6C7-A00BB38FA8B5}"/>
              </a:ext>
            </a:extLst>
          </p:cNvPr>
          <p:cNvSpPr>
            <a:spLocks noGrp="1"/>
          </p:cNvSpPr>
          <p:nvPr>
            <p:ph type="ctrTitle"/>
          </p:nvPr>
        </p:nvSpPr>
        <p:spPr/>
        <p:txBody>
          <a:bodyPr/>
          <a:lstStyle/>
          <a:p>
            <a:r>
              <a:rPr lang="zh-CN" altLang="en-US" dirty="0"/>
              <a:t>指针的高级应用</a:t>
            </a:r>
          </a:p>
        </p:txBody>
      </p:sp>
      <p:sp>
        <p:nvSpPr>
          <p:cNvPr id="3" name="副标题 2">
            <a:extLst>
              <a:ext uri="{FF2B5EF4-FFF2-40B4-BE49-F238E27FC236}">
                <a16:creationId xmlns:a16="http://schemas.microsoft.com/office/drawing/2014/main" id="{F5688925-6F27-4C0E-B9E3-DCB33CCC1022}"/>
              </a:ext>
            </a:extLst>
          </p:cNvPr>
          <p:cNvSpPr>
            <a:spLocks noGrp="1"/>
          </p:cNvSpPr>
          <p:nvPr>
            <p:ph type="subTitle" idx="1"/>
          </p:nvPr>
        </p:nvSpPr>
        <p:spPr/>
        <p:txBody>
          <a:bodyPr/>
          <a:lstStyle/>
          <a:p>
            <a:r>
              <a:rPr lang="zh-CN" altLang="en-US" sz="2800" dirty="0"/>
              <a:t>吴锋</a:t>
            </a:r>
            <a:endParaRPr lang="en-US" altLang="zh-CN" sz="2800" dirty="0"/>
          </a:p>
          <a:p>
            <a:endParaRPr lang="en-US" altLang="zh-CN" dirty="0"/>
          </a:p>
          <a:p>
            <a:r>
              <a:rPr lang="en-US" altLang="zh-CN" sz="2000" dirty="0"/>
              <a:t>Email:</a:t>
            </a:r>
            <a:r>
              <a:rPr lang="zh-CN" altLang="en-US" sz="2000" dirty="0"/>
              <a:t> </a:t>
            </a:r>
            <a:r>
              <a:rPr lang="en-US" altLang="zh-CN" sz="2000" dirty="0"/>
              <a:t>wufeng02@ustc.edu.cn</a:t>
            </a:r>
            <a:endParaRPr lang="zh-CN" altLang="en-US" sz="2000" dirty="0"/>
          </a:p>
        </p:txBody>
      </p:sp>
    </p:spTree>
    <p:extLst>
      <p:ext uri="{BB962C8B-B14F-4D97-AF65-F5344CB8AC3E}">
        <p14:creationId xmlns:p14="http://schemas.microsoft.com/office/powerpoint/2010/main" val="253460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F87778-C40B-4FC7-AF79-731BFAFD9EAB}"/>
              </a:ext>
            </a:extLst>
          </p:cNvPr>
          <p:cNvSpPr>
            <a:spLocks noGrp="1"/>
          </p:cNvSpPr>
          <p:nvPr>
            <p:ph type="title"/>
          </p:nvPr>
        </p:nvSpPr>
        <p:spPr/>
        <p:txBody>
          <a:bodyPr/>
          <a:lstStyle/>
          <a:p>
            <a:r>
              <a:rPr lang="zh-CN" altLang="en-US" dirty="0"/>
              <a:t>指针的安全使用原则</a:t>
            </a:r>
          </a:p>
        </p:txBody>
      </p:sp>
      <p:sp>
        <p:nvSpPr>
          <p:cNvPr id="3" name="内容占位符 2">
            <a:extLst>
              <a:ext uri="{FF2B5EF4-FFF2-40B4-BE49-F238E27FC236}">
                <a16:creationId xmlns:a16="http://schemas.microsoft.com/office/drawing/2014/main" id="{DF018A72-DE71-4FDB-83F3-E5A697F59805}"/>
              </a:ext>
            </a:extLst>
          </p:cNvPr>
          <p:cNvSpPr>
            <a:spLocks noGrp="1"/>
          </p:cNvSpPr>
          <p:nvPr>
            <p:ph idx="1"/>
          </p:nvPr>
        </p:nvSpPr>
        <p:spPr/>
        <p:txBody>
          <a:bodyPr/>
          <a:lstStyle/>
          <a:p>
            <a:r>
              <a:rPr lang="zh-CN" altLang="en-US" dirty="0"/>
              <a:t>指针必须初始化：</a:t>
            </a:r>
            <a:r>
              <a:rPr lang="en-US" altLang="zh-CN" dirty="0">
                <a:solidFill>
                  <a:srgbClr val="0070C0"/>
                </a:solidFill>
              </a:rPr>
              <a:t>int *p = NULL;</a:t>
            </a:r>
          </a:p>
          <a:p>
            <a:r>
              <a:rPr lang="zh-CN" altLang="en-US" dirty="0"/>
              <a:t>使用前检查有效性：</a:t>
            </a:r>
            <a:r>
              <a:rPr lang="en-US" altLang="zh-CN" dirty="0">
                <a:solidFill>
                  <a:srgbClr val="0070C0"/>
                </a:solidFill>
              </a:rPr>
              <a:t>if (p != NULL) *p = 10;</a:t>
            </a:r>
          </a:p>
          <a:p>
            <a:r>
              <a:rPr lang="zh-CN" altLang="en-US" dirty="0"/>
              <a:t>释放后置为 </a:t>
            </a:r>
            <a:r>
              <a:rPr lang="en-US" altLang="zh-CN" dirty="0"/>
              <a:t>NULL</a:t>
            </a:r>
            <a:r>
              <a:rPr lang="zh-CN" altLang="en-US" dirty="0"/>
              <a:t>：</a:t>
            </a:r>
            <a:r>
              <a:rPr lang="en-US" altLang="zh-CN" dirty="0">
                <a:solidFill>
                  <a:srgbClr val="0070C0"/>
                </a:solidFill>
              </a:rPr>
              <a:t>free(p); p = NULL;</a:t>
            </a:r>
          </a:p>
          <a:p>
            <a:r>
              <a:rPr lang="zh-CN" altLang="en-US" dirty="0"/>
              <a:t>避免类型不匹配：</a:t>
            </a:r>
            <a:r>
              <a:rPr lang="en-US" altLang="zh-CN" dirty="0">
                <a:solidFill>
                  <a:srgbClr val="0070C0"/>
                </a:solidFill>
              </a:rPr>
              <a:t>int *</a:t>
            </a:r>
            <a:r>
              <a:rPr lang="en-US" altLang="zh-CN" dirty="0" err="1">
                <a:solidFill>
                  <a:srgbClr val="0070C0"/>
                </a:solidFill>
              </a:rPr>
              <a:t>p_int</a:t>
            </a:r>
            <a:r>
              <a:rPr lang="en-US" altLang="zh-CN" dirty="0">
                <a:solidFill>
                  <a:srgbClr val="0070C0"/>
                </a:solidFill>
              </a:rPr>
              <a:t> = </a:t>
            </a:r>
            <a:r>
              <a:rPr lang="en-US" altLang="zh-CN" dirty="0" err="1">
                <a:solidFill>
                  <a:srgbClr val="0070C0"/>
                </a:solidFill>
              </a:rPr>
              <a:t>p_char</a:t>
            </a:r>
            <a:r>
              <a:rPr lang="en-US" altLang="zh-CN" dirty="0">
                <a:solidFill>
                  <a:srgbClr val="0070C0"/>
                </a:solidFill>
              </a:rPr>
              <a:t>; </a:t>
            </a:r>
            <a:r>
              <a:rPr lang="en-US" altLang="zh-CN" dirty="0">
                <a:solidFill>
                  <a:srgbClr val="C00000"/>
                </a:solidFill>
              </a:rPr>
              <a:t>// </a:t>
            </a:r>
            <a:r>
              <a:rPr lang="zh-CN" altLang="en-US" dirty="0">
                <a:solidFill>
                  <a:srgbClr val="C00000"/>
                </a:solidFill>
              </a:rPr>
              <a:t>尽量避免</a:t>
            </a:r>
            <a:endParaRPr lang="en-US" altLang="zh-CN" dirty="0">
              <a:solidFill>
                <a:srgbClr val="C00000"/>
              </a:solidFill>
            </a:endParaRPr>
          </a:p>
          <a:p>
            <a:r>
              <a:rPr lang="zh-CN" altLang="en-US" dirty="0"/>
              <a:t>谨慎使用类型转换：</a:t>
            </a:r>
            <a:r>
              <a:rPr lang="en-US" altLang="zh-CN" dirty="0">
                <a:solidFill>
                  <a:srgbClr val="0070C0"/>
                </a:solidFill>
              </a:rPr>
              <a:t>int *</a:t>
            </a:r>
            <a:r>
              <a:rPr lang="en-US" altLang="zh-CN" dirty="0" err="1">
                <a:solidFill>
                  <a:srgbClr val="0070C0"/>
                </a:solidFill>
              </a:rPr>
              <a:t>p_int</a:t>
            </a:r>
            <a:r>
              <a:rPr lang="en-US" altLang="zh-CN" dirty="0">
                <a:solidFill>
                  <a:srgbClr val="0070C0"/>
                </a:solidFill>
              </a:rPr>
              <a:t> = (int *)</a:t>
            </a:r>
            <a:r>
              <a:rPr lang="en-US" altLang="zh-CN" dirty="0" err="1">
                <a:solidFill>
                  <a:srgbClr val="0070C0"/>
                </a:solidFill>
              </a:rPr>
              <a:t>p_void</a:t>
            </a:r>
            <a:r>
              <a:rPr lang="en-US" altLang="zh-CN" dirty="0">
                <a:solidFill>
                  <a:srgbClr val="0070C0"/>
                </a:solidFill>
              </a:rPr>
              <a:t>; </a:t>
            </a:r>
            <a:r>
              <a:rPr lang="en-US" altLang="zh-CN" dirty="0">
                <a:solidFill>
                  <a:srgbClr val="DC5900"/>
                </a:solidFill>
              </a:rPr>
              <a:t>// </a:t>
            </a:r>
            <a:r>
              <a:rPr lang="zh-CN" altLang="en-US" dirty="0">
                <a:solidFill>
                  <a:srgbClr val="DC5900"/>
                </a:solidFill>
              </a:rPr>
              <a:t>谨慎使用</a:t>
            </a:r>
            <a:endParaRPr lang="en-US" altLang="zh-CN" dirty="0">
              <a:solidFill>
                <a:srgbClr val="DC5900"/>
              </a:solidFill>
            </a:endParaRPr>
          </a:p>
          <a:p>
            <a:r>
              <a:rPr lang="zh-CN" altLang="en-US" dirty="0"/>
              <a:t>擅用</a:t>
            </a:r>
            <a:r>
              <a:rPr lang="en-US" altLang="zh-CN" dirty="0"/>
              <a:t>const </a:t>
            </a:r>
            <a:r>
              <a:rPr lang="zh-CN" altLang="en-US" dirty="0"/>
              <a:t>修饰符修饰指针：</a:t>
            </a:r>
            <a:endParaRPr lang="en-US" altLang="zh-CN" dirty="0"/>
          </a:p>
          <a:p>
            <a:endParaRPr lang="zh-CN" altLang="en-US" dirty="0"/>
          </a:p>
        </p:txBody>
      </p:sp>
      <p:sp>
        <p:nvSpPr>
          <p:cNvPr id="4" name="卷形: 垂直 4">
            <a:extLst>
              <a:ext uri="{FF2B5EF4-FFF2-40B4-BE49-F238E27FC236}">
                <a16:creationId xmlns:a16="http://schemas.microsoft.com/office/drawing/2014/main" id="{B8CA90B3-2E45-48D8-ABDB-9F992171DE0A}"/>
              </a:ext>
            </a:extLst>
          </p:cNvPr>
          <p:cNvSpPr/>
          <p:nvPr/>
        </p:nvSpPr>
        <p:spPr bwMode="auto">
          <a:xfrm>
            <a:off x="369951" y="4794592"/>
            <a:ext cx="4119866" cy="1592616"/>
          </a:xfrm>
          <a:prstGeom prst="verticalScroll">
            <a:avLst>
              <a:gd name="adj" fmla="val 477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指针指向的内容不可修改</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*p = NULL; </a:t>
            </a: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int num = 10;</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 = &amp;num; //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允许修改</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指针指向</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 = 20</a:t>
            </a:r>
            <a:r>
              <a:rPr lang="en-US" altLang="zh-CN"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 </a:t>
            </a:r>
            <a:r>
              <a:rPr lang="zh-CN" altLang="en-US"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错误：不可修改指向的值</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卷形: 垂直 4">
            <a:extLst>
              <a:ext uri="{FF2B5EF4-FFF2-40B4-BE49-F238E27FC236}">
                <a16:creationId xmlns:a16="http://schemas.microsoft.com/office/drawing/2014/main" id="{54E5E68E-039D-4E9E-905A-550AB91E6ACF}"/>
              </a:ext>
            </a:extLst>
          </p:cNvPr>
          <p:cNvSpPr/>
          <p:nvPr/>
        </p:nvSpPr>
        <p:spPr bwMode="auto">
          <a:xfrm>
            <a:off x="4654184" y="4794592"/>
            <a:ext cx="4489816" cy="1592616"/>
          </a:xfrm>
          <a:prstGeom prst="verticalScroll">
            <a:avLst>
              <a:gd name="adj" fmla="val 477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指针本身不可修改</a:t>
            </a:r>
            <a:endPar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int *</a:t>
            </a:r>
            <a:r>
              <a:rPr lang="en-US" altLang="zh-CN"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const</a:t>
            </a: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p = &amp;num; // </a:t>
            </a:r>
            <a:r>
              <a:rPr lang="zh-CN" altLang="en-US"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初始化指针</a:t>
            </a:r>
            <a:endPar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endPar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 = 20; //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允许修改值</a:t>
            </a:r>
            <a:endPar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p = &amp;other; // </a:t>
            </a:r>
            <a:r>
              <a:rPr lang="zh-CN" altLang="en-US"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错误：不可修改指针指向</a:t>
            </a:r>
            <a:endParaRPr lang="en-US" altLang="zh-CN"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endParaRPr lang="en-US" altLang="zh-CN"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AFEFA24A-B035-4914-A6CD-0D8D65313892}"/>
              </a:ext>
            </a:extLst>
          </p:cNvPr>
          <p:cNvSpPr txBox="1"/>
          <p:nvPr/>
        </p:nvSpPr>
        <p:spPr>
          <a:xfrm>
            <a:off x="1333718" y="6399991"/>
            <a:ext cx="1811215" cy="369332"/>
          </a:xfrm>
          <a:prstGeom prst="rect">
            <a:avLst/>
          </a:prstGeom>
          <a:noFill/>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指向常量的指针</a:t>
            </a:r>
          </a:p>
        </p:txBody>
      </p:sp>
      <p:sp>
        <p:nvSpPr>
          <p:cNvPr id="9" name="文本框 8">
            <a:extLst>
              <a:ext uri="{FF2B5EF4-FFF2-40B4-BE49-F238E27FC236}">
                <a16:creationId xmlns:a16="http://schemas.microsoft.com/office/drawing/2014/main" id="{A30944AD-6AF2-4220-8A4D-1D1AB3977B58}"/>
              </a:ext>
            </a:extLst>
          </p:cNvPr>
          <p:cNvSpPr txBox="1"/>
          <p:nvPr/>
        </p:nvSpPr>
        <p:spPr>
          <a:xfrm>
            <a:off x="6002275" y="6399991"/>
            <a:ext cx="1248509" cy="369332"/>
          </a:xfrm>
          <a:prstGeom prst="rect">
            <a:avLst/>
          </a:prstGeom>
          <a:noFill/>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指针常量</a:t>
            </a:r>
          </a:p>
        </p:txBody>
      </p:sp>
    </p:spTree>
    <p:extLst>
      <p:ext uri="{BB962C8B-B14F-4D97-AF65-F5344CB8AC3E}">
        <p14:creationId xmlns:p14="http://schemas.microsoft.com/office/powerpoint/2010/main" val="12400981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981E72-81B0-492D-A572-F7EA8403326A}"/>
              </a:ext>
            </a:extLst>
          </p:cNvPr>
          <p:cNvSpPr>
            <a:spLocks noGrp="1"/>
          </p:cNvSpPr>
          <p:nvPr>
            <p:ph type="title"/>
          </p:nvPr>
        </p:nvSpPr>
        <p:spPr/>
        <p:txBody>
          <a:bodyPr/>
          <a:lstStyle/>
          <a:p>
            <a:r>
              <a:rPr lang="zh-CN" altLang="en-US" dirty="0"/>
              <a:t>调试技巧（续）</a:t>
            </a:r>
          </a:p>
        </p:txBody>
      </p:sp>
      <p:sp>
        <p:nvSpPr>
          <p:cNvPr id="3" name="内容占位符 2">
            <a:extLst>
              <a:ext uri="{FF2B5EF4-FFF2-40B4-BE49-F238E27FC236}">
                <a16:creationId xmlns:a16="http://schemas.microsoft.com/office/drawing/2014/main" id="{77BB3F91-7EF8-42E4-8CF3-7D5DB15F4EDB}"/>
              </a:ext>
            </a:extLst>
          </p:cNvPr>
          <p:cNvSpPr>
            <a:spLocks noGrp="1"/>
          </p:cNvSpPr>
          <p:nvPr>
            <p:ph idx="1"/>
          </p:nvPr>
        </p:nvSpPr>
        <p:spPr>
          <a:xfrm>
            <a:off x="301625" y="1268760"/>
            <a:ext cx="8540750" cy="4830415"/>
          </a:xfrm>
        </p:spPr>
        <p:txBody>
          <a:bodyPr/>
          <a:lstStyle/>
          <a:p>
            <a:r>
              <a:rPr lang="zh-CN" altLang="en-US" dirty="0"/>
              <a:t>动态分析工具：使用工具动态监视内存使用，排查内存问题</a:t>
            </a:r>
          </a:p>
          <a:p>
            <a:pPr lvl="1"/>
            <a:r>
              <a:rPr lang="en-US" altLang="zh-CN" sz="2000" dirty="0" err="1"/>
              <a:t>Valgrind</a:t>
            </a:r>
            <a:r>
              <a:rPr lang="en-US" altLang="zh-CN" sz="2000" dirty="0"/>
              <a:t> (</a:t>
            </a:r>
            <a:r>
              <a:rPr lang="en-US" altLang="zh-CN" sz="2000" dirty="0" err="1"/>
              <a:t>Memcheck</a:t>
            </a:r>
            <a:r>
              <a:rPr lang="en-US" altLang="zh-CN" sz="2000" dirty="0"/>
              <a:t>)</a:t>
            </a:r>
            <a:r>
              <a:rPr lang="zh-CN" altLang="en-US" sz="2000" dirty="0"/>
              <a:t>：通过模拟 </a:t>
            </a:r>
            <a:r>
              <a:rPr lang="en-US" altLang="zh-CN" sz="2000" dirty="0"/>
              <a:t>CPU </a:t>
            </a:r>
            <a:r>
              <a:rPr lang="zh-CN" altLang="en-US" sz="2000" dirty="0"/>
              <a:t>执行来监控每一次内存读写</a:t>
            </a:r>
            <a:endParaRPr lang="en-US" altLang="zh-CN" sz="2000" dirty="0"/>
          </a:p>
          <a:p>
            <a:pPr lvl="2"/>
            <a:r>
              <a:rPr lang="zh-CN" altLang="en-US" sz="1800" dirty="0"/>
              <a:t>检测目标：内存泄漏、非法读写、使用未初始化的值</a:t>
            </a:r>
            <a:endParaRPr lang="en-US" altLang="zh-CN" sz="1800" dirty="0"/>
          </a:p>
          <a:p>
            <a:pPr lvl="2"/>
            <a:r>
              <a:rPr lang="zh-CN" altLang="en-US" sz="1800" dirty="0"/>
              <a:t>使用方法：</a:t>
            </a:r>
            <a:r>
              <a:rPr lang="en-US" altLang="zh-CN" sz="1800" dirty="0" err="1"/>
              <a:t>valgrind</a:t>
            </a:r>
            <a:r>
              <a:rPr lang="en-US" altLang="zh-CN" sz="1800" dirty="0"/>
              <a:t> --leak-check=full ./</a:t>
            </a:r>
            <a:r>
              <a:rPr lang="en-US" altLang="zh-CN" sz="1800" dirty="0" err="1"/>
              <a:t>your_program</a:t>
            </a:r>
            <a:endParaRPr lang="en-US" altLang="zh-CN" sz="1800" dirty="0"/>
          </a:p>
          <a:p>
            <a:pPr lvl="1"/>
            <a:r>
              <a:rPr lang="en-US" altLang="zh-CN" sz="2000" dirty="0" err="1"/>
              <a:t>AddressSanitizer</a:t>
            </a:r>
            <a:r>
              <a:rPr lang="en-US" altLang="zh-CN" sz="2000" dirty="0"/>
              <a:t> (</a:t>
            </a:r>
            <a:r>
              <a:rPr lang="en-US" altLang="zh-CN" sz="2000" dirty="0" err="1"/>
              <a:t>ASan</a:t>
            </a:r>
            <a:r>
              <a:rPr lang="en-US" altLang="zh-CN" sz="2000" dirty="0"/>
              <a:t>)</a:t>
            </a:r>
            <a:r>
              <a:rPr lang="zh-CN" altLang="en-US" sz="2000" dirty="0"/>
              <a:t>：编译器内置，直接集成在可执行文件中</a:t>
            </a:r>
            <a:endParaRPr lang="en-US" altLang="zh-CN" sz="2000" dirty="0"/>
          </a:p>
          <a:p>
            <a:pPr lvl="2"/>
            <a:r>
              <a:rPr lang="zh-CN" altLang="en-US" sz="1800" dirty="0"/>
              <a:t>使用方法：</a:t>
            </a:r>
            <a:r>
              <a:rPr lang="en-US" altLang="zh-CN" sz="1800" dirty="0"/>
              <a:t>GCC 4.8+, Clang </a:t>
            </a:r>
            <a:r>
              <a:rPr lang="zh-CN" altLang="en-US" sz="1800" dirty="0"/>
              <a:t>编译时加上 </a:t>
            </a:r>
            <a:r>
              <a:rPr lang="en-US" altLang="zh-CN" sz="1800" dirty="0"/>
              <a:t>-</a:t>
            </a:r>
            <a:r>
              <a:rPr lang="en-US" altLang="zh-CN" sz="1800" dirty="0" err="1"/>
              <a:t>fsanitize</a:t>
            </a:r>
            <a:r>
              <a:rPr lang="en-US" altLang="zh-CN" sz="1800" dirty="0"/>
              <a:t>=address -g</a:t>
            </a:r>
          </a:p>
          <a:p>
            <a:pPr lvl="2"/>
            <a:r>
              <a:rPr lang="zh-CN" altLang="en-US" sz="1800" dirty="0"/>
              <a:t>优点：检测栈溢出和堆溢出，报错信息直接指明哪块内存被越界访问了</a:t>
            </a:r>
            <a:endParaRPr lang="en-US" altLang="zh-CN" sz="1800" dirty="0"/>
          </a:p>
          <a:p>
            <a:r>
              <a:rPr lang="zh-CN" altLang="en-US" dirty="0"/>
              <a:t>日志记录：记录每一块内存的分配记录，并对比释放记录</a:t>
            </a:r>
            <a:endParaRPr lang="en-US" altLang="zh-CN" dirty="0"/>
          </a:p>
          <a:p>
            <a:pPr lvl="1"/>
            <a:r>
              <a:rPr lang="zh-CN" altLang="en-US" sz="2000" dirty="0"/>
              <a:t>常用方法：自己写一个 </a:t>
            </a:r>
            <a:r>
              <a:rPr lang="en-US" altLang="zh-CN" sz="2000" dirty="0" err="1"/>
              <a:t>my_malloc</a:t>
            </a:r>
            <a:r>
              <a:rPr lang="en-US" altLang="zh-CN" sz="2000" dirty="0"/>
              <a:t> </a:t>
            </a:r>
            <a:r>
              <a:rPr lang="zh-CN" altLang="en-US" sz="2000" dirty="0"/>
              <a:t>和 </a:t>
            </a:r>
            <a:r>
              <a:rPr lang="en-US" altLang="zh-CN" sz="2000" dirty="0" err="1"/>
              <a:t>my_free</a:t>
            </a:r>
            <a:r>
              <a:rPr lang="en-US" altLang="zh-CN" sz="2000" dirty="0"/>
              <a:t> </a:t>
            </a:r>
            <a:r>
              <a:rPr lang="zh-CN" altLang="en-US" sz="2000" dirty="0"/>
              <a:t>的内存分配包装器</a:t>
            </a:r>
          </a:p>
        </p:txBody>
      </p:sp>
      <p:sp>
        <p:nvSpPr>
          <p:cNvPr id="4" name="卷形: 垂直 4">
            <a:extLst>
              <a:ext uri="{FF2B5EF4-FFF2-40B4-BE49-F238E27FC236}">
                <a16:creationId xmlns:a16="http://schemas.microsoft.com/office/drawing/2014/main" id="{ECFA8E77-4F62-4653-B50F-A90502F8C373}"/>
              </a:ext>
            </a:extLst>
          </p:cNvPr>
          <p:cNvSpPr/>
          <p:nvPr/>
        </p:nvSpPr>
        <p:spPr bwMode="auto">
          <a:xfrm>
            <a:off x="813577" y="5293579"/>
            <a:ext cx="7876398" cy="1269146"/>
          </a:xfrm>
          <a:prstGeom prst="verticalScroll">
            <a:avLst>
              <a:gd name="adj" fmla="val 522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my_malloc</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size_t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size) {</a:t>
            </a:r>
          </a:p>
          <a:p>
            <a:pPr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("Allocated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zu</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bytes at %p [%s:%d]\n", size, p, __FILE__, __LINE__);</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tab pos="444500" algn="l"/>
              </a:tabLst>
              <a:defRPr/>
            </a:pPr>
            <a:r>
              <a:rPr lang="en-US" altLang="zh-CN" kern="0" dirty="0">
                <a:solidFill>
                  <a:prstClr val="black"/>
                </a:solidFill>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return malloc(size);</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28050115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69471E-7818-4F5B-A078-48D912529330}"/>
              </a:ext>
            </a:extLst>
          </p:cNvPr>
          <p:cNvSpPr>
            <a:spLocks noGrp="1"/>
          </p:cNvSpPr>
          <p:nvPr>
            <p:ph type="title"/>
          </p:nvPr>
        </p:nvSpPr>
        <p:spPr/>
        <p:txBody>
          <a:bodyPr/>
          <a:lstStyle/>
          <a:p>
            <a:r>
              <a:rPr lang="zh-CN" altLang="en-US" dirty="0"/>
              <a:t>调试技巧总结</a:t>
            </a:r>
          </a:p>
        </p:txBody>
      </p:sp>
      <p:sp>
        <p:nvSpPr>
          <p:cNvPr id="3" name="内容占位符 2">
            <a:extLst>
              <a:ext uri="{FF2B5EF4-FFF2-40B4-BE49-F238E27FC236}">
                <a16:creationId xmlns:a16="http://schemas.microsoft.com/office/drawing/2014/main" id="{5500043E-A386-4873-8014-8E7F9CEE4173}"/>
              </a:ext>
            </a:extLst>
          </p:cNvPr>
          <p:cNvSpPr>
            <a:spLocks noGrp="1"/>
          </p:cNvSpPr>
          <p:nvPr>
            <p:ph idx="1"/>
          </p:nvPr>
        </p:nvSpPr>
        <p:spPr/>
        <p:txBody>
          <a:bodyPr/>
          <a:lstStyle/>
          <a:p>
            <a:r>
              <a:rPr lang="zh-CN" altLang="en-US" dirty="0"/>
              <a:t>调试技巧优缺点</a:t>
            </a:r>
            <a:endParaRPr lang="en-US" altLang="zh-CN" dirty="0"/>
          </a:p>
          <a:p>
            <a:endParaRPr lang="en-US" altLang="zh-CN" dirty="0"/>
          </a:p>
          <a:p>
            <a:endParaRPr lang="en-US" altLang="zh-CN" dirty="0"/>
          </a:p>
          <a:p>
            <a:endParaRPr lang="en-US" altLang="zh-CN" dirty="0"/>
          </a:p>
          <a:p>
            <a:endParaRPr lang="en-US" altLang="zh-CN" dirty="0"/>
          </a:p>
          <a:p>
            <a:r>
              <a:rPr lang="zh-CN" altLang="en-US" dirty="0"/>
              <a:t>分阶段调试与优化关注点</a:t>
            </a:r>
          </a:p>
        </p:txBody>
      </p:sp>
      <p:graphicFrame>
        <p:nvGraphicFramePr>
          <p:cNvPr id="4" name="表格 4">
            <a:extLst>
              <a:ext uri="{FF2B5EF4-FFF2-40B4-BE49-F238E27FC236}">
                <a16:creationId xmlns:a16="http://schemas.microsoft.com/office/drawing/2014/main" id="{1FA7270C-BC20-4879-8DF2-F4CF3647BAF0}"/>
              </a:ext>
            </a:extLst>
          </p:cNvPr>
          <p:cNvGraphicFramePr>
            <a:graphicFrameLocks/>
          </p:cNvGraphicFramePr>
          <p:nvPr>
            <p:extLst>
              <p:ext uri="{D42A27DB-BD31-4B8C-83A1-F6EECF244321}">
                <p14:modId xmlns:p14="http://schemas.microsoft.com/office/powerpoint/2010/main" val="2237178229"/>
              </p:ext>
            </p:extLst>
          </p:nvPr>
        </p:nvGraphicFramePr>
        <p:xfrm>
          <a:off x="301625" y="2185988"/>
          <a:ext cx="8540748" cy="1854200"/>
        </p:xfrm>
        <a:graphic>
          <a:graphicData uri="http://schemas.openxmlformats.org/drawingml/2006/table">
            <a:tbl>
              <a:tblPr firstRow="1" bandRow="1">
                <a:tableStyleId>{93296810-A885-4BE3-A3E7-6D5BEEA58F35}</a:tableStyleId>
              </a:tblPr>
              <a:tblGrid>
                <a:gridCol w="1403350">
                  <a:extLst>
                    <a:ext uri="{9D8B030D-6E8A-4147-A177-3AD203B41FA5}">
                      <a16:colId xmlns:a16="http://schemas.microsoft.com/office/drawing/2014/main" val="3657446295"/>
                    </a:ext>
                  </a:extLst>
                </a:gridCol>
                <a:gridCol w="1771650">
                  <a:extLst>
                    <a:ext uri="{9D8B030D-6E8A-4147-A177-3AD203B41FA5}">
                      <a16:colId xmlns:a16="http://schemas.microsoft.com/office/drawing/2014/main" val="3909114669"/>
                    </a:ext>
                  </a:extLst>
                </a:gridCol>
                <a:gridCol w="2371725">
                  <a:extLst>
                    <a:ext uri="{9D8B030D-6E8A-4147-A177-3AD203B41FA5}">
                      <a16:colId xmlns:a16="http://schemas.microsoft.com/office/drawing/2014/main" val="3545134963"/>
                    </a:ext>
                  </a:extLst>
                </a:gridCol>
                <a:gridCol w="2994023">
                  <a:extLst>
                    <a:ext uri="{9D8B030D-6E8A-4147-A177-3AD203B41FA5}">
                      <a16:colId xmlns:a16="http://schemas.microsoft.com/office/drawing/2014/main" val="3284470440"/>
                    </a:ext>
                  </a:extLst>
                </a:gridCol>
              </a:tblGrid>
              <a:tr h="370840">
                <a:tc>
                  <a:txBody>
                    <a:bodyPr/>
                    <a:lstStyle/>
                    <a:p>
                      <a:pPr algn="ctr"/>
                      <a:r>
                        <a:rPr lang="zh-CN" altLang="en-US" b="1" dirty="0">
                          <a:effectLst/>
                          <a:latin typeface="微软雅黑" panose="020B0503020204020204" pitchFamily="34" charset="-122"/>
                          <a:ea typeface="微软雅黑" panose="020B0503020204020204" pitchFamily="34" charset="-122"/>
                        </a:rPr>
                        <a:t>技巧</a:t>
                      </a:r>
                      <a:endParaRPr lang="zh-CN" altLang="en-US" dirty="0">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effectLst/>
                          <a:latin typeface="微软雅黑" panose="020B0503020204020204" pitchFamily="34" charset="-122"/>
                          <a:ea typeface="微软雅黑" panose="020B0503020204020204" pitchFamily="34" charset="-122"/>
                        </a:rPr>
                        <a:t>适用场景</a:t>
                      </a:r>
                      <a:endParaRPr lang="zh-CN" altLang="en-US" dirty="0">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effectLst/>
                          <a:latin typeface="微软雅黑" panose="020B0503020204020204" pitchFamily="34" charset="-122"/>
                          <a:ea typeface="微软雅黑" panose="020B0503020204020204" pitchFamily="34" charset="-122"/>
                        </a:rPr>
                        <a:t>优点</a:t>
                      </a:r>
                      <a:endParaRPr lang="zh-CN" altLang="en-US" dirty="0">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effectLst/>
                          <a:latin typeface="微软雅黑" panose="020B0503020204020204" pitchFamily="34" charset="-122"/>
                          <a:ea typeface="微软雅黑" panose="020B0503020204020204" pitchFamily="34" charset="-122"/>
                        </a:rPr>
                        <a:t>缺点</a:t>
                      </a:r>
                      <a:endParaRPr lang="zh-CN" altLang="en-US" dirty="0">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08498912"/>
                  </a:ext>
                </a:extLst>
              </a:tr>
              <a:tr h="370840">
                <a:tc>
                  <a:txBody>
                    <a:bodyPr/>
                    <a:lstStyle/>
                    <a:p>
                      <a:pPr algn="ctr"/>
                      <a:r>
                        <a:rPr lang="en-US" b="1" dirty="0">
                          <a:solidFill>
                            <a:srgbClr val="000000"/>
                          </a:solidFill>
                          <a:effectLst/>
                          <a:latin typeface="微软雅黑" panose="020B0503020204020204" pitchFamily="34" charset="-122"/>
                          <a:ea typeface="微软雅黑" panose="020B0503020204020204" pitchFamily="34" charset="-122"/>
                        </a:rPr>
                        <a:t>GDB</a:t>
                      </a:r>
                      <a:endParaRPr lang="en-US"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崩溃定位</a:t>
                      </a: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实时交互，查看状态</a:t>
                      </a: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难发现静默的内存泄漏</a:t>
                      </a:r>
                    </a:p>
                  </a:txBody>
                  <a:tcPr anchor="ctr"/>
                </a:tc>
                <a:extLst>
                  <a:ext uri="{0D108BD9-81ED-4DB2-BD59-A6C34878D82A}">
                    <a16:rowId xmlns:a16="http://schemas.microsoft.com/office/drawing/2014/main" val="735302588"/>
                  </a:ext>
                </a:extLst>
              </a:tr>
              <a:tr h="370840">
                <a:tc>
                  <a:txBody>
                    <a:bodyPr/>
                    <a:lstStyle/>
                    <a:p>
                      <a:pPr algn="ctr"/>
                      <a:r>
                        <a:rPr lang="en-US" b="1">
                          <a:solidFill>
                            <a:srgbClr val="000000"/>
                          </a:solidFill>
                          <a:effectLst/>
                          <a:latin typeface="微软雅黑" panose="020B0503020204020204" pitchFamily="34" charset="-122"/>
                          <a:ea typeface="微软雅黑" panose="020B0503020204020204" pitchFamily="34" charset="-122"/>
                        </a:rPr>
                        <a:t>Valgrind</a:t>
                      </a:r>
                      <a:endParaRPr lang="en-US">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深度排查</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最彻底，查得最准</a:t>
                      </a: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运行速度极慢 </a:t>
                      </a:r>
                      <a:r>
                        <a:rPr lang="en-US" altLang="zh-CN">
                          <a:solidFill>
                            <a:srgbClr val="000000"/>
                          </a:solidFill>
                          <a:effectLst/>
                          <a:latin typeface="微软雅黑" panose="020B0503020204020204" pitchFamily="34" charset="-122"/>
                          <a:ea typeface="微软雅黑" panose="020B0503020204020204" pitchFamily="34" charset="-122"/>
                        </a:rPr>
                        <a:t>(</a:t>
                      </a:r>
                      <a:r>
                        <a:rPr lang="zh-CN" altLang="en-US">
                          <a:solidFill>
                            <a:srgbClr val="000000"/>
                          </a:solidFill>
                          <a:effectLst/>
                          <a:latin typeface="微软雅黑" panose="020B0503020204020204" pitchFamily="34" charset="-122"/>
                          <a:ea typeface="微软雅黑" panose="020B0503020204020204" pitchFamily="34" charset="-122"/>
                        </a:rPr>
                        <a:t>慢 </a:t>
                      </a:r>
                      <a:r>
                        <a:rPr lang="en-US" altLang="zh-CN">
                          <a:solidFill>
                            <a:srgbClr val="000000"/>
                          </a:solidFill>
                          <a:effectLst/>
                          <a:latin typeface="微软雅黑" panose="020B0503020204020204" pitchFamily="34" charset="-122"/>
                          <a:ea typeface="微软雅黑" panose="020B0503020204020204" pitchFamily="34" charset="-122"/>
                        </a:rPr>
                        <a:t>10-50 </a:t>
                      </a:r>
                      <a:r>
                        <a:rPr lang="zh-CN" altLang="en-US">
                          <a:solidFill>
                            <a:srgbClr val="000000"/>
                          </a:solidFill>
                          <a:effectLst/>
                          <a:latin typeface="微软雅黑" panose="020B0503020204020204" pitchFamily="34" charset="-122"/>
                          <a:ea typeface="微软雅黑" panose="020B0503020204020204" pitchFamily="34" charset="-122"/>
                        </a:rPr>
                        <a:t>倍</a:t>
                      </a:r>
                      <a:r>
                        <a:rPr lang="en-US" altLang="zh-CN">
                          <a:solidFill>
                            <a:srgbClr val="000000"/>
                          </a:solidFill>
                          <a:effectLst/>
                          <a:latin typeface="微软雅黑" panose="020B0503020204020204" pitchFamily="34" charset="-122"/>
                          <a:ea typeface="微软雅黑" panose="020B0503020204020204" pitchFamily="34" charset="-122"/>
                        </a:rPr>
                        <a:t>)</a:t>
                      </a:r>
                    </a:p>
                  </a:txBody>
                  <a:tcPr anchor="ctr"/>
                </a:tc>
                <a:extLst>
                  <a:ext uri="{0D108BD9-81ED-4DB2-BD59-A6C34878D82A}">
                    <a16:rowId xmlns:a16="http://schemas.microsoft.com/office/drawing/2014/main" val="1771645568"/>
                  </a:ext>
                </a:extLst>
              </a:tr>
              <a:tr h="370840">
                <a:tc>
                  <a:txBody>
                    <a:bodyPr/>
                    <a:lstStyle/>
                    <a:p>
                      <a:pPr algn="ctr"/>
                      <a:r>
                        <a:rPr lang="en-US" b="1">
                          <a:solidFill>
                            <a:srgbClr val="000000"/>
                          </a:solidFill>
                          <a:effectLst/>
                          <a:latin typeface="微软雅黑" panose="020B0503020204020204" pitchFamily="34" charset="-122"/>
                          <a:ea typeface="微软雅黑" panose="020B0503020204020204" pitchFamily="34" charset="-122"/>
                        </a:rPr>
                        <a:t>ASan</a:t>
                      </a:r>
                      <a:endParaRPr lang="en-US">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日常开发</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速度快，集成度高</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无法检测某些复杂逻辑泄漏</a:t>
                      </a:r>
                    </a:p>
                  </a:txBody>
                  <a:tcPr anchor="ctr"/>
                </a:tc>
                <a:extLst>
                  <a:ext uri="{0D108BD9-81ED-4DB2-BD59-A6C34878D82A}">
                    <a16:rowId xmlns:a16="http://schemas.microsoft.com/office/drawing/2014/main" val="1363677709"/>
                  </a:ext>
                </a:extLst>
              </a:tr>
              <a:tr h="370840">
                <a:tc>
                  <a:txBody>
                    <a:bodyPr/>
                    <a:lstStyle/>
                    <a:p>
                      <a:pPr algn="ctr"/>
                      <a:r>
                        <a:rPr lang="zh-CN" altLang="en-US" b="1">
                          <a:solidFill>
                            <a:srgbClr val="000000"/>
                          </a:solidFill>
                          <a:effectLst/>
                          <a:latin typeface="微软雅黑" panose="020B0503020204020204" pitchFamily="34" charset="-122"/>
                          <a:ea typeface="微软雅黑" panose="020B0503020204020204" pitchFamily="34" charset="-122"/>
                        </a:rPr>
                        <a:t>日志记录</a:t>
                      </a:r>
                      <a:endParaRPr lang="zh-CN" altLang="en-US">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长期运行测试</a:t>
                      </a: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还原分配轨迹</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增加代码量和性能开销</a:t>
                      </a:r>
                    </a:p>
                  </a:txBody>
                  <a:tcPr anchor="ctr"/>
                </a:tc>
                <a:extLst>
                  <a:ext uri="{0D108BD9-81ED-4DB2-BD59-A6C34878D82A}">
                    <a16:rowId xmlns:a16="http://schemas.microsoft.com/office/drawing/2014/main" val="389680752"/>
                  </a:ext>
                </a:extLst>
              </a:tr>
            </a:tbl>
          </a:graphicData>
        </a:graphic>
      </p:graphicFrame>
      <p:graphicFrame>
        <p:nvGraphicFramePr>
          <p:cNvPr id="5" name="表格 5">
            <a:extLst>
              <a:ext uri="{FF2B5EF4-FFF2-40B4-BE49-F238E27FC236}">
                <a16:creationId xmlns:a16="http://schemas.microsoft.com/office/drawing/2014/main" id="{729CA868-BB60-435A-BD92-BC8F861FA204}"/>
              </a:ext>
            </a:extLst>
          </p:cNvPr>
          <p:cNvGraphicFramePr>
            <a:graphicFrameLocks noGrp="1"/>
          </p:cNvGraphicFramePr>
          <p:nvPr>
            <p:extLst>
              <p:ext uri="{D42A27DB-BD31-4B8C-83A1-F6EECF244321}">
                <p14:modId xmlns:p14="http://schemas.microsoft.com/office/powerpoint/2010/main" val="479206284"/>
              </p:ext>
            </p:extLst>
          </p:nvPr>
        </p:nvGraphicFramePr>
        <p:xfrm>
          <a:off x="301625" y="4765040"/>
          <a:ext cx="8540751" cy="1483360"/>
        </p:xfrm>
        <a:graphic>
          <a:graphicData uri="http://schemas.openxmlformats.org/drawingml/2006/table">
            <a:tbl>
              <a:tblPr firstRow="1" bandRow="1">
                <a:tableStyleId>{93296810-A885-4BE3-A3E7-6D5BEEA58F35}</a:tableStyleId>
              </a:tblPr>
              <a:tblGrid>
                <a:gridCol w="1403352">
                  <a:extLst>
                    <a:ext uri="{9D8B030D-6E8A-4147-A177-3AD203B41FA5}">
                      <a16:colId xmlns:a16="http://schemas.microsoft.com/office/drawing/2014/main" val="287001650"/>
                    </a:ext>
                  </a:extLst>
                </a:gridCol>
                <a:gridCol w="1752600">
                  <a:extLst>
                    <a:ext uri="{9D8B030D-6E8A-4147-A177-3AD203B41FA5}">
                      <a16:colId xmlns:a16="http://schemas.microsoft.com/office/drawing/2014/main" val="3108596616"/>
                    </a:ext>
                  </a:extLst>
                </a:gridCol>
                <a:gridCol w="5384799">
                  <a:extLst>
                    <a:ext uri="{9D8B030D-6E8A-4147-A177-3AD203B41FA5}">
                      <a16:colId xmlns:a16="http://schemas.microsoft.com/office/drawing/2014/main" val="3460920763"/>
                    </a:ext>
                  </a:extLst>
                </a:gridCol>
              </a:tblGrid>
              <a:tr h="370840">
                <a:tc>
                  <a:txBody>
                    <a:bodyPr/>
                    <a:lstStyle/>
                    <a:p>
                      <a:pPr algn="ctr"/>
                      <a:r>
                        <a:rPr lang="zh-CN" altLang="en-US" b="1">
                          <a:effectLst/>
                          <a:latin typeface="微软雅黑" panose="020B0503020204020204" pitchFamily="34" charset="-122"/>
                          <a:ea typeface="微软雅黑" panose="020B0503020204020204" pitchFamily="34" charset="-122"/>
                        </a:rPr>
                        <a:t>阶段</a:t>
                      </a:r>
                      <a:endParaRPr lang="zh-CN" altLang="en-US">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1">
                          <a:effectLst/>
                          <a:latin typeface="微软雅黑" panose="020B0503020204020204" pitchFamily="34" charset="-122"/>
                          <a:ea typeface="微软雅黑" panose="020B0503020204020204" pitchFamily="34" charset="-122"/>
                        </a:rPr>
                        <a:t>关注点</a:t>
                      </a:r>
                      <a:endParaRPr lang="zh-CN" altLang="en-US">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1">
                          <a:effectLst/>
                          <a:latin typeface="微软雅黑" panose="020B0503020204020204" pitchFamily="34" charset="-122"/>
                          <a:ea typeface="微软雅黑" panose="020B0503020204020204" pitchFamily="34" charset="-122"/>
                        </a:rPr>
                        <a:t>核心工具</a:t>
                      </a:r>
                      <a:r>
                        <a:rPr lang="en-US" altLang="zh-CN" b="1">
                          <a:effectLst/>
                          <a:latin typeface="微软雅黑" panose="020B0503020204020204" pitchFamily="34" charset="-122"/>
                          <a:ea typeface="微软雅黑" panose="020B0503020204020204" pitchFamily="34" charset="-122"/>
                        </a:rPr>
                        <a:t>/</a:t>
                      </a:r>
                      <a:r>
                        <a:rPr lang="zh-CN" altLang="en-US" b="1">
                          <a:effectLst/>
                          <a:latin typeface="微软雅黑" panose="020B0503020204020204" pitchFamily="34" charset="-122"/>
                          <a:ea typeface="微软雅黑" panose="020B0503020204020204" pitchFamily="34" charset="-122"/>
                        </a:rPr>
                        <a:t>方法</a:t>
                      </a:r>
                      <a:endParaRPr lang="zh-CN" altLang="en-US">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84166629"/>
                  </a:ext>
                </a:extLst>
              </a:tr>
              <a:tr h="370840">
                <a:tc>
                  <a:txBody>
                    <a:bodyPr/>
                    <a:lstStyle/>
                    <a:p>
                      <a:pPr algn="ctr"/>
                      <a:r>
                        <a:rPr lang="zh-CN" altLang="en-US" b="1" dirty="0">
                          <a:solidFill>
                            <a:srgbClr val="000000"/>
                          </a:solidFill>
                          <a:effectLst/>
                          <a:latin typeface="微软雅黑" panose="020B0503020204020204" pitchFamily="34" charset="-122"/>
                          <a:ea typeface="微软雅黑" panose="020B0503020204020204" pitchFamily="34" charset="-122"/>
                        </a:rPr>
                        <a:t>开发阶段</a:t>
                      </a:r>
                      <a:endParaRPr lang="zh-CN" altLang="en-US"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代码健壮性</a:t>
                      </a: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静态代码分析 </a:t>
                      </a:r>
                      <a:r>
                        <a:rPr lang="en-US" altLang="zh-CN">
                          <a:solidFill>
                            <a:srgbClr val="000000"/>
                          </a:solidFill>
                          <a:effectLst/>
                          <a:latin typeface="微软雅黑" panose="020B0503020204020204" pitchFamily="34" charset="-122"/>
                          <a:ea typeface="微软雅黑" panose="020B0503020204020204" pitchFamily="34" charset="-122"/>
                        </a:rPr>
                        <a:t>(Cppcheck), </a:t>
                      </a:r>
                      <a:r>
                        <a:rPr lang="zh-CN" altLang="en-US">
                          <a:solidFill>
                            <a:srgbClr val="000000"/>
                          </a:solidFill>
                          <a:effectLst/>
                          <a:latin typeface="微软雅黑" panose="020B0503020204020204" pitchFamily="34" charset="-122"/>
                          <a:ea typeface="微软雅黑" panose="020B0503020204020204" pitchFamily="34" charset="-122"/>
                        </a:rPr>
                        <a:t>安全函数</a:t>
                      </a:r>
                    </a:p>
                  </a:txBody>
                  <a:tcPr anchor="ctr"/>
                </a:tc>
                <a:extLst>
                  <a:ext uri="{0D108BD9-81ED-4DB2-BD59-A6C34878D82A}">
                    <a16:rowId xmlns:a16="http://schemas.microsoft.com/office/drawing/2014/main" val="128328293"/>
                  </a:ext>
                </a:extLst>
              </a:tr>
              <a:tr h="370840">
                <a:tc>
                  <a:txBody>
                    <a:bodyPr/>
                    <a:lstStyle/>
                    <a:p>
                      <a:pPr algn="ctr"/>
                      <a:r>
                        <a:rPr lang="zh-CN" altLang="en-US" b="1">
                          <a:solidFill>
                            <a:srgbClr val="000000"/>
                          </a:solidFill>
                          <a:effectLst/>
                          <a:latin typeface="微软雅黑" panose="020B0503020204020204" pitchFamily="34" charset="-122"/>
                          <a:ea typeface="微软雅黑" panose="020B0503020204020204" pitchFamily="34" charset="-122"/>
                        </a:rPr>
                        <a:t>测试阶段</a:t>
                      </a:r>
                      <a:endParaRPr lang="zh-CN" altLang="en-US">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捕捉 </a:t>
                      </a:r>
                      <a:r>
                        <a:rPr lang="en-US" dirty="0">
                          <a:solidFill>
                            <a:srgbClr val="000000"/>
                          </a:solidFill>
                          <a:effectLst/>
                          <a:latin typeface="微软雅黑" panose="020B0503020204020204" pitchFamily="34" charset="-122"/>
                          <a:ea typeface="微软雅黑" panose="020B0503020204020204" pitchFamily="34" charset="-122"/>
                        </a:rPr>
                        <a:t>Bug</a:t>
                      </a:r>
                    </a:p>
                  </a:txBody>
                  <a:tcPr anchor="ctr"/>
                </a:tc>
                <a:tc>
                  <a:txBody>
                    <a:bodyPr/>
                    <a:lstStyle/>
                    <a:p>
                      <a:pPr algn="ctr"/>
                      <a:r>
                        <a:rPr lang="en-US" dirty="0" err="1">
                          <a:solidFill>
                            <a:srgbClr val="000000"/>
                          </a:solidFill>
                          <a:effectLst/>
                          <a:latin typeface="微软雅黑" panose="020B0503020204020204" pitchFamily="34" charset="-122"/>
                          <a:ea typeface="微软雅黑" panose="020B0503020204020204" pitchFamily="34" charset="-122"/>
                        </a:rPr>
                        <a:t>Valgrind</a:t>
                      </a:r>
                      <a:r>
                        <a:rPr lang="en-US" dirty="0">
                          <a:solidFill>
                            <a:srgbClr val="000000"/>
                          </a:solidFill>
                          <a:effectLst/>
                          <a:latin typeface="微软雅黑" panose="020B0503020204020204" pitchFamily="34" charset="-122"/>
                          <a:ea typeface="微软雅黑" panose="020B0503020204020204" pitchFamily="34" charset="-122"/>
                        </a:rPr>
                        <a:t>, </a:t>
                      </a:r>
                      <a:r>
                        <a:rPr lang="en-US" dirty="0" err="1">
                          <a:solidFill>
                            <a:srgbClr val="000000"/>
                          </a:solidFill>
                          <a:effectLst/>
                          <a:latin typeface="微软雅黑" panose="020B0503020204020204" pitchFamily="34" charset="-122"/>
                          <a:ea typeface="微软雅黑" panose="020B0503020204020204" pitchFamily="34" charset="-122"/>
                        </a:rPr>
                        <a:t>ASan</a:t>
                      </a:r>
                      <a:r>
                        <a:rPr lang="en-US" dirty="0">
                          <a:solidFill>
                            <a:srgbClr val="000000"/>
                          </a:solidFill>
                          <a:effectLst/>
                          <a:latin typeface="微软雅黑" panose="020B0503020204020204" pitchFamily="34" charset="-122"/>
                          <a:ea typeface="微软雅黑" panose="020B0503020204020204" pitchFamily="34" charset="-122"/>
                        </a:rPr>
                        <a:t>, GDB</a:t>
                      </a:r>
                    </a:p>
                  </a:txBody>
                  <a:tcPr anchor="ctr"/>
                </a:tc>
                <a:extLst>
                  <a:ext uri="{0D108BD9-81ED-4DB2-BD59-A6C34878D82A}">
                    <a16:rowId xmlns:a16="http://schemas.microsoft.com/office/drawing/2014/main" val="1790098707"/>
                  </a:ext>
                </a:extLst>
              </a:tr>
              <a:tr h="370840">
                <a:tc>
                  <a:txBody>
                    <a:bodyPr/>
                    <a:lstStyle/>
                    <a:p>
                      <a:pPr algn="ctr"/>
                      <a:r>
                        <a:rPr lang="zh-CN" altLang="en-US" b="1">
                          <a:solidFill>
                            <a:srgbClr val="000000"/>
                          </a:solidFill>
                          <a:effectLst/>
                          <a:latin typeface="微软雅黑" panose="020B0503020204020204" pitchFamily="34" charset="-122"/>
                          <a:ea typeface="微软雅黑" panose="020B0503020204020204" pitchFamily="34" charset="-122"/>
                        </a:rPr>
                        <a:t>发布阶段</a:t>
                      </a:r>
                      <a:endParaRPr lang="zh-CN" altLang="en-US">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a:solidFill>
                            <a:srgbClr val="000000"/>
                          </a:solidFill>
                          <a:effectLst/>
                          <a:latin typeface="微软雅黑" panose="020B0503020204020204" pitchFamily="34" charset="-122"/>
                          <a:ea typeface="微软雅黑" panose="020B0503020204020204" pitchFamily="34" charset="-122"/>
                        </a:rPr>
                        <a:t>运行速度</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缓存优化</a:t>
                      </a:r>
                      <a:r>
                        <a:rPr lang="en-US" altLang="zh-CN" dirty="0">
                          <a:solidFill>
                            <a:srgbClr val="000000"/>
                          </a:solidFill>
                          <a:effectLst/>
                          <a:latin typeface="微软雅黑" panose="020B0503020204020204" pitchFamily="34" charset="-122"/>
                          <a:ea typeface="微软雅黑" panose="020B0503020204020204" pitchFamily="34" charset="-122"/>
                        </a:rPr>
                        <a:t>, </a:t>
                      </a:r>
                      <a:r>
                        <a:rPr lang="zh-CN" altLang="en-US" dirty="0">
                          <a:solidFill>
                            <a:srgbClr val="000000"/>
                          </a:solidFill>
                          <a:effectLst/>
                          <a:latin typeface="微软雅黑" panose="020B0503020204020204" pitchFamily="34" charset="-122"/>
                          <a:ea typeface="微软雅黑" panose="020B0503020204020204" pitchFamily="34" charset="-122"/>
                        </a:rPr>
                        <a:t>内存对齐</a:t>
                      </a:r>
                      <a:r>
                        <a:rPr lang="en-US" altLang="zh-CN" dirty="0">
                          <a:solidFill>
                            <a:srgbClr val="000000"/>
                          </a:solidFill>
                          <a:effectLst/>
                          <a:latin typeface="微软雅黑" panose="020B0503020204020204" pitchFamily="34" charset="-122"/>
                          <a:ea typeface="微软雅黑" panose="020B0503020204020204" pitchFamily="34" charset="-122"/>
                        </a:rPr>
                        <a:t>, -</a:t>
                      </a:r>
                      <a:r>
                        <a:rPr lang="en-US" dirty="0">
                          <a:solidFill>
                            <a:srgbClr val="000000"/>
                          </a:solidFill>
                          <a:effectLst/>
                          <a:latin typeface="微软雅黑" panose="020B0503020204020204" pitchFamily="34" charset="-122"/>
                          <a:ea typeface="微软雅黑" panose="020B0503020204020204" pitchFamily="34" charset="-122"/>
                        </a:rPr>
                        <a:t>O2/-O3 </a:t>
                      </a:r>
                      <a:r>
                        <a:rPr lang="zh-CN" altLang="en-US" dirty="0">
                          <a:solidFill>
                            <a:srgbClr val="000000"/>
                          </a:solidFill>
                          <a:effectLst/>
                          <a:latin typeface="微软雅黑" panose="020B0503020204020204" pitchFamily="34" charset="-122"/>
                          <a:ea typeface="微软雅黑" panose="020B0503020204020204" pitchFamily="34" charset="-122"/>
                        </a:rPr>
                        <a:t>编译优化</a:t>
                      </a:r>
                    </a:p>
                  </a:txBody>
                  <a:tcPr anchor="ctr"/>
                </a:tc>
                <a:extLst>
                  <a:ext uri="{0D108BD9-81ED-4DB2-BD59-A6C34878D82A}">
                    <a16:rowId xmlns:a16="http://schemas.microsoft.com/office/drawing/2014/main" val="2806042447"/>
                  </a:ext>
                </a:extLst>
              </a:tr>
            </a:tbl>
          </a:graphicData>
        </a:graphic>
      </p:graphicFrame>
    </p:spTree>
    <p:extLst>
      <p:ext uri="{BB962C8B-B14F-4D97-AF65-F5344CB8AC3E}">
        <p14:creationId xmlns:p14="http://schemas.microsoft.com/office/powerpoint/2010/main" val="81378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576B7-1326-4396-A599-7825062095CD}"/>
              </a:ext>
            </a:extLst>
          </p:cNvPr>
          <p:cNvSpPr>
            <a:spLocks noGrp="1"/>
          </p:cNvSpPr>
          <p:nvPr>
            <p:ph type="title"/>
          </p:nvPr>
        </p:nvSpPr>
        <p:spPr/>
        <p:txBody>
          <a:bodyPr/>
          <a:lstStyle/>
          <a:p>
            <a:r>
              <a:rPr lang="zh-CN" altLang="en-US" dirty="0"/>
              <a:t>内存优化概述</a:t>
            </a:r>
          </a:p>
        </p:txBody>
      </p:sp>
      <p:sp>
        <p:nvSpPr>
          <p:cNvPr id="3" name="内容占位符 2">
            <a:extLst>
              <a:ext uri="{FF2B5EF4-FFF2-40B4-BE49-F238E27FC236}">
                <a16:creationId xmlns:a16="http://schemas.microsoft.com/office/drawing/2014/main" id="{11B02832-4A25-4D48-AE75-8B92AC605699}"/>
              </a:ext>
            </a:extLst>
          </p:cNvPr>
          <p:cNvSpPr>
            <a:spLocks noGrp="1"/>
          </p:cNvSpPr>
          <p:nvPr>
            <p:ph idx="1"/>
          </p:nvPr>
        </p:nvSpPr>
        <p:spPr>
          <a:xfrm>
            <a:off x="301625" y="1556792"/>
            <a:ext cx="8540750" cy="4691608"/>
          </a:xfrm>
        </p:spPr>
        <p:txBody>
          <a:bodyPr/>
          <a:lstStyle/>
          <a:p>
            <a:r>
              <a:rPr lang="zh-CN" altLang="en-US" dirty="0"/>
              <a:t>内存优化不仅仅是“节省空间”，更核心的目的是提高程序的运行效率（速度）和增强系统的稳定性</a:t>
            </a:r>
            <a:endParaRPr lang="en-US" altLang="zh-CN" dirty="0"/>
          </a:p>
          <a:p>
            <a:r>
              <a:rPr lang="zh-CN" altLang="en-US" dirty="0"/>
              <a:t>内存优化通常从三个维度展开：</a:t>
            </a:r>
            <a:r>
              <a:rPr lang="zh-CN" altLang="en-US" dirty="0">
                <a:solidFill>
                  <a:srgbClr val="C00000"/>
                </a:solidFill>
              </a:rPr>
              <a:t>数据结构优化</a:t>
            </a:r>
            <a:r>
              <a:rPr lang="zh-CN" altLang="en-US" dirty="0"/>
              <a:t>（空间）、</a:t>
            </a:r>
            <a:r>
              <a:rPr lang="zh-CN" altLang="en-US" dirty="0">
                <a:solidFill>
                  <a:srgbClr val="C00000"/>
                </a:solidFill>
              </a:rPr>
              <a:t>访问模式优化</a:t>
            </a:r>
            <a:r>
              <a:rPr lang="zh-CN" altLang="en-US" dirty="0"/>
              <a:t>（速度）和</a:t>
            </a:r>
            <a:r>
              <a:rPr lang="zh-CN" altLang="en-US" dirty="0">
                <a:solidFill>
                  <a:srgbClr val="C00000"/>
                </a:solidFill>
              </a:rPr>
              <a:t>管理策略优化</a:t>
            </a:r>
            <a:r>
              <a:rPr lang="zh-CN" altLang="en-US" dirty="0"/>
              <a:t>（效率）</a:t>
            </a:r>
            <a:endParaRPr lang="en-US" altLang="zh-CN" dirty="0"/>
          </a:p>
          <a:p>
            <a:r>
              <a:rPr lang="zh-CN" altLang="en-US" dirty="0"/>
              <a:t>内存优化不是越极端越好，首先保证逻辑正确，找到性能瓶颈，有针对性的进行优化，过度优化会降低代码的可读性</a:t>
            </a:r>
            <a:endParaRPr lang="en-US" altLang="zh-CN" dirty="0"/>
          </a:p>
          <a:p>
            <a:r>
              <a:rPr lang="zh-CN" altLang="en-US" dirty="0"/>
              <a:t>常见的内存浪费陷阱：优化的最高境界是程序没有优化空间</a:t>
            </a:r>
            <a:endParaRPr lang="en-US" altLang="zh-CN" dirty="0"/>
          </a:p>
          <a:p>
            <a:pPr lvl="1"/>
            <a:r>
              <a:rPr lang="zh-CN" altLang="en-US" sz="2000" dirty="0"/>
              <a:t>过度分配：习惯性地申请 </a:t>
            </a:r>
            <a:r>
              <a:rPr lang="en-US" altLang="zh-CN" sz="2000" dirty="0"/>
              <a:t>[1024] </a:t>
            </a:r>
            <a:r>
              <a:rPr lang="zh-CN" altLang="en-US" sz="2000" dirty="0"/>
              <a:t>长度的内存，其实只用到 </a:t>
            </a:r>
            <a:r>
              <a:rPr lang="en-US" altLang="zh-CN" sz="2000" dirty="0"/>
              <a:t>10 </a:t>
            </a:r>
            <a:r>
              <a:rPr lang="zh-CN" altLang="en-US" sz="2000" dirty="0"/>
              <a:t>字节</a:t>
            </a:r>
            <a:endParaRPr lang="en-US" altLang="zh-CN" sz="2000" dirty="0"/>
          </a:p>
          <a:p>
            <a:pPr lvl="1"/>
            <a:r>
              <a:rPr lang="zh-CN" altLang="en-US" sz="2000" dirty="0"/>
              <a:t>重复存储：多个结构体存储了相同的长字符串，可考虑使用常量池</a:t>
            </a:r>
            <a:endParaRPr lang="en-US" altLang="zh-CN" sz="2000" dirty="0"/>
          </a:p>
          <a:p>
            <a:pPr lvl="1"/>
            <a:r>
              <a:rPr lang="zh-CN" altLang="en-US" sz="2000" dirty="0"/>
              <a:t>内存泄漏：虽属于 </a:t>
            </a:r>
            <a:r>
              <a:rPr lang="en-US" altLang="zh-CN" sz="2000" dirty="0"/>
              <a:t>Bug</a:t>
            </a:r>
            <a:r>
              <a:rPr lang="zh-CN" altLang="en-US" sz="2000" dirty="0"/>
              <a:t>，但长期运行的泄漏是最大的内存优化敌手</a:t>
            </a:r>
            <a:endParaRPr lang="en-US" altLang="zh-CN" dirty="0"/>
          </a:p>
          <a:p>
            <a:endParaRPr lang="zh-CN" altLang="en-US" dirty="0"/>
          </a:p>
        </p:txBody>
      </p:sp>
    </p:spTree>
    <p:extLst>
      <p:ext uri="{BB962C8B-B14F-4D97-AF65-F5344CB8AC3E}">
        <p14:creationId xmlns:p14="http://schemas.microsoft.com/office/powerpoint/2010/main" val="6780066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2AF39A-3FE8-4296-9613-627E43D7828D}"/>
              </a:ext>
            </a:extLst>
          </p:cNvPr>
          <p:cNvSpPr>
            <a:spLocks noGrp="1"/>
          </p:cNvSpPr>
          <p:nvPr>
            <p:ph type="title"/>
          </p:nvPr>
        </p:nvSpPr>
        <p:spPr/>
        <p:txBody>
          <a:bodyPr/>
          <a:lstStyle/>
          <a:p>
            <a:r>
              <a:rPr lang="zh-CN" altLang="en-US" dirty="0"/>
              <a:t>结构体对齐与重排</a:t>
            </a:r>
          </a:p>
        </p:txBody>
      </p:sp>
      <p:sp>
        <p:nvSpPr>
          <p:cNvPr id="3" name="内容占位符 2">
            <a:extLst>
              <a:ext uri="{FF2B5EF4-FFF2-40B4-BE49-F238E27FC236}">
                <a16:creationId xmlns:a16="http://schemas.microsoft.com/office/drawing/2014/main" id="{B9AFBC64-F5AF-44E7-AC81-ABD3264DD13A}"/>
              </a:ext>
            </a:extLst>
          </p:cNvPr>
          <p:cNvSpPr>
            <a:spLocks noGrp="1"/>
          </p:cNvSpPr>
          <p:nvPr>
            <p:ph idx="1"/>
          </p:nvPr>
        </p:nvSpPr>
        <p:spPr/>
        <p:txBody>
          <a:bodyPr/>
          <a:lstStyle/>
          <a:p>
            <a:pPr lvl="0"/>
            <a:r>
              <a:rPr lang="zh-CN" altLang="en-US" sz="2400" dirty="0">
                <a:solidFill>
                  <a:prstClr val="black"/>
                </a:solidFill>
              </a:rPr>
              <a:t>在不同的系统里，即使各基本类型所占内存大小一致，下面两个结构体的 </a:t>
            </a:r>
            <a:r>
              <a:rPr lang="en-US" altLang="zh-CN" sz="2400" dirty="0" err="1">
                <a:solidFill>
                  <a:prstClr val="black"/>
                </a:solidFill>
              </a:rPr>
              <a:t>sizeof</a:t>
            </a:r>
            <a:r>
              <a:rPr lang="en-US" altLang="zh-CN" sz="2400" dirty="0">
                <a:solidFill>
                  <a:prstClr val="black"/>
                </a:solidFill>
              </a:rPr>
              <a:t> </a:t>
            </a:r>
            <a:r>
              <a:rPr lang="zh-CN" altLang="en-US" sz="2400" dirty="0">
                <a:solidFill>
                  <a:prstClr val="black"/>
                </a:solidFill>
              </a:rPr>
              <a:t>值也很可能不一样，为什么？</a:t>
            </a:r>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r>
              <a:rPr lang="zh-CN" altLang="en-US" sz="2400" dirty="0">
                <a:solidFill>
                  <a:prstClr val="black"/>
                </a:solidFill>
              </a:rPr>
              <a:t>在分配结构体空间的时候，存在地址对齐的要求</a:t>
            </a:r>
            <a:endParaRPr lang="en-US" altLang="zh-CN" sz="2400" dirty="0">
              <a:solidFill>
                <a:prstClr val="black"/>
              </a:solidFill>
            </a:endParaRPr>
          </a:p>
        </p:txBody>
      </p:sp>
      <p:sp>
        <p:nvSpPr>
          <p:cNvPr id="4" name="卷形: 垂直 3">
            <a:extLst>
              <a:ext uri="{FF2B5EF4-FFF2-40B4-BE49-F238E27FC236}">
                <a16:creationId xmlns:a16="http://schemas.microsoft.com/office/drawing/2014/main" id="{4F738507-00C4-42C6-8E4D-59C1447BE350}"/>
              </a:ext>
            </a:extLst>
          </p:cNvPr>
          <p:cNvSpPr/>
          <p:nvPr/>
        </p:nvSpPr>
        <p:spPr bwMode="auto">
          <a:xfrm>
            <a:off x="963827" y="2733300"/>
            <a:ext cx="3056032" cy="2142509"/>
          </a:xfrm>
          <a:prstGeom prst="verticalScroll">
            <a:avLst>
              <a:gd name="adj" fmla="val 589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_a{</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c1;</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long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char c2;</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 name="卷形: 垂直 4">
            <a:extLst>
              <a:ext uri="{FF2B5EF4-FFF2-40B4-BE49-F238E27FC236}">
                <a16:creationId xmlns:a16="http://schemas.microsoft.com/office/drawing/2014/main" id="{74C24709-9C7D-4E1D-8155-9D12E516DD05}"/>
              </a:ext>
            </a:extLst>
          </p:cNvPr>
          <p:cNvSpPr/>
          <p:nvPr/>
        </p:nvSpPr>
        <p:spPr bwMode="auto">
          <a:xfrm>
            <a:off x="4572000" y="2733300"/>
            <a:ext cx="3056032" cy="2142509"/>
          </a:xfrm>
          <a:prstGeom prst="verticalScroll">
            <a:avLst>
              <a:gd name="adj" fmla="val 665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_b{</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c1;</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char c2;</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long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6" name="矩形 5">
            <a:extLst>
              <a:ext uri="{FF2B5EF4-FFF2-40B4-BE49-F238E27FC236}">
                <a16:creationId xmlns:a16="http://schemas.microsoft.com/office/drawing/2014/main" id="{B909D724-BBC4-404D-9691-28FEC8611B17}"/>
              </a:ext>
            </a:extLst>
          </p:cNvPr>
          <p:cNvSpPr/>
          <p:nvPr/>
        </p:nvSpPr>
        <p:spPr>
          <a:xfrm>
            <a:off x="1791993" y="5568067"/>
            <a:ext cx="5024132" cy="461665"/>
          </a:xfrm>
          <a:prstGeom prst="rect">
            <a:avLst/>
          </a:prstGeom>
        </p:spPr>
        <p:txBody>
          <a:bodyPr wrap="none">
            <a:spAutoFit/>
          </a:bodyPr>
          <a:lstStyle/>
          <a:p>
            <a:pPr eaLnBrk="0" fontAlgn="base" hangingPunct="0">
              <a:spcBef>
                <a:spcPct val="0"/>
              </a:spcBef>
              <a:spcAft>
                <a:spcPct val="0"/>
              </a:spcAft>
            </a:pPr>
            <a:r>
              <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rPr>
              <a:t>假设：</a:t>
            </a: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(char)=1</a:t>
            </a:r>
            <a:r>
              <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rPr>
              <a:t>，</a:t>
            </a: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(long)=4</a:t>
            </a:r>
          </a:p>
        </p:txBody>
      </p:sp>
      <p:sp>
        <p:nvSpPr>
          <p:cNvPr id="7" name="矩形 6">
            <a:extLst>
              <a:ext uri="{FF2B5EF4-FFF2-40B4-BE49-F238E27FC236}">
                <a16:creationId xmlns:a16="http://schemas.microsoft.com/office/drawing/2014/main" id="{E65B5966-2469-4993-963D-D052CBED91D0}"/>
              </a:ext>
            </a:extLst>
          </p:cNvPr>
          <p:cNvSpPr/>
          <p:nvPr/>
        </p:nvSpPr>
        <p:spPr>
          <a:xfrm>
            <a:off x="1621252" y="4973070"/>
            <a:ext cx="1741182" cy="461665"/>
          </a:xfrm>
          <a:prstGeom prst="rect">
            <a:avLst/>
          </a:prstGeom>
        </p:spPr>
        <p:txBody>
          <a:bodyPr wrap="none">
            <a:spAutoFit/>
          </a:bodyPr>
          <a:lstStyle/>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(a)=12</a:t>
            </a:r>
            <a:endPar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8" name="矩形 7">
            <a:extLst>
              <a:ext uri="{FF2B5EF4-FFF2-40B4-BE49-F238E27FC236}">
                <a16:creationId xmlns:a16="http://schemas.microsoft.com/office/drawing/2014/main" id="{C13C777B-D0A6-421B-B1F8-E74F6DCBC54F}"/>
              </a:ext>
            </a:extLst>
          </p:cNvPr>
          <p:cNvSpPr/>
          <p:nvPr/>
        </p:nvSpPr>
        <p:spPr>
          <a:xfrm>
            <a:off x="5297552" y="4973070"/>
            <a:ext cx="1604927" cy="461665"/>
          </a:xfrm>
          <a:prstGeom prst="rect">
            <a:avLst/>
          </a:prstGeom>
        </p:spPr>
        <p:txBody>
          <a:bodyPr wrap="none">
            <a:spAutoFit/>
          </a:bodyPr>
          <a:lstStyle/>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(b)=8</a:t>
            </a:r>
            <a:endPar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5127035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43C2CB-725F-4B53-8391-C212AE0A7077}"/>
              </a:ext>
            </a:extLst>
          </p:cNvPr>
          <p:cNvSpPr>
            <a:spLocks noGrp="1"/>
          </p:cNvSpPr>
          <p:nvPr>
            <p:ph type="title"/>
          </p:nvPr>
        </p:nvSpPr>
        <p:spPr/>
        <p:txBody>
          <a:bodyPr/>
          <a:lstStyle/>
          <a:p>
            <a:r>
              <a:rPr lang="zh-CN" altLang="en-US" dirty="0"/>
              <a:t>结构体对齐与重排</a:t>
            </a:r>
          </a:p>
        </p:txBody>
      </p:sp>
      <p:sp>
        <p:nvSpPr>
          <p:cNvPr id="3" name="内容占位符 2">
            <a:extLst>
              <a:ext uri="{FF2B5EF4-FFF2-40B4-BE49-F238E27FC236}">
                <a16:creationId xmlns:a16="http://schemas.microsoft.com/office/drawing/2014/main" id="{13059985-9BFB-4130-80DB-7BD257129D55}"/>
              </a:ext>
            </a:extLst>
          </p:cNvPr>
          <p:cNvSpPr>
            <a:spLocks noGrp="1"/>
          </p:cNvSpPr>
          <p:nvPr>
            <p:ph idx="1"/>
          </p:nvPr>
        </p:nvSpPr>
        <p:spPr>
          <a:xfrm>
            <a:off x="301625" y="1466850"/>
            <a:ext cx="8540750" cy="4632325"/>
          </a:xfrm>
        </p:spPr>
        <p:txBody>
          <a:bodyPr/>
          <a:lstStyle/>
          <a:p>
            <a:pPr lvl="0"/>
            <a:r>
              <a:rPr lang="zh-CN" altLang="en-US" sz="2000" dirty="0">
                <a:solidFill>
                  <a:prstClr val="black"/>
                </a:solidFill>
              </a:rPr>
              <a:t>为什么要对齐？</a:t>
            </a:r>
            <a:endParaRPr lang="en-US" altLang="zh-CN" sz="2000" dirty="0">
              <a:solidFill>
                <a:prstClr val="black"/>
              </a:solidFill>
            </a:endParaRPr>
          </a:p>
          <a:p>
            <a:pPr lvl="1"/>
            <a:r>
              <a:rPr lang="zh-CN" altLang="en-US" sz="2000" dirty="0">
                <a:solidFill>
                  <a:prstClr val="black"/>
                </a:solidFill>
              </a:rPr>
              <a:t>某些平台对特定类型的数据只能从特定地址开始存取</a:t>
            </a:r>
            <a:endParaRPr lang="en-US" altLang="zh-CN" sz="2000" dirty="0">
              <a:solidFill>
                <a:prstClr val="black"/>
              </a:solidFill>
            </a:endParaRPr>
          </a:p>
          <a:p>
            <a:pPr lvl="1"/>
            <a:r>
              <a:rPr lang="zh-CN" altLang="en-US" sz="2000" dirty="0">
                <a:solidFill>
                  <a:prstClr val="black"/>
                </a:solidFill>
              </a:rPr>
              <a:t>提高内存访问效率，便于</a:t>
            </a:r>
            <a:r>
              <a:rPr lang="en-US" altLang="zh-CN" sz="2000" dirty="0">
                <a:solidFill>
                  <a:prstClr val="black"/>
                </a:solidFill>
              </a:rPr>
              <a:t>CPU</a:t>
            </a:r>
            <a:r>
              <a:rPr lang="zh-CN" altLang="en-US" sz="2000" dirty="0">
                <a:solidFill>
                  <a:prstClr val="black"/>
                </a:solidFill>
              </a:rPr>
              <a:t>的缓存调度</a:t>
            </a:r>
            <a:endParaRPr lang="en-US" altLang="zh-CN" sz="2000" dirty="0">
              <a:solidFill>
                <a:prstClr val="black"/>
              </a:solidFill>
            </a:endParaRPr>
          </a:p>
          <a:p>
            <a:pPr lvl="0"/>
            <a:r>
              <a:rPr lang="zh-CN" altLang="en-US" sz="2000" dirty="0">
                <a:solidFill>
                  <a:prstClr val="black"/>
                </a:solidFill>
              </a:rPr>
              <a:t>结构体字节对齐的细节</a:t>
            </a:r>
            <a:r>
              <a:rPr lang="zh-CN" altLang="en-US" sz="2000" dirty="0"/>
              <a:t>和</a:t>
            </a:r>
            <a:r>
              <a:rPr lang="zh-CN" altLang="en-US" sz="2000" dirty="0">
                <a:solidFill>
                  <a:srgbClr val="0070C0"/>
                </a:solidFill>
              </a:rPr>
              <a:t>具体编译器实现相关</a:t>
            </a:r>
            <a:r>
              <a:rPr lang="zh-CN" altLang="en-US" sz="2000" dirty="0">
                <a:solidFill>
                  <a:prstClr val="black"/>
                </a:solidFill>
              </a:rPr>
              <a:t>（不同的系统可能存在差异），一般而言满足三个准则：</a:t>
            </a:r>
          </a:p>
          <a:p>
            <a:pPr marL="914400" lvl="1" indent="-457200">
              <a:buFont typeface="+mj-lt"/>
              <a:buAutoNum type="arabicPeriod"/>
            </a:pPr>
            <a:r>
              <a:rPr lang="zh-CN" altLang="en-US" sz="1800" dirty="0"/>
              <a:t>结构体变量的首地址能够被实际对齐单位所整除；</a:t>
            </a:r>
          </a:p>
          <a:p>
            <a:pPr marL="914400" lvl="1" indent="-457200">
              <a:buFont typeface="+mj-lt"/>
              <a:buAutoNum type="arabicPeriod"/>
            </a:pPr>
            <a:r>
              <a:rPr lang="zh-CN" altLang="en-US" sz="1800" dirty="0"/>
              <a:t>每个成员相对于结构体首地址的偏移量 </a:t>
            </a:r>
            <a:r>
              <a:rPr lang="en-US" altLang="zh-CN" sz="1800" dirty="0"/>
              <a:t>(offset) </a:t>
            </a:r>
            <a:r>
              <a:rPr lang="zh-CN" altLang="en-US" sz="1800" dirty="0"/>
              <a:t>都是成员大小或实际对齐单位的整数倍，否则会在成员之间加上填充字节；</a:t>
            </a:r>
          </a:p>
          <a:p>
            <a:pPr marL="914400" lvl="1" indent="-457200">
              <a:buFont typeface="+mj-lt"/>
              <a:buAutoNum type="arabicPeriod"/>
            </a:pPr>
            <a:r>
              <a:rPr lang="zh-CN" altLang="en-US" sz="1800" dirty="0"/>
              <a:t>结构体的整体大小必须为实际对齐单位的整数倍，否则会在最末一个成员之后加上填充字节 </a:t>
            </a:r>
            <a:r>
              <a:rPr lang="en-US" altLang="zh-CN" sz="1800" dirty="0"/>
              <a:t>(trailing padding)</a:t>
            </a:r>
            <a:r>
              <a:rPr lang="zh-CN" altLang="en-US" sz="1800" dirty="0"/>
              <a:t>。</a:t>
            </a:r>
            <a:endParaRPr lang="en-US" altLang="zh-CN" sz="1800" dirty="0"/>
          </a:p>
          <a:p>
            <a:r>
              <a:rPr lang="zh-CN" altLang="en-US" sz="2000" dirty="0"/>
              <a:t>实际对齐单位与最宽基本类型成员的大小、预编译指令等有关</a:t>
            </a:r>
            <a:endParaRPr lang="en-US" altLang="zh-CN" sz="2000" dirty="0"/>
          </a:p>
        </p:txBody>
      </p:sp>
    </p:spTree>
    <p:extLst>
      <p:ext uri="{BB962C8B-B14F-4D97-AF65-F5344CB8AC3E}">
        <p14:creationId xmlns:p14="http://schemas.microsoft.com/office/powerpoint/2010/main" val="3995709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83BA2-F6B5-4501-A704-4BA30DB5927B}"/>
              </a:ext>
            </a:extLst>
          </p:cNvPr>
          <p:cNvSpPr>
            <a:spLocks noGrp="1"/>
          </p:cNvSpPr>
          <p:nvPr>
            <p:ph type="title"/>
          </p:nvPr>
        </p:nvSpPr>
        <p:spPr/>
        <p:txBody>
          <a:bodyPr/>
          <a:lstStyle/>
          <a:p>
            <a:r>
              <a:rPr lang="zh-CN" altLang="en-US" dirty="0"/>
              <a:t>结构体对齐与重排</a:t>
            </a:r>
          </a:p>
        </p:txBody>
      </p:sp>
      <p:sp>
        <p:nvSpPr>
          <p:cNvPr id="3" name="内容占位符 2">
            <a:extLst>
              <a:ext uri="{FF2B5EF4-FFF2-40B4-BE49-F238E27FC236}">
                <a16:creationId xmlns:a16="http://schemas.microsoft.com/office/drawing/2014/main" id="{48AC909D-A2B4-4D30-AD7A-04C0EFE76C1F}"/>
              </a:ext>
            </a:extLst>
          </p:cNvPr>
          <p:cNvSpPr>
            <a:spLocks noGrp="1"/>
          </p:cNvSpPr>
          <p:nvPr>
            <p:ph idx="1"/>
          </p:nvPr>
        </p:nvSpPr>
        <p:spPr>
          <a:xfrm>
            <a:off x="301625" y="1447800"/>
            <a:ext cx="8540750" cy="4651375"/>
          </a:xfrm>
        </p:spPr>
        <p:txBody>
          <a:bodyPr/>
          <a:lstStyle/>
          <a:p>
            <a:r>
              <a:rPr lang="zh-CN" altLang="en-US" dirty="0"/>
              <a:t>编译器为了对齐地址，会在结构体成员间插入填充字节</a:t>
            </a:r>
          </a:p>
        </p:txBody>
      </p:sp>
      <p:sp>
        <p:nvSpPr>
          <p:cNvPr id="4" name="卷形: 垂直 3">
            <a:extLst>
              <a:ext uri="{FF2B5EF4-FFF2-40B4-BE49-F238E27FC236}">
                <a16:creationId xmlns:a16="http://schemas.microsoft.com/office/drawing/2014/main" id="{85DF2CBC-A726-45BE-87F0-656B70849B30}"/>
              </a:ext>
            </a:extLst>
          </p:cNvPr>
          <p:cNvSpPr/>
          <p:nvPr/>
        </p:nvSpPr>
        <p:spPr bwMode="auto">
          <a:xfrm>
            <a:off x="301625" y="2333404"/>
            <a:ext cx="1879600" cy="2142509"/>
          </a:xfrm>
          <a:prstGeom prst="verticalScroll">
            <a:avLst>
              <a:gd name="adj" fmla="val 589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_a{</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c1;</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long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char c2;</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 name="卷形: 垂直 4">
            <a:extLst>
              <a:ext uri="{FF2B5EF4-FFF2-40B4-BE49-F238E27FC236}">
                <a16:creationId xmlns:a16="http://schemas.microsoft.com/office/drawing/2014/main" id="{3B89549E-56D2-4F26-B1E6-5A3F208158AC}"/>
              </a:ext>
            </a:extLst>
          </p:cNvPr>
          <p:cNvSpPr/>
          <p:nvPr/>
        </p:nvSpPr>
        <p:spPr bwMode="auto">
          <a:xfrm>
            <a:off x="4730244" y="2333404"/>
            <a:ext cx="1944065" cy="2142509"/>
          </a:xfrm>
          <a:prstGeom prst="verticalScroll">
            <a:avLst>
              <a:gd name="adj" fmla="val 665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_b{</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c1;</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char c2;</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long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aphicFrame>
        <p:nvGraphicFramePr>
          <p:cNvPr id="6" name="表格 10">
            <a:extLst>
              <a:ext uri="{FF2B5EF4-FFF2-40B4-BE49-F238E27FC236}">
                <a16:creationId xmlns:a16="http://schemas.microsoft.com/office/drawing/2014/main" id="{8C517525-7F87-478A-8137-720F0B69E761}"/>
              </a:ext>
            </a:extLst>
          </p:cNvPr>
          <p:cNvGraphicFramePr>
            <a:graphicFrameLocks noGrp="1"/>
          </p:cNvGraphicFramePr>
          <p:nvPr>
            <p:extLst>
              <p:ext uri="{D42A27DB-BD31-4B8C-83A1-F6EECF244321}">
                <p14:modId xmlns:p14="http://schemas.microsoft.com/office/powerpoint/2010/main" val="3119132116"/>
              </p:ext>
            </p:extLst>
          </p:nvPr>
        </p:nvGraphicFramePr>
        <p:xfrm>
          <a:off x="2601308" y="2103120"/>
          <a:ext cx="1304324" cy="4145280"/>
        </p:xfrm>
        <a:graphic>
          <a:graphicData uri="http://schemas.openxmlformats.org/drawingml/2006/table">
            <a:tbl>
              <a:tblPr/>
              <a:tblGrid>
                <a:gridCol w="652162">
                  <a:extLst>
                    <a:ext uri="{9D8B030D-6E8A-4147-A177-3AD203B41FA5}">
                      <a16:colId xmlns:a16="http://schemas.microsoft.com/office/drawing/2014/main" val="2699095514"/>
                    </a:ext>
                  </a:extLst>
                </a:gridCol>
                <a:gridCol w="652162">
                  <a:extLst>
                    <a:ext uri="{9D8B030D-6E8A-4147-A177-3AD203B41FA5}">
                      <a16:colId xmlns:a16="http://schemas.microsoft.com/office/drawing/2014/main" val="485371451"/>
                    </a:ext>
                  </a:extLst>
                </a:gridCol>
              </a:tblGrid>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0</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altLang="zh-CN" sz="2000" dirty="0">
                          <a:latin typeface="Times New Roman" panose="02020603050405020304" pitchFamily="18" charset="0"/>
                          <a:cs typeface="Times New Roman" panose="02020603050405020304" pitchFamily="18" charset="0"/>
                        </a:rPr>
                        <a:t>c1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170670221"/>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150208055"/>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2</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3272697664"/>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3</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1853266503"/>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4</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rowSpan="4">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err="1">
                          <a:latin typeface="Times New Roman" panose="02020603050405020304" pitchFamily="18" charset="0"/>
                          <a:cs typeface="Times New Roman" panose="02020603050405020304" pitchFamily="18" charset="0"/>
                        </a:rPr>
                        <a:t>i</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301032395"/>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5</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vMerge="1">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26206483"/>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6</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vMerge="1">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12839410"/>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7</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vMerge="1">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62614374"/>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8</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c2</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14509594"/>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9</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3391218719"/>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10</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3194117308"/>
                  </a:ext>
                </a:extLst>
              </a:tr>
              <a:tr h="344980">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11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3211030665"/>
                  </a:ext>
                </a:extLst>
              </a:tr>
            </a:tbl>
          </a:graphicData>
        </a:graphic>
      </p:graphicFrame>
      <p:graphicFrame>
        <p:nvGraphicFramePr>
          <p:cNvPr id="7" name="表格 10">
            <a:extLst>
              <a:ext uri="{FF2B5EF4-FFF2-40B4-BE49-F238E27FC236}">
                <a16:creationId xmlns:a16="http://schemas.microsoft.com/office/drawing/2014/main" id="{0D2CD7B7-CF1E-4373-89D9-8A9501B7671E}"/>
              </a:ext>
            </a:extLst>
          </p:cNvPr>
          <p:cNvGraphicFramePr>
            <a:graphicFrameLocks noGrp="1"/>
          </p:cNvGraphicFramePr>
          <p:nvPr>
            <p:extLst>
              <p:ext uri="{D42A27DB-BD31-4B8C-83A1-F6EECF244321}">
                <p14:modId xmlns:p14="http://schemas.microsoft.com/office/powerpoint/2010/main" val="161536297"/>
              </p:ext>
            </p:extLst>
          </p:nvPr>
        </p:nvGraphicFramePr>
        <p:xfrm>
          <a:off x="7082660" y="2103120"/>
          <a:ext cx="1304324" cy="2763520"/>
        </p:xfrm>
        <a:graphic>
          <a:graphicData uri="http://schemas.openxmlformats.org/drawingml/2006/table">
            <a:tbl>
              <a:tblPr/>
              <a:tblGrid>
                <a:gridCol w="652162">
                  <a:extLst>
                    <a:ext uri="{9D8B030D-6E8A-4147-A177-3AD203B41FA5}">
                      <a16:colId xmlns:a16="http://schemas.microsoft.com/office/drawing/2014/main" val="2699095514"/>
                    </a:ext>
                  </a:extLst>
                </a:gridCol>
                <a:gridCol w="652162">
                  <a:extLst>
                    <a:ext uri="{9D8B030D-6E8A-4147-A177-3AD203B41FA5}">
                      <a16:colId xmlns:a16="http://schemas.microsoft.com/office/drawing/2014/main" val="485371451"/>
                    </a:ext>
                  </a:extLst>
                </a:gridCol>
              </a:tblGrid>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0</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altLang="zh-CN" sz="2000" dirty="0">
                          <a:latin typeface="Times New Roman" panose="02020603050405020304" pitchFamily="18" charset="0"/>
                          <a:cs typeface="Times New Roman" panose="02020603050405020304" pitchFamily="18" charset="0"/>
                        </a:rPr>
                        <a:t>c1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170670221"/>
                  </a:ext>
                </a:extLst>
              </a:tr>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c2</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50208055"/>
                  </a:ext>
                </a:extLst>
              </a:tr>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2</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3272697664"/>
                  </a:ext>
                </a:extLst>
              </a:tr>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3</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1853266503"/>
                  </a:ext>
                </a:extLst>
              </a:tr>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4</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rowSpan="4">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err="1">
                          <a:latin typeface="Times New Roman" panose="02020603050405020304" pitchFamily="18" charset="0"/>
                          <a:cs typeface="Times New Roman" panose="02020603050405020304" pitchFamily="18" charset="0"/>
                        </a:rPr>
                        <a:t>i</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301032395"/>
                  </a:ext>
                </a:extLst>
              </a:tr>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5</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vMerge="1">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26206483"/>
                  </a:ext>
                </a:extLst>
              </a:tr>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6</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vMerge="1">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12839410"/>
                  </a:ext>
                </a:extLst>
              </a:tr>
              <a:tr h="25749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lnSpc>
                          <a:spcPts val="2000"/>
                        </a:lnSpc>
                      </a:pPr>
                      <a:r>
                        <a:rPr lang="en-US" altLang="zh-CN" sz="2000" dirty="0">
                          <a:latin typeface="Times New Roman" panose="02020603050405020304" pitchFamily="18" charset="0"/>
                          <a:cs typeface="Times New Roman" panose="02020603050405020304" pitchFamily="18" charset="0"/>
                        </a:rPr>
                        <a:t>7</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vMerge="1">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62614374"/>
                  </a:ext>
                </a:extLst>
              </a:tr>
            </a:tbl>
          </a:graphicData>
        </a:graphic>
      </p:graphicFrame>
      <p:sp>
        <p:nvSpPr>
          <p:cNvPr id="8" name="矩形 7">
            <a:extLst>
              <a:ext uri="{FF2B5EF4-FFF2-40B4-BE49-F238E27FC236}">
                <a16:creationId xmlns:a16="http://schemas.microsoft.com/office/drawing/2014/main" id="{599828CB-BA04-40BC-8354-D58BC3A12B06}"/>
              </a:ext>
            </a:extLst>
          </p:cNvPr>
          <p:cNvSpPr/>
          <p:nvPr/>
        </p:nvSpPr>
        <p:spPr>
          <a:xfrm>
            <a:off x="2382879" y="6291957"/>
            <a:ext cx="1741182" cy="461665"/>
          </a:xfrm>
          <a:prstGeom prst="rect">
            <a:avLst/>
          </a:prstGeom>
        </p:spPr>
        <p:txBody>
          <a:bodyPr wrap="none">
            <a:spAutoFit/>
          </a:bodyPr>
          <a:lstStyle/>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(a)=12</a:t>
            </a:r>
            <a:endPar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id="{74D3E32D-DFD8-472E-B365-37B38C754747}"/>
              </a:ext>
            </a:extLst>
          </p:cNvPr>
          <p:cNvSpPr/>
          <p:nvPr/>
        </p:nvSpPr>
        <p:spPr>
          <a:xfrm>
            <a:off x="6952745" y="4876603"/>
            <a:ext cx="1604927" cy="461665"/>
          </a:xfrm>
          <a:prstGeom prst="rect">
            <a:avLst/>
          </a:prstGeom>
        </p:spPr>
        <p:txBody>
          <a:bodyPr wrap="none">
            <a:spAutoFit/>
          </a:bodyPr>
          <a:lstStyle/>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(b)=8</a:t>
            </a:r>
            <a:endPar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1CB759AA-327E-4A52-8E10-A8DBB13D1AF8}"/>
              </a:ext>
            </a:extLst>
          </p:cNvPr>
          <p:cNvSpPr txBox="1"/>
          <p:nvPr/>
        </p:nvSpPr>
        <p:spPr>
          <a:xfrm>
            <a:off x="4572000" y="5699065"/>
            <a:ext cx="4153709" cy="400110"/>
          </a:xfrm>
          <a:prstGeom prst="rect">
            <a:avLst/>
          </a:prstGeom>
          <a:noFill/>
        </p:spPr>
        <p:txBody>
          <a:bodyPr wrap="square">
            <a:spAutoFit/>
          </a:bodyPr>
          <a:lstStyle/>
          <a:p>
            <a:r>
              <a:rPr lang="zh-CN" altLang="en-US" sz="2000" dirty="0">
                <a:solidFill>
                  <a:srgbClr val="000000"/>
                </a:solidFill>
                <a:latin typeface="微软雅黑" panose="020B0503020204020204" pitchFamily="34" charset="-122"/>
                <a:ea typeface="微软雅黑" panose="020B0503020204020204" pitchFamily="34" charset="-122"/>
              </a:rPr>
              <a:t>假设对齐要求为 </a:t>
            </a:r>
            <a:r>
              <a:rPr lang="en-US" altLang="zh-CN" sz="2000" dirty="0" err="1">
                <a:solidFill>
                  <a:srgbClr val="000000"/>
                </a:solidFill>
                <a:latin typeface="微软雅黑" panose="020B0503020204020204" pitchFamily="34" charset="-122"/>
                <a:ea typeface="微软雅黑" panose="020B0503020204020204" pitchFamily="34" charset="-122"/>
              </a:rPr>
              <a:t>char</a:t>
            </a:r>
            <a:r>
              <a:rPr lang="en-US" altLang="zh-CN" sz="2000" dirty="0">
                <a:solidFill>
                  <a:srgbClr val="000000"/>
                </a:solidFill>
                <a:latin typeface="微软雅黑" panose="020B0503020204020204" pitchFamily="34" charset="-122"/>
                <a:ea typeface="微软雅黑" panose="020B0503020204020204" pitchFamily="34" charset="-122"/>
              </a:rPr>
              <a:t>: 1</a:t>
            </a:r>
            <a:r>
              <a:rPr lang="zh-CN" altLang="en-US" sz="2000" dirty="0">
                <a:solidFill>
                  <a:srgbClr val="000000"/>
                </a:solidFill>
                <a:latin typeface="微软雅黑" panose="020B0503020204020204" pitchFamily="34" charset="-122"/>
                <a:ea typeface="微软雅黑" panose="020B0503020204020204" pitchFamily="34" charset="-122"/>
              </a:rPr>
              <a:t>，</a:t>
            </a:r>
            <a:r>
              <a:rPr lang="en-US" altLang="zh-CN" sz="2000" dirty="0">
                <a:solidFill>
                  <a:srgbClr val="000000"/>
                </a:solidFill>
                <a:latin typeface="微软雅黑" panose="020B0503020204020204" pitchFamily="34" charset="-122"/>
                <a:ea typeface="微软雅黑" panose="020B0503020204020204" pitchFamily="34" charset="-122"/>
              </a:rPr>
              <a:t>long: 4</a:t>
            </a:r>
          </a:p>
        </p:txBody>
      </p:sp>
    </p:spTree>
    <p:extLst>
      <p:ext uri="{BB962C8B-B14F-4D97-AF65-F5344CB8AC3E}">
        <p14:creationId xmlns:p14="http://schemas.microsoft.com/office/powerpoint/2010/main" val="29805334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5B0622-C764-412A-B94C-4AFFB59054DB}"/>
              </a:ext>
            </a:extLst>
          </p:cNvPr>
          <p:cNvSpPr>
            <a:spLocks noGrp="1"/>
          </p:cNvSpPr>
          <p:nvPr>
            <p:ph type="title"/>
          </p:nvPr>
        </p:nvSpPr>
        <p:spPr/>
        <p:txBody>
          <a:bodyPr/>
          <a:lstStyle/>
          <a:p>
            <a:r>
              <a:rPr lang="zh-CN" altLang="en-US" dirty="0"/>
              <a:t>结构体对齐与重排</a:t>
            </a:r>
          </a:p>
        </p:txBody>
      </p:sp>
      <p:sp>
        <p:nvSpPr>
          <p:cNvPr id="3" name="内容占位符 2">
            <a:extLst>
              <a:ext uri="{FF2B5EF4-FFF2-40B4-BE49-F238E27FC236}">
                <a16:creationId xmlns:a16="http://schemas.microsoft.com/office/drawing/2014/main" id="{33908099-99F5-4F2B-BEC2-571C0EB0A257}"/>
              </a:ext>
            </a:extLst>
          </p:cNvPr>
          <p:cNvSpPr>
            <a:spLocks noGrp="1"/>
          </p:cNvSpPr>
          <p:nvPr>
            <p:ph idx="1"/>
          </p:nvPr>
        </p:nvSpPr>
        <p:spPr/>
        <p:txBody>
          <a:bodyPr/>
          <a:lstStyle/>
          <a:p>
            <a:pPr lvl="0"/>
            <a:r>
              <a:rPr lang="zh-CN" altLang="en-US" dirty="0">
                <a:solidFill>
                  <a:prstClr val="black"/>
                </a:solidFill>
              </a:rPr>
              <a:t>结构体中“可能的空洞”的存在，决定了结构体变量间不能进行相等 </a:t>
            </a:r>
            <a:r>
              <a:rPr lang="en-US" altLang="zh-CN" dirty="0">
                <a:solidFill>
                  <a:prstClr val="black"/>
                </a:solidFill>
              </a:rPr>
              <a:t>== </a:t>
            </a:r>
            <a:r>
              <a:rPr lang="zh-CN" altLang="en-US" dirty="0">
                <a:solidFill>
                  <a:prstClr val="black"/>
                </a:solidFill>
              </a:rPr>
              <a:t>或不等 </a:t>
            </a:r>
            <a:r>
              <a:rPr lang="en-US" altLang="zh-CN" dirty="0">
                <a:solidFill>
                  <a:prstClr val="black"/>
                </a:solidFill>
              </a:rPr>
              <a:t>!= </a:t>
            </a:r>
            <a:r>
              <a:rPr lang="zh-CN" altLang="en-US" dirty="0">
                <a:solidFill>
                  <a:prstClr val="black"/>
                </a:solidFill>
              </a:rPr>
              <a:t>的运算</a:t>
            </a:r>
            <a:endParaRPr lang="en-US" altLang="zh-CN" dirty="0">
              <a:solidFill>
                <a:prstClr val="black"/>
              </a:solidFill>
            </a:endParaRPr>
          </a:p>
          <a:p>
            <a:pPr lvl="1"/>
            <a:r>
              <a:rPr lang="zh-CN" altLang="en-US" sz="2000" dirty="0">
                <a:solidFill>
                  <a:prstClr val="black"/>
                </a:solidFill>
              </a:rPr>
              <a:t>逐个比较成员是极没有效率的</a:t>
            </a:r>
            <a:endParaRPr lang="en-US" altLang="zh-CN" sz="2000" dirty="0">
              <a:solidFill>
                <a:prstClr val="black"/>
              </a:solidFill>
            </a:endParaRPr>
          </a:p>
          <a:p>
            <a:pPr lvl="1"/>
            <a:r>
              <a:rPr lang="zh-CN" altLang="en-US" sz="2000" dirty="0">
                <a:solidFill>
                  <a:prstClr val="black"/>
                </a:solidFill>
              </a:rPr>
              <a:t>比较全部字节是一个较好的选择，</a:t>
            </a:r>
            <a:endParaRPr lang="en-US" altLang="zh-CN" sz="2000" dirty="0">
              <a:solidFill>
                <a:prstClr val="black"/>
              </a:solidFill>
            </a:endParaRPr>
          </a:p>
          <a:p>
            <a:pPr marL="457200" lvl="1" indent="0">
              <a:buNone/>
            </a:pPr>
            <a:r>
              <a:rPr lang="en-US" altLang="zh-CN" sz="2000" dirty="0">
                <a:solidFill>
                  <a:prstClr val="black"/>
                </a:solidFill>
              </a:rPr>
              <a:t>    </a:t>
            </a:r>
            <a:r>
              <a:rPr lang="zh-CN" altLang="en-US" sz="2000" dirty="0">
                <a:solidFill>
                  <a:prstClr val="black"/>
                </a:solidFill>
              </a:rPr>
              <a:t>但是空洞使得比较无法进行</a:t>
            </a:r>
          </a:p>
          <a:p>
            <a:endParaRPr lang="zh-CN" altLang="en-US" dirty="0"/>
          </a:p>
        </p:txBody>
      </p:sp>
      <p:sp>
        <p:nvSpPr>
          <p:cNvPr id="5" name="卷形: 垂直 4">
            <a:extLst>
              <a:ext uri="{FF2B5EF4-FFF2-40B4-BE49-F238E27FC236}">
                <a16:creationId xmlns:a16="http://schemas.microsoft.com/office/drawing/2014/main" id="{92AD9B37-D07D-4DEF-83B4-3547110F8849}"/>
              </a:ext>
            </a:extLst>
          </p:cNvPr>
          <p:cNvSpPr/>
          <p:nvPr/>
        </p:nvSpPr>
        <p:spPr bwMode="auto">
          <a:xfrm>
            <a:off x="1018594" y="4105891"/>
            <a:ext cx="3056032" cy="2142509"/>
          </a:xfrm>
          <a:prstGeom prst="verticalScroll">
            <a:avLst>
              <a:gd name="adj" fmla="val 589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_a{</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c1;</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long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char c2;</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aphicFrame>
        <p:nvGraphicFramePr>
          <p:cNvPr id="6" name="表格 7">
            <a:extLst>
              <a:ext uri="{FF2B5EF4-FFF2-40B4-BE49-F238E27FC236}">
                <a16:creationId xmlns:a16="http://schemas.microsoft.com/office/drawing/2014/main" id="{D646F211-6F8A-4438-9F99-D4D97EF68947}"/>
              </a:ext>
            </a:extLst>
          </p:cNvPr>
          <p:cNvGraphicFramePr>
            <a:graphicFrameLocks noGrp="1"/>
          </p:cNvGraphicFramePr>
          <p:nvPr>
            <p:extLst>
              <p:ext uri="{D42A27DB-BD31-4B8C-83A1-F6EECF244321}">
                <p14:modId xmlns:p14="http://schemas.microsoft.com/office/powerpoint/2010/main" val="3501541178"/>
              </p:ext>
            </p:extLst>
          </p:nvPr>
        </p:nvGraphicFramePr>
        <p:xfrm>
          <a:off x="5289138" y="2181937"/>
          <a:ext cx="902119" cy="4450080"/>
        </p:xfrm>
        <a:graphic>
          <a:graphicData uri="http://schemas.openxmlformats.org/drawingml/2006/table">
            <a:tbl>
              <a:tblPr firstRow="1" bandRow="1"/>
              <a:tblGrid>
                <a:gridCol w="902119">
                  <a:extLst>
                    <a:ext uri="{9D8B030D-6E8A-4147-A177-3AD203B41FA5}">
                      <a16:colId xmlns:a16="http://schemas.microsoft.com/office/drawing/2014/main" val="1421544010"/>
                    </a:ext>
                  </a:extLst>
                </a:gridCol>
              </a:tblGrid>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r>
                        <a:rPr lang="en-US" altLang="zh-CN" dirty="0">
                          <a:latin typeface="Times New Roman" panose="02020603050405020304" pitchFamily="18" charset="0"/>
                          <a:cs typeface="Times New Roman" panose="02020603050405020304" pitchFamily="18" charset="0"/>
                        </a:rPr>
                        <a:t>C1</a:t>
                      </a:r>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2764588426"/>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6606469"/>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85226217"/>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18479515"/>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r>
                        <a:rPr lang="en-US" altLang="zh-CN" dirty="0" err="1">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3220489196"/>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1616849948"/>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1980087735"/>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1674831218"/>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r>
                        <a:rPr lang="en-US" altLang="zh-CN" dirty="0">
                          <a:latin typeface="Times New Roman" panose="02020603050405020304" pitchFamily="18" charset="0"/>
                          <a:cs typeface="Times New Roman" panose="02020603050405020304" pitchFamily="18" charset="0"/>
                        </a:rPr>
                        <a:t>C2</a:t>
                      </a:r>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4001015675"/>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5577921"/>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99923374"/>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39359164"/>
                  </a:ext>
                </a:extLst>
              </a:tr>
            </a:tbl>
          </a:graphicData>
        </a:graphic>
      </p:graphicFrame>
      <p:graphicFrame>
        <p:nvGraphicFramePr>
          <p:cNvPr id="7" name="表格 6">
            <a:extLst>
              <a:ext uri="{FF2B5EF4-FFF2-40B4-BE49-F238E27FC236}">
                <a16:creationId xmlns:a16="http://schemas.microsoft.com/office/drawing/2014/main" id="{47E9E192-5D56-4543-A8A5-ED0E30426881}"/>
              </a:ext>
            </a:extLst>
          </p:cNvPr>
          <p:cNvGraphicFramePr>
            <a:graphicFrameLocks noGrp="1"/>
          </p:cNvGraphicFramePr>
          <p:nvPr>
            <p:extLst>
              <p:ext uri="{D42A27DB-BD31-4B8C-83A1-F6EECF244321}">
                <p14:modId xmlns:p14="http://schemas.microsoft.com/office/powerpoint/2010/main" val="2790028706"/>
              </p:ext>
            </p:extLst>
          </p:nvPr>
        </p:nvGraphicFramePr>
        <p:xfrm>
          <a:off x="7621649" y="2181937"/>
          <a:ext cx="902119" cy="4450080"/>
        </p:xfrm>
        <a:graphic>
          <a:graphicData uri="http://schemas.openxmlformats.org/drawingml/2006/table">
            <a:tbl>
              <a:tblPr firstRow="1" bandRow="1"/>
              <a:tblGrid>
                <a:gridCol w="902119">
                  <a:extLst>
                    <a:ext uri="{9D8B030D-6E8A-4147-A177-3AD203B41FA5}">
                      <a16:colId xmlns:a16="http://schemas.microsoft.com/office/drawing/2014/main" val="1421544010"/>
                    </a:ext>
                  </a:extLst>
                </a:gridCol>
              </a:tblGrid>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r>
                        <a:rPr lang="en-US" altLang="zh-CN" dirty="0">
                          <a:latin typeface="Times New Roman" panose="02020603050405020304" pitchFamily="18" charset="0"/>
                          <a:cs typeface="Times New Roman" panose="02020603050405020304" pitchFamily="18" charset="0"/>
                        </a:rPr>
                        <a:t>C1</a:t>
                      </a:r>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2764588426"/>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6606469"/>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85226217"/>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18479515"/>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r>
                        <a:rPr lang="en-US" altLang="zh-CN" dirty="0" err="1">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3220489196"/>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1616849948"/>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1980087735"/>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1674831218"/>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r>
                        <a:rPr lang="en-US" altLang="zh-CN" dirty="0">
                          <a:latin typeface="Times New Roman" panose="02020603050405020304" pitchFamily="18" charset="0"/>
                          <a:cs typeface="Times New Roman" panose="02020603050405020304" pitchFamily="18" charset="0"/>
                        </a:rPr>
                        <a:t>C2</a:t>
                      </a:r>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lumMod val="40000"/>
                        <a:lumOff val="60000"/>
                      </a:srgbClr>
                    </a:solidFill>
                  </a:tcPr>
                </a:tc>
                <a:extLst>
                  <a:ext uri="{0D108BD9-81ED-4DB2-BD59-A6C34878D82A}">
                    <a16:rowId xmlns:a16="http://schemas.microsoft.com/office/drawing/2014/main" val="4001015675"/>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5577921"/>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99923374"/>
                  </a:ext>
                </a:extLst>
              </a:tr>
              <a:tr h="37084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endParaRPr lang="zh-CN" altLang="en-US"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39359164"/>
                  </a:ext>
                </a:extLst>
              </a:tr>
            </a:tbl>
          </a:graphicData>
        </a:graphic>
      </p:graphicFrame>
      <p:cxnSp>
        <p:nvCxnSpPr>
          <p:cNvPr id="8" name="直接箭头连接符 7">
            <a:extLst>
              <a:ext uri="{FF2B5EF4-FFF2-40B4-BE49-F238E27FC236}">
                <a16:creationId xmlns:a16="http://schemas.microsoft.com/office/drawing/2014/main" id="{EF90CAFD-A332-4DE0-B0F7-20FC26A8036C}"/>
              </a:ext>
            </a:extLst>
          </p:cNvPr>
          <p:cNvCxnSpPr>
            <a:cxnSpLocks/>
          </p:cNvCxnSpPr>
          <p:nvPr/>
        </p:nvCxnSpPr>
        <p:spPr>
          <a:xfrm>
            <a:off x="6191257" y="2394196"/>
            <a:ext cx="1416818" cy="0"/>
          </a:xfrm>
          <a:prstGeom prst="straightConnector1">
            <a:avLst/>
          </a:prstGeom>
          <a:noFill/>
          <a:ln w="19050" cap="flat" cmpd="sng" algn="ctr">
            <a:solidFill>
              <a:srgbClr val="00B0F0"/>
            </a:solidFill>
            <a:prstDash val="solid"/>
            <a:miter lim="800000"/>
            <a:headEnd type="triangle"/>
            <a:tailEnd type="triangle"/>
          </a:ln>
          <a:effectLst/>
        </p:spPr>
      </p:cxnSp>
      <p:cxnSp>
        <p:nvCxnSpPr>
          <p:cNvPr id="9" name="直接箭头连接符 8">
            <a:extLst>
              <a:ext uri="{FF2B5EF4-FFF2-40B4-BE49-F238E27FC236}">
                <a16:creationId xmlns:a16="http://schemas.microsoft.com/office/drawing/2014/main" id="{05DC1621-CEC1-4310-8305-FF58192F7E60}"/>
              </a:ext>
            </a:extLst>
          </p:cNvPr>
          <p:cNvCxnSpPr>
            <a:cxnSpLocks/>
          </p:cNvCxnSpPr>
          <p:nvPr/>
        </p:nvCxnSpPr>
        <p:spPr>
          <a:xfrm>
            <a:off x="6191257" y="3861255"/>
            <a:ext cx="1416818" cy="0"/>
          </a:xfrm>
          <a:prstGeom prst="straightConnector1">
            <a:avLst/>
          </a:prstGeom>
          <a:noFill/>
          <a:ln w="19050" cap="flat" cmpd="sng" algn="ctr">
            <a:solidFill>
              <a:srgbClr val="00B0F0"/>
            </a:solidFill>
            <a:prstDash val="solid"/>
            <a:miter lim="800000"/>
            <a:headEnd type="triangle"/>
            <a:tailEnd type="triangle"/>
          </a:ln>
          <a:effectLst/>
        </p:spPr>
      </p:cxnSp>
      <p:cxnSp>
        <p:nvCxnSpPr>
          <p:cNvPr id="10" name="直接箭头连接符 9">
            <a:extLst>
              <a:ext uri="{FF2B5EF4-FFF2-40B4-BE49-F238E27FC236}">
                <a16:creationId xmlns:a16="http://schemas.microsoft.com/office/drawing/2014/main" id="{12E07972-1EA4-471B-86AE-E0536D5810D0}"/>
              </a:ext>
            </a:extLst>
          </p:cNvPr>
          <p:cNvCxnSpPr>
            <a:cxnSpLocks/>
          </p:cNvCxnSpPr>
          <p:nvPr/>
        </p:nvCxnSpPr>
        <p:spPr>
          <a:xfrm>
            <a:off x="6191257" y="4233044"/>
            <a:ext cx="1416818" cy="0"/>
          </a:xfrm>
          <a:prstGeom prst="straightConnector1">
            <a:avLst/>
          </a:prstGeom>
          <a:noFill/>
          <a:ln w="19050" cap="flat" cmpd="sng" algn="ctr">
            <a:solidFill>
              <a:srgbClr val="00B0F0"/>
            </a:solidFill>
            <a:prstDash val="solid"/>
            <a:miter lim="800000"/>
            <a:headEnd type="triangle"/>
            <a:tailEnd type="triangle"/>
          </a:ln>
          <a:effectLst/>
        </p:spPr>
      </p:cxnSp>
      <p:cxnSp>
        <p:nvCxnSpPr>
          <p:cNvPr id="11" name="直接箭头连接符 10">
            <a:extLst>
              <a:ext uri="{FF2B5EF4-FFF2-40B4-BE49-F238E27FC236}">
                <a16:creationId xmlns:a16="http://schemas.microsoft.com/office/drawing/2014/main" id="{0E8C0275-C6FE-49F4-BB96-39C560976B38}"/>
              </a:ext>
            </a:extLst>
          </p:cNvPr>
          <p:cNvCxnSpPr>
            <a:cxnSpLocks/>
          </p:cNvCxnSpPr>
          <p:nvPr/>
        </p:nvCxnSpPr>
        <p:spPr>
          <a:xfrm>
            <a:off x="6191257" y="4624929"/>
            <a:ext cx="1416818" cy="0"/>
          </a:xfrm>
          <a:prstGeom prst="straightConnector1">
            <a:avLst/>
          </a:prstGeom>
          <a:noFill/>
          <a:ln w="19050" cap="flat" cmpd="sng" algn="ctr">
            <a:solidFill>
              <a:srgbClr val="00B0F0"/>
            </a:solidFill>
            <a:prstDash val="solid"/>
            <a:miter lim="800000"/>
            <a:headEnd type="triangle"/>
            <a:tailEnd type="triangle"/>
          </a:ln>
          <a:effectLst/>
        </p:spPr>
      </p:cxnSp>
      <p:cxnSp>
        <p:nvCxnSpPr>
          <p:cNvPr id="12" name="直接箭头连接符 11">
            <a:extLst>
              <a:ext uri="{FF2B5EF4-FFF2-40B4-BE49-F238E27FC236}">
                <a16:creationId xmlns:a16="http://schemas.microsoft.com/office/drawing/2014/main" id="{E2343ED7-1091-4CEC-B0EE-00AC16D196FD}"/>
              </a:ext>
            </a:extLst>
          </p:cNvPr>
          <p:cNvCxnSpPr>
            <a:cxnSpLocks/>
          </p:cNvCxnSpPr>
          <p:nvPr/>
        </p:nvCxnSpPr>
        <p:spPr>
          <a:xfrm>
            <a:off x="6191257" y="4976620"/>
            <a:ext cx="1416818" cy="0"/>
          </a:xfrm>
          <a:prstGeom prst="straightConnector1">
            <a:avLst/>
          </a:prstGeom>
          <a:noFill/>
          <a:ln w="19050" cap="flat" cmpd="sng" algn="ctr">
            <a:solidFill>
              <a:srgbClr val="00B0F0"/>
            </a:solidFill>
            <a:prstDash val="solid"/>
            <a:miter lim="800000"/>
            <a:headEnd type="triangle"/>
            <a:tailEnd type="triangle"/>
          </a:ln>
          <a:effectLst/>
        </p:spPr>
      </p:cxnSp>
      <p:cxnSp>
        <p:nvCxnSpPr>
          <p:cNvPr id="13" name="直接箭头连接符 12">
            <a:extLst>
              <a:ext uri="{FF2B5EF4-FFF2-40B4-BE49-F238E27FC236}">
                <a16:creationId xmlns:a16="http://schemas.microsoft.com/office/drawing/2014/main" id="{6F0A81C1-A468-40C5-8C3F-8A4001DB1E10}"/>
              </a:ext>
            </a:extLst>
          </p:cNvPr>
          <p:cNvCxnSpPr>
            <a:cxnSpLocks/>
          </p:cNvCxnSpPr>
          <p:nvPr/>
        </p:nvCxnSpPr>
        <p:spPr>
          <a:xfrm>
            <a:off x="6191257" y="5348409"/>
            <a:ext cx="1416818" cy="0"/>
          </a:xfrm>
          <a:prstGeom prst="straightConnector1">
            <a:avLst/>
          </a:prstGeom>
          <a:noFill/>
          <a:ln w="19050" cap="flat" cmpd="sng" algn="ctr">
            <a:solidFill>
              <a:srgbClr val="00B0F0"/>
            </a:solidFill>
            <a:prstDash val="solid"/>
            <a:miter lim="800000"/>
            <a:headEnd type="triangle"/>
            <a:tailEnd type="triangle"/>
          </a:ln>
          <a:effectLst/>
        </p:spPr>
      </p:cxnSp>
      <p:cxnSp>
        <p:nvCxnSpPr>
          <p:cNvPr id="14" name="直接箭头连接符 13">
            <a:extLst>
              <a:ext uri="{FF2B5EF4-FFF2-40B4-BE49-F238E27FC236}">
                <a16:creationId xmlns:a16="http://schemas.microsoft.com/office/drawing/2014/main" id="{6FEB5853-54C9-4F4C-852A-49C16BEADC6B}"/>
              </a:ext>
            </a:extLst>
          </p:cNvPr>
          <p:cNvCxnSpPr>
            <a:cxnSpLocks/>
          </p:cNvCxnSpPr>
          <p:nvPr/>
        </p:nvCxnSpPr>
        <p:spPr>
          <a:xfrm>
            <a:off x="6191257" y="2776033"/>
            <a:ext cx="1416818" cy="0"/>
          </a:xfrm>
          <a:prstGeom prst="straightConnector1">
            <a:avLst/>
          </a:prstGeom>
          <a:noFill/>
          <a:ln w="19050" cap="flat" cmpd="sng" algn="ctr">
            <a:solidFill>
              <a:srgbClr val="ED7D31"/>
            </a:solidFill>
            <a:prstDash val="solid"/>
            <a:miter lim="800000"/>
            <a:headEnd type="triangle"/>
            <a:tailEnd type="triangle"/>
          </a:ln>
          <a:effectLst/>
        </p:spPr>
      </p:cxnSp>
      <p:cxnSp>
        <p:nvCxnSpPr>
          <p:cNvPr id="15" name="直接箭头连接符 14">
            <a:extLst>
              <a:ext uri="{FF2B5EF4-FFF2-40B4-BE49-F238E27FC236}">
                <a16:creationId xmlns:a16="http://schemas.microsoft.com/office/drawing/2014/main" id="{CCCA1392-57E8-43F3-AC35-850F61123E3C}"/>
              </a:ext>
            </a:extLst>
          </p:cNvPr>
          <p:cNvCxnSpPr>
            <a:cxnSpLocks/>
          </p:cNvCxnSpPr>
          <p:nvPr/>
        </p:nvCxnSpPr>
        <p:spPr>
          <a:xfrm>
            <a:off x="6191257" y="3127725"/>
            <a:ext cx="1416818" cy="0"/>
          </a:xfrm>
          <a:prstGeom prst="straightConnector1">
            <a:avLst/>
          </a:prstGeom>
          <a:noFill/>
          <a:ln w="19050" cap="flat" cmpd="sng" algn="ctr">
            <a:solidFill>
              <a:srgbClr val="ED7D31"/>
            </a:solidFill>
            <a:prstDash val="solid"/>
            <a:miter lim="800000"/>
            <a:headEnd type="triangle"/>
            <a:tailEnd type="triangle"/>
          </a:ln>
          <a:effectLst/>
        </p:spPr>
      </p:cxnSp>
      <p:cxnSp>
        <p:nvCxnSpPr>
          <p:cNvPr id="16" name="直接箭头连接符 15">
            <a:extLst>
              <a:ext uri="{FF2B5EF4-FFF2-40B4-BE49-F238E27FC236}">
                <a16:creationId xmlns:a16="http://schemas.microsoft.com/office/drawing/2014/main" id="{68CB70CC-3771-4EA2-9F58-5115B30BEDF3}"/>
              </a:ext>
            </a:extLst>
          </p:cNvPr>
          <p:cNvCxnSpPr>
            <a:cxnSpLocks/>
          </p:cNvCxnSpPr>
          <p:nvPr/>
        </p:nvCxnSpPr>
        <p:spPr>
          <a:xfrm>
            <a:off x="6191257" y="3494492"/>
            <a:ext cx="1416818" cy="0"/>
          </a:xfrm>
          <a:prstGeom prst="straightConnector1">
            <a:avLst/>
          </a:prstGeom>
          <a:noFill/>
          <a:ln w="19050" cap="flat" cmpd="sng" algn="ctr">
            <a:solidFill>
              <a:srgbClr val="ED7D31"/>
            </a:solidFill>
            <a:prstDash val="solid"/>
            <a:miter lim="800000"/>
            <a:headEnd type="triangle"/>
            <a:tailEnd type="triangle"/>
          </a:ln>
          <a:effectLst/>
        </p:spPr>
      </p:cxnSp>
      <p:cxnSp>
        <p:nvCxnSpPr>
          <p:cNvPr id="17" name="直接箭头连接符 16">
            <a:extLst>
              <a:ext uri="{FF2B5EF4-FFF2-40B4-BE49-F238E27FC236}">
                <a16:creationId xmlns:a16="http://schemas.microsoft.com/office/drawing/2014/main" id="{3363449A-0FF0-4C6A-8B7A-5801406E480F}"/>
              </a:ext>
            </a:extLst>
          </p:cNvPr>
          <p:cNvCxnSpPr>
            <a:cxnSpLocks/>
          </p:cNvCxnSpPr>
          <p:nvPr/>
        </p:nvCxnSpPr>
        <p:spPr>
          <a:xfrm>
            <a:off x="6191257" y="5705129"/>
            <a:ext cx="1416818" cy="0"/>
          </a:xfrm>
          <a:prstGeom prst="straightConnector1">
            <a:avLst/>
          </a:prstGeom>
          <a:noFill/>
          <a:ln w="19050" cap="flat" cmpd="sng" algn="ctr">
            <a:solidFill>
              <a:srgbClr val="ED7D31"/>
            </a:solidFill>
            <a:prstDash val="solid"/>
            <a:miter lim="800000"/>
            <a:headEnd type="triangle"/>
            <a:tailEnd type="triangle"/>
          </a:ln>
          <a:effectLst/>
        </p:spPr>
      </p:cxnSp>
      <p:cxnSp>
        <p:nvCxnSpPr>
          <p:cNvPr id="18" name="直接箭头连接符 17">
            <a:extLst>
              <a:ext uri="{FF2B5EF4-FFF2-40B4-BE49-F238E27FC236}">
                <a16:creationId xmlns:a16="http://schemas.microsoft.com/office/drawing/2014/main" id="{1C259415-D98A-4D73-A5E7-593F028D9C6C}"/>
              </a:ext>
            </a:extLst>
          </p:cNvPr>
          <p:cNvCxnSpPr>
            <a:cxnSpLocks/>
          </p:cNvCxnSpPr>
          <p:nvPr/>
        </p:nvCxnSpPr>
        <p:spPr>
          <a:xfrm>
            <a:off x="6191257" y="6097015"/>
            <a:ext cx="1416818" cy="0"/>
          </a:xfrm>
          <a:prstGeom prst="straightConnector1">
            <a:avLst/>
          </a:prstGeom>
          <a:noFill/>
          <a:ln w="19050" cap="flat" cmpd="sng" algn="ctr">
            <a:solidFill>
              <a:srgbClr val="ED7D31"/>
            </a:solidFill>
            <a:prstDash val="solid"/>
            <a:miter lim="800000"/>
            <a:headEnd type="triangle"/>
            <a:tailEnd type="triangle"/>
          </a:ln>
          <a:effectLst/>
        </p:spPr>
      </p:cxnSp>
      <p:cxnSp>
        <p:nvCxnSpPr>
          <p:cNvPr id="19" name="直接箭头连接符 18">
            <a:extLst>
              <a:ext uri="{FF2B5EF4-FFF2-40B4-BE49-F238E27FC236}">
                <a16:creationId xmlns:a16="http://schemas.microsoft.com/office/drawing/2014/main" id="{5D5B827F-7710-4515-80A2-25979959BD1D}"/>
              </a:ext>
            </a:extLst>
          </p:cNvPr>
          <p:cNvCxnSpPr>
            <a:cxnSpLocks/>
          </p:cNvCxnSpPr>
          <p:nvPr/>
        </p:nvCxnSpPr>
        <p:spPr>
          <a:xfrm>
            <a:off x="6191257" y="6458756"/>
            <a:ext cx="1416818" cy="0"/>
          </a:xfrm>
          <a:prstGeom prst="straightConnector1">
            <a:avLst/>
          </a:prstGeom>
          <a:noFill/>
          <a:ln w="19050" cap="flat" cmpd="sng" algn="ctr">
            <a:solidFill>
              <a:srgbClr val="ED7D31"/>
            </a:solidFill>
            <a:prstDash val="solid"/>
            <a:miter lim="800000"/>
            <a:headEnd type="triangle"/>
            <a:tailEnd type="triangle"/>
          </a:ln>
          <a:effectLst/>
        </p:spPr>
      </p:cxnSp>
    </p:spTree>
    <p:extLst>
      <p:ext uri="{BB962C8B-B14F-4D97-AF65-F5344CB8AC3E}">
        <p14:creationId xmlns:p14="http://schemas.microsoft.com/office/powerpoint/2010/main" val="20183574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D3341-18E9-42A1-BFCA-661639B9A763}"/>
              </a:ext>
            </a:extLst>
          </p:cNvPr>
          <p:cNvSpPr>
            <a:spLocks noGrp="1"/>
          </p:cNvSpPr>
          <p:nvPr>
            <p:ph type="title"/>
          </p:nvPr>
        </p:nvSpPr>
        <p:spPr/>
        <p:txBody>
          <a:bodyPr/>
          <a:lstStyle/>
          <a:p>
            <a:r>
              <a:rPr lang="zh-CN" altLang="en-US" dirty="0"/>
              <a:t>结构体对齐与重排</a:t>
            </a:r>
          </a:p>
        </p:txBody>
      </p:sp>
      <p:sp>
        <p:nvSpPr>
          <p:cNvPr id="3" name="内容占位符 2">
            <a:extLst>
              <a:ext uri="{FF2B5EF4-FFF2-40B4-BE49-F238E27FC236}">
                <a16:creationId xmlns:a16="http://schemas.microsoft.com/office/drawing/2014/main" id="{25F72277-A2B8-489B-A265-99B9B122E9DB}"/>
              </a:ext>
            </a:extLst>
          </p:cNvPr>
          <p:cNvSpPr>
            <a:spLocks noGrp="1"/>
          </p:cNvSpPr>
          <p:nvPr>
            <p:ph idx="1"/>
          </p:nvPr>
        </p:nvSpPr>
        <p:spPr/>
        <p:txBody>
          <a:bodyPr/>
          <a:lstStyle/>
          <a:p>
            <a:pPr lvl="0"/>
            <a:r>
              <a:rPr lang="zh-CN" altLang="en-US" dirty="0">
                <a:solidFill>
                  <a:prstClr val="black"/>
                </a:solidFill>
              </a:rPr>
              <a:t>对于结构体数组，因地址对齐而导致的内存浪费，值得重视</a:t>
            </a:r>
            <a:endParaRPr lang="en-US" altLang="zh-CN" dirty="0">
              <a:solidFill>
                <a:prstClr val="black"/>
              </a:solidFill>
            </a:endParaRPr>
          </a:p>
          <a:p>
            <a:pPr lvl="0"/>
            <a:endParaRPr lang="en-US" altLang="zh-CN" dirty="0">
              <a:solidFill>
                <a:prstClr val="black"/>
              </a:solidFill>
            </a:endParaRPr>
          </a:p>
          <a:p>
            <a:pPr lvl="0"/>
            <a:endParaRPr lang="en-US" altLang="zh-CN" dirty="0">
              <a:solidFill>
                <a:prstClr val="black"/>
              </a:solidFill>
            </a:endParaRPr>
          </a:p>
          <a:p>
            <a:pPr lvl="0"/>
            <a:endParaRPr lang="en-US" altLang="zh-CN" dirty="0">
              <a:solidFill>
                <a:prstClr val="black"/>
              </a:solidFill>
            </a:endParaRPr>
          </a:p>
          <a:p>
            <a:pPr lvl="0"/>
            <a:endParaRPr lang="en-US" altLang="zh-CN" dirty="0">
              <a:solidFill>
                <a:prstClr val="black"/>
              </a:solidFill>
            </a:endParaRPr>
          </a:p>
          <a:p>
            <a:pPr lvl="0"/>
            <a:endParaRPr lang="en-US" altLang="zh-CN" dirty="0">
              <a:solidFill>
                <a:prstClr val="black"/>
              </a:solidFill>
            </a:endParaRPr>
          </a:p>
          <a:p>
            <a:pPr lvl="0"/>
            <a:endParaRPr lang="en-US" altLang="zh-CN" dirty="0">
              <a:solidFill>
                <a:prstClr val="black"/>
              </a:solidFill>
            </a:endParaRPr>
          </a:p>
          <a:p>
            <a:pPr lvl="1"/>
            <a:r>
              <a:rPr lang="en-US" altLang="zh-CN" sz="2000" dirty="0" err="1">
                <a:solidFill>
                  <a:prstClr val="black"/>
                </a:solidFill>
              </a:rPr>
              <a:t>sizeof</a:t>
            </a:r>
            <a:r>
              <a:rPr lang="en-US" altLang="zh-CN" sz="2000" dirty="0">
                <a:solidFill>
                  <a:prstClr val="black"/>
                </a:solidFill>
              </a:rPr>
              <a:t>(struct student_into1)=24; </a:t>
            </a:r>
            <a:r>
              <a:rPr lang="en-US" altLang="zh-CN" sz="2000" dirty="0" err="1">
                <a:solidFill>
                  <a:prstClr val="black"/>
                </a:solidFill>
              </a:rPr>
              <a:t>sizeof</a:t>
            </a:r>
            <a:r>
              <a:rPr lang="en-US" altLang="zh-CN" sz="2000" dirty="0">
                <a:solidFill>
                  <a:prstClr val="black"/>
                </a:solidFill>
              </a:rPr>
              <a:t>(stu1)=240KB</a:t>
            </a:r>
          </a:p>
          <a:p>
            <a:pPr lvl="1"/>
            <a:r>
              <a:rPr lang="en-US" altLang="zh-CN" sz="2000" dirty="0" err="1">
                <a:solidFill>
                  <a:prstClr val="black"/>
                </a:solidFill>
              </a:rPr>
              <a:t>sizeof</a:t>
            </a:r>
            <a:r>
              <a:rPr lang="en-US" altLang="zh-CN" sz="2000" dirty="0">
                <a:solidFill>
                  <a:prstClr val="black"/>
                </a:solidFill>
              </a:rPr>
              <a:t>(struct student_into2)=20; </a:t>
            </a:r>
            <a:r>
              <a:rPr lang="en-US" altLang="zh-CN" sz="2000" dirty="0" err="1">
                <a:solidFill>
                  <a:prstClr val="black"/>
                </a:solidFill>
              </a:rPr>
              <a:t>sizeof</a:t>
            </a:r>
            <a:r>
              <a:rPr lang="en-US" altLang="zh-CN" sz="2000" dirty="0">
                <a:solidFill>
                  <a:prstClr val="black"/>
                </a:solidFill>
              </a:rPr>
              <a:t>(stu2)=200KB</a:t>
            </a:r>
            <a:endParaRPr lang="zh-CN" altLang="en-US" sz="2000" dirty="0">
              <a:solidFill>
                <a:prstClr val="black"/>
              </a:solidFill>
            </a:endParaRPr>
          </a:p>
          <a:p>
            <a:endParaRPr lang="zh-CN" altLang="en-US" dirty="0"/>
          </a:p>
        </p:txBody>
      </p:sp>
      <p:sp>
        <p:nvSpPr>
          <p:cNvPr id="4" name="卷形: 垂直 3">
            <a:extLst>
              <a:ext uri="{FF2B5EF4-FFF2-40B4-BE49-F238E27FC236}">
                <a16:creationId xmlns:a16="http://schemas.microsoft.com/office/drawing/2014/main" id="{E19D7D97-E5FA-4539-9337-2EDE31143919}"/>
              </a:ext>
            </a:extLst>
          </p:cNvPr>
          <p:cNvSpPr/>
          <p:nvPr/>
        </p:nvSpPr>
        <p:spPr bwMode="auto">
          <a:xfrm>
            <a:off x="224335" y="2322182"/>
            <a:ext cx="3442176" cy="2548102"/>
          </a:xfrm>
          <a:prstGeom prst="verticalScroll">
            <a:avLst>
              <a:gd name="adj" fmla="val 522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Student_info1  {</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char name[10];</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long num;</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char gender;</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age;</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stu1[10000];</a:t>
            </a:r>
          </a:p>
        </p:txBody>
      </p:sp>
      <p:sp>
        <p:nvSpPr>
          <p:cNvPr id="5" name="卷形: 垂直 4">
            <a:extLst>
              <a:ext uri="{FF2B5EF4-FFF2-40B4-BE49-F238E27FC236}">
                <a16:creationId xmlns:a16="http://schemas.microsoft.com/office/drawing/2014/main" id="{FD0B6ACC-59A3-4929-9CFB-0C5D545AD709}"/>
              </a:ext>
            </a:extLst>
          </p:cNvPr>
          <p:cNvSpPr/>
          <p:nvPr/>
        </p:nvSpPr>
        <p:spPr bwMode="auto">
          <a:xfrm>
            <a:off x="3666511" y="2322182"/>
            <a:ext cx="3442176" cy="2548102"/>
          </a:xfrm>
          <a:prstGeom prst="verticalScroll">
            <a:avLst>
              <a:gd name="adj" fmla="val 522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Student_info1  {</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char name[10];</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char gender;</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long num;</a:t>
            </a:r>
          </a:p>
          <a:p>
            <a:pPr marL="457200" lvl="2" eaLnBrk="0" fontAlgn="base" hangingPunct="0">
              <a:spcBef>
                <a:spcPct val="0"/>
              </a:spcBef>
              <a:spcAft>
                <a:spcPct val="0"/>
              </a:spcAft>
              <a:tabLst>
                <a:tab pos="444500" algn="l"/>
              </a:tabLst>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age;</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stu2[10000];</a:t>
            </a:r>
          </a:p>
        </p:txBody>
      </p:sp>
      <p:sp>
        <p:nvSpPr>
          <p:cNvPr id="6" name="矩形 5">
            <a:extLst>
              <a:ext uri="{FF2B5EF4-FFF2-40B4-BE49-F238E27FC236}">
                <a16:creationId xmlns:a16="http://schemas.microsoft.com/office/drawing/2014/main" id="{D94A8F15-268A-42E5-B0DD-071B1A2B60EE}"/>
              </a:ext>
            </a:extLst>
          </p:cNvPr>
          <p:cNvSpPr/>
          <p:nvPr/>
        </p:nvSpPr>
        <p:spPr>
          <a:xfrm>
            <a:off x="7074852" y="2442071"/>
            <a:ext cx="1997663" cy="2308324"/>
          </a:xfrm>
          <a:prstGeom prst="rect">
            <a:avLst/>
          </a:prstGeom>
        </p:spPr>
        <p:txBody>
          <a:bodyPr wrap="none">
            <a:spAutoFit/>
          </a:bodyPr>
          <a:lstStyle/>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(char)=1</a:t>
            </a:r>
            <a:endPar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endParaRPr>
          </a:p>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(int)=4</a:t>
            </a:r>
          </a:p>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sizeof</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(long)=4</a:t>
            </a:r>
          </a:p>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char:</a:t>
            </a:r>
            <a:r>
              <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1</a:t>
            </a:r>
          </a:p>
          <a:p>
            <a:pPr eaLnBrk="0" fontAlgn="base" hangingPunct="0">
              <a:spcBef>
                <a:spcPct val="0"/>
              </a:spcBef>
              <a:spcAft>
                <a:spcPct val="0"/>
              </a:spcAft>
            </a:pP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ing</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 4</a:t>
            </a:r>
          </a:p>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long: 4</a:t>
            </a:r>
            <a:endParaRPr lang="zh-CN" altLang="en-US" sz="240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3716111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2D946-21C1-4EC0-9C5E-707197568A4A}"/>
              </a:ext>
            </a:extLst>
          </p:cNvPr>
          <p:cNvSpPr>
            <a:spLocks noGrp="1"/>
          </p:cNvSpPr>
          <p:nvPr>
            <p:ph type="title"/>
          </p:nvPr>
        </p:nvSpPr>
        <p:spPr/>
        <p:txBody>
          <a:bodyPr/>
          <a:lstStyle/>
          <a:p>
            <a:r>
              <a:rPr lang="zh-CN" altLang="en-US" dirty="0"/>
              <a:t>结构体位域</a:t>
            </a:r>
          </a:p>
        </p:txBody>
      </p:sp>
      <p:sp>
        <p:nvSpPr>
          <p:cNvPr id="3" name="内容占位符 2">
            <a:extLst>
              <a:ext uri="{FF2B5EF4-FFF2-40B4-BE49-F238E27FC236}">
                <a16:creationId xmlns:a16="http://schemas.microsoft.com/office/drawing/2014/main" id="{D43FAAC9-10F8-4F9C-AF40-0C0ABB7AA6E6}"/>
              </a:ext>
            </a:extLst>
          </p:cNvPr>
          <p:cNvSpPr>
            <a:spLocks noGrp="1"/>
          </p:cNvSpPr>
          <p:nvPr>
            <p:ph idx="1"/>
          </p:nvPr>
        </p:nvSpPr>
        <p:spPr/>
        <p:txBody>
          <a:bodyPr/>
          <a:lstStyle/>
          <a:p>
            <a:r>
              <a:rPr lang="zh-CN" altLang="en-US" sz="2000" dirty="0"/>
              <a:t>位段是以位为单位定义长度的结构体类型成员</a:t>
            </a:r>
            <a:endParaRPr lang="en-US" altLang="zh-CN" sz="2000" dirty="0"/>
          </a:p>
          <a:p>
            <a:r>
              <a:rPr lang="zh-CN" altLang="en-US" sz="2000" dirty="0"/>
              <a:t>定义形式：</a:t>
            </a:r>
            <a:endParaRPr lang="en-US" altLang="zh-CN" sz="2000" dirty="0"/>
          </a:p>
          <a:p>
            <a:pPr marL="622300" indent="0">
              <a:buNone/>
            </a:pPr>
            <a:r>
              <a:rPr lang="en-US" altLang="zh-CN" sz="2000" dirty="0">
                <a:solidFill>
                  <a:srgbClr val="0070C0"/>
                </a:solidFill>
              </a:rPr>
              <a:t>struct </a:t>
            </a:r>
            <a:r>
              <a:rPr lang="zh-CN" altLang="en-US" sz="2000" dirty="0">
                <a:solidFill>
                  <a:srgbClr val="0070C0"/>
                </a:solidFill>
              </a:rPr>
              <a:t>位域结构名 </a:t>
            </a:r>
            <a:r>
              <a:rPr lang="en-US" altLang="zh-CN" sz="2000" dirty="0">
                <a:solidFill>
                  <a:srgbClr val="0070C0"/>
                </a:solidFill>
              </a:rPr>
              <a:t>{</a:t>
            </a:r>
          </a:p>
          <a:p>
            <a:pPr marL="622300" indent="0">
              <a:buNone/>
              <a:tabLst>
                <a:tab pos="1168400" algn="l"/>
              </a:tabLst>
            </a:pPr>
            <a:r>
              <a:rPr lang="en-US" altLang="zh-CN" sz="2000" dirty="0">
                <a:solidFill>
                  <a:srgbClr val="0070C0"/>
                </a:solidFill>
              </a:rPr>
              <a:t>	</a:t>
            </a:r>
            <a:r>
              <a:rPr lang="zh-CN" altLang="en-US" sz="2000" dirty="0">
                <a:solidFill>
                  <a:srgbClr val="0070C0"/>
                </a:solidFill>
              </a:rPr>
              <a:t>位段成员列表</a:t>
            </a:r>
            <a:r>
              <a:rPr lang="en-US" altLang="zh-CN" sz="2000" dirty="0">
                <a:solidFill>
                  <a:srgbClr val="0070C0"/>
                </a:solidFill>
              </a:rPr>
              <a:t>;</a:t>
            </a:r>
          </a:p>
          <a:p>
            <a:pPr marL="622300" indent="0">
              <a:buNone/>
            </a:pPr>
            <a:r>
              <a:rPr lang="en-US" altLang="zh-CN" sz="2000" dirty="0">
                <a:solidFill>
                  <a:srgbClr val="0070C0"/>
                </a:solidFill>
              </a:rPr>
              <a:t>};</a:t>
            </a:r>
          </a:p>
          <a:p>
            <a:pPr marL="622300" indent="0">
              <a:buNone/>
            </a:pPr>
            <a:r>
              <a:rPr lang="zh-CN" altLang="en-US" sz="2000" dirty="0"/>
              <a:t>位段成员的说明形式为：</a:t>
            </a:r>
            <a:endParaRPr lang="en-US" altLang="zh-CN" sz="2000" dirty="0"/>
          </a:p>
          <a:p>
            <a:pPr marL="622300" indent="0">
              <a:buNone/>
            </a:pPr>
            <a:r>
              <a:rPr lang="zh-CN" altLang="en-US" sz="2000" dirty="0">
                <a:solidFill>
                  <a:srgbClr val="0070C0"/>
                </a:solidFill>
              </a:rPr>
              <a:t>类型说明符 位段名</a:t>
            </a:r>
            <a:r>
              <a:rPr lang="en-US" altLang="zh-CN" sz="2000" dirty="0">
                <a:solidFill>
                  <a:srgbClr val="0070C0"/>
                </a:solidFill>
              </a:rPr>
              <a:t>:</a:t>
            </a:r>
            <a:r>
              <a:rPr lang="zh-CN" altLang="en-US" sz="2000" dirty="0">
                <a:solidFill>
                  <a:srgbClr val="0070C0"/>
                </a:solidFill>
              </a:rPr>
              <a:t>位段长度</a:t>
            </a:r>
            <a:r>
              <a:rPr lang="en-US" altLang="zh-CN" sz="2000" dirty="0">
                <a:solidFill>
                  <a:srgbClr val="0070C0"/>
                </a:solidFill>
              </a:rPr>
              <a:t>;</a:t>
            </a:r>
          </a:p>
          <a:p>
            <a:r>
              <a:rPr lang="zh-CN" altLang="en-US" sz="2000" dirty="0"/>
              <a:t>注意：</a:t>
            </a:r>
            <a:endParaRPr lang="en-US" altLang="zh-CN" sz="2000" dirty="0"/>
          </a:p>
          <a:p>
            <a:pPr lvl="1"/>
            <a:r>
              <a:rPr lang="zh-CN" altLang="en-US" sz="2000" dirty="0"/>
              <a:t>一个位段分配在同一个</a:t>
            </a:r>
            <a:r>
              <a:rPr lang="zh-CN" altLang="en-US" sz="2000" dirty="0">
                <a:solidFill>
                  <a:srgbClr val="FF0000"/>
                </a:solidFill>
              </a:rPr>
              <a:t>存储单元</a:t>
            </a:r>
            <a:r>
              <a:rPr lang="zh-CN" altLang="en-US" sz="2000" dirty="0"/>
              <a:t>之中，不能跨单元</a:t>
            </a:r>
            <a:endParaRPr lang="en-US" altLang="zh-CN" sz="2000" dirty="0"/>
          </a:p>
          <a:p>
            <a:pPr lvl="2"/>
            <a:r>
              <a:rPr lang="zh-CN" altLang="en-US" sz="1800" dirty="0"/>
              <a:t>可以用 </a:t>
            </a:r>
            <a:r>
              <a:rPr lang="en-US" altLang="zh-CN" sz="1800" dirty="0"/>
              <a:t>unsigned int:0; </a:t>
            </a:r>
            <a:r>
              <a:rPr lang="zh-CN" altLang="en-US" sz="1800" dirty="0"/>
              <a:t>表示从</a:t>
            </a:r>
            <a:r>
              <a:rPr lang="zh-CN" altLang="en-US" sz="1800" dirty="0">
                <a:solidFill>
                  <a:srgbClr val="FF0000"/>
                </a:solidFill>
              </a:rPr>
              <a:t>下一个存储单元</a:t>
            </a:r>
            <a:r>
              <a:rPr lang="zh-CN" altLang="en-US" sz="1800" dirty="0"/>
              <a:t>开始存放</a:t>
            </a:r>
            <a:endParaRPr lang="en-US" altLang="zh-CN" sz="1800" dirty="0"/>
          </a:p>
          <a:p>
            <a:pPr lvl="2"/>
            <a:r>
              <a:rPr lang="zh-CN" altLang="en-US" sz="1800" dirty="0"/>
              <a:t>可以用未命名的位段来填充或调整位置，例如 </a:t>
            </a:r>
            <a:r>
              <a:rPr lang="en-US" altLang="zh-CN" sz="1800" dirty="0"/>
              <a:t>unsigned int:3;</a:t>
            </a:r>
            <a:endParaRPr lang="zh-CN" altLang="en-US" sz="1400" dirty="0"/>
          </a:p>
        </p:txBody>
      </p:sp>
      <p:sp>
        <p:nvSpPr>
          <p:cNvPr id="4" name="卷形: 垂直 3">
            <a:extLst>
              <a:ext uri="{FF2B5EF4-FFF2-40B4-BE49-F238E27FC236}">
                <a16:creationId xmlns:a16="http://schemas.microsoft.com/office/drawing/2014/main" id="{5BB14033-BFB7-484E-952F-4D2F5C8443CF}"/>
              </a:ext>
            </a:extLst>
          </p:cNvPr>
          <p:cNvSpPr/>
          <p:nvPr/>
        </p:nvSpPr>
        <p:spPr bwMode="auto">
          <a:xfrm>
            <a:off x="4266173" y="1933239"/>
            <a:ext cx="3816424" cy="3171080"/>
          </a:xfrm>
          <a:prstGeom prst="verticalScroll">
            <a:avLst>
              <a:gd name="adj" fmla="val 46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 </a:t>
            </a:r>
            <a:r>
              <a:rPr kumimoji="0" lang="en-US" altLang="zh-CN" sz="24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packed_data</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4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a:2;</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4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b:6;</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4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c:4;</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4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d:4;</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4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:0;</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 name="矩形 4">
            <a:extLst>
              <a:ext uri="{FF2B5EF4-FFF2-40B4-BE49-F238E27FC236}">
                <a16:creationId xmlns:a16="http://schemas.microsoft.com/office/drawing/2014/main" id="{808AD798-DB72-4961-9718-AB9901E4BD78}"/>
              </a:ext>
            </a:extLst>
          </p:cNvPr>
          <p:cNvSpPr/>
          <p:nvPr/>
        </p:nvSpPr>
        <p:spPr>
          <a:xfrm>
            <a:off x="7388131" y="3265714"/>
            <a:ext cx="1107996" cy="369332"/>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位段成员</a:t>
            </a:r>
          </a:p>
        </p:txBody>
      </p:sp>
      <p:sp>
        <p:nvSpPr>
          <p:cNvPr id="6" name="矩形 5">
            <a:extLst>
              <a:ext uri="{FF2B5EF4-FFF2-40B4-BE49-F238E27FC236}">
                <a16:creationId xmlns:a16="http://schemas.microsoft.com/office/drawing/2014/main" id="{765D03D8-3EFE-4D60-B536-560038141A06}"/>
              </a:ext>
            </a:extLst>
          </p:cNvPr>
          <p:cNvSpPr/>
          <p:nvPr/>
        </p:nvSpPr>
        <p:spPr>
          <a:xfrm>
            <a:off x="7041882" y="4334724"/>
            <a:ext cx="1800493" cy="369332"/>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普通结构体成员</a:t>
            </a:r>
          </a:p>
        </p:txBody>
      </p:sp>
      <p:sp>
        <p:nvSpPr>
          <p:cNvPr id="7" name="右大括号 6">
            <a:extLst>
              <a:ext uri="{FF2B5EF4-FFF2-40B4-BE49-F238E27FC236}">
                <a16:creationId xmlns:a16="http://schemas.microsoft.com/office/drawing/2014/main" id="{4CA9F878-A806-47DA-96DA-B7DB0529D254}"/>
              </a:ext>
            </a:extLst>
          </p:cNvPr>
          <p:cNvSpPr/>
          <p:nvPr/>
        </p:nvSpPr>
        <p:spPr bwMode="auto">
          <a:xfrm>
            <a:off x="7035727" y="2639004"/>
            <a:ext cx="266921" cy="1622753"/>
          </a:xfrm>
          <a:prstGeom prst="rightBrace">
            <a:avLst>
              <a:gd name="adj1" fmla="val 52502"/>
              <a:gd name="adj2" fmla="val 50000"/>
            </a:avLst>
          </a:prstGeom>
          <a:noFill/>
          <a:ln w="190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Arial" panose="020B0604020202020204" pitchFamily="34" charset="0"/>
            </a:endParaRPr>
          </a:p>
        </p:txBody>
      </p:sp>
    </p:spTree>
    <p:extLst>
      <p:ext uri="{BB962C8B-B14F-4D97-AF65-F5344CB8AC3E}">
        <p14:creationId xmlns:p14="http://schemas.microsoft.com/office/powerpoint/2010/main" val="3729993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96C89-BBE0-4AA1-AE43-C18F1D52CE6E}"/>
              </a:ext>
            </a:extLst>
          </p:cNvPr>
          <p:cNvSpPr>
            <a:spLocks noGrp="1"/>
          </p:cNvSpPr>
          <p:nvPr>
            <p:ph type="title"/>
          </p:nvPr>
        </p:nvSpPr>
        <p:spPr/>
        <p:txBody>
          <a:bodyPr/>
          <a:lstStyle/>
          <a:p>
            <a:r>
              <a:rPr lang="zh-CN" altLang="en-US" dirty="0"/>
              <a:t>结构体位域（例）</a:t>
            </a:r>
          </a:p>
        </p:txBody>
      </p:sp>
      <p:sp>
        <p:nvSpPr>
          <p:cNvPr id="4" name="卷形: 垂直 4">
            <a:extLst>
              <a:ext uri="{FF2B5EF4-FFF2-40B4-BE49-F238E27FC236}">
                <a16:creationId xmlns:a16="http://schemas.microsoft.com/office/drawing/2014/main" id="{4919F69E-F350-4875-8C5D-BB9544D21B6A}"/>
              </a:ext>
            </a:extLst>
          </p:cNvPr>
          <p:cNvSpPr/>
          <p:nvPr/>
        </p:nvSpPr>
        <p:spPr bwMode="auto">
          <a:xfrm>
            <a:off x="2270699" y="1503750"/>
            <a:ext cx="5112553" cy="2436538"/>
          </a:xfrm>
          <a:prstGeom prst="verticalScroll">
            <a:avLst>
              <a:gd name="adj" fmla="val 46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m;</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y;</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12 bytes,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每个存储单元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4 bytes</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lu</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bytes\n",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a:t>
            </a:r>
          </a:p>
        </p:txBody>
      </p:sp>
      <p:sp>
        <p:nvSpPr>
          <p:cNvPr id="5" name="卷形: 垂直 4">
            <a:extLst>
              <a:ext uri="{FF2B5EF4-FFF2-40B4-BE49-F238E27FC236}">
                <a16:creationId xmlns:a16="http://schemas.microsoft.com/office/drawing/2014/main" id="{6A9B0F01-FB05-46CB-807E-650B597BAD7D}"/>
              </a:ext>
            </a:extLst>
          </p:cNvPr>
          <p:cNvSpPr/>
          <p:nvPr/>
        </p:nvSpPr>
        <p:spPr bwMode="auto">
          <a:xfrm>
            <a:off x="2270700" y="4175278"/>
            <a:ext cx="5112554" cy="2436539"/>
          </a:xfrm>
          <a:prstGeom prst="verticalScroll">
            <a:avLst>
              <a:gd name="adj" fmla="val 46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 : 5;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0~31</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天</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5 bits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就够了</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m : 4;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0~12</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4 bits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就够了</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y;</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8 bytes,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共两个存储单元</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lu</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bytes\n",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a:t>
            </a:r>
          </a:p>
        </p:txBody>
      </p:sp>
    </p:spTree>
    <p:extLst>
      <p:ext uri="{BB962C8B-B14F-4D97-AF65-F5344CB8AC3E}">
        <p14:creationId xmlns:p14="http://schemas.microsoft.com/office/powerpoint/2010/main" val="157859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指针基本概念回顾</a:t>
            </a:r>
            <a:endParaRPr lang="en-US" altLang="zh-CN" dirty="0">
              <a:solidFill>
                <a:schemeClr val="bg1">
                  <a:lumMod val="75000"/>
                </a:schemeClr>
              </a:solidFill>
            </a:endParaRPr>
          </a:p>
          <a:p>
            <a:r>
              <a:rPr lang="zh-CN" altLang="en-US" dirty="0"/>
              <a:t>指向数组的指针与指针数组</a:t>
            </a:r>
            <a:endParaRPr lang="en-US" altLang="zh-CN" dirty="0"/>
          </a:p>
          <a:p>
            <a:r>
              <a:rPr lang="zh-CN" altLang="en-US" dirty="0">
                <a:solidFill>
                  <a:schemeClr val="bg1">
                    <a:lumMod val="75000"/>
                  </a:schemeClr>
                </a:solidFill>
              </a:rPr>
              <a:t>二级与多级指针</a:t>
            </a:r>
            <a:endParaRPr lang="en-US" altLang="zh-CN" dirty="0">
              <a:solidFill>
                <a:schemeClr val="bg1">
                  <a:lumMod val="75000"/>
                </a:schemeClr>
              </a:solidFill>
            </a:endParaRPr>
          </a:p>
          <a:p>
            <a:r>
              <a:rPr lang="zh-CN" altLang="en-US" dirty="0">
                <a:solidFill>
                  <a:schemeClr val="bg1">
                    <a:lumMod val="75000"/>
                  </a:schemeClr>
                </a:solidFill>
              </a:rPr>
              <a:t>带指针的函数与函数指针</a:t>
            </a:r>
            <a:endParaRPr lang="en-US" altLang="zh-CN" dirty="0">
              <a:solidFill>
                <a:schemeClr val="bg1">
                  <a:lumMod val="75000"/>
                </a:schemeClr>
              </a:solidFill>
            </a:endParaRPr>
          </a:p>
          <a:p>
            <a:r>
              <a:rPr lang="zh-CN" altLang="en-US" dirty="0">
                <a:solidFill>
                  <a:schemeClr val="bg1">
                    <a:lumMod val="75000"/>
                  </a:schemeClr>
                </a:solidFill>
              </a:rPr>
              <a:t>高级内存管理技术</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动态内存分配</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内存池管理</a:t>
            </a:r>
            <a:endParaRPr lang="en-US" altLang="zh-CN" dirty="0">
              <a:solidFill>
                <a:schemeClr val="bg1">
                  <a:lumMod val="75000"/>
                </a:schemeClr>
              </a:solidFill>
            </a:endParaRPr>
          </a:p>
          <a:p>
            <a:r>
              <a:rPr lang="zh-CN" altLang="en-US" dirty="0">
                <a:solidFill>
                  <a:schemeClr val="bg1">
                    <a:lumMod val="75000"/>
                  </a:schemeClr>
                </a:solidFill>
              </a:rPr>
              <a:t>应用实例：链表</a:t>
            </a:r>
            <a:endParaRPr lang="en-US" altLang="zh-CN" dirty="0">
              <a:solidFill>
                <a:schemeClr val="bg1">
                  <a:lumMod val="75000"/>
                </a:schemeClr>
              </a:solidFill>
            </a:endParaRPr>
          </a:p>
          <a:p>
            <a:r>
              <a:rPr lang="zh-CN" altLang="en-US" dirty="0">
                <a:solidFill>
                  <a:schemeClr val="bg1">
                    <a:lumMod val="75000"/>
                  </a:schemeClr>
                </a:solidFill>
              </a:rPr>
              <a:t>内存调试与优化</a:t>
            </a:r>
            <a:endParaRPr lang="en-US" altLang="zh-CN" dirty="0">
              <a:solidFill>
                <a:schemeClr val="bg1">
                  <a:lumMod val="75000"/>
                </a:schemeClr>
              </a:solidFill>
            </a:endParaRPr>
          </a:p>
          <a:p>
            <a:endParaRPr lang="zh-CN" altLang="en-US" dirty="0"/>
          </a:p>
        </p:txBody>
      </p:sp>
    </p:spTree>
    <p:extLst>
      <p:ext uri="{BB962C8B-B14F-4D97-AF65-F5344CB8AC3E}">
        <p14:creationId xmlns:p14="http://schemas.microsoft.com/office/powerpoint/2010/main" val="589385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4FE585-C28E-4AD4-8B91-0E009FC1255D}"/>
              </a:ext>
            </a:extLst>
          </p:cNvPr>
          <p:cNvSpPr>
            <a:spLocks noGrp="1"/>
          </p:cNvSpPr>
          <p:nvPr>
            <p:ph type="title"/>
          </p:nvPr>
        </p:nvSpPr>
        <p:spPr/>
        <p:txBody>
          <a:bodyPr/>
          <a:lstStyle/>
          <a:p>
            <a:r>
              <a:rPr lang="zh-CN" altLang="en-US" dirty="0"/>
              <a:t>结构体位域（例续）</a:t>
            </a:r>
          </a:p>
        </p:txBody>
      </p:sp>
      <p:sp>
        <p:nvSpPr>
          <p:cNvPr id="4" name="卷形: 垂直 4">
            <a:extLst>
              <a:ext uri="{FF2B5EF4-FFF2-40B4-BE49-F238E27FC236}">
                <a16:creationId xmlns:a16="http://schemas.microsoft.com/office/drawing/2014/main" id="{FA79F955-47F2-42E3-859A-F941F646C21D}"/>
              </a:ext>
            </a:extLst>
          </p:cNvPr>
          <p:cNvSpPr/>
          <p:nvPr/>
        </p:nvSpPr>
        <p:spPr bwMode="auto">
          <a:xfrm>
            <a:off x="1971761" y="3952805"/>
            <a:ext cx="5200477" cy="2720558"/>
          </a:xfrm>
          <a:prstGeom prst="verticalScroll">
            <a:avLst>
              <a:gd name="adj" fmla="val 46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 : 5;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0;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从下一个存储单元开始</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m : 4;</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y;</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12 bytes,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共三个存储单元</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lu</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bytes\n",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a:t>
            </a:r>
          </a:p>
        </p:txBody>
      </p:sp>
      <p:sp>
        <p:nvSpPr>
          <p:cNvPr id="5" name="卷形: 垂直 4">
            <a:extLst>
              <a:ext uri="{FF2B5EF4-FFF2-40B4-BE49-F238E27FC236}">
                <a16:creationId xmlns:a16="http://schemas.microsoft.com/office/drawing/2014/main" id="{7892E78F-7FD8-41AF-A35B-6732B52D184D}"/>
              </a:ext>
            </a:extLst>
          </p:cNvPr>
          <p:cNvSpPr/>
          <p:nvPr/>
        </p:nvSpPr>
        <p:spPr bwMode="auto">
          <a:xfrm>
            <a:off x="2015722" y="1342427"/>
            <a:ext cx="5156516" cy="2436539"/>
          </a:xfrm>
          <a:prstGeom prst="verticalScroll">
            <a:avLst>
              <a:gd name="adj" fmla="val 46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 : 5;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0~31</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天</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5 bits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就够了</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m : 4;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0~12</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4 bits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就够了</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y;</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8 bytes,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共两个存储单元</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lu</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bytes\n",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date));</a:t>
            </a:r>
          </a:p>
        </p:txBody>
      </p:sp>
    </p:spTree>
    <p:extLst>
      <p:ext uri="{BB962C8B-B14F-4D97-AF65-F5344CB8AC3E}">
        <p14:creationId xmlns:p14="http://schemas.microsoft.com/office/powerpoint/2010/main" val="16424427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2D68A6-00D2-407D-85C6-2DFDF4D0119E}"/>
              </a:ext>
            </a:extLst>
          </p:cNvPr>
          <p:cNvSpPr>
            <a:spLocks noGrp="1"/>
          </p:cNvSpPr>
          <p:nvPr>
            <p:ph type="title"/>
          </p:nvPr>
        </p:nvSpPr>
        <p:spPr/>
        <p:txBody>
          <a:bodyPr/>
          <a:lstStyle/>
          <a:p>
            <a:r>
              <a:rPr lang="zh-CN" altLang="en-US" dirty="0"/>
              <a:t>结构体位域</a:t>
            </a:r>
          </a:p>
        </p:txBody>
      </p:sp>
      <p:sp>
        <p:nvSpPr>
          <p:cNvPr id="3" name="内容占位符 2">
            <a:extLst>
              <a:ext uri="{FF2B5EF4-FFF2-40B4-BE49-F238E27FC236}">
                <a16:creationId xmlns:a16="http://schemas.microsoft.com/office/drawing/2014/main" id="{DCB14BE9-CB97-40CA-B21D-25FE9F5759EA}"/>
              </a:ext>
            </a:extLst>
          </p:cNvPr>
          <p:cNvSpPr>
            <a:spLocks noGrp="1"/>
          </p:cNvSpPr>
          <p:nvPr>
            <p:ph idx="1"/>
          </p:nvPr>
        </p:nvSpPr>
        <p:spPr/>
        <p:txBody>
          <a:bodyPr/>
          <a:lstStyle/>
          <a:p>
            <a:r>
              <a:rPr lang="zh-CN" altLang="en-US" dirty="0"/>
              <a:t>使用中应注意成员所占的位及其由长度限定的存取值域</a:t>
            </a:r>
            <a:endParaRPr lang="en-US" altLang="zh-CN" dirty="0"/>
          </a:p>
          <a:p>
            <a:pPr lvl="1"/>
            <a:r>
              <a:rPr lang="zh-CN" altLang="en-US" sz="2000" dirty="0"/>
              <a:t>溢出了会怎样？与编译器的实现相关。</a:t>
            </a:r>
            <a:endParaRPr lang="en-US" altLang="zh-CN" sz="2000" dirty="0"/>
          </a:p>
          <a:p>
            <a:r>
              <a:rPr lang="zh-CN" altLang="en-US" dirty="0"/>
              <a:t>不能对位段应用取地址运算</a:t>
            </a:r>
            <a:endParaRPr lang="en-US" altLang="zh-CN" dirty="0"/>
          </a:p>
          <a:p>
            <a:pPr lvl="1"/>
            <a:r>
              <a:rPr lang="zh-CN" altLang="en-US" sz="2000" dirty="0"/>
              <a:t>地址的最小运算单位是字节（</a:t>
            </a:r>
            <a:r>
              <a:rPr lang="en-US" altLang="zh-CN" sz="2000" dirty="0"/>
              <a:t>byte</a:t>
            </a:r>
            <a:r>
              <a:rPr lang="zh-CN" altLang="en-US" sz="2000" dirty="0"/>
              <a:t>）</a:t>
            </a:r>
            <a:endParaRPr lang="en-US" altLang="zh-CN" sz="2000" dirty="0"/>
          </a:p>
          <a:p>
            <a:r>
              <a:rPr lang="zh-CN" altLang="en-US" dirty="0"/>
              <a:t>不能用指针指向位段</a:t>
            </a:r>
            <a:endParaRPr lang="en-US" altLang="zh-CN" dirty="0"/>
          </a:p>
          <a:p>
            <a:pPr lvl="1"/>
            <a:r>
              <a:rPr lang="en-US" altLang="zh-CN" sz="2000" dirty="0"/>
              <a:t>struct S { unsigned int x : 5; }; S </a:t>
            </a:r>
            <a:r>
              <a:rPr lang="en-US" altLang="zh-CN" sz="2000" dirty="0" err="1"/>
              <a:t>s</a:t>
            </a:r>
            <a:r>
              <a:rPr lang="en-US" altLang="zh-CN" sz="2000" dirty="0"/>
              <a:t>;</a:t>
            </a:r>
          </a:p>
          <a:p>
            <a:pPr lvl="1"/>
            <a:r>
              <a:rPr lang="en-US" altLang="zh-CN" sz="2000" dirty="0" err="1"/>
              <a:t>printf</a:t>
            </a:r>
            <a:r>
              <a:rPr lang="en-US" altLang="zh-CN" sz="2000" dirty="0"/>
              <a:t>("%p", </a:t>
            </a:r>
            <a:r>
              <a:rPr lang="en-US" altLang="zh-CN" sz="2000" dirty="0">
                <a:solidFill>
                  <a:srgbClr val="FF0000"/>
                </a:solidFill>
              </a:rPr>
              <a:t>&amp;</a:t>
            </a:r>
            <a:r>
              <a:rPr lang="en-US" altLang="zh-CN" sz="2000" dirty="0" err="1">
                <a:solidFill>
                  <a:srgbClr val="FF0000"/>
                </a:solidFill>
              </a:rPr>
              <a:t>s.x</a:t>
            </a:r>
            <a:r>
              <a:rPr lang="en-US" altLang="zh-CN" sz="2000" dirty="0"/>
              <a:t>); </a:t>
            </a:r>
            <a:r>
              <a:rPr lang="en-US" altLang="zh-CN" sz="2000" dirty="0">
                <a:solidFill>
                  <a:srgbClr val="00B050"/>
                </a:solidFill>
              </a:rPr>
              <a:t>// </a:t>
            </a:r>
            <a:r>
              <a:rPr lang="zh-CN" altLang="en-US" sz="2000" dirty="0">
                <a:solidFill>
                  <a:srgbClr val="FF0000"/>
                </a:solidFill>
              </a:rPr>
              <a:t>错误</a:t>
            </a:r>
            <a:endParaRPr lang="en-US" altLang="zh-CN" sz="2000" dirty="0">
              <a:solidFill>
                <a:srgbClr val="FF0000"/>
              </a:solidFill>
            </a:endParaRPr>
          </a:p>
          <a:p>
            <a:r>
              <a:rPr lang="zh-CN" altLang="en-US" dirty="0"/>
              <a:t>位段数组不被允许</a:t>
            </a:r>
            <a:endParaRPr lang="en-US" altLang="zh-CN" dirty="0"/>
          </a:p>
          <a:p>
            <a:pPr lvl="1"/>
            <a:r>
              <a:rPr lang="en-US" altLang="zh-CN" sz="2000" dirty="0"/>
              <a:t>struct S { unsigned int </a:t>
            </a:r>
            <a:r>
              <a:rPr lang="en-US" altLang="zh-CN" sz="2000" dirty="0">
                <a:solidFill>
                  <a:srgbClr val="FF0000"/>
                </a:solidFill>
              </a:rPr>
              <a:t>x[10] </a:t>
            </a:r>
            <a:r>
              <a:rPr lang="en-US" altLang="zh-CN" sz="2000" dirty="0"/>
              <a:t>: 5; }; </a:t>
            </a:r>
            <a:r>
              <a:rPr lang="en-US" altLang="zh-CN" sz="2000" dirty="0">
                <a:solidFill>
                  <a:srgbClr val="00B050"/>
                </a:solidFill>
              </a:rPr>
              <a:t>// </a:t>
            </a:r>
            <a:r>
              <a:rPr lang="zh-CN" altLang="en-US" sz="2000" dirty="0">
                <a:solidFill>
                  <a:srgbClr val="FF0000"/>
                </a:solidFill>
              </a:rPr>
              <a:t>错误</a:t>
            </a:r>
          </a:p>
          <a:p>
            <a:endParaRPr lang="zh-CN" altLang="en-US" dirty="0"/>
          </a:p>
        </p:txBody>
      </p:sp>
      <p:sp>
        <p:nvSpPr>
          <p:cNvPr id="4" name="卷形: 垂直 4">
            <a:extLst>
              <a:ext uri="{FF2B5EF4-FFF2-40B4-BE49-F238E27FC236}">
                <a16:creationId xmlns:a16="http://schemas.microsoft.com/office/drawing/2014/main" id="{CDBD4711-E598-4BB4-96B9-B9FF5ABDCC68}"/>
              </a:ext>
            </a:extLst>
          </p:cNvPr>
          <p:cNvSpPr/>
          <p:nvPr/>
        </p:nvSpPr>
        <p:spPr bwMode="auto">
          <a:xfrm>
            <a:off x="5883222" y="2122904"/>
            <a:ext cx="3137686" cy="4542384"/>
          </a:xfrm>
          <a:prstGeom prst="verticalScroll">
            <a:avLst>
              <a:gd name="adj" fmla="val 46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&gt;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test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x : 2;</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y : 2;</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unsigned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z : 2;</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void main()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test 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t.x</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5;</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("%d %d",</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t.x,t.y</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可能的输出：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1 0</a:t>
            </a: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溢出的位被丢弃</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2390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未影响另一成员</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7029879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CF0628-6C9C-4D7A-A425-EA2C85C7BEE2}"/>
              </a:ext>
            </a:extLst>
          </p:cNvPr>
          <p:cNvSpPr>
            <a:spLocks noGrp="1"/>
          </p:cNvSpPr>
          <p:nvPr>
            <p:ph type="title"/>
          </p:nvPr>
        </p:nvSpPr>
        <p:spPr/>
        <p:txBody>
          <a:bodyPr/>
          <a:lstStyle/>
          <a:p>
            <a:r>
              <a:rPr lang="zh-CN" altLang="en-US" dirty="0"/>
              <a:t>联合体类型</a:t>
            </a:r>
          </a:p>
        </p:txBody>
      </p:sp>
      <p:sp>
        <p:nvSpPr>
          <p:cNvPr id="3" name="内容占位符 2">
            <a:extLst>
              <a:ext uri="{FF2B5EF4-FFF2-40B4-BE49-F238E27FC236}">
                <a16:creationId xmlns:a16="http://schemas.microsoft.com/office/drawing/2014/main" id="{B127658F-CAEC-4567-AD58-0DCBAD899107}"/>
              </a:ext>
            </a:extLst>
          </p:cNvPr>
          <p:cNvSpPr>
            <a:spLocks noGrp="1"/>
          </p:cNvSpPr>
          <p:nvPr>
            <p:ph idx="1"/>
          </p:nvPr>
        </p:nvSpPr>
        <p:spPr/>
        <p:txBody>
          <a:bodyPr/>
          <a:lstStyle/>
          <a:p>
            <a:pPr lvl="0"/>
            <a:r>
              <a:rPr lang="zh-CN" altLang="en-US" dirty="0">
                <a:solidFill>
                  <a:prstClr val="black"/>
                </a:solidFill>
              </a:rPr>
              <a:t>有时为优化内存使用，需要将不同类型变量存储在</a:t>
            </a:r>
            <a:r>
              <a:rPr lang="zh-CN" altLang="en-US" dirty="0">
                <a:solidFill>
                  <a:srgbClr val="000000"/>
                </a:solidFill>
              </a:rPr>
              <a:t>同一段存储单元</a:t>
            </a:r>
            <a:r>
              <a:rPr lang="zh-CN" altLang="en-US" dirty="0">
                <a:solidFill>
                  <a:prstClr val="black"/>
                </a:solidFill>
              </a:rPr>
              <a:t>中，可以定义</a:t>
            </a:r>
            <a:r>
              <a:rPr lang="zh-CN" altLang="en-US" dirty="0">
                <a:solidFill>
                  <a:srgbClr val="0070C0"/>
                </a:solidFill>
              </a:rPr>
              <a:t>联合体类型，也叫共用体类型</a:t>
            </a:r>
            <a:endParaRPr lang="en-US" altLang="zh-CN" dirty="0">
              <a:solidFill>
                <a:srgbClr val="0070C0"/>
              </a:solidFill>
            </a:endParaRPr>
          </a:p>
          <a:p>
            <a:pPr lvl="1"/>
            <a:r>
              <a:rPr lang="zh-CN" altLang="en-US" sz="2000" dirty="0">
                <a:solidFill>
                  <a:prstClr val="black"/>
                </a:solidFill>
              </a:rPr>
              <a:t>任一时刻，只使用其中一个变量</a:t>
            </a:r>
            <a:endParaRPr lang="en-US" altLang="zh-CN" sz="2000" dirty="0">
              <a:solidFill>
                <a:prstClr val="black"/>
              </a:solidFill>
            </a:endParaRPr>
          </a:p>
          <a:p>
            <a:pPr lvl="1"/>
            <a:r>
              <a:rPr lang="zh-CN" altLang="en-US" sz="2000" dirty="0">
                <a:solidFill>
                  <a:prstClr val="black"/>
                </a:solidFill>
              </a:rPr>
              <a:t>本质是以不同方式解读该段内存的数据</a:t>
            </a:r>
          </a:p>
          <a:p>
            <a:pPr lvl="0"/>
            <a:r>
              <a:rPr lang="zh-CN" altLang="en-US" dirty="0">
                <a:solidFill>
                  <a:prstClr val="black"/>
                </a:solidFill>
              </a:rPr>
              <a:t>联合体的定义与用法类似结构，定义格式</a:t>
            </a:r>
          </a:p>
          <a:p>
            <a:pPr lvl="1">
              <a:buNone/>
            </a:pPr>
            <a:r>
              <a:rPr lang="en-US" altLang="zh-CN" sz="2000" dirty="0">
                <a:solidFill>
                  <a:srgbClr val="0070C0"/>
                </a:solidFill>
              </a:rPr>
              <a:t>union </a:t>
            </a:r>
            <a:r>
              <a:rPr lang="zh-CN" altLang="en-US" sz="2000" dirty="0">
                <a:solidFill>
                  <a:srgbClr val="0070C0"/>
                </a:solidFill>
              </a:rPr>
              <a:t>共用体名 </a:t>
            </a:r>
            <a:r>
              <a:rPr lang="en-US" altLang="zh-CN" sz="2000" dirty="0">
                <a:solidFill>
                  <a:srgbClr val="0070C0"/>
                </a:solidFill>
              </a:rPr>
              <a:t>{</a:t>
            </a:r>
          </a:p>
          <a:p>
            <a:pPr lvl="1">
              <a:buNone/>
            </a:pPr>
            <a:r>
              <a:rPr lang="en-US" altLang="zh-CN" sz="2000" dirty="0">
                <a:solidFill>
                  <a:srgbClr val="0070C0"/>
                </a:solidFill>
              </a:rPr>
              <a:t>     </a:t>
            </a:r>
            <a:r>
              <a:rPr lang="zh-CN" altLang="en-US" sz="2000" dirty="0">
                <a:solidFill>
                  <a:srgbClr val="0070C0"/>
                </a:solidFill>
              </a:rPr>
              <a:t>类型</a:t>
            </a:r>
            <a:r>
              <a:rPr lang="en-US" altLang="zh-CN" sz="2000" dirty="0">
                <a:solidFill>
                  <a:srgbClr val="0070C0"/>
                </a:solidFill>
              </a:rPr>
              <a:t>1  </a:t>
            </a:r>
            <a:r>
              <a:rPr lang="zh-CN" altLang="en-US" sz="2000" dirty="0">
                <a:solidFill>
                  <a:srgbClr val="0070C0"/>
                </a:solidFill>
              </a:rPr>
              <a:t>成员名</a:t>
            </a:r>
            <a:r>
              <a:rPr lang="en-US" altLang="zh-CN" sz="2000" dirty="0">
                <a:solidFill>
                  <a:srgbClr val="0070C0"/>
                </a:solidFill>
              </a:rPr>
              <a:t>1;</a:t>
            </a:r>
          </a:p>
          <a:p>
            <a:pPr lvl="1">
              <a:buNone/>
            </a:pPr>
            <a:r>
              <a:rPr lang="zh-CN" altLang="en-US" sz="2000" dirty="0">
                <a:solidFill>
                  <a:srgbClr val="0070C0"/>
                </a:solidFill>
              </a:rPr>
              <a:t>     类型</a:t>
            </a:r>
            <a:r>
              <a:rPr lang="en-US" altLang="zh-CN" sz="2000" dirty="0">
                <a:solidFill>
                  <a:srgbClr val="0070C0"/>
                </a:solidFill>
              </a:rPr>
              <a:t>2  </a:t>
            </a:r>
            <a:r>
              <a:rPr lang="zh-CN" altLang="en-US" sz="2000" dirty="0">
                <a:solidFill>
                  <a:srgbClr val="0070C0"/>
                </a:solidFill>
              </a:rPr>
              <a:t>成员名</a:t>
            </a:r>
            <a:r>
              <a:rPr lang="en-US" altLang="zh-CN" sz="2000" dirty="0">
                <a:solidFill>
                  <a:srgbClr val="0070C0"/>
                </a:solidFill>
              </a:rPr>
              <a:t>2;</a:t>
            </a:r>
          </a:p>
          <a:p>
            <a:pPr lvl="1">
              <a:buNone/>
            </a:pPr>
            <a:r>
              <a:rPr lang="en-US" altLang="zh-CN" sz="2000" dirty="0">
                <a:solidFill>
                  <a:srgbClr val="0070C0"/>
                </a:solidFill>
              </a:rPr>
              <a:t>        ... ...</a:t>
            </a:r>
          </a:p>
          <a:p>
            <a:pPr lvl="1">
              <a:buNone/>
            </a:pPr>
            <a:r>
              <a:rPr lang="en-US" altLang="zh-CN" sz="2000" dirty="0">
                <a:solidFill>
                  <a:srgbClr val="0070C0"/>
                </a:solidFill>
              </a:rPr>
              <a:t>     </a:t>
            </a:r>
            <a:r>
              <a:rPr lang="zh-CN" altLang="en-US" sz="2000" dirty="0">
                <a:solidFill>
                  <a:srgbClr val="0070C0"/>
                </a:solidFill>
              </a:rPr>
              <a:t>类型</a:t>
            </a:r>
            <a:r>
              <a:rPr lang="en-US" altLang="zh-CN" sz="2000" dirty="0">
                <a:solidFill>
                  <a:srgbClr val="0070C0"/>
                </a:solidFill>
              </a:rPr>
              <a:t>n  </a:t>
            </a:r>
            <a:r>
              <a:rPr lang="zh-CN" altLang="en-US" sz="2000" dirty="0">
                <a:solidFill>
                  <a:srgbClr val="0070C0"/>
                </a:solidFill>
              </a:rPr>
              <a:t>成员名</a:t>
            </a:r>
            <a:r>
              <a:rPr lang="en-US" altLang="zh-CN" sz="2000" dirty="0">
                <a:solidFill>
                  <a:srgbClr val="0070C0"/>
                </a:solidFill>
              </a:rPr>
              <a:t>n;</a:t>
            </a:r>
          </a:p>
          <a:p>
            <a:pPr lvl="1">
              <a:buNone/>
            </a:pPr>
            <a:r>
              <a:rPr lang="en-US" altLang="zh-CN" sz="2000" dirty="0">
                <a:solidFill>
                  <a:srgbClr val="0070C0"/>
                </a:solidFill>
              </a:rPr>
              <a:t>};</a:t>
            </a:r>
            <a:endParaRPr lang="zh-CN" altLang="en-US" sz="2000" dirty="0"/>
          </a:p>
        </p:txBody>
      </p:sp>
      <p:sp>
        <p:nvSpPr>
          <p:cNvPr id="4" name="卷形: 垂直 3">
            <a:extLst>
              <a:ext uri="{FF2B5EF4-FFF2-40B4-BE49-F238E27FC236}">
                <a16:creationId xmlns:a16="http://schemas.microsoft.com/office/drawing/2014/main" id="{6597CF2C-0634-45C8-A120-90A0170BF937}"/>
              </a:ext>
            </a:extLst>
          </p:cNvPr>
          <p:cNvSpPr/>
          <p:nvPr/>
        </p:nvSpPr>
        <p:spPr bwMode="auto">
          <a:xfrm>
            <a:off x="6390199" y="3109714"/>
            <a:ext cx="2344226" cy="2592288"/>
          </a:xfrm>
          <a:prstGeom prst="verticalScroll">
            <a:avLst>
              <a:gd name="adj" fmla="val 60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union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ifcd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float f;</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c;</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double d;</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16164515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EDC52-14C2-4CAB-BF88-3628E47BA0B3}"/>
              </a:ext>
            </a:extLst>
          </p:cNvPr>
          <p:cNvSpPr>
            <a:spLocks noGrp="1"/>
          </p:cNvSpPr>
          <p:nvPr>
            <p:ph type="title"/>
          </p:nvPr>
        </p:nvSpPr>
        <p:spPr/>
        <p:txBody>
          <a:bodyPr/>
          <a:lstStyle/>
          <a:p>
            <a:r>
              <a:rPr lang="zh-CN" altLang="en-US" dirty="0"/>
              <a:t>联合体类型</a:t>
            </a:r>
          </a:p>
        </p:txBody>
      </p:sp>
      <p:sp>
        <p:nvSpPr>
          <p:cNvPr id="3" name="内容占位符 2">
            <a:extLst>
              <a:ext uri="{FF2B5EF4-FFF2-40B4-BE49-F238E27FC236}">
                <a16:creationId xmlns:a16="http://schemas.microsoft.com/office/drawing/2014/main" id="{0215EDE1-C155-4C55-A4C7-79471AAAD79B}"/>
              </a:ext>
            </a:extLst>
          </p:cNvPr>
          <p:cNvSpPr>
            <a:spLocks noGrp="1"/>
          </p:cNvSpPr>
          <p:nvPr>
            <p:ph idx="1"/>
          </p:nvPr>
        </p:nvSpPr>
        <p:spPr/>
        <p:txBody>
          <a:bodyPr/>
          <a:lstStyle/>
          <a:p>
            <a:pPr lvl="0"/>
            <a:r>
              <a:rPr lang="zh-CN" altLang="en-US" dirty="0">
                <a:solidFill>
                  <a:prstClr val="black"/>
                </a:solidFill>
              </a:rPr>
              <a:t>联合体的变量</a:t>
            </a:r>
            <a:r>
              <a:rPr lang="zh-CN" altLang="en-US" dirty="0">
                <a:solidFill>
                  <a:srgbClr val="0070C0"/>
                </a:solidFill>
              </a:rPr>
              <a:t>定义</a:t>
            </a:r>
          </a:p>
          <a:p>
            <a:pPr lvl="1"/>
            <a:r>
              <a:rPr lang="zh-CN" altLang="en-US" sz="2000" dirty="0">
                <a:solidFill>
                  <a:prstClr val="black"/>
                </a:solidFill>
              </a:rPr>
              <a:t>先声明联合类类型，后声明变量</a:t>
            </a:r>
          </a:p>
          <a:p>
            <a:pPr marL="806450" lvl="1" indent="0">
              <a:buNone/>
            </a:pPr>
            <a:r>
              <a:rPr lang="en-US" altLang="zh-CN" sz="2000" dirty="0">
                <a:solidFill>
                  <a:srgbClr val="00B050"/>
                </a:solidFill>
              </a:rPr>
              <a:t>union </a:t>
            </a:r>
            <a:r>
              <a:rPr lang="en-US" altLang="zh-CN" sz="2000" dirty="0" err="1">
                <a:solidFill>
                  <a:srgbClr val="00B050"/>
                </a:solidFill>
              </a:rPr>
              <a:t>ifcd</a:t>
            </a:r>
            <a:r>
              <a:rPr lang="en-US" altLang="zh-CN" sz="2000" dirty="0">
                <a:solidFill>
                  <a:srgbClr val="00B050"/>
                </a:solidFill>
              </a:rPr>
              <a:t>  x1,x2[5],*px;</a:t>
            </a:r>
          </a:p>
          <a:p>
            <a:pPr lvl="1"/>
            <a:r>
              <a:rPr lang="zh-CN" altLang="en-US" sz="2000" dirty="0">
                <a:solidFill>
                  <a:prstClr val="black"/>
                </a:solidFill>
              </a:rPr>
              <a:t>或直接在定义联合体类型时声明变量</a:t>
            </a:r>
          </a:p>
          <a:p>
            <a:pPr lvl="0"/>
            <a:r>
              <a:rPr lang="zh-CN" altLang="en-US" dirty="0">
                <a:solidFill>
                  <a:prstClr val="black"/>
                </a:solidFill>
              </a:rPr>
              <a:t>联合体变量的</a:t>
            </a:r>
            <a:r>
              <a:rPr lang="zh-CN" altLang="en-US" dirty="0">
                <a:solidFill>
                  <a:srgbClr val="0070C0"/>
                </a:solidFill>
              </a:rPr>
              <a:t>引用</a:t>
            </a:r>
          </a:p>
          <a:p>
            <a:pPr lvl="1"/>
            <a:r>
              <a:rPr lang="zh-CN" altLang="en-US" sz="2000" dirty="0">
                <a:solidFill>
                  <a:prstClr val="black"/>
                </a:solidFill>
              </a:rPr>
              <a:t>与结构体类型相同，使用 </a:t>
            </a:r>
            <a:r>
              <a:rPr lang="en-US" altLang="zh-CN" sz="2000" dirty="0">
                <a:solidFill>
                  <a:prstClr val="black"/>
                </a:solidFill>
              </a:rPr>
              <a:t>. </a:t>
            </a:r>
            <a:r>
              <a:rPr lang="zh-CN" altLang="en-US" sz="2000" dirty="0">
                <a:solidFill>
                  <a:prstClr val="black"/>
                </a:solidFill>
              </a:rPr>
              <a:t>及 </a:t>
            </a:r>
            <a:r>
              <a:rPr lang="en-US" altLang="zh-CN" sz="2000" dirty="0">
                <a:solidFill>
                  <a:prstClr val="black"/>
                </a:solidFill>
              </a:rPr>
              <a:t>-&gt; </a:t>
            </a:r>
            <a:r>
              <a:rPr lang="zh-CN" altLang="en-US" sz="2000" dirty="0">
                <a:solidFill>
                  <a:prstClr val="black"/>
                </a:solidFill>
              </a:rPr>
              <a:t>访问成员</a:t>
            </a:r>
            <a:endParaRPr lang="en-US" altLang="zh-CN" sz="2000" dirty="0">
              <a:solidFill>
                <a:prstClr val="black"/>
              </a:solidFill>
            </a:endParaRPr>
          </a:p>
          <a:p>
            <a:pPr lvl="1"/>
            <a:r>
              <a:rPr lang="zh-CN" altLang="en-US" sz="2000" dirty="0">
                <a:solidFill>
                  <a:prstClr val="black"/>
                </a:solidFill>
              </a:rPr>
              <a:t>本质上是以不同的类型来读取同一段存储单元</a:t>
            </a:r>
          </a:p>
          <a:p>
            <a:pPr lvl="0"/>
            <a:r>
              <a:rPr lang="zh-CN" altLang="en-US" dirty="0">
                <a:solidFill>
                  <a:prstClr val="black"/>
                </a:solidFill>
              </a:rPr>
              <a:t>联合体与结构体的</a:t>
            </a:r>
            <a:r>
              <a:rPr lang="zh-CN" altLang="en-US" dirty="0">
                <a:solidFill>
                  <a:srgbClr val="0070C0"/>
                </a:solidFill>
              </a:rPr>
              <a:t>区别</a:t>
            </a:r>
          </a:p>
          <a:p>
            <a:pPr lvl="1"/>
            <a:r>
              <a:rPr lang="zh-CN" altLang="en-US" sz="2000" dirty="0">
                <a:solidFill>
                  <a:prstClr val="black"/>
                </a:solidFill>
              </a:rPr>
              <a:t>结构体成员各自占用分配给自己的存储单元，联合体中的成员占用同一个存储单元</a:t>
            </a:r>
          </a:p>
          <a:p>
            <a:pPr lvl="1"/>
            <a:r>
              <a:rPr lang="zh-CN" altLang="en-US" sz="2000" dirty="0">
                <a:solidFill>
                  <a:prstClr val="black"/>
                </a:solidFill>
              </a:rPr>
              <a:t>联合体变量初始化时，只能也只需对第一个成员赋值</a:t>
            </a:r>
          </a:p>
        </p:txBody>
      </p:sp>
    </p:spTree>
    <p:extLst>
      <p:ext uri="{BB962C8B-B14F-4D97-AF65-F5344CB8AC3E}">
        <p14:creationId xmlns:p14="http://schemas.microsoft.com/office/powerpoint/2010/main" val="10596086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6D330-B4A8-4849-AA97-58D578C656B6}"/>
              </a:ext>
            </a:extLst>
          </p:cNvPr>
          <p:cNvSpPr>
            <a:spLocks noGrp="1"/>
          </p:cNvSpPr>
          <p:nvPr>
            <p:ph type="title"/>
          </p:nvPr>
        </p:nvSpPr>
        <p:spPr/>
        <p:txBody>
          <a:bodyPr/>
          <a:lstStyle/>
          <a:p>
            <a:r>
              <a:rPr lang="zh-CN" altLang="en-US" dirty="0"/>
              <a:t>联合体类型（例一）</a:t>
            </a:r>
          </a:p>
        </p:txBody>
      </p:sp>
      <p:sp>
        <p:nvSpPr>
          <p:cNvPr id="3" name="内容占位符 2">
            <a:extLst>
              <a:ext uri="{FF2B5EF4-FFF2-40B4-BE49-F238E27FC236}">
                <a16:creationId xmlns:a16="http://schemas.microsoft.com/office/drawing/2014/main" id="{7D816FA0-BBB6-44E0-A443-C779FE24599B}"/>
              </a:ext>
            </a:extLst>
          </p:cNvPr>
          <p:cNvSpPr>
            <a:spLocks noGrp="1"/>
          </p:cNvSpPr>
          <p:nvPr>
            <p:ph idx="1"/>
          </p:nvPr>
        </p:nvSpPr>
        <p:spPr/>
        <p:txBody>
          <a:bodyPr/>
          <a:lstStyle/>
          <a:p>
            <a:pPr lvl="0"/>
            <a:r>
              <a:rPr lang="zh-CN" altLang="en-US" sz="2400" dirty="0">
                <a:solidFill>
                  <a:prstClr val="black"/>
                </a:solidFill>
              </a:rPr>
              <a:t>利用联合体类型，</a:t>
            </a:r>
            <a:endParaRPr lang="en-US" altLang="zh-CN" sz="2400" dirty="0">
              <a:solidFill>
                <a:prstClr val="black"/>
              </a:solidFill>
            </a:endParaRPr>
          </a:p>
          <a:p>
            <a:pPr marL="0" lvl="0" indent="0">
              <a:buNone/>
            </a:pPr>
            <a:r>
              <a:rPr lang="en-US" altLang="zh-CN" sz="2400" dirty="0">
                <a:solidFill>
                  <a:prstClr val="black"/>
                </a:solidFill>
              </a:rPr>
              <a:t>    </a:t>
            </a:r>
            <a:r>
              <a:rPr lang="zh-CN" altLang="en-US" sz="2400" dirty="0">
                <a:solidFill>
                  <a:prstClr val="black"/>
                </a:solidFill>
              </a:rPr>
              <a:t>可以构造混合的数据结构</a:t>
            </a:r>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lvl="0"/>
            <a:r>
              <a:rPr lang="zh-CN" altLang="en-US" sz="2400" dirty="0">
                <a:solidFill>
                  <a:prstClr val="black"/>
                </a:solidFill>
              </a:rPr>
              <a:t>可以混合结构体类型和联合体类型，</a:t>
            </a:r>
            <a:endParaRPr lang="en-US" altLang="zh-CN" sz="2400" dirty="0">
              <a:solidFill>
                <a:prstClr val="black"/>
              </a:solidFill>
            </a:endParaRPr>
          </a:p>
          <a:p>
            <a:pPr marL="0" lvl="0" indent="0">
              <a:buNone/>
            </a:pPr>
            <a:r>
              <a:rPr lang="en-US" altLang="zh-CN" dirty="0">
                <a:solidFill>
                  <a:prstClr val="black"/>
                </a:solidFill>
              </a:rPr>
              <a:t>    </a:t>
            </a:r>
            <a:r>
              <a:rPr lang="zh-CN" altLang="en-US" sz="2400" dirty="0">
                <a:solidFill>
                  <a:prstClr val="black"/>
                </a:solidFill>
              </a:rPr>
              <a:t>来为联合添加“标记字段”，</a:t>
            </a:r>
            <a:endParaRPr lang="en-US" altLang="zh-CN" sz="2400" dirty="0">
              <a:solidFill>
                <a:prstClr val="black"/>
              </a:solidFill>
            </a:endParaRPr>
          </a:p>
          <a:p>
            <a:pPr marL="0" lvl="0" indent="0">
              <a:buNone/>
            </a:pPr>
            <a:r>
              <a:rPr lang="en-US" altLang="zh-CN" dirty="0">
                <a:solidFill>
                  <a:prstClr val="black"/>
                </a:solidFill>
              </a:rPr>
              <a:t>    </a:t>
            </a:r>
            <a:r>
              <a:rPr lang="zh-CN" altLang="en-US" sz="2400" dirty="0">
                <a:solidFill>
                  <a:prstClr val="black"/>
                </a:solidFill>
              </a:rPr>
              <a:t>以记录联合体包含是什么数据</a:t>
            </a:r>
            <a:endParaRPr lang="en-US" altLang="zh-CN" sz="2400" dirty="0">
              <a:solidFill>
                <a:prstClr val="black"/>
              </a:solidFill>
            </a:endParaRPr>
          </a:p>
          <a:p>
            <a:endParaRPr lang="zh-CN" altLang="en-US" dirty="0"/>
          </a:p>
        </p:txBody>
      </p:sp>
      <p:sp>
        <p:nvSpPr>
          <p:cNvPr id="5" name="卷形: 垂直 4">
            <a:extLst>
              <a:ext uri="{FF2B5EF4-FFF2-40B4-BE49-F238E27FC236}">
                <a16:creationId xmlns:a16="http://schemas.microsoft.com/office/drawing/2014/main" id="{AEA040B7-6237-4026-9AF5-2E4C779C7B32}"/>
              </a:ext>
            </a:extLst>
          </p:cNvPr>
          <p:cNvSpPr/>
          <p:nvPr/>
        </p:nvSpPr>
        <p:spPr bwMode="auto">
          <a:xfrm>
            <a:off x="4572000" y="1633538"/>
            <a:ext cx="4003354" cy="2110249"/>
          </a:xfrm>
          <a:prstGeom prst="verticalScroll">
            <a:avLst>
              <a:gd name="adj" fmla="val 60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typedef union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double d;</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Number;</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Number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num_array</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[1000];</a:t>
            </a:r>
          </a:p>
        </p:txBody>
      </p:sp>
      <p:sp>
        <p:nvSpPr>
          <p:cNvPr id="6" name="卷形: 垂直 5">
            <a:extLst>
              <a:ext uri="{FF2B5EF4-FFF2-40B4-BE49-F238E27FC236}">
                <a16:creationId xmlns:a16="http://schemas.microsoft.com/office/drawing/2014/main" id="{890EC6E5-7BC9-4604-9301-90704EACEA8E}"/>
              </a:ext>
            </a:extLst>
          </p:cNvPr>
          <p:cNvSpPr/>
          <p:nvPr/>
        </p:nvSpPr>
        <p:spPr bwMode="auto">
          <a:xfrm>
            <a:off x="5507573" y="3926430"/>
            <a:ext cx="3067781" cy="2749555"/>
          </a:xfrm>
          <a:prstGeom prst="verticalScroll">
            <a:avLst>
              <a:gd name="adj" fmla="val 511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 pos="7159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typedef struct {</a:t>
            </a:r>
          </a:p>
          <a:p>
            <a:pPr marL="0" marR="0" lvl="0" indent="0" defTabSz="914400" eaLnBrk="0" fontAlgn="base" latinLnBrk="0" hangingPunct="0">
              <a:lnSpc>
                <a:spcPct val="100000"/>
              </a:lnSpc>
              <a:spcBef>
                <a:spcPct val="0"/>
              </a:spcBef>
              <a:spcAft>
                <a:spcPct val="0"/>
              </a:spcAft>
              <a:buClrTx/>
              <a:buSzTx/>
              <a:buFontTx/>
              <a:buNone/>
              <a:tabLst>
                <a:tab pos="361950" algn="l"/>
                <a:tab pos="7159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tag;</a:t>
            </a:r>
          </a:p>
          <a:p>
            <a:pPr marL="0" marR="0" lvl="0" indent="0" defTabSz="914400" eaLnBrk="0" fontAlgn="base" latinLnBrk="0" hangingPunct="0">
              <a:lnSpc>
                <a:spcPct val="100000"/>
              </a:lnSpc>
              <a:spcBef>
                <a:spcPct val="0"/>
              </a:spcBef>
              <a:spcAft>
                <a:spcPct val="0"/>
              </a:spcAft>
              <a:buClrTx/>
              <a:buSzTx/>
              <a:buFontTx/>
              <a:buNone/>
              <a:tabLst>
                <a:tab pos="361950" algn="l"/>
                <a:tab pos="7159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union{</a:t>
            </a:r>
          </a:p>
          <a:p>
            <a:pPr marL="0" marR="0" lvl="0" indent="0" defTabSz="914400" eaLnBrk="0" fontAlgn="base" latinLnBrk="0" hangingPunct="0">
              <a:lnSpc>
                <a:spcPct val="100000"/>
              </a:lnSpc>
              <a:spcBef>
                <a:spcPct val="0"/>
              </a:spcBef>
              <a:spcAft>
                <a:spcPct val="0"/>
              </a:spcAft>
              <a:buClrTx/>
              <a:buSzTx/>
              <a:buFontTx/>
              <a:buNone/>
              <a:tabLst>
                <a:tab pos="361950" algn="l"/>
                <a:tab pos="7159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61950" algn="l"/>
                <a:tab pos="7159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double d;</a:t>
            </a:r>
          </a:p>
          <a:p>
            <a:pPr marL="0" marR="0" lvl="0" indent="0" defTabSz="914400" eaLnBrk="0" fontAlgn="base" latinLnBrk="0" hangingPunct="0">
              <a:lnSpc>
                <a:spcPct val="100000"/>
              </a:lnSpc>
              <a:spcBef>
                <a:spcPct val="0"/>
              </a:spcBef>
              <a:spcAft>
                <a:spcPct val="0"/>
              </a:spcAft>
              <a:buClrTx/>
              <a:buSzTx/>
              <a:buFontTx/>
              <a:buNone/>
              <a:tabLst>
                <a:tab pos="361950" algn="l"/>
                <a:tab pos="7159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u;</a:t>
            </a:r>
          </a:p>
          <a:p>
            <a:pPr marL="0" marR="0" lvl="0" indent="0" defTabSz="914400" eaLnBrk="0" fontAlgn="base" latinLnBrk="0" hangingPunct="0">
              <a:lnSpc>
                <a:spcPct val="100000"/>
              </a:lnSpc>
              <a:spcBef>
                <a:spcPct val="0"/>
              </a:spcBef>
              <a:spcAft>
                <a:spcPct val="0"/>
              </a:spcAft>
              <a:buClrTx/>
              <a:buSzTx/>
              <a:buFontTx/>
              <a:buNone/>
              <a:tabLst>
                <a:tab pos="361950" algn="l"/>
                <a:tab pos="7159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Number;</a:t>
            </a:r>
          </a:p>
        </p:txBody>
      </p:sp>
    </p:spTree>
    <p:extLst>
      <p:ext uri="{BB962C8B-B14F-4D97-AF65-F5344CB8AC3E}">
        <p14:creationId xmlns:p14="http://schemas.microsoft.com/office/powerpoint/2010/main" val="7612352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E83525-7512-4D5F-9E93-6B7665B4848E}"/>
              </a:ext>
            </a:extLst>
          </p:cNvPr>
          <p:cNvSpPr>
            <a:spLocks noGrp="1"/>
          </p:cNvSpPr>
          <p:nvPr>
            <p:ph type="title"/>
          </p:nvPr>
        </p:nvSpPr>
        <p:spPr/>
        <p:txBody>
          <a:bodyPr/>
          <a:lstStyle/>
          <a:p>
            <a:r>
              <a:rPr lang="zh-CN" altLang="en-US" dirty="0"/>
              <a:t>联合体类型（例二）</a:t>
            </a:r>
          </a:p>
        </p:txBody>
      </p:sp>
      <p:sp>
        <p:nvSpPr>
          <p:cNvPr id="3" name="内容占位符 2">
            <a:extLst>
              <a:ext uri="{FF2B5EF4-FFF2-40B4-BE49-F238E27FC236}">
                <a16:creationId xmlns:a16="http://schemas.microsoft.com/office/drawing/2014/main" id="{8087EF6E-A679-4747-977C-F70D775FF717}"/>
              </a:ext>
            </a:extLst>
          </p:cNvPr>
          <p:cNvSpPr>
            <a:spLocks noGrp="1"/>
          </p:cNvSpPr>
          <p:nvPr>
            <p:ph idx="1"/>
          </p:nvPr>
        </p:nvSpPr>
        <p:spPr/>
        <p:txBody>
          <a:bodyPr/>
          <a:lstStyle/>
          <a:p>
            <a:r>
              <a:rPr lang="zh-CN" altLang="en-US" dirty="0"/>
              <a:t>使用联合体类型可以提供数据的多个视角</a:t>
            </a:r>
            <a:endParaRPr lang="en-US" altLang="zh-CN" dirty="0"/>
          </a:p>
          <a:p>
            <a:endParaRPr lang="en-US" altLang="zh-CN" dirty="0"/>
          </a:p>
          <a:p>
            <a:endParaRPr lang="en-US" altLang="zh-CN" dirty="0"/>
          </a:p>
          <a:p>
            <a:endParaRPr lang="en-US" altLang="zh-CN" dirty="0"/>
          </a:p>
          <a:p>
            <a:endParaRPr lang="en-US" altLang="zh-CN" dirty="0"/>
          </a:p>
          <a:p>
            <a:endParaRPr lang="zh-CN" altLang="en-US" dirty="0"/>
          </a:p>
          <a:p>
            <a:endParaRPr lang="en-US" altLang="zh-CN" dirty="0"/>
          </a:p>
          <a:p>
            <a:endParaRPr lang="en-US" altLang="zh-CN" dirty="0"/>
          </a:p>
          <a:p>
            <a:r>
              <a:rPr lang="zh-CN" altLang="en-US" dirty="0"/>
              <a:t>可以方便地将一个长整数与文件日期相互转换</a:t>
            </a:r>
          </a:p>
        </p:txBody>
      </p:sp>
      <p:sp>
        <p:nvSpPr>
          <p:cNvPr id="4" name="卷形: 垂直 4">
            <a:extLst>
              <a:ext uri="{FF2B5EF4-FFF2-40B4-BE49-F238E27FC236}">
                <a16:creationId xmlns:a16="http://schemas.microsoft.com/office/drawing/2014/main" id="{368DC7B5-BF65-4D75-94E0-991E96D079F8}"/>
              </a:ext>
            </a:extLst>
          </p:cNvPr>
          <p:cNvSpPr/>
          <p:nvPr/>
        </p:nvSpPr>
        <p:spPr bwMode="auto">
          <a:xfrm>
            <a:off x="1338061" y="2416531"/>
            <a:ext cx="4814238" cy="2822903"/>
          </a:xfrm>
          <a:prstGeom prst="verticalScroll">
            <a:avLst>
              <a:gd name="adj" fmla="val 476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union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int_date</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long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假定</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long</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8</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a:t>
            </a:r>
            <a:endPar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struct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date_time</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hour;  </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假定</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a:t>
            </a:r>
            <a:endPar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minute;</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30481657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A42498-21AE-41F1-9CB8-46E8F5B2A909}"/>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0E901FCB-E7F2-41DC-B913-FD1D06CDDD55}"/>
              </a:ext>
            </a:extLst>
          </p:cNvPr>
          <p:cNvSpPr>
            <a:spLocks noGrp="1"/>
          </p:cNvSpPr>
          <p:nvPr>
            <p:ph idx="1"/>
          </p:nvPr>
        </p:nvSpPr>
        <p:spPr>
          <a:xfrm>
            <a:off x="301625" y="1556792"/>
            <a:ext cx="8540750" cy="4920208"/>
          </a:xfrm>
        </p:spPr>
        <p:txBody>
          <a:bodyPr/>
          <a:lstStyle/>
          <a:p>
            <a:r>
              <a:rPr lang="zh-CN" altLang="en-US" sz="2000" dirty="0"/>
              <a:t>结构体对齐与重排：为了对齐地址，会在结构体成员间插入填充字节</a:t>
            </a:r>
            <a:endParaRPr lang="en-US" altLang="zh-CN" sz="2000" dirty="0"/>
          </a:p>
          <a:p>
            <a:pPr lvl="1"/>
            <a:r>
              <a:rPr lang="zh-CN" altLang="en-US" sz="2000" dirty="0"/>
              <a:t>原则性技巧：将占用空间大的变量排在前面，占用小的排在后面</a:t>
            </a:r>
            <a:endParaRPr lang="en-US" altLang="zh-CN" sz="2000" dirty="0"/>
          </a:p>
          <a:p>
            <a:pPr lvl="1"/>
            <a:endParaRPr lang="en-US" altLang="zh-CN" sz="2000" dirty="0"/>
          </a:p>
          <a:p>
            <a:pPr lvl="1"/>
            <a:endParaRPr lang="en-US" altLang="zh-CN" sz="2000" dirty="0"/>
          </a:p>
          <a:p>
            <a:pPr lvl="1"/>
            <a:endParaRPr lang="en-US" altLang="zh-CN" sz="2000" dirty="0"/>
          </a:p>
          <a:p>
            <a:r>
              <a:rPr lang="zh-CN" altLang="en-US" sz="2000" dirty="0"/>
              <a:t>结构体位域：如果只需要存储小范围数值，没必要用整个数据类型内存</a:t>
            </a:r>
            <a:endParaRPr lang="en-US" altLang="zh-CN" sz="2000" dirty="0"/>
          </a:p>
          <a:p>
            <a:pPr lvl="1"/>
            <a:r>
              <a:rPr lang="zh-CN" altLang="en-US" sz="2000" dirty="0"/>
              <a:t>优化技巧：在结构体中使用 </a:t>
            </a:r>
            <a:r>
              <a:rPr lang="en-US" altLang="zh-CN" sz="2000" dirty="0"/>
              <a:t>: </a:t>
            </a:r>
            <a:r>
              <a:rPr lang="zh-CN" altLang="en-US" sz="2000" dirty="0"/>
              <a:t>宽度 定义变量</a:t>
            </a:r>
            <a:endParaRPr lang="en-US" altLang="zh-CN" sz="2000" dirty="0"/>
          </a:p>
          <a:p>
            <a:pPr lvl="1"/>
            <a:endParaRPr lang="en-US" altLang="zh-CN" sz="2000" dirty="0"/>
          </a:p>
          <a:p>
            <a:pPr lvl="1"/>
            <a:endParaRPr lang="en-US" altLang="zh-CN" sz="2000" dirty="0"/>
          </a:p>
          <a:p>
            <a:endParaRPr lang="en-US" altLang="zh-CN" sz="2000" dirty="0"/>
          </a:p>
          <a:p>
            <a:r>
              <a:rPr lang="zh-CN" altLang="en-US" sz="2000" dirty="0"/>
              <a:t>联合体：当多个变量不会同时使用时，使用联合体让其共享同一块内存</a:t>
            </a:r>
          </a:p>
        </p:txBody>
      </p:sp>
      <p:sp>
        <p:nvSpPr>
          <p:cNvPr id="4" name="卷形: 垂直 4">
            <a:extLst>
              <a:ext uri="{FF2B5EF4-FFF2-40B4-BE49-F238E27FC236}">
                <a16:creationId xmlns:a16="http://schemas.microsoft.com/office/drawing/2014/main" id="{7A2C1B20-F653-467A-954D-F7C508B3C887}"/>
              </a:ext>
            </a:extLst>
          </p:cNvPr>
          <p:cNvSpPr/>
          <p:nvPr/>
        </p:nvSpPr>
        <p:spPr bwMode="auto">
          <a:xfrm>
            <a:off x="704850" y="2424990"/>
            <a:ext cx="7877175" cy="1383943"/>
          </a:xfrm>
          <a:prstGeom prst="verticalScroll">
            <a:avLst>
              <a:gd name="adj" fmla="val 476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优化前：占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12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后补</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字节，第二个</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后补</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struct Bad { char a; int b; char c; };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优化后：占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8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两个</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紧挨着，共占</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字节，补</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字节对齐</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struct Good { int b; char a; char c; };</a:t>
            </a:r>
          </a:p>
        </p:txBody>
      </p:sp>
      <p:sp>
        <p:nvSpPr>
          <p:cNvPr id="5" name="卷形: 垂直 4">
            <a:extLst>
              <a:ext uri="{FF2B5EF4-FFF2-40B4-BE49-F238E27FC236}">
                <a16:creationId xmlns:a16="http://schemas.microsoft.com/office/drawing/2014/main" id="{5BE23A96-237B-49FC-B36D-B5854E3D15FC}"/>
              </a:ext>
            </a:extLst>
          </p:cNvPr>
          <p:cNvSpPr/>
          <p:nvPr/>
        </p:nvSpPr>
        <p:spPr bwMode="auto">
          <a:xfrm>
            <a:off x="704849" y="4614863"/>
            <a:ext cx="7877175" cy="1383943"/>
          </a:xfrm>
          <a:prstGeom prst="verticalScroll">
            <a:avLst>
              <a:gd name="adj" fmla="val 476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struct Flags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unsigned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is_active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1;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只占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1 bit</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unsigned int priority  : 3;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占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3 bits (0-7)</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88455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6ACCAF-66EC-4E1A-9A7A-52B263AC12AB}"/>
              </a:ext>
            </a:extLst>
          </p:cNvPr>
          <p:cNvSpPr>
            <a:spLocks noGrp="1"/>
          </p:cNvSpPr>
          <p:nvPr>
            <p:ph type="title"/>
          </p:nvPr>
        </p:nvSpPr>
        <p:spPr/>
        <p:txBody>
          <a:bodyPr/>
          <a:lstStyle/>
          <a:p>
            <a:r>
              <a:rPr lang="zh-CN" altLang="en-US" dirty="0"/>
              <a:t>访问模式优化：内存块的赋值与拷贝</a:t>
            </a:r>
          </a:p>
        </p:txBody>
      </p:sp>
      <p:sp>
        <p:nvSpPr>
          <p:cNvPr id="3" name="内容占位符 2">
            <a:extLst>
              <a:ext uri="{FF2B5EF4-FFF2-40B4-BE49-F238E27FC236}">
                <a16:creationId xmlns:a16="http://schemas.microsoft.com/office/drawing/2014/main" id="{65ACFF08-D8CC-4FA1-ADF8-B9B0C4E11F02}"/>
              </a:ext>
            </a:extLst>
          </p:cNvPr>
          <p:cNvSpPr>
            <a:spLocks noGrp="1"/>
          </p:cNvSpPr>
          <p:nvPr>
            <p:ph idx="1"/>
          </p:nvPr>
        </p:nvSpPr>
        <p:spPr>
          <a:xfrm>
            <a:off x="301625" y="1556792"/>
            <a:ext cx="8540750" cy="4896762"/>
          </a:xfrm>
        </p:spPr>
        <p:txBody>
          <a:bodyPr/>
          <a:lstStyle/>
          <a:p>
            <a:pPr lvl="0">
              <a:spcBef>
                <a:spcPts val="0"/>
              </a:spcBef>
            </a:pPr>
            <a:r>
              <a:rPr lang="zh-CN" altLang="en-US" sz="2000" dirty="0">
                <a:solidFill>
                  <a:prstClr val="black"/>
                </a:solidFill>
              </a:rPr>
              <a:t>批量赋值函数</a:t>
            </a:r>
            <a:endParaRPr lang="en-US" altLang="zh-CN" sz="2000" dirty="0">
              <a:solidFill>
                <a:prstClr val="black"/>
              </a:solidFill>
            </a:endParaRPr>
          </a:p>
          <a:p>
            <a:pPr marL="452438" lvl="0" indent="0">
              <a:spcBef>
                <a:spcPts val="0"/>
              </a:spcBef>
              <a:buNone/>
            </a:pPr>
            <a:r>
              <a:rPr lang="en-US" altLang="zh-CN" sz="1800" dirty="0">
                <a:solidFill>
                  <a:srgbClr val="00B050"/>
                </a:solidFill>
              </a:rPr>
              <a:t>#include &lt;</a:t>
            </a:r>
            <a:r>
              <a:rPr lang="en-US" altLang="zh-CN" sz="1800" dirty="0" err="1">
                <a:solidFill>
                  <a:srgbClr val="00B050"/>
                </a:solidFill>
              </a:rPr>
              <a:t>string.h</a:t>
            </a:r>
            <a:r>
              <a:rPr lang="en-US" altLang="zh-CN" sz="1800" dirty="0">
                <a:solidFill>
                  <a:srgbClr val="00B050"/>
                </a:solidFill>
              </a:rPr>
              <a:t>&gt;</a:t>
            </a:r>
          </a:p>
          <a:p>
            <a:pPr marL="452438" lvl="0" indent="0">
              <a:spcBef>
                <a:spcPts val="0"/>
              </a:spcBef>
              <a:buNone/>
            </a:pPr>
            <a:r>
              <a:rPr lang="en-US" altLang="zh-CN" sz="1800" dirty="0">
                <a:solidFill>
                  <a:srgbClr val="0070C0"/>
                </a:solidFill>
              </a:rPr>
              <a:t>void *</a:t>
            </a:r>
            <a:r>
              <a:rPr lang="en-US" altLang="zh-CN" sz="1800" dirty="0" err="1">
                <a:solidFill>
                  <a:srgbClr val="0070C0"/>
                </a:solidFill>
              </a:rPr>
              <a:t>memset</a:t>
            </a:r>
            <a:r>
              <a:rPr lang="en-US" altLang="zh-CN" sz="1800" dirty="0">
                <a:solidFill>
                  <a:srgbClr val="0070C0"/>
                </a:solidFill>
              </a:rPr>
              <a:t> ( void * </a:t>
            </a:r>
            <a:r>
              <a:rPr lang="en-US" altLang="zh-CN" sz="1800" dirty="0" err="1">
                <a:solidFill>
                  <a:srgbClr val="0070C0"/>
                </a:solidFill>
              </a:rPr>
              <a:t>ptr</a:t>
            </a:r>
            <a:r>
              <a:rPr lang="en-US" altLang="zh-CN" sz="1800" dirty="0">
                <a:solidFill>
                  <a:srgbClr val="0070C0"/>
                </a:solidFill>
              </a:rPr>
              <a:t>, int value, </a:t>
            </a:r>
            <a:r>
              <a:rPr lang="en-US" altLang="zh-CN" sz="1800" dirty="0" err="1">
                <a:solidFill>
                  <a:srgbClr val="0070C0"/>
                </a:solidFill>
              </a:rPr>
              <a:t>size_t</a:t>
            </a:r>
            <a:r>
              <a:rPr lang="en-US" altLang="zh-CN" sz="1800" dirty="0">
                <a:solidFill>
                  <a:srgbClr val="0070C0"/>
                </a:solidFill>
              </a:rPr>
              <a:t> num );</a:t>
            </a:r>
          </a:p>
          <a:p>
            <a:pPr lvl="1">
              <a:spcBef>
                <a:spcPts val="0"/>
              </a:spcBef>
            </a:pPr>
            <a:r>
              <a:rPr lang="zh-CN" altLang="en-US" sz="1800" dirty="0">
                <a:solidFill>
                  <a:prstClr val="black"/>
                </a:solidFill>
              </a:rPr>
              <a:t>为指针 </a:t>
            </a:r>
            <a:r>
              <a:rPr lang="en-US" altLang="zh-CN" sz="1800" dirty="0" err="1">
                <a:solidFill>
                  <a:prstClr val="black"/>
                </a:solidFill>
              </a:rPr>
              <a:t>ptr</a:t>
            </a:r>
            <a:r>
              <a:rPr lang="en-US" altLang="zh-CN" sz="1800" dirty="0">
                <a:solidFill>
                  <a:prstClr val="black"/>
                </a:solidFill>
              </a:rPr>
              <a:t> </a:t>
            </a:r>
            <a:r>
              <a:rPr lang="zh-CN" altLang="en-US" sz="1800" dirty="0">
                <a:solidFill>
                  <a:prstClr val="black"/>
                </a:solidFill>
              </a:rPr>
              <a:t>所指内存空间的前 </a:t>
            </a:r>
            <a:r>
              <a:rPr lang="en-US" altLang="zh-CN" sz="1800" dirty="0">
                <a:solidFill>
                  <a:prstClr val="black"/>
                </a:solidFill>
              </a:rPr>
              <a:t>num </a:t>
            </a:r>
            <a:r>
              <a:rPr lang="zh-CN" altLang="en-US" sz="1800" dirty="0">
                <a:solidFill>
                  <a:prstClr val="black"/>
                </a:solidFill>
              </a:rPr>
              <a:t>个字节，赋值为 </a:t>
            </a:r>
            <a:r>
              <a:rPr lang="en-US" altLang="zh-CN" sz="1800" dirty="0">
                <a:solidFill>
                  <a:prstClr val="black"/>
                </a:solidFill>
              </a:rPr>
              <a:t>value</a:t>
            </a:r>
          </a:p>
          <a:p>
            <a:pPr lvl="1">
              <a:spcBef>
                <a:spcPts val="0"/>
              </a:spcBef>
            </a:pPr>
            <a:r>
              <a:rPr lang="en-US" altLang="zh-CN" sz="1800" dirty="0">
                <a:solidFill>
                  <a:prstClr val="black"/>
                </a:solidFill>
              </a:rPr>
              <a:t>value </a:t>
            </a:r>
            <a:r>
              <a:rPr lang="zh-CN" altLang="en-US" sz="1800" dirty="0">
                <a:solidFill>
                  <a:prstClr val="black"/>
                </a:solidFill>
              </a:rPr>
              <a:t>参数的类型为 </a:t>
            </a:r>
            <a:r>
              <a:rPr lang="en-US" altLang="zh-CN" sz="1800" dirty="0">
                <a:solidFill>
                  <a:prstClr val="black"/>
                </a:solidFill>
              </a:rPr>
              <a:t>int </a:t>
            </a:r>
            <a:r>
              <a:rPr lang="zh-CN" altLang="en-US" sz="1800" dirty="0">
                <a:solidFill>
                  <a:prstClr val="black"/>
                </a:solidFill>
              </a:rPr>
              <a:t>型，执行时系统解析为 </a:t>
            </a:r>
            <a:r>
              <a:rPr lang="en-US" altLang="zh-CN" sz="1800" dirty="0">
                <a:solidFill>
                  <a:srgbClr val="FF0000"/>
                </a:solidFill>
              </a:rPr>
              <a:t>unsigned char</a:t>
            </a:r>
            <a:r>
              <a:rPr lang="zh-CN" altLang="en-US" sz="1800" dirty="0">
                <a:solidFill>
                  <a:prstClr val="black"/>
                </a:solidFill>
              </a:rPr>
              <a:t>（</a:t>
            </a:r>
            <a:r>
              <a:rPr lang="en-US" altLang="zh-CN" sz="1800" dirty="0">
                <a:solidFill>
                  <a:prstClr val="black"/>
                </a:solidFill>
              </a:rPr>
              <a:t>0 ~ 512</a:t>
            </a:r>
            <a:r>
              <a:rPr lang="zh-CN" altLang="en-US" sz="1800" dirty="0">
                <a:solidFill>
                  <a:prstClr val="black"/>
                </a:solidFill>
              </a:rPr>
              <a:t>）</a:t>
            </a:r>
            <a:endParaRPr lang="en-US" altLang="zh-CN" sz="1800" dirty="0">
              <a:solidFill>
                <a:prstClr val="black"/>
              </a:solidFill>
            </a:endParaRPr>
          </a:p>
          <a:p>
            <a:pPr lvl="1">
              <a:spcBef>
                <a:spcPts val="0"/>
              </a:spcBef>
            </a:pPr>
            <a:r>
              <a:rPr lang="zh-CN" altLang="en-US" sz="1800" dirty="0">
                <a:solidFill>
                  <a:prstClr val="black"/>
                </a:solidFill>
              </a:rPr>
              <a:t>经常用来为数组清零，如：</a:t>
            </a:r>
            <a:r>
              <a:rPr lang="en-US" altLang="zh-CN" sz="1800" dirty="0">
                <a:solidFill>
                  <a:prstClr val="black"/>
                </a:solidFill>
              </a:rPr>
              <a:t>int a[10]; </a:t>
            </a:r>
            <a:r>
              <a:rPr lang="en-US" altLang="zh-CN" sz="1800" dirty="0" err="1">
                <a:solidFill>
                  <a:prstClr val="black"/>
                </a:solidFill>
              </a:rPr>
              <a:t>memset</a:t>
            </a:r>
            <a:r>
              <a:rPr lang="en-US" altLang="zh-CN" sz="1800" dirty="0">
                <a:solidFill>
                  <a:prstClr val="black"/>
                </a:solidFill>
              </a:rPr>
              <a:t>(a, 0, </a:t>
            </a:r>
            <a:r>
              <a:rPr lang="en-US" altLang="zh-CN" sz="1800" dirty="0" err="1">
                <a:solidFill>
                  <a:prstClr val="black"/>
                </a:solidFill>
              </a:rPr>
              <a:t>sizeof</a:t>
            </a:r>
            <a:r>
              <a:rPr lang="en-US" altLang="zh-CN" sz="1800" dirty="0">
                <a:solidFill>
                  <a:prstClr val="black"/>
                </a:solidFill>
              </a:rPr>
              <a:t>(a));</a:t>
            </a:r>
            <a:endParaRPr lang="en-US" altLang="zh-CN" sz="2000" dirty="0">
              <a:solidFill>
                <a:srgbClr val="C00000"/>
              </a:solidFill>
            </a:endParaRPr>
          </a:p>
          <a:p>
            <a:pPr lvl="0">
              <a:spcBef>
                <a:spcPts val="0"/>
              </a:spcBef>
            </a:pPr>
            <a:r>
              <a:rPr lang="zh-CN" altLang="en-US" sz="2000" dirty="0">
                <a:solidFill>
                  <a:prstClr val="black"/>
                </a:solidFill>
              </a:rPr>
              <a:t>整块拷贝函数</a:t>
            </a:r>
            <a:endParaRPr lang="en-US" altLang="zh-CN" sz="2000" dirty="0">
              <a:solidFill>
                <a:prstClr val="black"/>
              </a:solidFill>
            </a:endParaRPr>
          </a:p>
          <a:p>
            <a:pPr marL="452438" lvl="0" indent="0">
              <a:spcBef>
                <a:spcPts val="0"/>
              </a:spcBef>
              <a:buNone/>
            </a:pPr>
            <a:r>
              <a:rPr lang="en-US" altLang="zh-CN" sz="1800" dirty="0">
                <a:solidFill>
                  <a:srgbClr val="00B050"/>
                </a:solidFill>
              </a:rPr>
              <a:t>#include &lt;</a:t>
            </a:r>
            <a:r>
              <a:rPr lang="en-US" altLang="zh-CN" sz="1800" dirty="0" err="1">
                <a:solidFill>
                  <a:srgbClr val="00B050"/>
                </a:solidFill>
              </a:rPr>
              <a:t>string.h</a:t>
            </a:r>
            <a:r>
              <a:rPr lang="en-US" altLang="zh-CN" sz="1800" dirty="0">
                <a:solidFill>
                  <a:srgbClr val="00B050"/>
                </a:solidFill>
              </a:rPr>
              <a:t>&gt;</a:t>
            </a:r>
          </a:p>
          <a:p>
            <a:pPr marL="452438" lvl="0" indent="0">
              <a:spcBef>
                <a:spcPts val="0"/>
              </a:spcBef>
              <a:buNone/>
            </a:pPr>
            <a:r>
              <a:rPr lang="en-US" altLang="zh-CN" sz="1800" dirty="0">
                <a:solidFill>
                  <a:srgbClr val="0070C0"/>
                </a:solidFill>
              </a:rPr>
              <a:t>void *</a:t>
            </a:r>
            <a:r>
              <a:rPr lang="fr-FR" altLang="zh-CN" sz="1800" dirty="0">
                <a:solidFill>
                  <a:srgbClr val="0070C0"/>
                </a:solidFill>
              </a:rPr>
              <a:t>memcpy ( void * dest, const void * s</a:t>
            </a:r>
            <a:r>
              <a:rPr lang="en-US" altLang="zh-CN" sz="1800" dirty="0" err="1">
                <a:solidFill>
                  <a:srgbClr val="0070C0"/>
                </a:solidFill>
              </a:rPr>
              <a:t>rc</a:t>
            </a:r>
            <a:r>
              <a:rPr lang="fr-FR" altLang="zh-CN" sz="1800" dirty="0">
                <a:solidFill>
                  <a:srgbClr val="0070C0"/>
                </a:solidFill>
              </a:rPr>
              <a:t>, size_t num );</a:t>
            </a:r>
            <a:endParaRPr lang="en-US" altLang="zh-CN" sz="1800" dirty="0">
              <a:solidFill>
                <a:srgbClr val="0070C0"/>
              </a:solidFill>
            </a:endParaRPr>
          </a:p>
          <a:p>
            <a:pPr lvl="1">
              <a:spcBef>
                <a:spcPts val="0"/>
              </a:spcBef>
            </a:pPr>
            <a:r>
              <a:rPr lang="zh-CN" altLang="en-US" sz="1800" dirty="0">
                <a:solidFill>
                  <a:prstClr val="black"/>
                </a:solidFill>
              </a:rPr>
              <a:t>将指针 </a:t>
            </a:r>
            <a:r>
              <a:rPr lang="en-US" altLang="zh-CN" sz="1800" dirty="0" err="1">
                <a:solidFill>
                  <a:prstClr val="black"/>
                </a:solidFill>
              </a:rPr>
              <a:t>src</a:t>
            </a:r>
            <a:r>
              <a:rPr lang="en-US" altLang="zh-CN" sz="1800" dirty="0">
                <a:solidFill>
                  <a:prstClr val="black"/>
                </a:solidFill>
              </a:rPr>
              <a:t> </a:t>
            </a:r>
            <a:r>
              <a:rPr lang="zh-CN" altLang="en-US" sz="1800" dirty="0">
                <a:solidFill>
                  <a:prstClr val="black"/>
                </a:solidFill>
              </a:rPr>
              <a:t>所指内存的前 </a:t>
            </a:r>
            <a:r>
              <a:rPr lang="en-US" altLang="zh-CN" sz="1800" dirty="0">
                <a:solidFill>
                  <a:prstClr val="black"/>
                </a:solidFill>
              </a:rPr>
              <a:t>num </a:t>
            </a:r>
            <a:r>
              <a:rPr lang="zh-CN" altLang="en-US" sz="1800" dirty="0">
                <a:solidFill>
                  <a:prstClr val="black"/>
                </a:solidFill>
              </a:rPr>
              <a:t>个字节拷贝到指针 </a:t>
            </a:r>
            <a:r>
              <a:rPr lang="en-US" altLang="zh-CN" sz="1800" dirty="0" err="1">
                <a:solidFill>
                  <a:prstClr val="black"/>
                </a:solidFill>
              </a:rPr>
              <a:t>dest</a:t>
            </a:r>
            <a:r>
              <a:rPr lang="en-US" altLang="zh-CN" sz="1800" dirty="0">
                <a:solidFill>
                  <a:prstClr val="black"/>
                </a:solidFill>
              </a:rPr>
              <a:t> </a:t>
            </a:r>
            <a:r>
              <a:rPr lang="zh-CN" altLang="en-US" sz="1800" dirty="0">
                <a:solidFill>
                  <a:prstClr val="black"/>
                </a:solidFill>
              </a:rPr>
              <a:t>所指的内存</a:t>
            </a:r>
            <a:endParaRPr lang="en-US" altLang="zh-CN" sz="1800" dirty="0">
              <a:solidFill>
                <a:prstClr val="black"/>
              </a:solidFill>
            </a:endParaRPr>
          </a:p>
          <a:p>
            <a:pPr lvl="1">
              <a:spcBef>
                <a:spcPts val="0"/>
              </a:spcBef>
            </a:pPr>
            <a:r>
              <a:rPr lang="zh-CN" altLang="en-US" sz="1800" dirty="0">
                <a:solidFill>
                  <a:prstClr val="black"/>
                </a:solidFill>
              </a:rPr>
              <a:t>拷贝是以字节为单位进行的，与数据类型无关，</a:t>
            </a:r>
            <a:r>
              <a:rPr lang="en-US" altLang="zh-CN" sz="1800" dirty="0" err="1">
                <a:solidFill>
                  <a:prstClr val="black"/>
                </a:solidFill>
              </a:rPr>
              <a:t>dest</a:t>
            </a:r>
            <a:r>
              <a:rPr lang="en-US" altLang="zh-CN" sz="1800" dirty="0">
                <a:solidFill>
                  <a:prstClr val="black"/>
                </a:solidFill>
              </a:rPr>
              <a:t> </a:t>
            </a:r>
            <a:r>
              <a:rPr lang="zh-CN" altLang="en-US" sz="1800" dirty="0">
                <a:solidFill>
                  <a:prstClr val="black"/>
                </a:solidFill>
              </a:rPr>
              <a:t>所指的空间（已分配）需要足够大，避免内存溢出</a:t>
            </a:r>
            <a:endParaRPr lang="en-US" altLang="zh-CN" sz="1800" dirty="0">
              <a:solidFill>
                <a:prstClr val="black"/>
              </a:solidFill>
            </a:endParaRPr>
          </a:p>
          <a:p>
            <a:pPr lvl="1">
              <a:spcBef>
                <a:spcPts val="0"/>
              </a:spcBef>
            </a:pPr>
            <a:r>
              <a:rPr lang="en-US" altLang="zh-CN" sz="1800" dirty="0" err="1">
                <a:solidFill>
                  <a:prstClr val="black"/>
                </a:solidFill>
              </a:rPr>
              <a:t>dest</a:t>
            </a:r>
            <a:r>
              <a:rPr lang="zh-CN" altLang="en-US" sz="1800" dirty="0">
                <a:solidFill>
                  <a:prstClr val="black"/>
                </a:solidFill>
              </a:rPr>
              <a:t>和</a:t>
            </a:r>
            <a:r>
              <a:rPr lang="en-US" altLang="zh-CN" sz="1800" dirty="0" err="1">
                <a:solidFill>
                  <a:prstClr val="black"/>
                </a:solidFill>
              </a:rPr>
              <a:t>src</a:t>
            </a:r>
            <a:r>
              <a:rPr lang="zh-CN" altLang="en-US" sz="1800" dirty="0">
                <a:solidFill>
                  <a:prstClr val="black"/>
                </a:solidFill>
              </a:rPr>
              <a:t>的</a:t>
            </a:r>
            <a:r>
              <a:rPr lang="zh-CN" altLang="en-US" sz="1800" dirty="0">
                <a:solidFill>
                  <a:srgbClr val="FF0000"/>
                </a:solidFill>
              </a:rPr>
              <a:t>空间不能重叠</a:t>
            </a:r>
            <a:r>
              <a:rPr lang="zh-CN" altLang="en-US" sz="1800" dirty="0">
                <a:solidFill>
                  <a:prstClr val="black"/>
                </a:solidFill>
              </a:rPr>
              <a:t>，如果有重叠需要使用 </a:t>
            </a:r>
            <a:r>
              <a:rPr lang="en-US" altLang="zh-CN" sz="1800" dirty="0" err="1">
                <a:solidFill>
                  <a:srgbClr val="0070C0"/>
                </a:solidFill>
              </a:rPr>
              <a:t>memmove</a:t>
            </a:r>
            <a:r>
              <a:rPr lang="en-US" altLang="zh-CN" sz="1800" dirty="0">
                <a:solidFill>
                  <a:srgbClr val="0070C0"/>
                </a:solidFill>
              </a:rPr>
              <a:t> </a:t>
            </a:r>
            <a:r>
              <a:rPr lang="zh-CN" altLang="en-US" sz="1800" dirty="0">
                <a:solidFill>
                  <a:prstClr val="black"/>
                </a:solidFill>
              </a:rPr>
              <a:t>函数来完成</a:t>
            </a:r>
            <a:endParaRPr lang="en-US" altLang="zh-CN" sz="1800" dirty="0">
              <a:solidFill>
                <a:prstClr val="black"/>
              </a:solidFill>
            </a:endParaRPr>
          </a:p>
          <a:p>
            <a:pPr lvl="1">
              <a:spcBef>
                <a:spcPts val="0"/>
              </a:spcBef>
            </a:pPr>
            <a:r>
              <a:rPr lang="zh-CN" altLang="en-US" sz="1800" dirty="0">
                <a:solidFill>
                  <a:prstClr val="black"/>
                </a:solidFill>
              </a:rPr>
              <a:t>经常用于数组的拷贝，如：</a:t>
            </a:r>
            <a:r>
              <a:rPr lang="en-US" altLang="zh-CN" sz="1800" dirty="0">
                <a:solidFill>
                  <a:prstClr val="black"/>
                </a:solidFill>
              </a:rPr>
              <a:t>int a[10], b[10]; </a:t>
            </a:r>
            <a:r>
              <a:rPr lang="en-US" altLang="zh-CN" sz="1800" dirty="0" err="1">
                <a:solidFill>
                  <a:prstClr val="black"/>
                </a:solidFill>
              </a:rPr>
              <a:t>memcpy</a:t>
            </a:r>
            <a:r>
              <a:rPr lang="en-US" altLang="zh-CN" sz="1800" dirty="0">
                <a:solidFill>
                  <a:prstClr val="black"/>
                </a:solidFill>
              </a:rPr>
              <a:t>(b, a, </a:t>
            </a:r>
            <a:r>
              <a:rPr lang="en-US" altLang="zh-CN" sz="1800" dirty="0" err="1">
                <a:solidFill>
                  <a:prstClr val="black"/>
                </a:solidFill>
              </a:rPr>
              <a:t>sizeof</a:t>
            </a:r>
            <a:r>
              <a:rPr lang="en-US" altLang="zh-CN" sz="1800" dirty="0">
                <a:solidFill>
                  <a:prstClr val="black"/>
                </a:solidFill>
              </a:rPr>
              <a:t>(b));</a:t>
            </a:r>
            <a:endParaRPr lang="en-US" altLang="zh-CN" sz="2000" dirty="0">
              <a:solidFill>
                <a:prstClr val="black"/>
              </a:solidFill>
            </a:endParaRPr>
          </a:p>
        </p:txBody>
      </p:sp>
    </p:spTree>
    <p:extLst>
      <p:ext uri="{BB962C8B-B14F-4D97-AF65-F5344CB8AC3E}">
        <p14:creationId xmlns:p14="http://schemas.microsoft.com/office/powerpoint/2010/main" val="27603625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4A439-970D-4F97-A70C-D1C0E7B7FC0A}"/>
              </a:ext>
            </a:extLst>
          </p:cNvPr>
          <p:cNvSpPr>
            <a:spLocks noGrp="1"/>
          </p:cNvSpPr>
          <p:nvPr>
            <p:ph type="title"/>
          </p:nvPr>
        </p:nvSpPr>
        <p:spPr/>
        <p:txBody>
          <a:bodyPr/>
          <a:lstStyle/>
          <a:p>
            <a:r>
              <a:rPr lang="zh-CN" altLang="en-US" dirty="0"/>
              <a:t>访问模式优化：内存块的赋值与拷贝</a:t>
            </a:r>
          </a:p>
        </p:txBody>
      </p:sp>
      <p:sp>
        <p:nvSpPr>
          <p:cNvPr id="3" name="内容占位符 2">
            <a:extLst>
              <a:ext uri="{FF2B5EF4-FFF2-40B4-BE49-F238E27FC236}">
                <a16:creationId xmlns:a16="http://schemas.microsoft.com/office/drawing/2014/main" id="{43F11BF4-B509-49A0-871B-8B0CBCBC34C6}"/>
              </a:ext>
            </a:extLst>
          </p:cNvPr>
          <p:cNvSpPr>
            <a:spLocks noGrp="1"/>
          </p:cNvSpPr>
          <p:nvPr>
            <p:ph idx="1"/>
          </p:nvPr>
        </p:nvSpPr>
        <p:spPr/>
        <p:txBody>
          <a:bodyPr/>
          <a:lstStyle/>
          <a:p>
            <a:r>
              <a:rPr lang="zh-CN" altLang="en-US" sz="2000" dirty="0"/>
              <a:t>在数组</a:t>
            </a:r>
            <a:r>
              <a:rPr lang="en-US" altLang="zh-CN" sz="2000" dirty="0"/>
              <a:t>/</a:t>
            </a:r>
            <a:r>
              <a:rPr lang="zh-CN" altLang="en-US" sz="2000" dirty="0"/>
              <a:t>结构体的操作中，虽然 循环最直观，但</a:t>
            </a:r>
            <a:r>
              <a:rPr lang="en-US" altLang="zh-CN" sz="2000" dirty="0" err="1"/>
              <a:t>memset</a:t>
            </a:r>
            <a:r>
              <a:rPr lang="en-US" altLang="zh-CN" sz="2000" dirty="0"/>
              <a:t> </a:t>
            </a:r>
            <a:r>
              <a:rPr lang="zh-CN" altLang="en-US" sz="2000" dirty="0"/>
              <a:t>和 </a:t>
            </a:r>
            <a:r>
              <a:rPr lang="en-US" altLang="zh-CN" sz="2000" dirty="0" err="1"/>
              <a:t>memcpy</a:t>
            </a:r>
            <a:r>
              <a:rPr lang="en-US" altLang="zh-CN" sz="2000" dirty="0"/>
              <a:t> </a:t>
            </a:r>
            <a:r>
              <a:rPr lang="zh-CN" altLang="en-US" sz="2000" dirty="0"/>
              <a:t>效率更高：循环通常是“逐元素”操作的，而后者是“按块”操作的</a:t>
            </a:r>
            <a:endParaRPr lang="en-US" altLang="zh-CN" sz="2000" dirty="0"/>
          </a:p>
          <a:p>
            <a:endParaRPr lang="zh-CN" altLang="en-US" sz="2000" dirty="0"/>
          </a:p>
        </p:txBody>
      </p:sp>
      <p:sp>
        <p:nvSpPr>
          <p:cNvPr id="4" name="卷形: 垂直 3">
            <a:extLst>
              <a:ext uri="{FF2B5EF4-FFF2-40B4-BE49-F238E27FC236}">
                <a16:creationId xmlns:a16="http://schemas.microsoft.com/office/drawing/2014/main" id="{A488EE29-A908-4CA8-A084-E5F58CD6DFDB}"/>
              </a:ext>
            </a:extLst>
          </p:cNvPr>
          <p:cNvSpPr/>
          <p:nvPr/>
        </p:nvSpPr>
        <p:spPr bwMode="auto">
          <a:xfrm>
            <a:off x="633412" y="2377365"/>
            <a:ext cx="7877175" cy="4271085"/>
          </a:xfrm>
          <a:prstGeom prst="verticalScroll">
            <a:avLst>
              <a:gd name="adj" fmla="val 29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#include &lt;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string.h</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main()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src</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[100000] =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for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100000;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效率低</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memset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效率高</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endPar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100000;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src</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效率低</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memcpy</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src</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src</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效率高</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0;</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42860194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35F2A0-4FCD-450C-9ACC-5281D4435617}"/>
              </a:ext>
            </a:extLst>
          </p:cNvPr>
          <p:cNvSpPr>
            <a:spLocks noGrp="1"/>
          </p:cNvSpPr>
          <p:nvPr>
            <p:ph type="title"/>
          </p:nvPr>
        </p:nvSpPr>
        <p:spPr/>
        <p:txBody>
          <a:bodyPr/>
          <a:lstStyle/>
          <a:p>
            <a:r>
              <a:rPr lang="zh-CN" altLang="en-US" dirty="0"/>
              <a:t>访问模式优化：内存块的赋值与拷贝</a:t>
            </a:r>
          </a:p>
        </p:txBody>
      </p:sp>
      <p:sp>
        <p:nvSpPr>
          <p:cNvPr id="3" name="内容占位符 2">
            <a:extLst>
              <a:ext uri="{FF2B5EF4-FFF2-40B4-BE49-F238E27FC236}">
                <a16:creationId xmlns:a16="http://schemas.microsoft.com/office/drawing/2014/main" id="{4F468F7C-FBF6-4B18-AA9A-D8DF3820A1E1}"/>
              </a:ext>
            </a:extLst>
          </p:cNvPr>
          <p:cNvSpPr>
            <a:spLocks noGrp="1"/>
          </p:cNvSpPr>
          <p:nvPr>
            <p:ph idx="1"/>
          </p:nvPr>
        </p:nvSpPr>
        <p:spPr>
          <a:xfrm>
            <a:off x="301625" y="1343025"/>
            <a:ext cx="8540750" cy="5086349"/>
          </a:xfrm>
        </p:spPr>
        <p:txBody>
          <a:bodyPr/>
          <a:lstStyle/>
          <a:p>
            <a:r>
              <a:rPr lang="zh-CN" altLang="en-US" sz="2000" dirty="0"/>
              <a:t>循环与</a:t>
            </a:r>
            <a:r>
              <a:rPr lang="en-US" altLang="zh-CN" sz="2000" dirty="0" err="1"/>
              <a:t>memset</a:t>
            </a:r>
            <a:r>
              <a:rPr lang="en-US" altLang="zh-CN" sz="2000" dirty="0"/>
              <a:t> / </a:t>
            </a:r>
            <a:r>
              <a:rPr lang="en-US" altLang="zh-CN" sz="2000" dirty="0" err="1"/>
              <a:t>memcpy</a:t>
            </a:r>
            <a:r>
              <a:rPr lang="zh-CN" altLang="en-US" sz="2000" dirty="0"/>
              <a:t>对比总结</a:t>
            </a:r>
            <a:endParaRPr lang="en-US" altLang="zh-CN" sz="2000" dirty="0"/>
          </a:p>
          <a:p>
            <a:endParaRPr lang="en-US" altLang="zh-CN" sz="2000" dirty="0"/>
          </a:p>
          <a:p>
            <a:endParaRPr lang="en-US" altLang="zh-CN" dirty="0"/>
          </a:p>
          <a:p>
            <a:endParaRPr lang="en-US" altLang="zh-CN" dirty="0"/>
          </a:p>
          <a:p>
            <a:endParaRPr lang="en-US" altLang="zh-CN" dirty="0"/>
          </a:p>
          <a:p>
            <a:pPr marL="457200" lvl="1" indent="0">
              <a:buNone/>
            </a:pPr>
            <a:endParaRPr lang="en-US" altLang="zh-CN" dirty="0"/>
          </a:p>
          <a:p>
            <a:pPr>
              <a:spcBef>
                <a:spcPts val="0"/>
              </a:spcBef>
            </a:pPr>
            <a:r>
              <a:rPr lang="en-US" altLang="zh-CN" sz="2000" dirty="0" err="1"/>
              <a:t>memset</a:t>
            </a:r>
            <a:r>
              <a:rPr lang="zh-CN" altLang="en-US" sz="2000" dirty="0"/>
              <a:t>：按字节执行，最适合将内存置零（</a:t>
            </a:r>
            <a:r>
              <a:rPr lang="en-US" altLang="zh-CN" sz="2000" dirty="0"/>
              <a:t>0</a:t>
            </a:r>
            <a:r>
              <a:rPr lang="zh-CN" altLang="en-US" sz="2000" dirty="0"/>
              <a:t>）的场景</a:t>
            </a:r>
            <a:endParaRPr lang="en-US" altLang="zh-CN" sz="2000" dirty="0"/>
          </a:p>
          <a:p>
            <a:pPr lvl="1">
              <a:spcBef>
                <a:spcPts val="0"/>
              </a:spcBef>
            </a:pPr>
            <a:r>
              <a:rPr lang="zh-CN" altLang="en-US" sz="1800" dirty="0">
                <a:solidFill>
                  <a:srgbClr val="C00000"/>
                </a:solidFill>
              </a:rPr>
              <a:t>错误示范</a:t>
            </a:r>
            <a:r>
              <a:rPr lang="zh-CN" altLang="en-US" sz="1800" dirty="0"/>
              <a:t>：使用 </a:t>
            </a:r>
            <a:r>
              <a:rPr lang="en-US" altLang="zh-CN" sz="1800" dirty="0" err="1"/>
              <a:t>memset</a:t>
            </a:r>
            <a:r>
              <a:rPr lang="en-US" altLang="zh-CN" sz="1800" dirty="0"/>
              <a:t>(</a:t>
            </a:r>
            <a:r>
              <a:rPr lang="en-US" altLang="zh-CN" sz="1800" dirty="0" err="1"/>
              <a:t>arr</a:t>
            </a:r>
            <a:r>
              <a:rPr lang="en-US" altLang="zh-CN" sz="1800" dirty="0"/>
              <a:t>, 1, </a:t>
            </a:r>
            <a:r>
              <a:rPr lang="en-US" altLang="zh-CN" sz="1800" dirty="0" err="1"/>
              <a:t>sizeof</a:t>
            </a:r>
            <a:r>
              <a:rPr lang="en-US" altLang="zh-CN" sz="1800" dirty="0"/>
              <a:t>(</a:t>
            </a:r>
            <a:r>
              <a:rPr lang="en-US" altLang="zh-CN" sz="1800" dirty="0" err="1"/>
              <a:t>arr</a:t>
            </a:r>
            <a:r>
              <a:rPr lang="en-US" altLang="zh-CN" sz="1800" dirty="0"/>
              <a:t>)) </a:t>
            </a:r>
            <a:r>
              <a:rPr lang="zh-CN" altLang="en-US" sz="1800" dirty="0"/>
              <a:t>试图把 </a:t>
            </a:r>
            <a:r>
              <a:rPr lang="en-US" altLang="zh-CN" sz="1800" dirty="0"/>
              <a:t>int </a:t>
            </a:r>
            <a:r>
              <a:rPr lang="zh-CN" altLang="en-US" sz="1800" dirty="0"/>
              <a:t>数组全设为 </a:t>
            </a:r>
            <a:r>
              <a:rPr lang="en-US" altLang="zh-CN" sz="1800" dirty="0"/>
              <a:t>1</a:t>
            </a:r>
            <a:r>
              <a:rPr lang="zh-CN" altLang="en-US" sz="1800" dirty="0"/>
              <a:t>。由于是按字节填充，最终每个 </a:t>
            </a:r>
            <a:r>
              <a:rPr lang="en-US" altLang="zh-CN" sz="1800" dirty="0"/>
              <a:t>int </a:t>
            </a:r>
            <a:r>
              <a:rPr lang="zh-CN" altLang="en-US" sz="1800" dirty="0"/>
              <a:t>会变成 </a:t>
            </a:r>
            <a:r>
              <a:rPr lang="en-US" altLang="zh-CN" sz="1800" dirty="0"/>
              <a:t>0x01010101</a:t>
            </a:r>
            <a:r>
              <a:rPr lang="zh-CN" altLang="en-US" sz="1800" dirty="0"/>
              <a:t>（即 </a:t>
            </a:r>
            <a:r>
              <a:rPr lang="en-US" altLang="zh-CN" sz="1800" dirty="0"/>
              <a:t>16843009</a:t>
            </a:r>
            <a:r>
              <a:rPr lang="zh-CN" altLang="en-US" sz="1800" dirty="0"/>
              <a:t>）</a:t>
            </a:r>
            <a:endParaRPr lang="en-US" altLang="zh-CN" sz="1800" dirty="0"/>
          </a:p>
          <a:p>
            <a:pPr>
              <a:spcBef>
                <a:spcPts val="0"/>
              </a:spcBef>
            </a:pPr>
            <a:r>
              <a:rPr lang="en-US" altLang="zh-CN" sz="2000" dirty="0" err="1"/>
              <a:t>memcpy</a:t>
            </a:r>
            <a:r>
              <a:rPr lang="zh-CN" altLang="en-US" sz="2000" dirty="0"/>
              <a:t>：第三个参数是总字节数，而不是元素个数</a:t>
            </a:r>
            <a:endParaRPr lang="en-US" altLang="zh-CN" sz="2000" dirty="0"/>
          </a:p>
          <a:p>
            <a:pPr lvl="1">
              <a:spcBef>
                <a:spcPts val="0"/>
              </a:spcBef>
            </a:pPr>
            <a:r>
              <a:rPr lang="zh-CN" altLang="en-US" sz="1800" dirty="0">
                <a:solidFill>
                  <a:srgbClr val="C00000"/>
                </a:solidFill>
              </a:rPr>
              <a:t>内存重叠</a:t>
            </a:r>
            <a:r>
              <a:rPr lang="zh-CN" altLang="en-US" sz="1800" dirty="0"/>
              <a:t>：</a:t>
            </a:r>
            <a:r>
              <a:rPr lang="en-US" altLang="zh-CN" sz="1800" dirty="0" err="1"/>
              <a:t>memcpy</a:t>
            </a:r>
            <a:r>
              <a:rPr lang="en-US" altLang="zh-CN" sz="1800" dirty="0"/>
              <a:t> </a:t>
            </a:r>
            <a:r>
              <a:rPr lang="zh-CN" altLang="en-US" sz="1800" dirty="0"/>
              <a:t>不保证在源地址和目标地址重叠时能正确工作，可能会导致数据损坏；如果发生重叠，必须使用更安全的 </a:t>
            </a:r>
            <a:r>
              <a:rPr lang="en-US" altLang="zh-CN" sz="1800" dirty="0" err="1"/>
              <a:t>memmove</a:t>
            </a:r>
            <a:endParaRPr lang="zh-CN" altLang="en-US" sz="1800" dirty="0"/>
          </a:p>
        </p:txBody>
      </p:sp>
      <p:graphicFrame>
        <p:nvGraphicFramePr>
          <p:cNvPr id="4" name="表格 4">
            <a:extLst>
              <a:ext uri="{FF2B5EF4-FFF2-40B4-BE49-F238E27FC236}">
                <a16:creationId xmlns:a16="http://schemas.microsoft.com/office/drawing/2014/main" id="{370304DB-FEEB-4A97-9950-E5512D3CFE22}"/>
              </a:ext>
            </a:extLst>
          </p:cNvPr>
          <p:cNvGraphicFramePr>
            <a:graphicFrameLocks/>
          </p:cNvGraphicFramePr>
          <p:nvPr>
            <p:extLst>
              <p:ext uri="{D42A27DB-BD31-4B8C-83A1-F6EECF244321}">
                <p14:modId xmlns:p14="http://schemas.microsoft.com/office/powerpoint/2010/main" val="3460918497"/>
              </p:ext>
            </p:extLst>
          </p:nvPr>
        </p:nvGraphicFramePr>
        <p:xfrm>
          <a:off x="301627" y="1871663"/>
          <a:ext cx="8540748" cy="2225040"/>
        </p:xfrm>
        <a:graphic>
          <a:graphicData uri="http://schemas.openxmlformats.org/drawingml/2006/table">
            <a:tbl>
              <a:tblPr firstRow="1" bandRow="1">
                <a:tableStyleId>{93296810-A885-4BE3-A3E7-6D5BEEA58F35}</a:tableStyleId>
              </a:tblPr>
              <a:tblGrid>
                <a:gridCol w="1441450">
                  <a:extLst>
                    <a:ext uri="{9D8B030D-6E8A-4147-A177-3AD203B41FA5}">
                      <a16:colId xmlns:a16="http://schemas.microsoft.com/office/drawing/2014/main" val="3762269776"/>
                    </a:ext>
                  </a:extLst>
                </a:gridCol>
                <a:gridCol w="3305175">
                  <a:extLst>
                    <a:ext uri="{9D8B030D-6E8A-4147-A177-3AD203B41FA5}">
                      <a16:colId xmlns:a16="http://schemas.microsoft.com/office/drawing/2014/main" val="1660008230"/>
                    </a:ext>
                  </a:extLst>
                </a:gridCol>
                <a:gridCol w="3794123">
                  <a:extLst>
                    <a:ext uri="{9D8B030D-6E8A-4147-A177-3AD203B41FA5}">
                      <a16:colId xmlns:a16="http://schemas.microsoft.com/office/drawing/2014/main" val="676150863"/>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特性</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循环</a:t>
                      </a:r>
                      <a:endParaRPr 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atin typeface="微软雅黑" panose="020B0503020204020204" pitchFamily="34" charset="-122"/>
                          <a:ea typeface="微软雅黑" panose="020B0503020204020204" pitchFamily="34" charset="-122"/>
                        </a:rPr>
                        <a:t>memset / memcpy</a:t>
                      </a:r>
                    </a:p>
                  </a:txBody>
                  <a:tcPr anchor="ctr"/>
                </a:tc>
                <a:extLst>
                  <a:ext uri="{0D108BD9-81ED-4DB2-BD59-A6C34878D82A}">
                    <a16:rowId xmlns:a16="http://schemas.microsoft.com/office/drawing/2014/main" val="3741908819"/>
                  </a:ext>
                </a:extLst>
              </a:tr>
              <a:tr h="370840">
                <a:tc>
                  <a:txBody>
                    <a:bodyPr/>
                    <a:lstStyle/>
                    <a:p>
                      <a:pPr algn="ctr"/>
                      <a:r>
                        <a:rPr lang="zh-CN" altLang="en-US" b="1" dirty="0">
                          <a:solidFill>
                            <a:srgbClr val="000000"/>
                          </a:solidFill>
                          <a:latin typeface="微软雅黑" panose="020B0503020204020204" pitchFamily="34" charset="-122"/>
                          <a:ea typeface="微软雅黑" panose="020B0503020204020204" pitchFamily="34" charset="-122"/>
                        </a:rPr>
                        <a:t>执行速度</a:t>
                      </a:r>
                      <a:endParaRPr lang="zh-CN" altLang="en-US" dirty="0">
                        <a:solidFill>
                          <a:srgbClr val="00000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latin typeface="微软雅黑" panose="020B0503020204020204" pitchFamily="34" charset="-122"/>
                          <a:ea typeface="微软雅黑" panose="020B0503020204020204" pitchFamily="34" charset="-122"/>
                        </a:rPr>
                        <a:t>较慢（逐元素）</a:t>
                      </a:r>
                    </a:p>
                  </a:txBody>
                  <a:tcPr anchor="ctr"/>
                </a:tc>
                <a:tc>
                  <a:txBody>
                    <a:bodyPr/>
                    <a:lstStyle/>
                    <a:p>
                      <a:pPr algn="ctr"/>
                      <a:r>
                        <a:rPr lang="zh-CN" altLang="en-US">
                          <a:solidFill>
                            <a:srgbClr val="000000"/>
                          </a:solidFill>
                          <a:latin typeface="微软雅黑" panose="020B0503020204020204" pitchFamily="34" charset="-122"/>
                          <a:ea typeface="微软雅黑" panose="020B0503020204020204" pitchFamily="34" charset="-122"/>
                        </a:rPr>
                        <a:t>极快（寄存器级</a:t>
                      </a:r>
                      <a:r>
                        <a:rPr lang="en-US" altLang="zh-CN">
                          <a:solidFill>
                            <a:srgbClr val="000000"/>
                          </a:solidFill>
                          <a:latin typeface="微软雅黑" panose="020B0503020204020204" pitchFamily="34" charset="-122"/>
                          <a:ea typeface="微软雅黑" panose="020B0503020204020204" pitchFamily="34" charset="-122"/>
                        </a:rPr>
                        <a:t>/</a:t>
                      </a:r>
                      <a:r>
                        <a:rPr lang="en-US">
                          <a:solidFill>
                            <a:srgbClr val="000000"/>
                          </a:solidFill>
                          <a:latin typeface="微软雅黑" panose="020B0503020204020204" pitchFamily="34" charset="-122"/>
                          <a:ea typeface="微软雅黑" panose="020B0503020204020204" pitchFamily="34" charset="-122"/>
                        </a:rPr>
                        <a:t>SIMD </a:t>
                      </a:r>
                      <a:r>
                        <a:rPr lang="zh-CN" altLang="en-US">
                          <a:solidFill>
                            <a:srgbClr val="000000"/>
                          </a:solidFill>
                          <a:latin typeface="微软雅黑" panose="020B0503020204020204" pitchFamily="34" charset="-122"/>
                          <a:ea typeface="微软雅黑" panose="020B0503020204020204" pitchFamily="34" charset="-122"/>
                        </a:rPr>
                        <a:t>优化）</a:t>
                      </a:r>
                    </a:p>
                  </a:txBody>
                  <a:tcPr anchor="ctr"/>
                </a:tc>
                <a:extLst>
                  <a:ext uri="{0D108BD9-81ED-4DB2-BD59-A6C34878D82A}">
                    <a16:rowId xmlns:a16="http://schemas.microsoft.com/office/drawing/2014/main" val="1143920934"/>
                  </a:ext>
                </a:extLst>
              </a:tr>
              <a:tr h="370840">
                <a:tc>
                  <a:txBody>
                    <a:bodyPr/>
                    <a:lstStyle/>
                    <a:p>
                      <a:pPr algn="ctr"/>
                      <a:r>
                        <a:rPr lang="zh-CN" altLang="en-US" b="1">
                          <a:solidFill>
                            <a:srgbClr val="000000"/>
                          </a:solidFill>
                          <a:latin typeface="微软雅黑" panose="020B0503020204020204" pitchFamily="34" charset="-122"/>
                          <a:ea typeface="微软雅黑" panose="020B0503020204020204" pitchFamily="34" charset="-122"/>
                        </a:rPr>
                        <a:t>代码量</a:t>
                      </a:r>
                      <a:endParaRPr lang="zh-CN" altLang="en-US">
                        <a:solidFill>
                          <a:srgbClr val="00000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latin typeface="微软雅黑" panose="020B0503020204020204" pitchFamily="34" charset="-122"/>
                          <a:ea typeface="微软雅黑" panose="020B0503020204020204" pitchFamily="34" charset="-122"/>
                        </a:rPr>
                        <a:t>较多（</a:t>
                      </a:r>
                      <a:r>
                        <a:rPr lang="en-US" altLang="zh-CN" dirty="0">
                          <a:solidFill>
                            <a:srgbClr val="000000"/>
                          </a:solidFill>
                          <a:latin typeface="微软雅黑" panose="020B0503020204020204" pitchFamily="34" charset="-122"/>
                          <a:ea typeface="微软雅黑" panose="020B0503020204020204" pitchFamily="34" charset="-122"/>
                        </a:rPr>
                        <a:t>3-4 </a:t>
                      </a:r>
                      <a:r>
                        <a:rPr lang="zh-CN" altLang="en-US" dirty="0">
                          <a:solidFill>
                            <a:srgbClr val="000000"/>
                          </a:solidFill>
                          <a:latin typeface="微软雅黑" panose="020B0503020204020204" pitchFamily="34" charset="-122"/>
                          <a:ea typeface="微软雅黑" panose="020B0503020204020204" pitchFamily="34" charset="-122"/>
                        </a:rPr>
                        <a:t>行）</a:t>
                      </a:r>
                    </a:p>
                  </a:txBody>
                  <a:tcPr anchor="ctr"/>
                </a:tc>
                <a:tc>
                  <a:txBody>
                    <a:bodyPr/>
                    <a:lstStyle/>
                    <a:p>
                      <a:pPr algn="ctr"/>
                      <a:r>
                        <a:rPr lang="zh-CN" altLang="en-US">
                          <a:solidFill>
                            <a:srgbClr val="000000"/>
                          </a:solidFill>
                          <a:latin typeface="微软雅黑" panose="020B0503020204020204" pitchFamily="34" charset="-122"/>
                          <a:ea typeface="微软雅黑" panose="020B0503020204020204" pitchFamily="34" charset="-122"/>
                        </a:rPr>
                        <a:t>极简（</a:t>
                      </a:r>
                      <a:r>
                        <a:rPr lang="en-US" altLang="zh-CN">
                          <a:solidFill>
                            <a:srgbClr val="000000"/>
                          </a:solidFill>
                          <a:latin typeface="微软雅黑" panose="020B0503020204020204" pitchFamily="34" charset="-122"/>
                          <a:ea typeface="微软雅黑" panose="020B0503020204020204" pitchFamily="34" charset="-122"/>
                        </a:rPr>
                        <a:t>1 </a:t>
                      </a:r>
                      <a:r>
                        <a:rPr lang="zh-CN" altLang="en-US">
                          <a:solidFill>
                            <a:srgbClr val="000000"/>
                          </a:solidFill>
                          <a:latin typeface="微软雅黑" panose="020B0503020204020204" pitchFamily="34" charset="-122"/>
                          <a:ea typeface="微软雅黑" panose="020B0503020204020204" pitchFamily="34" charset="-122"/>
                        </a:rPr>
                        <a:t>行）</a:t>
                      </a:r>
                    </a:p>
                  </a:txBody>
                  <a:tcPr anchor="ctr"/>
                </a:tc>
                <a:extLst>
                  <a:ext uri="{0D108BD9-81ED-4DB2-BD59-A6C34878D82A}">
                    <a16:rowId xmlns:a16="http://schemas.microsoft.com/office/drawing/2014/main" val="1219094462"/>
                  </a:ext>
                </a:extLst>
              </a:tr>
              <a:tr h="370840">
                <a:tc>
                  <a:txBody>
                    <a:bodyPr/>
                    <a:lstStyle/>
                    <a:p>
                      <a:pPr algn="ctr"/>
                      <a:r>
                        <a:rPr lang="zh-CN" altLang="en-US" b="1">
                          <a:solidFill>
                            <a:srgbClr val="000000"/>
                          </a:solidFill>
                          <a:latin typeface="微软雅黑" panose="020B0503020204020204" pitchFamily="34" charset="-122"/>
                          <a:ea typeface="微软雅黑" panose="020B0503020204020204" pitchFamily="34" charset="-122"/>
                        </a:rPr>
                        <a:t>灵活性</a:t>
                      </a:r>
                      <a:endParaRPr lang="zh-CN" altLang="en-US">
                        <a:solidFill>
                          <a:srgbClr val="00000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latin typeface="微软雅黑" panose="020B0503020204020204" pitchFamily="34" charset="-122"/>
                          <a:ea typeface="微软雅黑" panose="020B0503020204020204" pitchFamily="34" charset="-122"/>
                        </a:rPr>
                        <a:t>高（可以处理非连续逻辑）</a:t>
                      </a:r>
                    </a:p>
                  </a:txBody>
                  <a:tcPr anchor="ctr"/>
                </a:tc>
                <a:tc>
                  <a:txBody>
                    <a:bodyPr/>
                    <a:lstStyle/>
                    <a:p>
                      <a:pPr algn="ctr"/>
                      <a:r>
                        <a:rPr lang="zh-CN" altLang="en-US">
                          <a:solidFill>
                            <a:srgbClr val="000000"/>
                          </a:solidFill>
                          <a:latin typeface="微软雅黑" panose="020B0503020204020204" pitchFamily="34" charset="-122"/>
                          <a:ea typeface="微软雅黑" panose="020B0503020204020204" pitchFamily="34" charset="-122"/>
                        </a:rPr>
                        <a:t>低（只能处理连续内存块）</a:t>
                      </a:r>
                    </a:p>
                  </a:txBody>
                  <a:tcPr anchor="ctr"/>
                </a:tc>
                <a:extLst>
                  <a:ext uri="{0D108BD9-81ED-4DB2-BD59-A6C34878D82A}">
                    <a16:rowId xmlns:a16="http://schemas.microsoft.com/office/drawing/2014/main" val="3392552617"/>
                  </a:ext>
                </a:extLst>
              </a:tr>
              <a:tr h="370840">
                <a:tc>
                  <a:txBody>
                    <a:bodyPr/>
                    <a:lstStyle/>
                    <a:p>
                      <a:pPr algn="ctr"/>
                      <a:r>
                        <a:rPr lang="zh-CN" altLang="en-US" b="1">
                          <a:solidFill>
                            <a:srgbClr val="000000"/>
                          </a:solidFill>
                          <a:latin typeface="微软雅黑" panose="020B0503020204020204" pitchFamily="34" charset="-122"/>
                          <a:ea typeface="微软雅黑" panose="020B0503020204020204" pitchFamily="34" charset="-122"/>
                        </a:rPr>
                        <a:t>类型安全</a:t>
                      </a:r>
                      <a:endParaRPr lang="zh-CN" altLang="en-US">
                        <a:solidFill>
                          <a:srgbClr val="00000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latin typeface="微软雅黑" panose="020B0503020204020204" pitchFamily="34" charset="-122"/>
                          <a:ea typeface="微软雅黑" panose="020B0503020204020204" pitchFamily="34" charset="-122"/>
                        </a:rPr>
                        <a:t>较好（基于元素类型）</a:t>
                      </a:r>
                    </a:p>
                  </a:txBody>
                  <a:tcPr anchor="ctr"/>
                </a:tc>
                <a:tc>
                  <a:txBody>
                    <a:bodyPr/>
                    <a:lstStyle/>
                    <a:p>
                      <a:pPr algn="ctr"/>
                      <a:r>
                        <a:rPr lang="zh-CN" altLang="en-US" dirty="0">
                          <a:solidFill>
                            <a:srgbClr val="000000"/>
                          </a:solidFill>
                          <a:latin typeface="微软雅黑" panose="020B0503020204020204" pitchFamily="34" charset="-122"/>
                          <a:ea typeface="微软雅黑" panose="020B0503020204020204" pitchFamily="34" charset="-122"/>
                        </a:rPr>
                        <a:t>较低（基于字节，需注意类型宽度）</a:t>
                      </a:r>
                    </a:p>
                  </a:txBody>
                  <a:tcPr anchor="ctr"/>
                </a:tc>
                <a:extLst>
                  <a:ext uri="{0D108BD9-81ED-4DB2-BD59-A6C34878D82A}">
                    <a16:rowId xmlns:a16="http://schemas.microsoft.com/office/drawing/2014/main" val="455325669"/>
                  </a:ext>
                </a:extLst>
              </a:tr>
              <a:tr h="370840">
                <a:tc>
                  <a:txBody>
                    <a:bodyPr/>
                    <a:lstStyle/>
                    <a:p>
                      <a:pPr algn="ctr"/>
                      <a:r>
                        <a:rPr lang="zh-CN" altLang="en-US" b="1">
                          <a:solidFill>
                            <a:srgbClr val="000000"/>
                          </a:solidFill>
                          <a:latin typeface="微软雅黑" panose="020B0503020204020204" pitchFamily="34" charset="-122"/>
                          <a:ea typeface="微软雅黑" panose="020B0503020204020204" pitchFamily="34" charset="-122"/>
                        </a:rPr>
                        <a:t>场景建议</a:t>
                      </a:r>
                      <a:endParaRPr lang="zh-CN" altLang="en-US">
                        <a:solidFill>
                          <a:srgbClr val="00000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a:solidFill>
                            <a:srgbClr val="000000"/>
                          </a:solidFill>
                          <a:latin typeface="微软雅黑" panose="020B0503020204020204" pitchFamily="34" charset="-122"/>
                          <a:ea typeface="微软雅黑" panose="020B0503020204020204" pitchFamily="34" charset="-122"/>
                        </a:rPr>
                        <a:t>逻辑复杂、非 </a:t>
                      </a:r>
                      <a:r>
                        <a:rPr lang="en-US" altLang="zh-CN">
                          <a:solidFill>
                            <a:srgbClr val="000000"/>
                          </a:solidFill>
                          <a:latin typeface="微软雅黑" panose="020B0503020204020204" pitchFamily="34" charset="-122"/>
                          <a:ea typeface="微软雅黑" panose="020B0503020204020204" pitchFamily="34" charset="-122"/>
                        </a:rPr>
                        <a:t>0 </a:t>
                      </a:r>
                      <a:r>
                        <a:rPr lang="zh-CN" altLang="en-US">
                          <a:solidFill>
                            <a:srgbClr val="000000"/>
                          </a:solidFill>
                          <a:latin typeface="微软雅黑" panose="020B0503020204020204" pitchFamily="34" charset="-122"/>
                          <a:ea typeface="微软雅黑" panose="020B0503020204020204" pitchFamily="34" charset="-122"/>
                        </a:rPr>
                        <a:t>初始化</a:t>
                      </a:r>
                    </a:p>
                  </a:txBody>
                  <a:tcPr anchor="ctr"/>
                </a:tc>
                <a:tc>
                  <a:txBody>
                    <a:bodyPr/>
                    <a:lstStyle/>
                    <a:p>
                      <a:pPr algn="ctr"/>
                      <a:r>
                        <a:rPr lang="zh-CN" altLang="en-US" dirty="0">
                          <a:solidFill>
                            <a:srgbClr val="000000"/>
                          </a:solidFill>
                          <a:latin typeface="微软雅黑" panose="020B0503020204020204" pitchFamily="34" charset="-122"/>
                          <a:ea typeface="微软雅黑" panose="020B0503020204020204" pitchFamily="34" charset="-122"/>
                        </a:rPr>
                        <a:t>块拷贝、结构体清零</a:t>
                      </a:r>
                    </a:p>
                  </a:txBody>
                  <a:tcPr anchor="ctr"/>
                </a:tc>
                <a:extLst>
                  <a:ext uri="{0D108BD9-81ED-4DB2-BD59-A6C34878D82A}">
                    <a16:rowId xmlns:a16="http://schemas.microsoft.com/office/drawing/2014/main" val="4242524036"/>
                  </a:ext>
                </a:extLst>
              </a:tr>
            </a:tbl>
          </a:graphicData>
        </a:graphic>
      </p:graphicFrame>
    </p:spTree>
    <p:extLst>
      <p:ext uri="{BB962C8B-B14F-4D97-AF65-F5344CB8AC3E}">
        <p14:creationId xmlns:p14="http://schemas.microsoft.com/office/powerpoint/2010/main" val="149145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58F81B-350E-4A77-8D92-F56AA24722D1}"/>
              </a:ext>
            </a:extLst>
          </p:cNvPr>
          <p:cNvSpPr>
            <a:spLocks noGrp="1"/>
          </p:cNvSpPr>
          <p:nvPr>
            <p:ph type="title"/>
          </p:nvPr>
        </p:nvSpPr>
        <p:spPr/>
        <p:txBody>
          <a:bodyPr/>
          <a:lstStyle/>
          <a:p>
            <a:r>
              <a:rPr lang="zh-CN" altLang="en-US" dirty="0"/>
              <a:t>指向数组的指针</a:t>
            </a:r>
          </a:p>
        </p:txBody>
      </p:sp>
      <p:sp>
        <p:nvSpPr>
          <p:cNvPr id="3" name="内容占位符 2">
            <a:extLst>
              <a:ext uri="{FF2B5EF4-FFF2-40B4-BE49-F238E27FC236}">
                <a16:creationId xmlns:a16="http://schemas.microsoft.com/office/drawing/2014/main" id="{0FD74ED1-B5A7-4BE9-AE93-A6102ABBAA96}"/>
              </a:ext>
            </a:extLst>
          </p:cNvPr>
          <p:cNvSpPr>
            <a:spLocks noGrp="1"/>
          </p:cNvSpPr>
          <p:nvPr>
            <p:ph idx="1"/>
          </p:nvPr>
        </p:nvSpPr>
        <p:spPr/>
        <p:txBody>
          <a:bodyPr/>
          <a:lstStyle/>
          <a:p>
            <a:pPr lvl="0"/>
            <a:r>
              <a:rPr lang="zh-CN" altLang="en-US" dirty="0">
                <a:solidFill>
                  <a:prstClr val="black"/>
                </a:solidFill>
              </a:rPr>
              <a:t>声明变量时的数组名是一个符号地址常量，可以理解为指针常量，指向数组的首元素地址，是右值，不能对数组名赋值</a:t>
            </a:r>
          </a:p>
          <a:p>
            <a:pPr lvl="0"/>
            <a:r>
              <a:rPr lang="zh-CN" altLang="en-US" dirty="0">
                <a:solidFill>
                  <a:prstClr val="black"/>
                </a:solidFill>
              </a:rPr>
              <a:t>除了数组名的值不能改变外，数组名和指针在很多地方可以通用，例如 </a:t>
            </a:r>
            <a:r>
              <a:rPr lang="en-US" altLang="zh-CN" dirty="0">
                <a:solidFill>
                  <a:prstClr val="black"/>
                </a:solidFill>
              </a:rPr>
              <a:t>int a[5], *</a:t>
            </a:r>
            <a:r>
              <a:rPr lang="en-US" altLang="zh-CN" dirty="0" err="1">
                <a:solidFill>
                  <a:prstClr val="black"/>
                </a:solidFill>
              </a:rPr>
              <a:t>iptr</a:t>
            </a:r>
            <a:r>
              <a:rPr lang="en-US" altLang="zh-CN" dirty="0">
                <a:solidFill>
                  <a:prstClr val="black"/>
                </a:solidFill>
              </a:rPr>
              <a:t>=a;</a:t>
            </a:r>
          </a:p>
          <a:p>
            <a:pPr lvl="1"/>
            <a:r>
              <a:rPr lang="en-US" altLang="zh-CN" sz="2000" dirty="0" err="1">
                <a:solidFill>
                  <a:prstClr val="black"/>
                </a:solidFill>
              </a:rPr>
              <a:t>iptr</a:t>
            </a:r>
            <a:r>
              <a:rPr lang="en-US" altLang="zh-CN" sz="2000" dirty="0">
                <a:solidFill>
                  <a:prstClr val="black"/>
                </a:solidFill>
              </a:rPr>
              <a:t>=a; </a:t>
            </a:r>
            <a:r>
              <a:rPr lang="zh-CN" altLang="en-US" sz="2000" dirty="0">
                <a:solidFill>
                  <a:prstClr val="black"/>
                </a:solidFill>
              </a:rPr>
              <a:t>等价于</a:t>
            </a:r>
            <a:r>
              <a:rPr lang="en-US" altLang="zh-CN" sz="2000" dirty="0" err="1">
                <a:solidFill>
                  <a:prstClr val="black"/>
                </a:solidFill>
              </a:rPr>
              <a:t>iptr</a:t>
            </a:r>
            <a:r>
              <a:rPr lang="en-US" altLang="zh-CN" sz="2000" dirty="0">
                <a:solidFill>
                  <a:prstClr val="black"/>
                </a:solidFill>
              </a:rPr>
              <a:t>=&amp;a[0]; </a:t>
            </a:r>
            <a:r>
              <a:rPr lang="zh-CN" altLang="en-US" sz="2000" dirty="0">
                <a:solidFill>
                  <a:prstClr val="black"/>
                </a:solidFill>
              </a:rPr>
              <a:t>即取元素地址</a:t>
            </a:r>
          </a:p>
          <a:p>
            <a:pPr lvl="1"/>
            <a:r>
              <a:rPr lang="en-US" altLang="zh-CN" sz="2000" dirty="0">
                <a:solidFill>
                  <a:prstClr val="black"/>
                </a:solidFill>
              </a:rPr>
              <a:t>a[3]  </a:t>
            </a:r>
            <a:r>
              <a:rPr lang="en-US" altLang="zh-CN" sz="2000" dirty="0">
                <a:solidFill>
                  <a:prstClr val="black"/>
                </a:solidFill>
                <a:sym typeface="Wingdings" panose="05000000000000000000" pitchFamily="2" charset="2"/>
              </a:rPr>
              <a:t></a:t>
            </a:r>
            <a:r>
              <a:rPr lang="zh-CN" altLang="en-US" sz="2000" dirty="0">
                <a:solidFill>
                  <a:prstClr val="black"/>
                </a:solidFill>
              </a:rPr>
              <a:t>  *</a:t>
            </a:r>
            <a:r>
              <a:rPr lang="en-US" altLang="zh-CN" sz="2000" dirty="0">
                <a:solidFill>
                  <a:prstClr val="black"/>
                </a:solidFill>
              </a:rPr>
              <a:t>(a+3) </a:t>
            </a:r>
            <a:r>
              <a:rPr lang="en-US" altLang="zh-CN" sz="2000" dirty="0">
                <a:solidFill>
                  <a:prstClr val="black"/>
                </a:solidFill>
                <a:sym typeface="Wingdings" panose="05000000000000000000" pitchFamily="2" charset="2"/>
              </a:rPr>
              <a:t> </a:t>
            </a:r>
            <a:r>
              <a:rPr lang="en-US" altLang="zh-CN" sz="2000" dirty="0">
                <a:solidFill>
                  <a:prstClr val="black"/>
                </a:solidFill>
              </a:rPr>
              <a:t>*(iptr+3)  </a:t>
            </a:r>
            <a:r>
              <a:rPr lang="en-US" altLang="zh-CN" sz="2000" dirty="0">
                <a:solidFill>
                  <a:prstClr val="black"/>
                </a:solidFill>
                <a:sym typeface="Wingdings" panose="05000000000000000000" pitchFamily="2" charset="2"/>
              </a:rPr>
              <a:t></a:t>
            </a:r>
            <a:r>
              <a:rPr lang="en-US" altLang="zh-CN" sz="2000" dirty="0">
                <a:solidFill>
                  <a:prstClr val="black"/>
                </a:solidFill>
              </a:rPr>
              <a:t> </a:t>
            </a:r>
            <a:r>
              <a:rPr lang="zh-CN" altLang="en-US" sz="2000" dirty="0">
                <a:solidFill>
                  <a:prstClr val="black"/>
                </a:solidFill>
              </a:rPr>
              <a:t> </a:t>
            </a:r>
            <a:r>
              <a:rPr lang="en-US" altLang="zh-CN" sz="2000" dirty="0" err="1">
                <a:solidFill>
                  <a:prstClr val="black"/>
                </a:solidFill>
              </a:rPr>
              <a:t>iptr</a:t>
            </a:r>
            <a:r>
              <a:rPr lang="en-US" altLang="zh-CN" sz="2000" dirty="0">
                <a:solidFill>
                  <a:prstClr val="black"/>
                </a:solidFill>
              </a:rPr>
              <a:t>[3]</a:t>
            </a:r>
          </a:p>
          <a:p>
            <a:pPr lvl="1"/>
            <a:r>
              <a:rPr lang="en-US" altLang="zh-CN" sz="2000" dirty="0">
                <a:solidFill>
                  <a:prstClr val="black"/>
                </a:solidFill>
              </a:rPr>
              <a:t>*(iptr+3)</a:t>
            </a:r>
            <a:r>
              <a:rPr lang="zh-CN" altLang="en-US" sz="2000" dirty="0">
                <a:solidFill>
                  <a:prstClr val="black"/>
                </a:solidFill>
              </a:rPr>
              <a:t>的运算过程：取出指针变量</a:t>
            </a:r>
            <a:r>
              <a:rPr lang="en-US" altLang="zh-CN" sz="2000" dirty="0" err="1">
                <a:solidFill>
                  <a:prstClr val="black"/>
                </a:solidFill>
              </a:rPr>
              <a:t>iptr</a:t>
            </a:r>
            <a:r>
              <a:rPr lang="zh-CN" altLang="en-US" sz="2000" dirty="0">
                <a:solidFill>
                  <a:prstClr val="black"/>
                </a:solidFill>
              </a:rPr>
              <a:t>的值，加上 </a:t>
            </a:r>
            <a:r>
              <a:rPr lang="en-US" altLang="zh-CN" sz="2000" dirty="0">
                <a:solidFill>
                  <a:prstClr val="black"/>
                </a:solidFill>
              </a:rPr>
              <a:t>3×sizeof(int)</a:t>
            </a:r>
            <a:r>
              <a:rPr lang="zh-CN" altLang="en-US" sz="2000" dirty="0">
                <a:solidFill>
                  <a:prstClr val="black"/>
                </a:solidFill>
              </a:rPr>
              <a:t>，得到新地址 </a:t>
            </a:r>
            <a:r>
              <a:rPr lang="en-US" altLang="zh-CN" sz="2000" dirty="0">
                <a:solidFill>
                  <a:prstClr val="black"/>
                </a:solidFill>
              </a:rPr>
              <a:t>&amp;a[3]</a:t>
            </a:r>
            <a:r>
              <a:rPr lang="zh-CN" altLang="en-US" sz="2000" dirty="0">
                <a:solidFill>
                  <a:prstClr val="black"/>
                </a:solidFill>
              </a:rPr>
              <a:t>，再取值得到内容</a:t>
            </a:r>
            <a:r>
              <a:rPr lang="en-US" altLang="zh-CN" sz="2000" dirty="0">
                <a:solidFill>
                  <a:prstClr val="black"/>
                </a:solidFill>
              </a:rPr>
              <a:t>a[3]</a:t>
            </a:r>
          </a:p>
          <a:p>
            <a:pPr lvl="1"/>
            <a:r>
              <a:rPr lang="en-US" altLang="zh-CN" sz="2000" dirty="0">
                <a:solidFill>
                  <a:prstClr val="black"/>
                </a:solidFill>
              </a:rPr>
              <a:t>a[3]</a:t>
            </a:r>
            <a:r>
              <a:rPr lang="zh-CN" altLang="en-US" sz="2000" dirty="0">
                <a:solidFill>
                  <a:prstClr val="black"/>
                </a:solidFill>
              </a:rPr>
              <a:t>的运算过程：取出数组首地址，加上 </a:t>
            </a:r>
            <a:r>
              <a:rPr lang="en-US" altLang="zh-CN" sz="2000" dirty="0">
                <a:solidFill>
                  <a:prstClr val="black"/>
                </a:solidFill>
              </a:rPr>
              <a:t>3×sizeof(int)</a:t>
            </a:r>
            <a:r>
              <a:rPr lang="zh-CN" altLang="en-US" sz="2000" dirty="0">
                <a:solidFill>
                  <a:prstClr val="black"/>
                </a:solidFill>
              </a:rPr>
              <a:t>，得到新地址 </a:t>
            </a:r>
            <a:r>
              <a:rPr lang="en-US" altLang="zh-CN" sz="2000" dirty="0">
                <a:solidFill>
                  <a:prstClr val="black"/>
                </a:solidFill>
              </a:rPr>
              <a:t>&amp;a[3]</a:t>
            </a:r>
            <a:r>
              <a:rPr lang="zh-CN" altLang="en-US" sz="2000" dirty="0">
                <a:solidFill>
                  <a:prstClr val="black"/>
                </a:solidFill>
              </a:rPr>
              <a:t>，再取值得到内容</a:t>
            </a:r>
            <a:r>
              <a:rPr lang="en-US" altLang="zh-CN" sz="2000" dirty="0">
                <a:solidFill>
                  <a:prstClr val="black"/>
                </a:solidFill>
              </a:rPr>
              <a:t>a[3]</a:t>
            </a:r>
            <a:endParaRPr lang="zh-CN" altLang="en-US" sz="2800" dirty="0"/>
          </a:p>
          <a:p>
            <a:endParaRPr lang="zh-CN" altLang="en-US" dirty="0"/>
          </a:p>
        </p:txBody>
      </p:sp>
    </p:spTree>
    <p:extLst>
      <p:ext uri="{BB962C8B-B14F-4D97-AF65-F5344CB8AC3E}">
        <p14:creationId xmlns:p14="http://schemas.microsoft.com/office/powerpoint/2010/main" val="6057972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341D24-61AB-4BD7-BFBE-82AB98D28185}"/>
              </a:ext>
            </a:extLst>
          </p:cNvPr>
          <p:cNvSpPr>
            <a:spLocks noGrp="1"/>
          </p:cNvSpPr>
          <p:nvPr>
            <p:ph type="title"/>
          </p:nvPr>
        </p:nvSpPr>
        <p:spPr/>
        <p:txBody>
          <a:bodyPr/>
          <a:lstStyle/>
          <a:p>
            <a:r>
              <a:rPr lang="zh-CN" altLang="en-US" dirty="0"/>
              <a:t>访问模式优化：结构体赋值优化</a:t>
            </a:r>
          </a:p>
        </p:txBody>
      </p:sp>
      <p:sp>
        <p:nvSpPr>
          <p:cNvPr id="3" name="内容占位符 2">
            <a:extLst>
              <a:ext uri="{FF2B5EF4-FFF2-40B4-BE49-F238E27FC236}">
                <a16:creationId xmlns:a16="http://schemas.microsoft.com/office/drawing/2014/main" id="{67F3F3C0-5658-4B5C-AA32-9F73BD632FBD}"/>
              </a:ext>
            </a:extLst>
          </p:cNvPr>
          <p:cNvSpPr>
            <a:spLocks noGrp="1"/>
          </p:cNvSpPr>
          <p:nvPr>
            <p:ph idx="1"/>
          </p:nvPr>
        </p:nvSpPr>
        <p:spPr/>
        <p:txBody>
          <a:bodyPr/>
          <a:lstStyle/>
          <a:p>
            <a:pPr lvl="0"/>
            <a:r>
              <a:rPr lang="zh-CN" altLang="en-US" dirty="0">
                <a:solidFill>
                  <a:prstClr val="black"/>
                </a:solidFill>
              </a:rPr>
              <a:t>可将一个有值的结构变量整体赋给另一个</a:t>
            </a:r>
            <a:r>
              <a:rPr lang="zh-CN" altLang="en-US" dirty="0">
                <a:solidFill>
                  <a:srgbClr val="C00000"/>
                </a:solidFill>
              </a:rPr>
              <a:t>同类型</a:t>
            </a:r>
            <a:r>
              <a:rPr lang="zh-CN" altLang="en-US" dirty="0">
                <a:solidFill>
                  <a:prstClr val="black"/>
                </a:solidFill>
              </a:rPr>
              <a:t>的结构变量</a:t>
            </a:r>
          </a:p>
          <a:p>
            <a:pPr lvl="2">
              <a:spcBef>
                <a:spcPts val="0"/>
              </a:spcBef>
              <a:buNone/>
            </a:pPr>
            <a:r>
              <a:rPr lang="en-US" altLang="zh-CN" sz="2400" dirty="0">
                <a:solidFill>
                  <a:srgbClr val="0070C0"/>
                </a:solidFill>
              </a:rPr>
              <a:t>struct Student d1={1400101,"Liu",’M’,19,92}, d2;</a:t>
            </a:r>
          </a:p>
          <a:p>
            <a:pPr lvl="2">
              <a:spcBef>
                <a:spcPts val="0"/>
              </a:spcBef>
              <a:buNone/>
            </a:pPr>
            <a:r>
              <a:rPr lang="en-US" altLang="zh-CN" sz="2400" dirty="0">
                <a:solidFill>
                  <a:srgbClr val="0070C0"/>
                </a:solidFill>
              </a:rPr>
              <a:t>d2=d1;</a:t>
            </a:r>
            <a:endParaRPr lang="en-US" altLang="zh-CN" sz="2000" dirty="0">
              <a:solidFill>
                <a:srgbClr val="0070C0"/>
              </a:solidFill>
            </a:endParaRPr>
          </a:p>
          <a:p>
            <a:pPr lvl="0"/>
            <a:r>
              <a:rPr lang="zh-CN" altLang="en-US" dirty="0">
                <a:solidFill>
                  <a:prstClr val="black"/>
                </a:solidFill>
              </a:rPr>
              <a:t>当结构体作为形参</a:t>
            </a:r>
            <a:r>
              <a:rPr lang="en-US" altLang="zh-CN" dirty="0">
                <a:solidFill>
                  <a:prstClr val="black"/>
                </a:solidFill>
              </a:rPr>
              <a:t>/</a:t>
            </a:r>
            <a:r>
              <a:rPr lang="zh-CN" altLang="en-US" dirty="0">
                <a:solidFill>
                  <a:prstClr val="black"/>
                </a:solidFill>
              </a:rPr>
              <a:t>实参时，采用的是值传递，整个结构体的数据都会被复制，当结构体较大时效率较低</a:t>
            </a:r>
            <a:endParaRPr lang="en-US" altLang="zh-CN" dirty="0">
              <a:solidFill>
                <a:prstClr val="black"/>
              </a:solidFill>
            </a:endParaRPr>
          </a:p>
          <a:p>
            <a:pPr lvl="1"/>
            <a:r>
              <a:rPr lang="zh-CN" altLang="en-US" sz="2000" dirty="0">
                <a:solidFill>
                  <a:prstClr val="black"/>
                </a:solidFill>
              </a:rPr>
              <a:t>使用</a:t>
            </a:r>
            <a:r>
              <a:rPr lang="en-US" altLang="zh-CN" sz="2000" dirty="0">
                <a:solidFill>
                  <a:prstClr val="black"/>
                </a:solidFill>
              </a:rPr>
              <a:t>const</a:t>
            </a:r>
            <a:r>
              <a:rPr lang="zh-CN" altLang="en-US" sz="2000" dirty="0">
                <a:solidFill>
                  <a:prstClr val="black"/>
                </a:solidFill>
              </a:rPr>
              <a:t>传递结构体指针</a:t>
            </a:r>
            <a:r>
              <a:rPr lang="zh-CN" altLang="en-US" sz="2000" dirty="0">
                <a:solidFill>
                  <a:srgbClr val="0070C0"/>
                </a:solidFill>
              </a:rPr>
              <a:t>： </a:t>
            </a:r>
            <a:r>
              <a:rPr lang="en-US" altLang="zh-CN" sz="2000" dirty="0">
                <a:solidFill>
                  <a:srgbClr val="0070C0"/>
                </a:solidFill>
              </a:rPr>
              <a:t>void f (const struct Student *p1);</a:t>
            </a:r>
            <a:endParaRPr lang="en-US" altLang="zh-CN" dirty="0">
              <a:solidFill>
                <a:srgbClr val="0070C0"/>
              </a:solidFill>
            </a:endParaRPr>
          </a:p>
          <a:p>
            <a:pPr lvl="0"/>
            <a:r>
              <a:rPr lang="zh-CN" altLang="en-US" dirty="0">
                <a:solidFill>
                  <a:prstClr val="black"/>
                </a:solidFill>
              </a:rPr>
              <a:t>即使结构体中包含数组，也会被整体赋值</a:t>
            </a:r>
            <a:endParaRPr lang="en-US" altLang="zh-CN" dirty="0">
              <a:solidFill>
                <a:prstClr val="black"/>
              </a:solidFill>
            </a:endParaRPr>
          </a:p>
          <a:p>
            <a:pPr lvl="1"/>
            <a:r>
              <a:rPr lang="zh-CN" altLang="en-US" sz="2000" dirty="0">
                <a:solidFill>
                  <a:prstClr val="black"/>
                </a:solidFill>
              </a:rPr>
              <a:t>数组不能整体赋值，封装在结构体中就可以，其采用</a:t>
            </a:r>
            <a:r>
              <a:rPr lang="en-US" altLang="zh-CN" sz="2000" dirty="0">
                <a:solidFill>
                  <a:prstClr val="black"/>
                </a:solidFill>
              </a:rPr>
              <a:t>DMA</a:t>
            </a:r>
            <a:r>
              <a:rPr lang="zh-CN" altLang="en-US" sz="2000" dirty="0">
                <a:solidFill>
                  <a:prstClr val="black"/>
                </a:solidFill>
              </a:rPr>
              <a:t>高速通道，可能比自己写循环复制的效率更高（效果类似 </a:t>
            </a:r>
            <a:r>
              <a:rPr lang="en-US" altLang="zh-CN" sz="2000" dirty="0" err="1">
                <a:solidFill>
                  <a:srgbClr val="0070C0"/>
                </a:solidFill>
              </a:rPr>
              <a:t>memcpy</a:t>
            </a:r>
            <a:r>
              <a:rPr lang="zh-CN" altLang="en-US" sz="2000" dirty="0">
                <a:solidFill>
                  <a:prstClr val="black"/>
                </a:solidFill>
              </a:rPr>
              <a:t>）</a:t>
            </a:r>
            <a:endParaRPr lang="en-US" altLang="zh-CN" sz="2000" dirty="0">
              <a:solidFill>
                <a:prstClr val="black"/>
              </a:solidFill>
            </a:endParaRPr>
          </a:p>
          <a:p>
            <a:pPr lvl="1"/>
            <a:r>
              <a:rPr lang="zh-CN" altLang="en-US" sz="2000" dirty="0">
                <a:solidFill>
                  <a:prstClr val="black"/>
                </a:solidFill>
              </a:rPr>
              <a:t>利用结构体封装，也可以将整个数组作为函数实参进行传递</a:t>
            </a:r>
            <a:endParaRPr lang="zh-CN" altLang="en-US" sz="2800" dirty="0"/>
          </a:p>
          <a:p>
            <a:endParaRPr lang="zh-CN" altLang="en-US" dirty="0"/>
          </a:p>
        </p:txBody>
      </p:sp>
    </p:spTree>
    <p:extLst>
      <p:ext uri="{BB962C8B-B14F-4D97-AF65-F5344CB8AC3E}">
        <p14:creationId xmlns:p14="http://schemas.microsoft.com/office/powerpoint/2010/main" val="15481571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04EAB8-0BA2-4585-98D9-98D9170B2E9E}"/>
              </a:ext>
            </a:extLst>
          </p:cNvPr>
          <p:cNvSpPr>
            <a:spLocks noGrp="1"/>
          </p:cNvSpPr>
          <p:nvPr>
            <p:ph type="title"/>
          </p:nvPr>
        </p:nvSpPr>
        <p:spPr/>
        <p:txBody>
          <a:bodyPr/>
          <a:lstStyle/>
          <a:p>
            <a:r>
              <a:rPr lang="zh-CN" altLang="en-US" dirty="0"/>
              <a:t>访问模式优化：提高</a:t>
            </a:r>
            <a:r>
              <a:rPr lang="en-US" altLang="zh-CN" dirty="0"/>
              <a:t>CPU</a:t>
            </a:r>
            <a:r>
              <a:rPr lang="zh-CN" altLang="en-US" dirty="0"/>
              <a:t>缓存命中率</a:t>
            </a:r>
          </a:p>
        </p:txBody>
      </p:sp>
      <p:sp>
        <p:nvSpPr>
          <p:cNvPr id="3" name="内容占位符 2">
            <a:extLst>
              <a:ext uri="{FF2B5EF4-FFF2-40B4-BE49-F238E27FC236}">
                <a16:creationId xmlns:a16="http://schemas.microsoft.com/office/drawing/2014/main" id="{8A06893B-D925-45C8-AC12-A5A83CF70399}"/>
              </a:ext>
            </a:extLst>
          </p:cNvPr>
          <p:cNvSpPr>
            <a:spLocks noGrp="1"/>
          </p:cNvSpPr>
          <p:nvPr>
            <p:ph idx="1"/>
          </p:nvPr>
        </p:nvSpPr>
        <p:spPr/>
        <p:txBody>
          <a:bodyPr/>
          <a:lstStyle/>
          <a:p>
            <a:r>
              <a:rPr lang="en-US" altLang="zh-CN" sz="2000" dirty="0"/>
              <a:t>CPU </a:t>
            </a:r>
            <a:r>
              <a:rPr lang="zh-CN" altLang="en-US" sz="2000" dirty="0"/>
              <a:t>的运算速度极快，而内存相对极慢，为此设计了三级缓存（</a:t>
            </a:r>
            <a:r>
              <a:rPr lang="en-US" altLang="zh-CN" sz="2000" dirty="0"/>
              <a:t>L1, L2, L3</a:t>
            </a:r>
            <a:r>
              <a:rPr lang="zh-CN" altLang="en-US" sz="2000" dirty="0"/>
              <a:t>），从内存取数据时，每次加载一个缓存行（通常是 </a:t>
            </a:r>
            <a:r>
              <a:rPr lang="en-US" altLang="zh-CN" sz="2000" dirty="0"/>
              <a:t>64 </a:t>
            </a:r>
            <a:r>
              <a:rPr lang="zh-CN" altLang="en-US" sz="2000" dirty="0"/>
              <a:t>字节）</a:t>
            </a:r>
            <a:endParaRPr lang="en-US" altLang="zh-CN" sz="2000" dirty="0"/>
          </a:p>
          <a:p>
            <a:pPr lvl="1"/>
            <a:r>
              <a:rPr lang="zh-CN" altLang="en-US" sz="2000" dirty="0">
                <a:solidFill>
                  <a:srgbClr val="0070C0"/>
                </a:solidFill>
              </a:rPr>
              <a:t>空间局部性</a:t>
            </a:r>
            <a:r>
              <a:rPr lang="zh-CN" altLang="en-US" sz="2000" dirty="0"/>
              <a:t>：数组在内存中是连续存储的。按行访问二维数组比按列访问快得多，因为按行访问能命中缓存行</a:t>
            </a:r>
            <a:endParaRPr lang="en-US" altLang="zh-CN" sz="2000" dirty="0"/>
          </a:p>
          <a:p>
            <a:pPr lvl="1"/>
            <a:endParaRPr lang="en-US" altLang="zh-CN" sz="2000" dirty="0"/>
          </a:p>
          <a:p>
            <a:pPr lvl="1"/>
            <a:endParaRPr lang="en-US" altLang="zh-CN" sz="2000" dirty="0"/>
          </a:p>
          <a:p>
            <a:pPr lvl="1"/>
            <a:endParaRPr lang="en-US" altLang="zh-CN" sz="2000" dirty="0"/>
          </a:p>
          <a:p>
            <a:pPr lvl="1"/>
            <a:endParaRPr lang="en-US" altLang="zh-CN" sz="2000" dirty="0"/>
          </a:p>
          <a:p>
            <a:pPr lvl="1"/>
            <a:endParaRPr lang="en-US" altLang="zh-CN" sz="2000" dirty="0"/>
          </a:p>
          <a:p>
            <a:pPr lvl="1"/>
            <a:r>
              <a:rPr lang="zh-CN" altLang="en-US" sz="2000" dirty="0">
                <a:solidFill>
                  <a:srgbClr val="0070C0"/>
                </a:solidFill>
              </a:rPr>
              <a:t>减少指针跳转</a:t>
            </a:r>
            <a:r>
              <a:rPr lang="zh-CN" altLang="en-US" sz="2000" dirty="0"/>
              <a:t>：链表在内存中是分散的，每次追踪 </a:t>
            </a:r>
            <a:r>
              <a:rPr lang="en-US" altLang="zh-CN" sz="2000" dirty="0"/>
              <a:t>next </a:t>
            </a:r>
            <a:r>
              <a:rPr lang="zh-CN" altLang="en-US" sz="2000" dirty="0"/>
              <a:t>指针都可能导致一次缓存缺失，如果数据量固定，优先使用连续数组代替链表</a:t>
            </a:r>
          </a:p>
        </p:txBody>
      </p:sp>
      <p:sp>
        <p:nvSpPr>
          <p:cNvPr id="4" name="卷形: 垂直 3">
            <a:extLst>
              <a:ext uri="{FF2B5EF4-FFF2-40B4-BE49-F238E27FC236}">
                <a16:creationId xmlns:a16="http://schemas.microsoft.com/office/drawing/2014/main" id="{35CA2D4E-E57E-4536-8107-46EEFB783A67}"/>
              </a:ext>
            </a:extLst>
          </p:cNvPr>
          <p:cNvSpPr/>
          <p:nvPr/>
        </p:nvSpPr>
        <p:spPr bwMode="auto">
          <a:xfrm>
            <a:off x="795337" y="3267074"/>
            <a:ext cx="3776663" cy="2034133"/>
          </a:xfrm>
          <a:prstGeom prst="verticalScroll">
            <a:avLst>
              <a:gd name="adj" fmla="val 29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优秀：缓存友好（行优先）</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ROWS;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for (int j = 0; j &lt; COLS;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sum += matrix[</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7" name="卷形: 垂直 6">
            <a:extLst>
              <a:ext uri="{FF2B5EF4-FFF2-40B4-BE49-F238E27FC236}">
                <a16:creationId xmlns:a16="http://schemas.microsoft.com/office/drawing/2014/main" id="{14F1D696-1029-4EAD-B4D8-D0C8AB2743D2}"/>
              </a:ext>
            </a:extLst>
          </p:cNvPr>
          <p:cNvSpPr/>
          <p:nvPr/>
        </p:nvSpPr>
        <p:spPr bwMode="auto">
          <a:xfrm>
            <a:off x="4818856" y="3267074"/>
            <a:ext cx="3776663" cy="2034133"/>
          </a:xfrm>
          <a:prstGeom prst="verticalScroll">
            <a:avLst>
              <a:gd name="adj" fmla="val 29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糟糕：缓存杀手（列优先）</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j = 0; j &lt; COLS;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for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ROWS;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sum += matrix[</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1021430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716507-EDE0-4BF4-8562-370E71B8D509}"/>
              </a:ext>
            </a:extLst>
          </p:cNvPr>
          <p:cNvSpPr>
            <a:spLocks noGrp="1"/>
          </p:cNvSpPr>
          <p:nvPr>
            <p:ph type="title"/>
          </p:nvPr>
        </p:nvSpPr>
        <p:spPr/>
        <p:txBody>
          <a:bodyPr/>
          <a:lstStyle/>
          <a:p>
            <a:r>
              <a:rPr lang="zh-CN" altLang="en-US" dirty="0"/>
              <a:t>分配策略优化</a:t>
            </a:r>
          </a:p>
        </p:txBody>
      </p:sp>
      <p:sp>
        <p:nvSpPr>
          <p:cNvPr id="3" name="内容占位符 2">
            <a:extLst>
              <a:ext uri="{FF2B5EF4-FFF2-40B4-BE49-F238E27FC236}">
                <a16:creationId xmlns:a16="http://schemas.microsoft.com/office/drawing/2014/main" id="{EAA161EB-93C2-4BBF-AE7E-C5176F91444F}"/>
              </a:ext>
            </a:extLst>
          </p:cNvPr>
          <p:cNvSpPr>
            <a:spLocks noGrp="1"/>
          </p:cNvSpPr>
          <p:nvPr>
            <p:ph idx="1"/>
          </p:nvPr>
        </p:nvSpPr>
        <p:spPr/>
        <p:txBody>
          <a:bodyPr/>
          <a:lstStyle/>
          <a:p>
            <a:r>
              <a:rPr lang="zh-CN" altLang="en-US" dirty="0">
                <a:solidFill>
                  <a:srgbClr val="0070C0"/>
                </a:solidFill>
              </a:rPr>
              <a:t>优先使用栈内存</a:t>
            </a:r>
            <a:r>
              <a:rPr lang="zh-CN" altLang="en-US" dirty="0"/>
              <a:t>：栈分配只需要移动一次栈指针，而堆分配（</a:t>
            </a:r>
            <a:r>
              <a:rPr lang="en-US" altLang="zh-CN" dirty="0"/>
              <a:t>malloc</a:t>
            </a:r>
            <a:r>
              <a:rPr lang="zh-CN" altLang="en-US" dirty="0"/>
              <a:t>）涉及复杂的链表搜索和系统调用</a:t>
            </a:r>
            <a:endParaRPr lang="en-US" altLang="zh-CN" dirty="0"/>
          </a:p>
          <a:p>
            <a:pPr lvl="1"/>
            <a:r>
              <a:rPr lang="zh-CN" altLang="en-US" sz="2000" dirty="0"/>
              <a:t>优化技巧：小块、生命周期短的数据尽量在栈上分配（函数内）</a:t>
            </a:r>
            <a:endParaRPr lang="en-US" altLang="zh-CN" sz="2000" dirty="0"/>
          </a:p>
          <a:p>
            <a:r>
              <a:rPr lang="zh-CN" altLang="en-US" dirty="0">
                <a:solidFill>
                  <a:srgbClr val="0070C0"/>
                </a:solidFill>
              </a:rPr>
              <a:t>考虑使用内存池</a:t>
            </a:r>
            <a:r>
              <a:rPr lang="zh-CN" altLang="en-US" dirty="0"/>
              <a:t>：预先申请大块内存自行管理，避免内存碎片，将多次 </a:t>
            </a:r>
            <a:r>
              <a:rPr lang="en-US" altLang="zh-CN" dirty="0"/>
              <a:t>malloc </a:t>
            </a:r>
            <a:r>
              <a:rPr lang="zh-CN" altLang="en-US" dirty="0"/>
              <a:t>合并为一次，极大提升分配速度</a:t>
            </a:r>
            <a:endParaRPr lang="en-US" altLang="zh-CN" dirty="0"/>
          </a:p>
          <a:p>
            <a:r>
              <a:rPr lang="zh-CN" altLang="en-US" dirty="0">
                <a:solidFill>
                  <a:srgbClr val="0070C0"/>
                </a:solidFill>
              </a:rPr>
              <a:t>延迟分配与重用</a:t>
            </a:r>
            <a:endParaRPr lang="en-US" altLang="zh-CN" dirty="0">
              <a:solidFill>
                <a:srgbClr val="0070C0"/>
              </a:solidFill>
            </a:endParaRPr>
          </a:p>
          <a:p>
            <a:pPr lvl="1"/>
            <a:r>
              <a:rPr lang="zh-CN" altLang="en-US" sz="2000" dirty="0"/>
              <a:t>延迟分配：直到真正需要使用内存时才调用 </a:t>
            </a:r>
            <a:r>
              <a:rPr lang="en-US" altLang="zh-CN" sz="2000" dirty="0"/>
              <a:t>malloc</a:t>
            </a:r>
          </a:p>
          <a:p>
            <a:pPr lvl="1"/>
            <a:r>
              <a:rPr lang="zh-CN" altLang="en-US" sz="2000" dirty="0"/>
              <a:t>对象重用：对于频繁使用的结构体，释放后不要直接 </a:t>
            </a:r>
            <a:r>
              <a:rPr lang="en-US" altLang="zh-CN" sz="2000" dirty="0"/>
              <a:t>free</a:t>
            </a:r>
            <a:r>
              <a:rPr lang="zh-CN" altLang="en-US" sz="2000" dirty="0"/>
              <a:t>，而是放入一个“空闲链表”中，下次直接复用</a:t>
            </a:r>
            <a:endParaRPr lang="en-US" altLang="zh-CN" sz="2000" dirty="0"/>
          </a:p>
          <a:p>
            <a:endParaRPr lang="zh-CN" altLang="en-US" dirty="0"/>
          </a:p>
        </p:txBody>
      </p:sp>
    </p:spTree>
    <p:extLst>
      <p:ext uri="{BB962C8B-B14F-4D97-AF65-F5344CB8AC3E}">
        <p14:creationId xmlns:p14="http://schemas.microsoft.com/office/powerpoint/2010/main" val="9810959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7AFCC-E568-4801-B213-D5FD583CE8C4}"/>
              </a:ext>
            </a:extLst>
          </p:cNvPr>
          <p:cNvSpPr>
            <a:spLocks noGrp="1"/>
          </p:cNvSpPr>
          <p:nvPr>
            <p:ph type="title"/>
          </p:nvPr>
        </p:nvSpPr>
        <p:spPr/>
        <p:txBody>
          <a:bodyPr/>
          <a:lstStyle/>
          <a:p>
            <a:r>
              <a:rPr lang="zh-CN" altLang="en-US" dirty="0"/>
              <a:t>内存优化技巧小结</a:t>
            </a:r>
          </a:p>
        </p:txBody>
      </p:sp>
      <p:sp>
        <p:nvSpPr>
          <p:cNvPr id="3" name="内容占位符 2">
            <a:extLst>
              <a:ext uri="{FF2B5EF4-FFF2-40B4-BE49-F238E27FC236}">
                <a16:creationId xmlns:a16="http://schemas.microsoft.com/office/drawing/2014/main" id="{8659CF41-37B6-4FB2-B1FE-9917B0A71B64}"/>
              </a:ext>
            </a:extLst>
          </p:cNvPr>
          <p:cNvSpPr>
            <a:spLocks noGrp="1"/>
          </p:cNvSpPr>
          <p:nvPr>
            <p:ph idx="1"/>
          </p:nvPr>
        </p:nvSpPr>
        <p:spPr/>
        <p:txBody>
          <a:bodyPr/>
          <a:lstStyle/>
          <a:p>
            <a:r>
              <a:rPr lang="zh-CN" altLang="en-US" dirty="0"/>
              <a:t>在进行内存优化时，可以通过简单的公式估算内存利用率：</a:t>
            </a:r>
            <a:endParaRPr lang="en-US" altLang="zh-CN" dirty="0"/>
          </a:p>
          <a:p>
            <a:endParaRPr lang="en-US" altLang="zh-CN" dirty="0"/>
          </a:p>
          <a:p>
            <a:endParaRPr lang="en-US" altLang="zh-CN" dirty="0"/>
          </a:p>
          <a:p>
            <a:pPr marL="0" indent="0">
              <a:buNone/>
            </a:pPr>
            <a:endParaRPr lang="en-US" altLang="zh-CN" dirty="0"/>
          </a:p>
          <a:p>
            <a:r>
              <a:rPr lang="zh-CN" altLang="en-US" dirty="0"/>
              <a:t>优化的目标就是让这个百分比尽可能接近 </a:t>
            </a:r>
            <a:r>
              <a:rPr lang="en-US" altLang="zh-CN" dirty="0"/>
              <a:t>100%</a:t>
            </a:r>
            <a:r>
              <a:rPr lang="zh-CN" altLang="en-US" dirty="0"/>
              <a:t>，同时保持 </a:t>
            </a:r>
            <a:r>
              <a:rPr lang="en-US" altLang="zh-CN" dirty="0"/>
              <a:t>CPU </a:t>
            </a:r>
            <a:r>
              <a:rPr lang="zh-CN" altLang="en-US" dirty="0"/>
              <a:t>的缓存命中率在高位</a:t>
            </a:r>
            <a:endParaRPr lang="en-US" altLang="zh-CN" dirty="0"/>
          </a:p>
          <a:p>
            <a:pPr lvl="1"/>
            <a:r>
              <a:rPr lang="zh-CN" altLang="en-US" sz="2000" dirty="0"/>
              <a:t>数据结构优化（空间）：结构体对齐与重排、结构体位域、联合体</a:t>
            </a:r>
            <a:endParaRPr lang="en-US" altLang="zh-CN" sz="2000" dirty="0"/>
          </a:p>
          <a:p>
            <a:pPr lvl="1"/>
            <a:r>
              <a:rPr lang="zh-CN" altLang="en-US" sz="2000" dirty="0"/>
              <a:t>访问模式优化（速度）：内存块拷贝与赋值、尽可能</a:t>
            </a:r>
            <a:r>
              <a:rPr lang="en-US" altLang="zh-CN" sz="2000" dirty="0"/>
              <a:t>CPU</a:t>
            </a:r>
            <a:r>
              <a:rPr lang="zh-CN" altLang="en-US" sz="2000" dirty="0"/>
              <a:t>缓存友好</a:t>
            </a:r>
            <a:endParaRPr lang="en-US" altLang="zh-CN" sz="2000" dirty="0"/>
          </a:p>
          <a:p>
            <a:pPr lvl="1"/>
            <a:r>
              <a:rPr lang="zh-CN" altLang="en-US" sz="2000" dirty="0"/>
              <a:t>管理策略优化（效率）：减少堆分配次数（</a:t>
            </a:r>
            <a:r>
              <a:rPr lang="en-US" altLang="zh-CN" sz="2000" dirty="0"/>
              <a:t>malloc</a:t>
            </a:r>
            <a:r>
              <a:rPr lang="zh-CN" altLang="en-US" sz="2000" dirty="0"/>
              <a:t>）、使用内存池</a:t>
            </a:r>
          </a:p>
          <a:p>
            <a:pPr lvl="1"/>
            <a:endParaRPr lang="zh-CN" altLang="en-US" dirty="0"/>
          </a:p>
        </p:txBody>
      </p:sp>
      <p:pic>
        <p:nvPicPr>
          <p:cNvPr id="10" name="图片 9">
            <a:extLst>
              <a:ext uri="{FF2B5EF4-FFF2-40B4-BE49-F238E27FC236}">
                <a16:creationId xmlns:a16="http://schemas.microsoft.com/office/drawing/2014/main" id="{84337DCB-6774-4C63-AFDA-FF383FF9EA38}"/>
              </a:ext>
            </a:extLst>
          </p:cNvPr>
          <p:cNvPicPr>
            <a:picLocks noChangeAspect="1"/>
          </p:cNvPicPr>
          <p:nvPr/>
        </p:nvPicPr>
        <p:blipFill>
          <a:blip r:embed="rId2"/>
          <a:stretch>
            <a:fillRect/>
          </a:stretch>
        </p:blipFill>
        <p:spPr>
          <a:xfrm>
            <a:off x="1181100" y="2219325"/>
            <a:ext cx="6781800" cy="1276350"/>
          </a:xfrm>
          <a:prstGeom prst="rect">
            <a:avLst/>
          </a:prstGeom>
        </p:spPr>
      </p:pic>
    </p:spTree>
    <p:extLst>
      <p:ext uri="{BB962C8B-B14F-4D97-AF65-F5344CB8AC3E}">
        <p14:creationId xmlns:p14="http://schemas.microsoft.com/office/powerpoint/2010/main" val="5192144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谢谢！</a:t>
            </a:r>
          </a:p>
        </p:txBody>
      </p:sp>
    </p:spTree>
    <p:extLst>
      <p:ext uri="{BB962C8B-B14F-4D97-AF65-F5344CB8AC3E}">
        <p14:creationId xmlns:p14="http://schemas.microsoft.com/office/powerpoint/2010/main" val="1177922589"/>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9381B8-4C3A-4C68-9F60-49AB0B902C90}"/>
              </a:ext>
            </a:extLst>
          </p:cNvPr>
          <p:cNvSpPr>
            <a:spLocks noGrp="1"/>
          </p:cNvSpPr>
          <p:nvPr>
            <p:ph type="title"/>
          </p:nvPr>
        </p:nvSpPr>
        <p:spPr/>
        <p:txBody>
          <a:bodyPr/>
          <a:lstStyle/>
          <a:p>
            <a:r>
              <a:rPr lang="zh-CN" altLang="en-US" dirty="0"/>
              <a:t>指向数组的指针（例一）</a:t>
            </a:r>
          </a:p>
        </p:txBody>
      </p:sp>
      <p:sp>
        <p:nvSpPr>
          <p:cNvPr id="3" name="内容占位符 2">
            <a:extLst>
              <a:ext uri="{FF2B5EF4-FFF2-40B4-BE49-F238E27FC236}">
                <a16:creationId xmlns:a16="http://schemas.microsoft.com/office/drawing/2014/main" id="{3E90C8F5-4F50-4F78-9A21-E1245BF45567}"/>
              </a:ext>
            </a:extLst>
          </p:cNvPr>
          <p:cNvSpPr>
            <a:spLocks noGrp="1"/>
          </p:cNvSpPr>
          <p:nvPr>
            <p:ph idx="1"/>
          </p:nvPr>
        </p:nvSpPr>
        <p:spPr/>
        <p:txBody>
          <a:bodyPr/>
          <a:lstStyle/>
          <a:p>
            <a:r>
              <a:rPr lang="zh-CN" altLang="en-US" sz="2400" dirty="0">
                <a:solidFill>
                  <a:prstClr val="black"/>
                </a:solidFill>
              </a:rPr>
              <a:t>例：指针与数组的效率比较</a:t>
            </a:r>
            <a:endParaRPr lang="en-US" altLang="zh-CN" sz="2400" dirty="0">
              <a:solidFill>
                <a:prstClr val="black"/>
              </a:solidFill>
            </a:endParaRPr>
          </a:p>
          <a:p>
            <a:endParaRPr lang="zh-CN" altLang="en-US" dirty="0"/>
          </a:p>
        </p:txBody>
      </p:sp>
      <p:sp>
        <p:nvSpPr>
          <p:cNvPr id="5" name="卷形: 垂直 4">
            <a:extLst>
              <a:ext uri="{FF2B5EF4-FFF2-40B4-BE49-F238E27FC236}">
                <a16:creationId xmlns:a16="http://schemas.microsoft.com/office/drawing/2014/main" id="{32ABC89A-04CB-4187-9930-5E82A2356114}"/>
              </a:ext>
            </a:extLst>
          </p:cNvPr>
          <p:cNvSpPr/>
          <p:nvPr/>
        </p:nvSpPr>
        <p:spPr bwMode="auto">
          <a:xfrm>
            <a:off x="660547" y="2088616"/>
            <a:ext cx="7464667" cy="3708318"/>
          </a:xfrm>
          <a:prstGeom prst="verticalScroll">
            <a:avLst>
              <a:gd name="adj" fmla="val 286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#include&lt;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stdio.h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 </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main() {</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a[5]={1,2,3,4,5};</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=0;i&lt;5;i++)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("%6d", </a:t>
            </a:r>
            <a:r>
              <a:rPr kumimoji="0" lang="en-US" altLang="zh-CN" sz="2000" b="0" i="0" u="none" strike="noStrike" kern="0" cap="none" spc="0" normalizeH="0" baseline="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a:t>
            </a:r>
            <a:r>
              <a:rPr kumimoji="0" lang="en-US" altLang="zh-CN" sz="2000" b="0" i="0" u="none" strike="noStrike" kern="0" cap="none" spc="0" normalizeH="0" baseline="0" noProof="0" dirty="0" err="1">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下标法</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=0;i&lt;5;i++)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("%6d", </a:t>
            </a:r>
            <a:r>
              <a:rPr kumimoji="0" lang="en-US" altLang="zh-CN" sz="2000" b="0" i="0" u="none" strike="noStrike" kern="0" cap="none" spc="0" normalizeH="0" baseline="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a+i</a:t>
            </a:r>
            <a:r>
              <a:rPr kumimoji="0" lang="en-US" altLang="zh-CN" sz="2000" b="0" i="0" u="none" strike="noStrike" kern="0" cap="none" spc="0" normalizeH="0" baseline="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数组名法</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putchar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(p=</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&lt;a+5;p++)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("%6d", </a:t>
            </a:r>
            <a:r>
              <a:rPr kumimoji="0" lang="en-US" altLang="zh-CN" sz="2000" b="0" i="0" u="none" strike="noStrike" kern="0" cap="none" spc="0" normalizeH="0" baseline="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指针变量法</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a:t>
            </a:r>
          </a:p>
          <a:p>
            <a:pPr marL="0" marR="0" lvl="1"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3</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条</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运行结果一样</a:t>
            </a:r>
          </a:p>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标注: 线形(带边框和强调线) 6">
            <a:extLst>
              <a:ext uri="{FF2B5EF4-FFF2-40B4-BE49-F238E27FC236}">
                <a16:creationId xmlns:a16="http://schemas.microsoft.com/office/drawing/2014/main" id="{D2624380-BE9B-48BB-A78D-55C3B82D14FA}"/>
              </a:ext>
            </a:extLst>
          </p:cNvPr>
          <p:cNvSpPr/>
          <p:nvPr/>
        </p:nvSpPr>
        <p:spPr bwMode="auto">
          <a:xfrm>
            <a:off x="6502317" y="3301791"/>
            <a:ext cx="1483074" cy="432048"/>
          </a:xfrm>
          <a:prstGeom prst="accentBorderCallout1">
            <a:avLst>
              <a:gd name="adj1" fmla="val 18750"/>
              <a:gd name="adj2" fmla="val -8333"/>
              <a:gd name="adj3" fmla="val 78364"/>
              <a:gd name="adj4" fmla="val -40985"/>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Arial" panose="020B0604020202020204" pitchFamily="34" charset="0"/>
              </a:rPr>
              <a:t>效率相同</a:t>
            </a:r>
          </a:p>
        </p:txBody>
      </p:sp>
      <p:cxnSp>
        <p:nvCxnSpPr>
          <p:cNvPr id="7" name="直接连接符 6">
            <a:extLst>
              <a:ext uri="{FF2B5EF4-FFF2-40B4-BE49-F238E27FC236}">
                <a16:creationId xmlns:a16="http://schemas.microsoft.com/office/drawing/2014/main" id="{5272903C-8B82-41B1-B33B-1C4041CEC3C9}"/>
              </a:ext>
            </a:extLst>
          </p:cNvPr>
          <p:cNvCxnSpPr/>
          <p:nvPr/>
        </p:nvCxnSpPr>
        <p:spPr bwMode="auto">
          <a:xfrm flipH="1">
            <a:off x="6059624" y="3393463"/>
            <a:ext cx="314455" cy="653327"/>
          </a:xfrm>
          <a:prstGeom prst="line">
            <a:avLst/>
          </a:prstGeom>
          <a:solidFill>
            <a:srgbClr val="00B0F0"/>
          </a:solidFill>
          <a:ln w="9525" cap="flat" cmpd="sng" algn="ctr">
            <a:solidFill>
              <a:srgbClr val="ED7D3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标注: 线形(带边框和强调线) 8">
            <a:extLst>
              <a:ext uri="{FF2B5EF4-FFF2-40B4-BE49-F238E27FC236}">
                <a16:creationId xmlns:a16="http://schemas.microsoft.com/office/drawing/2014/main" id="{4E2AC56B-D20F-4546-9567-DFC80CB7843D}"/>
              </a:ext>
            </a:extLst>
          </p:cNvPr>
          <p:cNvSpPr/>
          <p:nvPr/>
        </p:nvSpPr>
        <p:spPr bwMode="auto">
          <a:xfrm>
            <a:off x="6502317" y="5220576"/>
            <a:ext cx="1483074" cy="432048"/>
          </a:xfrm>
          <a:prstGeom prst="accentBorderCallout1">
            <a:avLst>
              <a:gd name="adj1" fmla="val 18750"/>
              <a:gd name="adj2" fmla="val -8333"/>
              <a:gd name="adj3" fmla="val -54110"/>
              <a:gd name="adj4" fmla="val -38690"/>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Arial" panose="020B0604020202020204" pitchFamily="34" charset="0"/>
              </a:rPr>
              <a:t>效率略高</a:t>
            </a:r>
          </a:p>
        </p:txBody>
      </p:sp>
      <p:sp>
        <p:nvSpPr>
          <p:cNvPr id="12" name="文本框 11">
            <a:extLst>
              <a:ext uri="{FF2B5EF4-FFF2-40B4-BE49-F238E27FC236}">
                <a16:creationId xmlns:a16="http://schemas.microsoft.com/office/drawing/2014/main" id="{8B1895EA-DC75-4A2C-A1DF-FE4C013D1223}"/>
              </a:ext>
            </a:extLst>
          </p:cNvPr>
          <p:cNvSpPr txBox="1"/>
          <p:nvPr/>
        </p:nvSpPr>
        <p:spPr>
          <a:xfrm>
            <a:off x="718554" y="5796934"/>
            <a:ext cx="7266838" cy="1077218"/>
          </a:xfrm>
          <a:prstGeom prst="rect">
            <a:avLst/>
          </a:prstGeom>
          <a:noFill/>
        </p:spPr>
        <p:txBody>
          <a:bodyPr wrap="square">
            <a:spAutoFit/>
          </a:bodyPr>
          <a:lstStyle/>
          <a:p>
            <a:pPr marL="742950" lvl="1" indent="-285750">
              <a:spcBef>
                <a:spcPts val="600"/>
              </a:spcBef>
              <a:buFont typeface="Wingdings" panose="05000000000000000000" pitchFamily="2" charset="2"/>
              <a:buChar char="þ"/>
            </a:pPr>
            <a:r>
              <a:rPr lang="zh-CN" altLang="en-US" sz="1800" dirty="0">
                <a:solidFill>
                  <a:prstClr val="black"/>
                </a:solidFill>
                <a:latin typeface="微软雅黑" panose="020B0503020204020204" pitchFamily="34" charset="-122"/>
                <a:ea typeface="微软雅黑" panose="020B0503020204020204" pitchFamily="34" charset="-122"/>
              </a:rPr>
              <a:t>若是按递增或递减顺序访问数组，用指针，效率高</a:t>
            </a:r>
          </a:p>
          <a:p>
            <a:pPr marL="742950" lvl="1" indent="-285750">
              <a:spcBef>
                <a:spcPts val="600"/>
              </a:spcBef>
              <a:buFont typeface="Wingdings" panose="05000000000000000000" pitchFamily="2" charset="2"/>
              <a:buChar char="þ"/>
            </a:pPr>
            <a:r>
              <a:rPr lang="zh-CN" altLang="en-US" sz="1800" dirty="0">
                <a:solidFill>
                  <a:prstClr val="black"/>
                </a:solidFill>
                <a:latin typeface="微软雅黑" panose="020B0503020204020204" pitchFamily="34" charset="-122"/>
                <a:ea typeface="微软雅黑" panose="020B0503020204020204" pitchFamily="34" charset="-122"/>
              </a:rPr>
              <a:t>若不确定多维数组的高维大小，用指针，灵活</a:t>
            </a:r>
            <a:endParaRPr lang="en-US" altLang="zh-CN" sz="1800" dirty="0">
              <a:solidFill>
                <a:prstClr val="black"/>
              </a:solidFill>
              <a:latin typeface="微软雅黑" panose="020B0503020204020204" pitchFamily="34" charset="-122"/>
              <a:ea typeface="微软雅黑" panose="020B0503020204020204" pitchFamily="34" charset="-122"/>
            </a:endParaRPr>
          </a:p>
          <a:p>
            <a:pPr marL="742950" lvl="1" indent="-285750">
              <a:spcBef>
                <a:spcPts val="600"/>
              </a:spcBef>
              <a:buFont typeface="Wingdings" panose="05000000000000000000" pitchFamily="2" charset="2"/>
              <a:buChar char="þ"/>
            </a:pPr>
            <a:r>
              <a:rPr lang="zh-CN" altLang="en-US" sz="1800" dirty="0">
                <a:solidFill>
                  <a:prstClr val="black"/>
                </a:solidFill>
                <a:latin typeface="微软雅黑" panose="020B0503020204020204" pitchFamily="34" charset="-122"/>
                <a:ea typeface="微软雅黑" panose="020B0503020204020204" pitchFamily="34" charset="-122"/>
              </a:rPr>
              <a:t>若随机访问数组，用下标，简洁明了</a:t>
            </a:r>
          </a:p>
        </p:txBody>
      </p:sp>
    </p:spTree>
    <p:extLst>
      <p:ext uri="{BB962C8B-B14F-4D97-AF65-F5344CB8AC3E}">
        <p14:creationId xmlns:p14="http://schemas.microsoft.com/office/powerpoint/2010/main" val="173358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B9BA04-C7CA-4A90-B184-4A092C61C3D2}"/>
              </a:ext>
            </a:extLst>
          </p:cNvPr>
          <p:cNvSpPr>
            <a:spLocks noGrp="1"/>
          </p:cNvSpPr>
          <p:nvPr>
            <p:ph type="title"/>
          </p:nvPr>
        </p:nvSpPr>
        <p:spPr/>
        <p:txBody>
          <a:bodyPr/>
          <a:lstStyle/>
          <a:p>
            <a:r>
              <a:rPr lang="zh-CN" altLang="en-US" dirty="0"/>
              <a:t>指向数组的指针（例二）</a:t>
            </a:r>
          </a:p>
        </p:txBody>
      </p:sp>
      <p:sp>
        <p:nvSpPr>
          <p:cNvPr id="3" name="内容占位符 2">
            <a:extLst>
              <a:ext uri="{FF2B5EF4-FFF2-40B4-BE49-F238E27FC236}">
                <a16:creationId xmlns:a16="http://schemas.microsoft.com/office/drawing/2014/main" id="{5DAB73C7-18A9-4A92-9A30-06CCFC01DE50}"/>
              </a:ext>
            </a:extLst>
          </p:cNvPr>
          <p:cNvSpPr>
            <a:spLocks noGrp="1"/>
          </p:cNvSpPr>
          <p:nvPr>
            <p:ph idx="1"/>
          </p:nvPr>
        </p:nvSpPr>
        <p:spPr/>
        <p:txBody>
          <a:bodyPr/>
          <a:lstStyle/>
          <a:p>
            <a:r>
              <a:rPr lang="zh-CN" altLang="en-US" dirty="0"/>
              <a:t>例：猜意图，找错误</a:t>
            </a:r>
          </a:p>
          <a:p>
            <a:endParaRPr lang="zh-CN" altLang="en-US" dirty="0"/>
          </a:p>
        </p:txBody>
      </p:sp>
      <p:sp>
        <p:nvSpPr>
          <p:cNvPr id="4" name="卷形: 垂直 4">
            <a:extLst>
              <a:ext uri="{FF2B5EF4-FFF2-40B4-BE49-F238E27FC236}">
                <a16:creationId xmlns:a16="http://schemas.microsoft.com/office/drawing/2014/main" id="{08C883D1-4407-440A-86F2-25E05B7F5EB3}"/>
              </a:ext>
            </a:extLst>
          </p:cNvPr>
          <p:cNvSpPr/>
          <p:nvPr/>
        </p:nvSpPr>
        <p:spPr bwMode="auto">
          <a:xfrm>
            <a:off x="582492" y="2207803"/>
            <a:ext cx="6565654" cy="3240360"/>
          </a:xfrm>
          <a:prstGeom prst="verticalScroll">
            <a:avLst>
              <a:gd name="adj" fmla="val 43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#include&lt;stdio.h&gt;</a:t>
            </a:r>
          </a:p>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a:t>
            </a:r>
          </a:p>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a[10], *p;</a:t>
            </a:r>
          </a:p>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p=a;</a:t>
            </a:r>
          </a:p>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=0;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&lt;6;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scanf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("%d", p++);</a:t>
            </a:r>
          </a:p>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=0;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&lt;6;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("%6d\t", *p++);</a:t>
            </a:r>
          </a:p>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p>
          <a:p>
            <a:pPr marL="0" marR="0" lvl="2" indent="0" defTabSz="914400" eaLnBrk="0" fontAlgn="base" latinLnBrk="0" hangingPunct="0">
              <a:lnSpc>
                <a:spcPct val="100000"/>
              </a:lnSpc>
              <a:spcBef>
                <a:spcPts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文本框 5">
            <a:extLst>
              <a:ext uri="{FF2B5EF4-FFF2-40B4-BE49-F238E27FC236}">
                <a16:creationId xmlns:a16="http://schemas.microsoft.com/office/drawing/2014/main" id="{DD252B91-4C34-4ABC-B8D5-018E8B114F27}"/>
              </a:ext>
            </a:extLst>
          </p:cNvPr>
          <p:cNvSpPr txBox="1"/>
          <p:nvPr/>
        </p:nvSpPr>
        <p:spPr>
          <a:xfrm>
            <a:off x="659422" y="5602069"/>
            <a:ext cx="5750169" cy="723275"/>
          </a:xfrm>
          <a:prstGeom prst="rect">
            <a:avLst/>
          </a:prstGeom>
          <a:noFill/>
        </p:spPr>
        <p:txBody>
          <a:bodyPr wrap="square">
            <a:spAutoFit/>
          </a:bodyPr>
          <a:lstStyle/>
          <a:p>
            <a:pPr marL="742950" lvl="1" indent="-285750">
              <a:spcBef>
                <a:spcPts val="600"/>
              </a:spcBef>
              <a:buFont typeface="Wingdings" panose="05000000000000000000" pitchFamily="2" charset="2"/>
              <a:buChar char="þ"/>
            </a:pPr>
            <a:r>
              <a:rPr lang="zh-CN" altLang="en-US" sz="1800" dirty="0">
                <a:solidFill>
                  <a:srgbClr val="000000"/>
                </a:solidFill>
                <a:latin typeface="微软雅黑" panose="020B0503020204020204" pitchFamily="34" charset="-122"/>
                <a:ea typeface="微软雅黑" panose="020B0503020204020204" pitchFamily="34" charset="-122"/>
              </a:rPr>
              <a:t>指针未复位</a:t>
            </a:r>
            <a:endParaRPr lang="en-US" altLang="zh-CN" sz="1800" dirty="0">
              <a:solidFill>
                <a:srgbClr val="000000"/>
              </a:solidFill>
              <a:latin typeface="微软雅黑" panose="020B0503020204020204" pitchFamily="34" charset="-122"/>
              <a:ea typeface="微软雅黑" panose="020B0503020204020204" pitchFamily="34" charset="-122"/>
            </a:endParaRPr>
          </a:p>
          <a:p>
            <a:pPr marL="742950" lvl="1" indent="-285750">
              <a:spcBef>
                <a:spcPts val="600"/>
              </a:spcBef>
              <a:buFont typeface="Wingdings" panose="05000000000000000000" pitchFamily="2" charset="2"/>
              <a:buChar char="þ"/>
            </a:pPr>
            <a:r>
              <a:rPr lang="zh-CN" altLang="en-US" sz="1800" dirty="0">
                <a:solidFill>
                  <a:srgbClr val="000000"/>
                </a:solidFill>
                <a:latin typeface="微软雅黑" panose="020B0503020204020204" pitchFamily="34" charset="-122"/>
                <a:ea typeface="微软雅黑" panose="020B0503020204020204" pitchFamily="34" charset="-122"/>
              </a:rPr>
              <a:t>数组越界</a:t>
            </a:r>
            <a:endParaRPr lang="en-US" altLang="zh-CN" sz="1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4994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41A260-1D89-423C-851C-052731770C30}"/>
              </a:ext>
            </a:extLst>
          </p:cNvPr>
          <p:cNvSpPr>
            <a:spLocks noGrp="1"/>
          </p:cNvSpPr>
          <p:nvPr>
            <p:ph type="title"/>
          </p:nvPr>
        </p:nvSpPr>
        <p:spPr/>
        <p:txBody>
          <a:bodyPr/>
          <a:lstStyle/>
          <a:p>
            <a:r>
              <a:rPr lang="zh-CN" altLang="en-US" dirty="0"/>
              <a:t>指向数组的指针（例三）</a:t>
            </a:r>
          </a:p>
        </p:txBody>
      </p:sp>
      <p:sp>
        <p:nvSpPr>
          <p:cNvPr id="3" name="内容占位符 2">
            <a:extLst>
              <a:ext uri="{FF2B5EF4-FFF2-40B4-BE49-F238E27FC236}">
                <a16:creationId xmlns:a16="http://schemas.microsoft.com/office/drawing/2014/main" id="{024720E9-0CC4-43B9-ABE6-F3AFD6816FB5}"/>
              </a:ext>
            </a:extLst>
          </p:cNvPr>
          <p:cNvSpPr>
            <a:spLocks noGrp="1"/>
          </p:cNvSpPr>
          <p:nvPr>
            <p:ph idx="1"/>
          </p:nvPr>
        </p:nvSpPr>
        <p:spPr/>
        <p:txBody>
          <a:bodyPr/>
          <a:lstStyle/>
          <a:p>
            <a:r>
              <a:rPr lang="zh-CN" altLang="en-US" dirty="0"/>
              <a:t>例：利用指针访问二维数据，并输出</a:t>
            </a:r>
          </a:p>
          <a:p>
            <a:endParaRPr lang="zh-CN" altLang="en-US" dirty="0"/>
          </a:p>
        </p:txBody>
      </p:sp>
      <p:grpSp>
        <p:nvGrpSpPr>
          <p:cNvPr id="7" name="组合 6">
            <a:extLst>
              <a:ext uri="{FF2B5EF4-FFF2-40B4-BE49-F238E27FC236}">
                <a16:creationId xmlns:a16="http://schemas.microsoft.com/office/drawing/2014/main" id="{7B5EE60E-C9E0-4A83-8A32-BB123A6EBA78}"/>
              </a:ext>
            </a:extLst>
          </p:cNvPr>
          <p:cNvGrpSpPr/>
          <p:nvPr/>
        </p:nvGrpSpPr>
        <p:grpSpPr>
          <a:xfrm>
            <a:off x="617895" y="2067636"/>
            <a:ext cx="8007170" cy="4604835"/>
            <a:chOff x="2721131" y="836713"/>
            <a:chExt cx="8007170" cy="4604835"/>
          </a:xfrm>
        </p:grpSpPr>
        <p:sp>
          <p:nvSpPr>
            <p:cNvPr id="8" name="卷形: 垂直 4">
              <a:extLst>
                <a:ext uri="{FF2B5EF4-FFF2-40B4-BE49-F238E27FC236}">
                  <a16:creationId xmlns:a16="http://schemas.microsoft.com/office/drawing/2014/main" id="{2AD8510C-A505-4B66-9B53-43B3F7A46ED5}"/>
                </a:ext>
              </a:extLst>
            </p:cNvPr>
            <p:cNvSpPr/>
            <p:nvPr/>
          </p:nvSpPr>
          <p:spPr bwMode="auto">
            <a:xfrm>
              <a:off x="2721131" y="836713"/>
              <a:ext cx="6768752" cy="4604835"/>
            </a:xfrm>
            <a:prstGeom prst="verticalScroll">
              <a:avLst>
                <a:gd name="adj" fmla="val 278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a[3][4],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j, *p, n=0;</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=0;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&lt;3;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(j=0; j&lt;4;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j++</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954F72"/>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954F72"/>
                  </a:solidFill>
                  <a:effectLst/>
                  <a:uLnTx/>
                  <a:uFillTx/>
                  <a:latin typeface="Times New Roman" panose="02020603050405020304" pitchFamily="18" charset="0"/>
                  <a:ea typeface="微软雅黑"/>
                  <a:cs typeface="Times New Roman" panose="02020603050405020304" pitchFamily="18" charset="0"/>
                </a:rPr>
                <a:t>a+i</a:t>
              </a:r>
              <a:r>
                <a:rPr kumimoji="0" lang="en-US" altLang="zh-CN" sz="2400" b="0" i="0" u="none" strike="noStrike" kern="0" cap="none" spc="0" normalizeH="0" baseline="0" noProof="0" dirty="0">
                  <a:ln>
                    <a:noFill/>
                  </a:ln>
                  <a:solidFill>
                    <a:srgbClr val="954F72"/>
                  </a:solidFill>
                  <a:effectLst/>
                  <a:uLnTx/>
                  <a:uFillTx/>
                  <a:latin typeface="Times New Roman" panose="02020603050405020304" pitchFamily="18" charset="0"/>
                  <a:ea typeface="微软雅黑"/>
                  <a:cs typeface="Times New Roman" panose="02020603050405020304" pitchFamily="18" charset="0"/>
                </a:rPr>
                <a:t>)+j)</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*4+j;</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(p=</a:t>
              </a:r>
              <a:r>
                <a:rPr kumimoji="0" lang="en-US" altLang="zh-CN" sz="2400" b="0" i="0" u="none" strike="noStrike" kern="0" cap="none" spc="0" normalizeH="0" baseline="0" noProof="0" dirty="0">
                  <a:ln>
                    <a:noFill/>
                  </a:ln>
                  <a:solidFill>
                    <a:srgbClr val="954F72"/>
                  </a:solidFill>
                  <a:effectLst/>
                  <a:uLnTx/>
                  <a:uFillTx/>
                  <a:latin typeface="Times New Roman" panose="02020603050405020304" pitchFamily="18" charset="0"/>
                  <a:ea typeface="微软雅黑"/>
                  <a:cs typeface="Times New Roman" panose="02020603050405020304" pitchFamily="18" charset="0"/>
                </a:rPr>
                <a:t>&amp;a[0][0]</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p&lt;=</a:t>
              </a:r>
              <a:r>
                <a:rPr kumimoji="0" lang="en-US" altLang="zh-CN" sz="2400" b="0" i="0" u="none" strike="noStrike" kern="0" cap="none" spc="0" normalizeH="0" baseline="0" noProof="0" dirty="0">
                  <a:ln>
                    <a:noFill/>
                  </a:ln>
                  <a:solidFill>
                    <a:srgbClr val="954F72"/>
                  </a:solidFill>
                  <a:effectLst/>
                  <a:uLnTx/>
                  <a:uFillTx/>
                  <a:latin typeface="Times New Roman" panose="02020603050405020304" pitchFamily="18" charset="0"/>
                  <a:ea typeface="微软雅黑"/>
                  <a:cs typeface="Times New Roman" panose="02020603050405020304" pitchFamily="18" charset="0"/>
                </a:rPr>
                <a:t>&amp;a[2][3]</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 {</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(“%6d”, *p);</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(++n%4 == 0)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9" name="矩形 8">
              <a:extLst>
                <a:ext uri="{FF2B5EF4-FFF2-40B4-BE49-F238E27FC236}">
                  <a16:creationId xmlns:a16="http://schemas.microsoft.com/office/drawing/2014/main" id="{5E00F580-9C9F-44F2-972E-EC0A770AC771}"/>
                </a:ext>
              </a:extLst>
            </p:cNvPr>
            <p:cNvSpPr/>
            <p:nvPr/>
          </p:nvSpPr>
          <p:spPr>
            <a:xfrm>
              <a:off x="7596461" y="3832845"/>
              <a:ext cx="3131840" cy="1323439"/>
            </a:xfrm>
            <a:prstGeom prst="rect">
              <a:avLst/>
            </a:prstGeom>
            <a:solidFill>
              <a:srgbClr val="92D050">
                <a:lumMod val="20000"/>
                <a:lumOff val="80000"/>
              </a:srgbClr>
            </a:solid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程序运行结果</a:t>
              </a:r>
              <a:endParaRPr kumimoji="0" lang="en-US" altLang="zh-CN"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a:p>
              <a:pPr marL="0" marR="0" lvl="0" indent="0" defTabSz="914400" eaLnBrk="0" fontAlgn="base" latinLnBrk="0" hangingPunct="0">
                <a:lnSpc>
                  <a:spcPct val="100000"/>
                </a:lnSpc>
                <a:spcBef>
                  <a:spcPct val="0"/>
                </a:spcBef>
                <a:spcAft>
                  <a:spcPct val="0"/>
                </a:spcAft>
                <a:buClrTx/>
                <a:buSzTx/>
                <a:buFontTx/>
                <a:buNone/>
                <a:tabLst>
                  <a:tab pos="541338" algn="l"/>
                  <a:tab pos="1071563" algn="l"/>
                  <a:tab pos="1612900" algn="l"/>
                  <a:tab pos="2152650" algn="l"/>
                </a:tabLst>
                <a:defRPr/>
              </a:pPr>
              <a:r>
                <a:rPr kumimoji="0" lang="en-US" altLang="zh-CN" sz="2000" b="0" i="0" u="none" strike="noStrike" kern="0" cap="none" spc="0" normalizeH="0" baseline="0" noProof="0" dirty="0">
                  <a:ln>
                    <a:noFill/>
                  </a:ln>
                  <a:solidFill>
                    <a:prstClr val="black"/>
                  </a:solidFill>
                  <a:effectLst/>
                  <a:uLnTx/>
                  <a:uFillTx/>
                  <a:latin typeface="Consolas" panose="020B0609020204030204" pitchFamily="49" charset="0"/>
                  <a:ea typeface="微软雅黑" pitchFamily="34" charset="-122"/>
                </a:rPr>
                <a:t>0     1     2     3</a:t>
              </a:r>
            </a:p>
            <a:p>
              <a:pPr marL="0" marR="0" lvl="0" indent="0" defTabSz="914400" eaLnBrk="0" fontAlgn="base" latinLnBrk="0" hangingPunct="0">
                <a:lnSpc>
                  <a:spcPct val="100000"/>
                </a:lnSpc>
                <a:spcBef>
                  <a:spcPct val="0"/>
                </a:spcBef>
                <a:spcAft>
                  <a:spcPct val="0"/>
                </a:spcAft>
                <a:buClrTx/>
                <a:buSzTx/>
                <a:buFontTx/>
                <a:buNone/>
                <a:tabLst>
                  <a:tab pos="541338" algn="l"/>
                  <a:tab pos="1071563" algn="l"/>
                  <a:tab pos="1612900" algn="l"/>
                  <a:tab pos="2152650" algn="l"/>
                </a:tabLst>
                <a:defRPr/>
              </a:pPr>
              <a:r>
                <a:rPr kumimoji="0" lang="en-US" altLang="zh-CN" sz="2000" b="0" i="0" u="none" strike="noStrike" kern="0" cap="none" spc="0" normalizeH="0" baseline="0" noProof="0" dirty="0">
                  <a:ln>
                    <a:noFill/>
                  </a:ln>
                  <a:solidFill>
                    <a:prstClr val="black"/>
                  </a:solidFill>
                  <a:effectLst/>
                  <a:uLnTx/>
                  <a:uFillTx/>
                  <a:latin typeface="Consolas" panose="020B0609020204030204" pitchFamily="49" charset="0"/>
                  <a:ea typeface="微软雅黑" pitchFamily="34" charset="-122"/>
                </a:rPr>
                <a:t>4     5     6     7</a:t>
              </a:r>
            </a:p>
            <a:p>
              <a:pPr marL="0" marR="0" lvl="0" indent="0" defTabSz="914400" eaLnBrk="0" fontAlgn="base" latinLnBrk="0" hangingPunct="0">
                <a:lnSpc>
                  <a:spcPct val="100000"/>
                </a:lnSpc>
                <a:spcBef>
                  <a:spcPct val="0"/>
                </a:spcBef>
                <a:spcAft>
                  <a:spcPct val="0"/>
                </a:spcAft>
                <a:buClrTx/>
                <a:buSzTx/>
                <a:buFontTx/>
                <a:buNone/>
                <a:tabLst>
                  <a:tab pos="541338" algn="l"/>
                  <a:tab pos="1071563" algn="l"/>
                  <a:tab pos="1612900" algn="l"/>
                  <a:tab pos="2152650" algn="l"/>
                </a:tabLst>
                <a:defRPr/>
              </a:pPr>
              <a:r>
                <a:rPr kumimoji="0" lang="en-US" altLang="zh-CN" sz="2000" b="0" i="0" u="none" strike="noStrike" kern="0" cap="none" spc="0" normalizeH="0" baseline="0" noProof="0" dirty="0">
                  <a:ln>
                    <a:noFill/>
                  </a:ln>
                  <a:solidFill>
                    <a:prstClr val="black"/>
                  </a:solidFill>
                  <a:effectLst/>
                  <a:uLnTx/>
                  <a:uFillTx/>
                  <a:latin typeface="Consolas" panose="020B0609020204030204" pitchFamily="49" charset="0"/>
                  <a:ea typeface="微软雅黑" pitchFamily="34" charset="-122"/>
                </a:rPr>
                <a:t>8     9    10    11</a:t>
              </a:r>
            </a:p>
          </p:txBody>
        </p:sp>
      </p:grpSp>
    </p:spTree>
    <p:extLst>
      <p:ext uri="{BB962C8B-B14F-4D97-AF65-F5344CB8AC3E}">
        <p14:creationId xmlns:p14="http://schemas.microsoft.com/office/powerpoint/2010/main" val="277382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92B18F-8D1D-46E0-BCCE-49450C8C43D1}"/>
              </a:ext>
            </a:extLst>
          </p:cNvPr>
          <p:cNvSpPr>
            <a:spLocks noGrp="1"/>
          </p:cNvSpPr>
          <p:nvPr>
            <p:ph type="title"/>
          </p:nvPr>
        </p:nvSpPr>
        <p:spPr/>
        <p:txBody>
          <a:bodyPr/>
          <a:lstStyle/>
          <a:p>
            <a:r>
              <a:rPr lang="zh-CN" altLang="en-US" dirty="0"/>
              <a:t>指向二维数组的指针</a:t>
            </a:r>
          </a:p>
        </p:txBody>
      </p:sp>
      <p:sp>
        <p:nvSpPr>
          <p:cNvPr id="3" name="内容占位符 2">
            <a:extLst>
              <a:ext uri="{FF2B5EF4-FFF2-40B4-BE49-F238E27FC236}">
                <a16:creationId xmlns:a16="http://schemas.microsoft.com/office/drawing/2014/main" id="{B025A077-5F95-42D4-A48B-C5CE8EF46867}"/>
              </a:ext>
            </a:extLst>
          </p:cNvPr>
          <p:cNvSpPr>
            <a:spLocks noGrp="1"/>
          </p:cNvSpPr>
          <p:nvPr>
            <p:ph idx="1"/>
          </p:nvPr>
        </p:nvSpPr>
        <p:spPr/>
        <p:txBody>
          <a:bodyPr/>
          <a:lstStyle/>
          <a:p>
            <a:pPr lvl="0">
              <a:lnSpc>
                <a:spcPct val="120000"/>
              </a:lnSpc>
              <a:spcBef>
                <a:spcPts val="0"/>
              </a:spcBef>
            </a:pPr>
            <a:r>
              <a:rPr lang="zh-CN" altLang="en-US" sz="2800" dirty="0">
                <a:solidFill>
                  <a:prstClr val="black"/>
                </a:solidFill>
              </a:rPr>
              <a:t>定义形式：</a:t>
            </a:r>
            <a:r>
              <a:rPr lang="zh-CN" altLang="en-US" sz="2800" dirty="0">
                <a:solidFill>
                  <a:srgbClr val="0070C0"/>
                </a:solidFill>
              </a:rPr>
              <a:t>类型名  </a:t>
            </a:r>
            <a:r>
              <a:rPr lang="en-US" altLang="zh-CN" sz="2800" dirty="0">
                <a:solidFill>
                  <a:srgbClr val="0070C0"/>
                </a:solidFill>
              </a:rPr>
              <a:t>(*</a:t>
            </a:r>
            <a:r>
              <a:rPr lang="zh-CN" altLang="en-US" sz="2800" dirty="0">
                <a:solidFill>
                  <a:srgbClr val="0070C0"/>
                </a:solidFill>
              </a:rPr>
              <a:t>变量名</a:t>
            </a:r>
            <a:r>
              <a:rPr lang="en-US" altLang="zh-CN" sz="2800" dirty="0">
                <a:solidFill>
                  <a:srgbClr val="0070C0"/>
                </a:solidFill>
              </a:rPr>
              <a:t>)[</a:t>
            </a:r>
            <a:r>
              <a:rPr lang="zh-CN" altLang="en-US" sz="2800" dirty="0">
                <a:solidFill>
                  <a:srgbClr val="0070C0"/>
                </a:solidFill>
              </a:rPr>
              <a:t>数组大小</a:t>
            </a:r>
            <a:r>
              <a:rPr lang="en-US" altLang="zh-CN" sz="2800" dirty="0">
                <a:solidFill>
                  <a:srgbClr val="0070C0"/>
                </a:solidFill>
              </a:rPr>
              <a:t>]</a:t>
            </a:r>
          </a:p>
          <a:p>
            <a:pPr lvl="1">
              <a:lnSpc>
                <a:spcPct val="120000"/>
              </a:lnSpc>
              <a:spcBef>
                <a:spcPts val="0"/>
              </a:spcBef>
            </a:pPr>
            <a:r>
              <a:rPr lang="zh-CN" altLang="en-US" sz="2400" dirty="0">
                <a:solidFill>
                  <a:prstClr val="black"/>
                </a:solidFill>
              </a:rPr>
              <a:t>如：</a:t>
            </a:r>
            <a:r>
              <a:rPr lang="en-US" altLang="zh-CN" sz="2400" dirty="0">
                <a:solidFill>
                  <a:srgbClr val="000000"/>
                </a:solidFill>
              </a:rPr>
              <a:t>int (*pa)[4]</a:t>
            </a:r>
            <a:r>
              <a:rPr lang="zh-CN" altLang="en-US" sz="2400" dirty="0">
                <a:solidFill>
                  <a:prstClr val="black"/>
                </a:solidFill>
              </a:rPr>
              <a:t>，</a:t>
            </a:r>
            <a:r>
              <a:rPr lang="en-US" altLang="zh-CN" sz="2400" dirty="0">
                <a:solidFill>
                  <a:prstClr val="black"/>
                </a:solidFill>
              </a:rPr>
              <a:t>pa</a:t>
            </a:r>
            <a:r>
              <a:rPr lang="zh-CN" altLang="en-US" sz="2400" dirty="0">
                <a:solidFill>
                  <a:prstClr val="black"/>
                </a:solidFill>
              </a:rPr>
              <a:t>是指向“由</a:t>
            </a:r>
            <a:r>
              <a:rPr lang="en-US" altLang="zh-CN" sz="2400" dirty="0">
                <a:solidFill>
                  <a:prstClr val="black"/>
                </a:solidFill>
              </a:rPr>
              <a:t>4</a:t>
            </a:r>
            <a:r>
              <a:rPr lang="zh-CN" altLang="en-US" sz="2400" dirty="0">
                <a:solidFill>
                  <a:prstClr val="black"/>
                </a:solidFill>
              </a:rPr>
              <a:t>个整型量构成的数组”的指针变量</a:t>
            </a:r>
            <a:endParaRPr lang="en-US" altLang="zh-CN" sz="2400" dirty="0">
              <a:solidFill>
                <a:prstClr val="black"/>
              </a:solidFill>
            </a:endParaRPr>
          </a:p>
          <a:p>
            <a:pPr lvl="2">
              <a:lnSpc>
                <a:spcPct val="120000"/>
              </a:lnSpc>
              <a:spcBef>
                <a:spcPts val="0"/>
              </a:spcBef>
            </a:pPr>
            <a:r>
              <a:rPr lang="zh-CN" altLang="en-US" dirty="0">
                <a:solidFill>
                  <a:prstClr val="black"/>
                </a:solidFill>
              </a:rPr>
              <a:t>若有</a:t>
            </a:r>
            <a:r>
              <a:rPr lang="en-US" altLang="zh-CN" dirty="0">
                <a:solidFill>
                  <a:prstClr val="black"/>
                </a:solidFill>
              </a:rPr>
              <a:t>int a[2][4]</a:t>
            </a:r>
            <a:r>
              <a:rPr lang="zh-CN" altLang="en-US" dirty="0">
                <a:solidFill>
                  <a:prstClr val="black"/>
                </a:solidFill>
              </a:rPr>
              <a:t>，则可以</a:t>
            </a:r>
            <a:r>
              <a:rPr lang="en-US" altLang="zh-CN" dirty="0">
                <a:solidFill>
                  <a:prstClr val="black"/>
                </a:solidFill>
              </a:rPr>
              <a:t>pa=a;</a:t>
            </a:r>
          </a:p>
          <a:p>
            <a:pPr lvl="1">
              <a:lnSpc>
                <a:spcPct val="120000"/>
              </a:lnSpc>
              <a:spcBef>
                <a:spcPts val="0"/>
              </a:spcBef>
            </a:pPr>
            <a:endParaRPr lang="en-US" altLang="zh-CN" sz="2400" dirty="0">
              <a:solidFill>
                <a:prstClr val="black"/>
              </a:solidFill>
            </a:endParaRPr>
          </a:p>
          <a:p>
            <a:pPr lvl="1">
              <a:lnSpc>
                <a:spcPct val="120000"/>
              </a:lnSpc>
              <a:spcBef>
                <a:spcPts val="0"/>
              </a:spcBef>
            </a:pPr>
            <a:r>
              <a:rPr lang="zh-CN" altLang="en-US" sz="2400" dirty="0">
                <a:solidFill>
                  <a:prstClr val="black"/>
                </a:solidFill>
              </a:rPr>
              <a:t>如：</a:t>
            </a:r>
            <a:r>
              <a:rPr lang="en-US" altLang="zh-CN" sz="2400" dirty="0">
                <a:solidFill>
                  <a:srgbClr val="000000"/>
                </a:solidFill>
              </a:rPr>
              <a:t>char (*next)[16]</a:t>
            </a:r>
            <a:r>
              <a:rPr lang="en-US" altLang="zh-CN" sz="2400" dirty="0">
                <a:solidFill>
                  <a:prstClr val="black"/>
                </a:solidFill>
              </a:rPr>
              <a:t>, next</a:t>
            </a:r>
            <a:r>
              <a:rPr lang="zh-CN" altLang="en-US" sz="2400" dirty="0">
                <a:solidFill>
                  <a:prstClr val="black"/>
                </a:solidFill>
              </a:rPr>
              <a:t>是指向“由</a:t>
            </a:r>
            <a:r>
              <a:rPr lang="en-US" altLang="zh-CN" sz="2400" dirty="0">
                <a:solidFill>
                  <a:prstClr val="black"/>
                </a:solidFill>
              </a:rPr>
              <a:t>16</a:t>
            </a:r>
            <a:r>
              <a:rPr lang="zh-CN" altLang="en-US" sz="2400" dirty="0">
                <a:solidFill>
                  <a:prstClr val="black"/>
                </a:solidFill>
              </a:rPr>
              <a:t>个字符构成的数组”的指针变量</a:t>
            </a:r>
            <a:endParaRPr lang="en-US" altLang="zh-CN" sz="2400" dirty="0">
              <a:solidFill>
                <a:prstClr val="black"/>
              </a:solidFill>
            </a:endParaRPr>
          </a:p>
          <a:p>
            <a:pPr lvl="2">
              <a:lnSpc>
                <a:spcPct val="120000"/>
              </a:lnSpc>
              <a:spcBef>
                <a:spcPts val="0"/>
              </a:spcBef>
            </a:pPr>
            <a:r>
              <a:rPr lang="zh-CN" altLang="en-US" dirty="0">
                <a:solidFill>
                  <a:prstClr val="black"/>
                </a:solidFill>
              </a:rPr>
              <a:t>若有</a:t>
            </a:r>
            <a:r>
              <a:rPr lang="en-US" altLang="zh-CN" dirty="0">
                <a:solidFill>
                  <a:prstClr val="black"/>
                </a:solidFill>
              </a:rPr>
              <a:t>char n[5][16]</a:t>
            </a:r>
            <a:r>
              <a:rPr lang="zh-CN" altLang="en-US" dirty="0">
                <a:solidFill>
                  <a:prstClr val="black"/>
                </a:solidFill>
              </a:rPr>
              <a:t>，则可以</a:t>
            </a:r>
            <a:r>
              <a:rPr lang="en-US" altLang="zh-CN" dirty="0">
                <a:solidFill>
                  <a:prstClr val="black"/>
                </a:solidFill>
              </a:rPr>
              <a:t>next=n;</a:t>
            </a:r>
            <a:endParaRPr lang="en-US" altLang="zh-CN" sz="3200" dirty="0">
              <a:solidFill>
                <a:prstClr val="black"/>
              </a:solidFill>
            </a:endParaRPr>
          </a:p>
          <a:p>
            <a:endParaRPr lang="zh-CN" altLang="en-US" dirty="0"/>
          </a:p>
        </p:txBody>
      </p:sp>
    </p:spTree>
    <p:extLst>
      <p:ext uri="{BB962C8B-B14F-4D97-AF65-F5344CB8AC3E}">
        <p14:creationId xmlns:p14="http://schemas.microsoft.com/office/powerpoint/2010/main" val="120073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AB14FE-DC25-4518-90A0-F303F7EFB08F}"/>
              </a:ext>
            </a:extLst>
          </p:cNvPr>
          <p:cNvSpPr>
            <a:spLocks noGrp="1"/>
          </p:cNvSpPr>
          <p:nvPr>
            <p:ph type="title"/>
          </p:nvPr>
        </p:nvSpPr>
        <p:spPr/>
        <p:txBody>
          <a:bodyPr/>
          <a:lstStyle/>
          <a:p>
            <a:r>
              <a:rPr lang="zh-CN" altLang="en-US" dirty="0"/>
              <a:t>指向二维数组的指针（例）</a:t>
            </a:r>
          </a:p>
        </p:txBody>
      </p:sp>
      <p:sp>
        <p:nvSpPr>
          <p:cNvPr id="3" name="内容占位符 2">
            <a:extLst>
              <a:ext uri="{FF2B5EF4-FFF2-40B4-BE49-F238E27FC236}">
                <a16:creationId xmlns:a16="http://schemas.microsoft.com/office/drawing/2014/main" id="{13E92996-A913-44A6-995E-71998AD12FF9}"/>
              </a:ext>
            </a:extLst>
          </p:cNvPr>
          <p:cNvSpPr>
            <a:spLocks noGrp="1"/>
          </p:cNvSpPr>
          <p:nvPr>
            <p:ph idx="1"/>
          </p:nvPr>
        </p:nvSpPr>
        <p:spPr/>
        <p:txBody>
          <a:bodyPr/>
          <a:lstStyle/>
          <a:p>
            <a:r>
              <a:rPr lang="zh-CN" altLang="en-US" dirty="0"/>
              <a:t>例：被调函数的形参分别用指向基本类型的指针变量和指向数组的指针变量实现二维数组传递</a:t>
            </a:r>
          </a:p>
          <a:p>
            <a:endParaRPr lang="zh-CN" altLang="en-US" dirty="0"/>
          </a:p>
        </p:txBody>
      </p:sp>
      <p:sp>
        <p:nvSpPr>
          <p:cNvPr id="4" name="卷形: 垂直 6">
            <a:extLst>
              <a:ext uri="{FF2B5EF4-FFF2-40B4-BE49-F238E27FC236}">
                <a16:creationId xmlns:a16="http://schemas.microsoft.com/office/drawing/2014/main" id="{F178903B-041A-4F26-86C1-A1C57F9E2A08}"/>
              </a:ext>
            </a:extLst>
          </p:cNvPr>
          <p:cNvSpPr/>
          <p:nvPr/>
        </p:nvSpPr>
        <p:spPr bwMode="auto">
          <a:xfrm>
            <a:off x="602206" y="2569385"/>
            <a:ext cx="7548263" cy="4092254"/>
          </a:xfrm>
          <a:prstGeom prst="verticalScroll">
            <a:avLst>
              <a:gd name="adj" fmla="val 3160"/>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print_1(</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int *p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n)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p+i</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print_2(</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int (*p)[4]</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m, int n)</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p+i</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)+j)</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a[3][4];</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(*pa)[4];</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…pa=a; print_1(</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*pa++</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4)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…print_2(</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3, 4)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 pos="717550" algn="l"/>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73786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3FE245-6A7D-4993-8024-BC4F8C67141D}"/>
              </a:ext>
            </a:extLst>
          </p:cNvPr>
          <p:cNvSpPr>
            <a:spLocks noGrp="1"/>
          </p:cNvSpPr>
          <p:nvPr>
            <p:ph type="title"/>
          </p:nvPr>
        </p:nvSpPr>
        <p:spPr/>
        <p:txBody>
          <a:bodyPr/>
          <a:lstStyle/>
          <a:p>
            <a:r>
              <a:rPr lang="zh-CN" altLang="en-US" dirty="0"/>
              <a:t>指向二维数组的指针</a:t>
            </a:r>
          </a:p>
        </p:txBody>
      </p:sp>
      <p:sp>
        <p:nvSpPr>
          <p:cNvPr id="3" name="内容占位符 2">
            <a:extLst>
              <a:ext uri="{FF2B5EF4-FFF2-40B4-BE49-F238E27FC236}">
                <a16:creationId xmlns:a16="http://schemas.microsoft.com/office/drawing/2014/main" id="{537E4080-B89D-48AB-BD03-A90C4C5D194E}"/>
              </a:ext>
            </a:extLst>
          </p:cNvPr>
          <p:cNvSpPr>
            <a:spLocks noGrp="1"/>
          </p:cNvSpPr>
          <p:nvPr>
            <p:ph idx="1"/>
          </p:nvPr>
        </p:nvSpPr>
        <p:spPr/>
        <p:txBody>
          <a:bodyPr/>
          <a:lstStyle/>
          <a:p>
            <a:pPr lvl="0">
              <a:spcBef>
                <a:spcPts val="300"/>
              </a:spcBef>
            </a:pPr>
            <a:r>
              <a:rPr lang="zh-CN" altLang="en-US" sz="2400" dirty="0"/>
              <a:t>数组取值时，每处理一个</a:t>
            </a:r>
            <a:r>
              <a:rPr lang="en-US" altLang="zh-CN" sz="2400" dirty="0"/>
              <a:t>[ ]</a:t>
            </a:r>
            <a:r>
              <a:rPr lang="zh-CN" altLang="en-US" sz="2400" dirty="0"/>
              <a:t>或 *，相当于一次指针取值运算</a:t>
            </a:r>
            <a:endParaRPr lang="en-US" altLang="zh-CN" sz="2400" dirty="0"/>
          </a:p>
          <a:p>
            <a:pPr lvl="1">
              <a:spcBef>
                <a:spcPts val="300"/>
              </a:spcBef>
            </a:pPr>
            <a:r>
              <a:rPr lang="zh-CN" altLang="en-US" sz="2000" dirty="0"/>
              <a:t>如 </a:t>
            </a:r>
            <a:r>
              <a:rPr lang="en-US" altLang="zh-CN" sz="2000" dirty="0"/>
              <a:t>int a[3][4];</a:t>
            </a:r>
          </a:p>
          <a:p>
            <a:pPr lvl="1">
              <a:spcBef>
                <a:spcPts val="300"/>
              </a:spcBef>
            </a:pPr>
            <a:r>
              <a:rPr lang="en-US" altLang="zh-CN" sz="2000" dirty="0"/>
              <a:t>a</a:t>
            </a:r>
            <a:r>
              <a:rPr lang="zh-CN" altLang="en-US" sz="2000" dirty="0"/>
              <a:t>、</a:t>
            </a:r>
            <a:r>
              <a:rPr lang="en-US" altLang="zh-CN" sz="2000" dirty="0" err="1"/>
              <a:t>a+i</a:t>
            </a:r>
            <a:r>
              <a:rPr lang="zh-CN" altLang="en-US" sz="2000" dirty="0"/>
              <a:t>，指向“由</a:t>
            </a:r>
            <a:r>
              <a:rPr lang="en-US" altLang="zh-CN" sz="2000" dirty="0"/>
              <a:t>4</a:t>
            </a:r>
            <a:r>
              <a:rPr lang="zh-CN" altLang="en-US" sz="2000" dirty="0"/>
              <a:t>个整型数构成的数组”的指针</a:t>
            </a:r>
            <a:endParaRPr lang="en-US" altLang="zh-CN" sz="2000" dirty="0"/>
          </a:p>
          <a:p>
            <a:pPr lvl="1">
              <a:spcBef>
                <a:spcPts val="300"/>
              </a:spcBef>
            </a:pPr>
            <a:r>
              <a:rPr lang="en-US" altLang="zh-CN" sz="2000" dirty="0"/>
              <a:t>a[</a:t>
            </a:r>
            <a:r>
              <a:rPr lang="en-US" altLang="zh-CN" sz="2000" dirty="0" err="1"/>
              <a:t>i</a:t>
            </a:r>
            <a:r>
              <a:rPr lang="en-US" altLang="zh-CN" sz="2000" dirty="0"/>
              <a:t>]</a:t>
            </a:r>
            <a:r>
              <a:rPr lang="zh-CN" altLang="en-US" sz="2000" dirty="0"/>
              <a:t>、</a:t>
            </a:r>
            <a:r>
              <a:rPr lang="en-US" altLang="zh-CN" sz="2000" dirty="0"/>
              <a:t>a[</a:t>
            </a:r>
            <a:r>
              <a:rPr lang="en-US" altLang="zh-CN" sz="2000" dirty="0" err="1"/>
              <a:t>i</a:t>
            </a:r>
            <a:r>
              <a:rPr lang="en-US" altLang="zh-CN" sz="2000" dirty="0"/>
              <a:t>]+j</a:t>
            </a:r>
            <a:r>
              <a:rPr lang="zh-CN" altLang="en-US" sz="2000" dirty="0"/>
              <a:t> ，指向整型数的指针，即 </a:t>
            </a:r>
            <a:r>
              <a:rPr lang="en-US" altLang="zh-CN" sz="2000" dirty="0"/>
              <a:t>*(</a:t>
            </a:r>
            <a:r>
              <a:rPr lang="en-US" altLang="zh-CN" sz="2000" dirty="0" err="1"/>
              <a:t>a+i</a:t>
            </a:r>
            <a:r>
              <a:rPr lang="en-US" altLang="zh-CN" sz="2000" dirty="0"/>
              <a:t>)</a:t>
            </a:r>
            <a:r>
              <a:rPr lang="zh-CN" altLang="en-US" sz="2000" dirty="0"/>
              <a:t>、</a:t>
            </a:r>
            <a:r>
              <a:rPr lang="en-US" altLang="zh-CN" sz="2000" dirty="0"/>
              <a:t>*(</a:t>
            </a:r>
            <a:r>
              <a:rPr lang="en-US" altLang="zh-CN" sz="2000" dirty="0" err="1"/>
              <a:t>a+i</a:t>
            </a:r>
            <a:r>
              <a:rPr lang="en-US" altLang="zh-CN" sz="2000" dirty="0"/>
              <a:t>)+j</a:t>
            </a:r>
          </a:p>
          <a:p>
            <a:pPr lvl="1">
              <a:spcBef>
                <a:spcPts val="300"/>
              </a:spcBef>
            </a:pPr>
            <a:r>
              <a:rPr lang="en-US" altLang="zh-CN" sz="2000" dirty="0"/>
              <a:t>a[</a:t>
            </a:r>
            <a:r>
              <a:rPr lang="en-US" altLang="zh-CN" sz="2000" dirty="0" err="1"/>
              <a:t>i</a:t>
            </a:r>
            <a:r>
              <a:rPr lang="en-US" altLang="zh-CN" sz="2000" dirty="0"/>
              <a:t>][j]</a:t>
            </a:r>
            <a:r>
              <a:rPr lang="zh-CN" altLang="en-US" sz="2000" dirty="0"/>
              <a:t>，整型数，即 </a:t>
            </a:r>
            <a:r>
              <a:rPr lang="en-US" altLang="zh-CN" sz="2000" dirty="0"/>
              <a:t>*(*(</a:t>
            </a:r>
            <a:r>
              <a:rPr lang="en-US" altLang="zh-CN" sz="2000" dirty="0" err="1"/>
              <a:t>a+i</a:t>
            </a:r>
            <a:r>
              <a:rPr lang="en-US" altLang="zh-CN" sz="2000" dirty="0"/>
              <a:t>)+j) </a:t>
            </a:r>
            <a:r>
              <a:rPr lang="zh-CN" altLang="en-US" sz="2000" dirty="0"/>
              <a:t>或 </a:t>
            </a:r>
            <a:r>
              <a:rPr lang="en-US" altLang="zh-CN" sz="2000" dirty="0"/>
              <a:t>*(*</a:t>
            </a:r>
            <a:r>
              <a:rPr lang="en-US" altLang="zh-CN" sz="2000" dirty="0" err="1"/>
              <a:t>a+i</a:t>
            </a:r>
            <a:r>
              <a:rPr lang="en-US" altLang="zh-CN" sz="2000" dirty="0"/>
              <a:t>*4+j)</a:t>
            </a:r>
          </a:p>
          <a:p>
            <a:pPr lvl="0">
              <a:spcBef>
                <a:spcPts val="300"/>
              </a:spcBef>
            </a:pPr>
            <a:r>
              <a:rPr lang="zh-CN" altLang="en-US" sz="2400" dirty="0"/>
              <a:t>数组取地址时，</a:t>
            </a:r>
            <a:r>
              <a:rPr lang="en-US" altLang="zh-CN" sz="2400" dirty="0"/>
              <a:t>&amp;</a:t>
            </a:r>
            <a:r>
              <a:rPr lang="zh-CN" altLang="en-US" sz="2400" dirty="0"/>
              <a:t>表示指向该类型元素的指针</a:t>
            </a:r>
            <a:endParaRPr lang="en-US" altLang="zh-CN" sz="2400" dirty="0"/>
          </a:p>
          <a:p>
            <a:pPr lvl="1">
              <a:spcBef>
                <a:spcPts val="300"/>
              </a:spcBef>
            </a:pPr>
            <a:r>
              <a:rPr lang="zh-CN" altLang="en-US" sz="2000" dirty="0"/>
              <a:t>如</a:t>
            </a:r>
            <a:r>
              <a:rPr lang="en-US" altLang="zh-CN" sz="2000" dirty="0"/>
              <a:t> int a[3][4];</a:t>
            </a:r>
          </a:p>
          <a:p>
            <a:pPr lvl="1">
              <a:spcBef>
                <a:spcPts val="300"/>
              </a:spcBef>
            </a:pPr>
            <a:r>
              <a:rPr lang="en-US" altLang="zh-CN" sz="2000" dirty="0"/>
              <a:t>&amp;a[</a:t>
            </a:r>
            <a:r>
              <a:rPr lang="en-US" altLang="zh-CN" sz="2000" dirty="0" err="1"/>
              <a:t>i</a:t>
            </a:r>
            <a:r>
              <a:rPr lang="en-US" altLang="zh-CN" sz="2000" dirty="0"/>
              <a:t>][j]</a:t>
            </a:r>
            <a:r>
              <a:rPr lang="zh-CN" altLang="en-US" sz="2000" dirty="0"/>
              <a:t>，指向整型数的指针，值为 </a:t>
            </a:r>
            <a:r>
              <a:rPr lang="en-US" altLang="zh-CN" sz="2000" dirty="0"/>
              <a:t>*(</a:t>
            </a:r>
            <a:r>
              <a:rPr lang="en-US" altLang="zh-CN" sz="2000" dirty="0" err="1"/>
              <a:t>a+i</a:t>
            </a:r>
            <a:r>
              <a:rPr lang="en-US" altLang="zh-CN" sz="2000" dirty="0"/>
              <a:t>)+j </a:t>
            </a:r>
            <a:r>
              <a:rPr lang="zh-CN" altLang="en-US" sz="2000" dirty="0"/>
              <a:t>或 </a:t>
            </a:r>
            <a:r>
              <a:rPr lang="en-US" altLang="zh-CN" sz="2000" dirty="0"/>
              <a:t>a[</a:t>
            </a:r>
            <a:r>
              <a:rPr lang="en-US" altLang="zh-CN" sz="2000" dirty="0" err="1"/>
              <a:t>i</a:t>
            </a:r>
            <a:r>
              <a:rPr lang="en-US" altLang="zh-CN" sz="2000" dirty="0"/>
              <a:t>]+j</a:t>
            </a:r>
          </a:p>
          <a:p>
            <a:pPr lvl="1">
              <a:spcBef>
                <a:spcPts val="300"/>
              </a:spcBef>
            </a:pPr>
            <a:r>
              <a:rPr lang="en-US" altLang="zh-CN" sz="2000" dirty="0"/>
              <a:t>&amp;a[</a:t>
            </a:r>
            <a:r>
              <a:rPr lang="en-US" altLang="zh-CN" sz="2000" dirty="0" err="1"/>
              <a:t>i</a:t>
            </a:r>
            <a:r>
              <a:rPr lang="en-US" altLang="zh-CN" sz="2000" dirty="0"/>
              <a:t>]</a:t>
            </a:r>
            <a:r>
              <a:rPr lang="zh-CN" altLang="en-US" sz="2000" dirty="0"/>
              <a:t>，指向“由</a:t>
            </a:r>
            <a:r>
              <a:rPr lang="en-US" altLang="zh-CN" sz="2000" dirty="0"/>
              <a:t>4</a:t>
            </a:r>
            <a:r>
              <a:rPr lang="zh-CN" altLang="en-US" sz="2000" dirty="0"/>
              <a:t>个整型数构成的数组”的指针，值为 </a:t>
            </a:r>
            <a:r>
              <a:rPr lang="en-US" altLang="zh-CN" sz="2000" dirty="0" err="1"/>
              <a:t>a+i</a:t>
            </a:r>
            <a:endParaRPr lang="en-US" altLang="zh-CN" sz="2000" dirty="0"/>
          </a:p>
          <a:p>
            <a:pPr lvl="1">
              <a:spcBef>
                <a:spcPts val="300"/>
              </a:spcBef>
            </a:pPr>
            <a:r>
              <a:rPr lang="en-US" altLang="zh-CN" sz="2000" dirty="0"/>
              <a:t>&amp;a</a:t>
            </a:r>
            <a:r>
              <a:rPr lang="zh-CN" altLang="en-US" sz="2000" dirty="0"/>
              <a:t>，指向二维数组的指针，值为 </a:t>
            </a:r>
            <a:r>
              <a:rPr lang="en-US" altLang="zh-CN" sz="2000" dirty="0"/>
              <a:t>a</a:t>
            </a:r>
          </a:p>
          <a:p>
            <a:pPr lvl="2">
              <a:spcBef>
                <a:spcPts val="300"/>
              </a:spcBef>
            </a:pPr>
            <a:r>
              <a:rPr lang="zh-CN" altLang="en-US" sz="1800" dirty="0"/>
              <a:t>注意</a:t>
            </a:r>
            <a:r>
              <a:rPr lang="en-US" altLang="zh-CN" sz="1800" dirty="0"/>
              <a:t>&amp;a</a:t>
            </a:r>
            <a:r>
              <a:rPr lang="zh-CN" altLang="en-US" sz="1800" dirty="0"/>
              <a:t>与</a:t>
            </a:r>
            <a:r>
              <a:rPr lang="en-US" altLang="zh-CN" sz="1800" dirty="0"/>
              <a:t>&amp;a[0]</a:t>
            </a:r>
            <a:r>
              <a:rPr lang="zh-CN" altLang="en-US" sz="1800" dirty="0"/>
              <a:t>的差异</a:t>
            </a:r>
            <a:endParaRPr lang="en-US" altLang="zh-CN" sz="1800" dirty="0"/>
          </a:p>
          <a:p>
            <a:pPr lvl="2">
              <a:spcBef>
                <a:spcPts val="300"/>
              </a:spcBef>
            </a:pPr>
            <a:r>
              <a:rPr lang="en-US" altLang="zh-CN" sz="1800" dirty="0"/>
              <a:t>a[0]=a+0</a:t>
            </a:r>
            <a:r>
              <a:rPr lang="zh-CN" altLang="en-US" sz="1800" dirty="0"/>
              <a:t>，且类型一样，可以有</a:t>
            </a:r>
            <a:r>
              <a:rPr lang="en-US" altLang="zh-CN" sz="1800" dirty="0"/>
              <a:t>&amp;(a+0)</a:t>
            </a:r>
            <a:r>
              <a:rPr lang="zh-CN" altLang="en-US" sz="1800" dirty="0"/>
              <a:t>吗？</a:t>
            </a:r>
            <a:endParaRPr lang="zh-CN" altLang="en-US" dirty="0"/>
          </a:p>
        </p:txBody>
      </p:sp>
    </p:spTree>
    <p:extLst>
      <p:ext uri="{BB962C8B-B14F-4D97-AF65-F5344CB8AC3E}">
        <p14:creationId xmlns:p14="http://schemas.microsoft.com/office/powerpoint/2010/main" val="7263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CECC8-73DB-4FA4-916A-62CE1A3E65DE}"/>
              </a:ext>
            </a:extLst>
          </p:cNvPr>
          <p:cNvSpPr>
            <a:spLocks noGrp="1"/>
          </p:cNvSpPr>
          <p:nvPr>
            <p:ph type="title"/>
          </p:nvPr>
        </p:nvSpPr>
        <p:spPr/>
        <p:txBody>
          <a:bodyPr/>
          <a:lstStyle/>
          <a:p>
            <a:r>
              <a:rPr lang="zh-CN" altLang="en-US" dirty="0"/>
              <a:t>指向多维数组的指针</a:t>
            </a:r>
          </a:p>
        </p:txBody>
      </p:sp>
      <p:sp>
        <p:nvSpPr>
          <p:cNvPr id="3" name="内容占位符 2">
            <a:extLst>
              <a:ext uri="{FF2B5EF4-FFF2-40B4-BE49-F238E27FC236}">
                <a16:creationId xmlns:a16="http://schemas.microsoft.com/office/drawing/2014/main" id="{30A7BFB8-DBD7-427E-8442-82A914E3F518}"/>
              </a:ext>
            </a:extLst>
          </p:cNvPr>
          <p:cNvSpPr>
            <a:spLocks noGrp="1"/>
          </p:cNvSpPr>
          <p:nvPr>
            <p:ph idx="1"/>
          </p:nvPr>
        </p:nvSpPr>
        <p:spPr/>
        <p:txBody>
          <a:bodyPr/>
          <a:lstStyle/>
          <a:p>
            <a:pPr lvl="0">
              <a:lnSpc>
                <a:spcPct val="110000"/>
              </a:lnSpc>
            </a:pPr>
            <a:r>
              <a:rPr lang="zh-CN" altLang="en-US" sz="2400" dirty="0"/>
              <a:t>多维数组</a:t>
            </a:r>
            <a:r>
              <a:rPr lang="zh-CN" altLang="en-US" sz="2400" dirty="0">
                <a:solidFill>
                  <a:prstClr val="black"/>
                </a:solidFill>
              </a:rPr>
              <a:t>虽然也是连续存储在内存中的元素集合，但语法上（编程使用时）是元素为数组的数组</a:t>
            </a:r>
          </a:p>
          <a:p>
            <a:pPr lvl="0">
              <a:lnSpc>
                <a:spcPct val="110000"/>
              </a:lnSpc>
              <a:tabLst>
                <a:tab pos="2752725" algn="l"/>
              </a:tabLst>
            </a:pPr>
            <a:r>
              <a:rPr lang="zh-CN" altLang="en-US" sz="2400" dirty="0">
                <a:solidFill>
                  <a:prstClr val="black"/>
                </a:solidFill>
              </a:rPr>
              <a:t>例如：</a:t>
            </a:r>
            <a:r>
              <a:rPr lang="en-US" altLang="zh-CN" sz="2400" dirty="0">
                <a:solidFill>
                  <a:prstClr val="black"/>
                </a:solidFill>
              </a:rPr>
              <a:t>int b[3][4]={{1,2,3,4}, {5,6,7,8}, {9,10,11,12}};</a:t>
            </a:r>
            <a:endParaRPr lang="zh-CN" altLang="en-US" sz="2400" dirty="0">
              <a:solidFill>
                <a:prstClr val="black"/>
              </a:solidFill>
            </a:endParaRPr>
          </a:p>
          <a:p>
            <a:endParaRPr lang="zh-CN" altLang="en-US" dirty="0"/>
          </a:p>
        </p:txBody>
      </p:sp>
      <p:pic>
        <p:nvPicPr>
          <p:cNvPr id="4" name="图片 3">
            <a:extLst>
              <a:ext uri="{FF2B5EF4-FFF2-40B4-BE49-F238E27FC236}">
                <a16:creationId xmlns:a16="http://schemas.microsoft.com/office/drawing/2014/main" id="{0DFD643B-990B-4E83-AB56-FF3086AF0666}"/>
              </a:ext>
            </a:extLst>
          </p:cNvPr>
          <p:cNvPicPr>
            <a:picLocks noChangeAspect="1"/>
          </p:cNvPicPr>
          <p:nvPr/>
        </p:nvPicPr>
        <p:blipFill>
          <a:blip r:embed="rId2"/>
          <a:stretch>
            <a:fillRect/>
          </a:stretch>
        </p:blipFill>
        <p:spPr>
          <a:xfrm>
            <a:off x="0" y="3034543"/>
            <a:ext cx="9144000" cy="3725543"/>
          </a:xfrm>
          <a:prstGeom prst="rect">
            <a:avLst/>
          </a:prstGeom>
        </p:spPr>
      </p:pic>
    </p:spTree>
    <p:extLst>
      <p:ext uri="{BB962C8B-B14F-4D97-AF65-F5344CB8AC3E}">
        <p14:creationId xmlns:p14="http://schemas.microsoft.com/office/powerpoint/2010/main" val="343019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t>指针基本概念回顾</a:t>
            </a:r>
            <a:endParaRPr lang="en-US" altLang="zh-CN" dirty="0"/>
          </a:p>
          <a:p>
            <a:r>
              <a:rPr lang="zh-CN" altLang="en-US" dirty="0"/>
              <a:t>指向数组的指针与指针数组</a:t>
            </a:r>
            <a:endParaRPr lang="en-US" altLang="zh-CN" dirty="0"/>
          </a:p>
          <a:p>
            <a:r>
              <a:rPr lang="zh-CN" altLang="en-US" dirty="0"/>
              <a:t>二级与多级指针</a:t>
            </a:r>
            <a:endParaRPr lang="en-US" altLang="zh-CN" dirty="0"/>
          </a:p>
          <a:p>
            <a:r>
              <a:rPr lang="zh-CN" altLang="en-US" dirty="0"/>
              <a:t>带指针的函数与函数指针</a:t>
            </a:r>
            <a:endParaRPr lang="en-US" altLang="zh-CN" dirty="0"/>
          </a:p>
          <a:p>
            <a:r>
              <a:rPr lang="zh-CN" altLang="en-US" dirty="0"/>
              <a:t>高级内存管理技术</a:t>
            </a:r>
            <a:endParaRPr lang="en-US" altLang="zh-CN" dirty="0"/>
          </a:p>
          <a:p>
            <a:pPr lvl="1"/>
            <a:r>
              <a:rPr lang="en-US" altLang="zh-CN" dirty="0"/>
              <a:t> </a:t>
            </a:r>
            <a:r>
              <a:rPr lang="zh-CN" altLang="en-US" dirty="0"/>
              <a:t>动态内存分配</a:t>
            </a:r>
            <a:endParaRPr lang="en-US" altLang="zh-CN" dirty="0"/>
          </a:p>
          <a:p>
            <a:pPr lvl="1"/>
            <a:r>
              <a:rPr lang="en-US" altLang="zh-CN" dirty="0"/>
              <a:t> </a:t>
            </a:r>
            <a:r>
              <a:rPr lang="zh-CN" altLang="en-US" dirty="0"/>
              <a:t>内存池管理</a:t>
            </a:r>
            <a:endParaRPr lang="en-US" altLang="zh-CN" dirty="0"/>
          </a:p>
          <a:p>
            <a:r>
              <a:rPr lang="zh-CN" altLang="en-US" dirty="0"/>
              <a:t>应用实例：链表</a:t>
            </a:r>
            <a:endParaRPr lang="en-US" altLang="zh-CN" dirty="0"/>
          </a:p>
          <a:p>
            <a:r>
              <a:rPr lang="zh-CN" altLang="en-US" dirty="0"/>
              <a:t>内存调试与优化</a:t>
            </a:r>
            <a:endParaRPr lang="en-US" altLang="zh-CN" dirty="0"/>
          </a:p>
          <a:p>
            <a:endParaRPr lang="zh-CN" altLang="en-US" dirty="0"/>
          </a:p>
        </p:txBody>
      </p:sp>
    </p:spTree>
    <p:extLst>
      <p:ext uri="{BB962C8B-B14F-4D97-AF65-F5344CB8AC3E}">
        <p14:creationId xmlns:p14="http://schemas.microsoft.com/office/powerpoint/2010/main" val="198366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659ED-9F1E-4B6C-9BB0-8AD0CCA4E60E}"/>
              </a:ext>
            </a:extLst>
          </p:cNvPr>
          <p:cNvSpPr>
            <a:spLocks noGrp="1"/>
          </p:cNvSpPr>
          <p:nvPr>
            <p:ph type="title"/>
          </p:nvPr>
        </p:nvSpPr>
        <p:spPr/>
        <p:txBody>
          <a:bodyPr/>
          <a:lstStyle/>
          <a:p>
            <a:r>
              <a:rPr lang="zh-CN" altLang="en-US" dirty="0"/>
              <a:t>指向多维数组的指针（例）</a:t>
            </a:r>
          </a:p>
        </p:txBody>
      </p:sp>
      <p:sp>
        <p:nvSpPr>
          <p:cNvPr id="3" name="内容占位符 2">
            <a:extLst>
              <a:ext uri="{FF2B5EF4-FFF2-40B4-BE49-F238E27FC236}">
                <a16:creationId xmlns:a16="http://schemas.microsoft.com/office/drawing/2014/main" id="{F1234EDC-DA52-4023-BD07-747012745229}"/>
              </a:ext>
            </a:extLst>
          </p:cNvPr>
          <p:cNvSpPr>
            <a:spLocks noGrp="1"/>
          </p:cNvSpPr>
          <p:nvPr>
            <p:ph idx="1"/>
          </p:nvPr>
        </p:nvSpPr>
        <p:spPr/>
        <p:txBody>
          <a:bodyPr/>
          <a:lstStyle/>
          <a:p>
            <a:r>
              <a:rPr lang="zh-CN" altLang="en-US" dirty="0"/>
              <a:t>例：多维数组的指针进行赋值时，应特别注意类型的匹配</a:t>
            </a:r>
          </a:p>
          <a:p>
            <a:pPr lvl="1"/>
            <a:r>
              <a:rPr lang="en-US" altLang="zh-CN" dirty="0"/>
              <a:t>pa</a:t>
            </a:r>
            <a:r>
              <a:rPr lang="zh-CN" altLang="en-US" dirty="0"/>
              <a:t>将以自己的类型（指向包含两个整型数的数组的指针）去理解</a:t>
            </a:r>
            <a:r>
              <a:rPr lang="en-US" altLang="zh-CN" dirty="0"/>
              <a:t>b</a:t>
            </a:r>
            <a:r>
              <a:rPr lang="zh-CN" altLang="en-US" dirty="0"/>
              <a:t>和</a:t>
            </a:r>
            <a:r>
              <a:rPr lang="en-US" altLang="zh-CN" dirty="0"/>
              <a:t>c</a:t>
            </a:r>
            <a:r>
              <a:rPr lang="zh-CN" altLang="en-US" dirty="0"/>
              <a:t>数组中的数据</a:t>
            </a:r>
          </a:p>
          <a:p>
            <a:pPr lvl="1"/>
            <a:endParaRPr lang="zh-CN" altLang="en-US" dirty="0"/>
          </a:p>
        </p:txBody>
      </p:sp>
      <p:sp>
        <p:nvSpPr>
          <p:cNvPr id="4" name="卷形: 垂直 4">
            <a:extLst>
              <a:ext uri="{FF2B5EF4-FFF2-40B4-BE49-F238E27FC236}">
                <a16:creationId xmlns:a16="http://schemas.microsoft.com/office/drawing/2014/main" id="{79A7E13B-15E5-4F43-9008-02AF7C7B3E4F}"/>
              </a:ext>
            </a:extLst>
          </p:cNvPr>
          <p:cNvSpPr/>
          <p:nvPr/>
        </p:nvSpPr>
        <p:spPr bwMode="auto">
          <a:xfrm>
            <a:off x="941450" y="3229758"/>
            <a:ext cx="6400126" cy="2971897"/>
          </a:xfrm>
          <a:prstGeom prst="verticalScroll">
            <a:avLst>
              <a:gd name="adj" fmla="val 477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a[2][2]={{1,2},{3,4}};</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b[3][3]={2,3,4,5,6,7,8,9,10};</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c[4]={12,13,14,15}</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(*pa)[2];</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pa=a;</a:t>
            </a:r>
          </a:p>
          <a:p>
            <a:pPr marL="0" marR="0" lvl="0" indent="0" defTabSz="914400" eaLnBrk="0" fontAlgn="base" latinLnBrk="0" hangingPunct="0">
              <a:lnSpc>
                <a:spcPct val="100000"/>
              </a:lnSpc>
              <a:spcBef>
                <a:spcPct val="0"/>
              </a:spcBef>
              <a:spcAft>
                <a:spcPct val="0"/>
              </a:spcAft>
              <a:buClrTx/>
              <a:buSzTx/>
              <a:buFontTx/>
              <a:buNone/>
              <a:tabLst>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pa=b;</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0" i="0" u="none" strike="noStrike" kern="0" cap="none" spc="0" normalizeH="0" baseline="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警告</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但通过编译</a:t>
            </a:r>
          </a:p>
          <a:p>
            <a:pPr marL="0" marR="0" lvl="0" indent="0" defTabSz="914400" eaLnBrk="0" fontAlgn="base" latinLnBrk="0" hangingPunct="0">
              <a:lnSpc>
                <a:spcPct val="100000"/>
              </a:lnSpc>
              <a:spcBef>
                <a:spcPct val="0"/>
              </a:spcBef>
              <a:spcAft>
                <a:spcPct val="0"/>
              </a:spcAft>
              <a:buClrTx/>
              <a:buSzTx/>
              <a:buFontTx/>
              <a:buNone/>
              <a:tabLst>
                <a:tab pos="10715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pa=c;</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0" i="0" u="none" strike="noStrike" kern="0" cap="none" spc="0" normalizeH="0" baseline="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警告</a:t>
            </a:r>
            <a:r>
              <a:rPr kumimoji="0" lang="zh-CN" altLang="en-US" sz="24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但通过编译</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38636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5545A0-898A-4FE8-A100-EBADCE410424}"/>
              </a:ext>
            </a:extLst>
          </p:cNvPr>
          <p:cNvSpPr>
            <a:spLocks noGrp="1"/>
          </p:cNvSpPr>
          <p:nvPr>
            <p:ph type="title"/>
          </p:nvPr>
        </p:nvSpPr>
        <p:spPr/>
        <p:txBody>
          <a:bodyPr/>
          <a:lstStyle/>
          <a:p>
            <a:r>
              <a:rPr lang="zh-CN" altLang="en-US" dirty="0"/>
              <a:t>指向字符串常量的指针</a:t>
            </a:r>
          </a:p>
        </p:txBody>
      </p:sp>
      <p:sp>
        <p:nvSpPr>
          <p:cNvPr id="3" name="内容占位符 2">
            <a:extLst>
              <a:ext uri="{FF2B5EF4-FFF2-40B4-BE49-F238E27FC236}">
                <a16:creationId xmlns:a16="http://schemas.microsoft.com/office/drawing/2014/main" id="{8A4F0F18-FAB3-46B0-83C6-038B5FFC01F9}"/>
              </a:ext>
            </a:extLst>
          </p:cNvPr>
          <p:cNvSpPr>
            <a:spLocks noGrp="1"/>
          </p:cNvSpPr>
          <p:nvPr>
            <p:ph idx="1"/>
          </p:nvPr>
        </p:nvSpPr>
        <p:spPr/>
        <p:txBody>
          <a:bodyPr/>
          <a:lstStyle/>
          <a:p>
            <a:pPr lvl="0"/>
            <a:r>
              <a:rPr lang="zh-CN" altLang="en-US" dirty="0"/>
              <a:t>可以定义一个字符指针变量，让其指向一个字符串常量</a:t>
            </a:r>
            <a:endParaRPr lang="en-US" altLang="zh-CN" dirty="0"/>
          </a:p>
          <a:p>
            <a:pPr lvl="1"/>
            <a:r>
              <a:rPr lang="zh-CN" altLang="en-US" dirty="0"/>
              <a:t>例如：</a:t>
            </a:r>
            <a:r>
              <a:rPr lang="en-US" altLang="zh-CN" dirty="0">
                <a:solidFill>
                  <a:srgbClr val="C00000"/>
                </a:solidFill>
              </a:rPr>
              <a:t>const </a:t>
            </a:r>
            <a:r>
              <a:rPr lang="en-US" altLang="zh-CN" dirty="0">
                <a:solidFill>
                  <a:srgbClr val="0070C0"/>
                </a:solidFill>
              </a:rPr>
              <a:t>char *msg =“Hello”; </a:t>
            </a:r>
            <a:r>
              <a:rPr lang="en-US" altLang="zh-CN" dirty="0">
                <a:solidFill>
                  <a:srgbClr val="00B050"/>
                </a:solidFill>
              </a:rPr>
              <a:t>// </a:t>
            </a:r>
            <a:r>
              <a:rPr lang="zh-CN" altLang="en-US" dirty="0">
                <a:solidFill>
                  <a:srgbClr val="00B050"/>
                </a:solidFill>
              </a:rPr>
              <a:t>推荐写法</a:t>
            </a:r>
            <a:endParaRPr lang="en-US" altLang="zh-CN" dirty="0">
              <a:solidFill>
                <a:srgbClr val="00B050"/>
              </a:solidFill>
            </a:endParaRPr>
          </a:p>
          <a:p>
            <a:pPr marL="457200" lvl="1" indent="0">
              <a:buNone/>
            </a:pPr>
            <a:r>
              <a:rPr lang="en-US" altLang="zh-CN" dirty="0">
                <a:solidFill>
                  <a:srgbClr val="00B050"/>
                </a:solidFill>
              </a:rPr>
              <a:t>              </a:t>
            </a:r>
            <a:r>
              <a:rPr lang="en-US" altLang="zh-CN" dirty="0">
                <a:solidFill>
                  <a:srgbClr val="0070C0"/>
                </a:solidFill>
              </a:rPr>
              <a:t>msg[0] = ‘h’; </a:t>
            </a:r>
            <a:r>
              <a:rPr lang="en-US" altLang="zh-CN" dirty="0">
                <a:solidFill>
                  <a:srgbClr val="C00000"/>
                </a:solidFill>
              </a:rPr>
              <a:t>// </a:t>
            </a:r>
            <a:r>
              <a:rPr lang="zh-CN" altLang="en-US" dirty="0">
                <a:solidFill>
                  <a:srgbClr val="C00000"/>
                </a:solidFill>
              </a:rPr>
              <a:t>错误：试图修改字符串常量</a:t>
            </a:r>
            <a:endParaRPr lang="en-US" altLang="zh-CN" dirty="0">
              <a:solidFill>
                <a:srgbClr val="C00000"/>
              </a:solidFill>
            </a:endParaRPr>
          </a:p>
          <a:p>
            <a:pPr lvl="1"/>
            <a:r>
              <a:rPr lang="zh-CN" altLang="en-US" dirty="0"/>
              <a:t>实际上就是把字符串常量在内存中的首地址赋给该指针</a:t>
            </a:r>
            <a:endParaRPr lang="en-US" altLang="zh-CN" dirty="0"/>
          </a:p>
          <a:p>
            <a:pPr lvl="1"/>
            <a:r>
              <a:rPr lang="zh-CN" altLang="en-US" dirty="0"/>
              <a:t>其地位等价于指向一维字符数组第一个元素的指针</a:t>
            </a:r>
            <a:endParaRPr lang="en-US" altLang="zh-CN" dirty="0"/>
          </a:p>
          <a:p>
            <a:pPr lvl="1"/>
            <a:r>
              <a:rPr lang="zh-CN" altLang="en-US" dirty="0"/>
              <a:t>注意这个指针指向常量区，指针值可以改，指针指向的内容不可以改</a:t>
            </a:r>
          </a:p>
          <a:p>
            <a:r>
              <a:rPr lang="zh-CN" altLang="en-US" dirty="0"/>
              <a:t>字符数组与字符串常量的差别</a:t>
            </a:r>
            <a:endParaRPr lang="en-US" altLang="zh-CN" dirty="0"/>
          </a:p>
          <a:p>
            <a:pPr lvl="1"/>
            <a:r>
              <a:rPr lang="zh-CN" altLang="en-US" dirty="0"/>
              <a:t>字符数组存放在程序活动的栈中，可以修改</a:t>
            </a:r>
          </a:p>
          <a:p>
            <a:pPr lvl="1"/>
            <a:r>
              <a:rPr lang="zh-CN" altLang="en-US" dirty="0"/>
              <a:t>字符串常数存放在常量区，不可以修改</a:t>
            </a:r>
          </a:p>
        </p:txBody>
      </p:sp>
    </p:spTree>
    <p:extLst>
      <p:ext uri="{BB962C8B-B14F-4D97-AF65-F5344CB8AC3E}">
        <p14:creationId xmlns:p14="http://schemas.microsoft.com/office/powerpoint/2010/main" val="407226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A7F348-ABC6-4607-A8D5-6D142D4347FD}"/>
              </a:ext>
            </a:extLst>
          </p:cNvPr>
          <p:cNvSpPr>
            <a:spLocks noGrp="1"/>
          </p:cNvSpPr>
          <p:nvPr>
            <p:ph type="title"/>
          </p:nvPr>
        </p:nvSpPr>
        <p:spPr/>
        <p:txBody>
          <a:bodyPr/>
          <a:lstStyle/>
          <a:p>
            <a:r>
              <a:rPr lang="zh-CN" altLang="en-US" dirty="0"/>
              <a:t>指向字符串常量的指针</a:t>
            </a:r>
          </a:p>
        </p:txBody>
      </p:sp>
      <p:sp>
        <p:nvSpPr>
          <p:cNvPr id="3" name="内容占位符 2">
            <a:extLst>
              <a:ext uri="{FF2B5EF4-FFF2-40B4-BE49-F238E27FC236}">
                <a16:creationId xmlns:a16="http://schemas.microsoft.com/office/drawing/2014/main" id="{E3039DDC-8C50-466D-80BB-1C6F9FB529EF}"/>
              </a:ext>
            </a:extLst>
          </p:cNvPr>
          <p:cNvSpPr>
            <a:spLocks noGrp="1"/>
          </p:cNvSpPr>
          <p:nvPr>
            <p:ph idx="1"/>
          </p:nvPr>
        </p:nvSpPr>
        <p:spPr/>
        <p:txBody>
          <a:bodyPr/>
          <a:lstStyle/>
          <a:p>
            <a:pPr lvl="0"/>
            <a:r>
              <a:rPr lang="zh-CN" altLang="en-US" dirty="0"/>
              <a:t>当字符指针变量指向一个字符串（不需要是首字符）后，可以用数组下标的形式来引用该字符串中的字符</a:t>
            </a:r>
          </a:p>
          <a:p>
            <a:pPr lvl="1">
              <a:buNone/>
            </a:pPr>
            <a:r>
              <a:rPr lang="en-US" altLang="zh-CN" sz="2000" dirty="0">
                <a:solidFill>
                  <a:srgbClr val="0070C0"/>
                </a:solidFill>
              </a:rPr>
              <a:t>const char *</a:t>
            </a:r>
            <a:r>
              <a:rPr lang="en-US" altLang="zh-CN" sz="2000" dirty="0" err="1">
                <a:solidFill>
                  <a:srgbClr val="0070C0"/>
                </a:solidFill>
              </a:rPr>
              <a:t>pstr</a:t>
            </a:r>
            <a:r>
              <a:rPr lang="en-US" altLang="zh-CN" sz="2000" dirty="0">
                <a:solidFill>
                  <a:srgbClr val="0070C0"/>
                </a:solidFill>
              </a:rPr>
              <a:t>= "Hello, world!";</a:t>
            </a:r>
          </a:p>
          <a:p>
            <a:pPr lvl="1">
              <a:buNone/>
            </a:pPr>
            <a:r>
              <a:rPr lang="en-US" altLang="zh-CN" sz="2000" dirty="0">
                <a:solidFill>
                  <a:srgbClr val="0070C0"/>
                </a:solidFill>
              </a:rPr>
              <a:t>char str[40];</a:t>
            </a:r>
          </a:p>
          <a:p>
            <a:pPr lvl="1">
              <a:buNone/>
            </a:pPr>
            <a:r>
              <a:rPr lang="en-US" altLang="zh-CN" sz="2000" dirty="0">
                <a:solidFill>
                  <a:srgbClr val="0070C0"/>
                </a:solidFill>
              </a:rPr>
              <a:t>int </a:t>
            </a:r>
            <a:r>
              <a:rPr lang="en-US" altLang="zh-CN" sz="2000" dirty="0" err="1">
                <a:solidFill>
                  <a:srgbClr val="0070C0"/>
                </a:solidFill>
              </a:rPr>
              <a:t>i</a:t>
            </a:r>
            <a:r>
              <a:rPr lang="en-US" altLang="zh-CN" sz="2000" dirty="0">
                <a:solidFill>
                  <a:srgbClr val="0070C0"/>
                </a:solidFill>
              </a:rPr>
              <a:t>;</a:t>
            </a:r>
          </a:p>
          <a:p>
            <a:pPr lvl="1">
              <a:buNone/>
            </a:pPr>
            <a:r>
              <a:rPr lang="en-US" altLang="zh-CN" sz="2000" dirty="0">
                <a:solidFill>
                  <a:srgbClr val="0070C0"/>
                </a:solidFill>
              </a:rPr>
              <a:t>for(</a:t>
            </a:r>
            <a:r>
              <a:rPr lang="en-US" altLang="zh-CN" sz="2000" dirty="0" err="1">
                <a:solidFill>
                  <a:srgbClr val="0070C0"/>
                </a:solidFill>
              </a:rPr>
              <a:t>i</a:t>
            </a:r>
            <a:r>
              <a:rPr lang="en-US" altLang="zh-CN" sz="2000" dirty="0">
                <a:solidFill>
                  <a:srgbClr val="0070C0"/>
                </a:solidFill>
              </a:rPr>
              <a:t>=0; *(</a:t>
            </a:r>
            <a:r>
              <a:rPr lang="en-US" altLang="zh-CN" sz="2000" dirty="0" err="1">
                <a:solidFill>
                  <a:srgbClr val="0070C0"/>
                </a:solidFill>
              </a:rPr>
              <a:t>pstr+i</a:t>
            </a:r>
            <a:r>
              <a:rPr lang="en-US" altLang="zh-CN" sz="2000" dirty="0">
                <a:solidFill>
                  <a:srgbClr val="0070C0"/>
                </a:solidFill>
              </a:rPr>
              <a:t>)!='\0'; </a:t>
            </a:r>
            <a:r>
              <a:rPr lang="en-US" altLang="zh-CN" sz="2000" dirty="0" err="1">
                <a:solidFill>
                  <a:srgbClr val="0070C0"/>
                </a:solidFill>
              </a:rPr>
              <a:t>i</a:t>
            </a:r>
            <a:r>
              <a:rPr lang="en-US" altLang="zh-CN" sz="2000" dirty="0">
                <a:solidFill>
                  <a:srgbClr val="0070C0"/>
                </a:solidFill>
              </a:rPr>
              <a:t>++) {</a:t>
            </a:r>
          </a:p>
          <a:p>
            <a:pPr lvl="1">
              <a:buNone/>
            </a:pPr>
            <a:r>
              <a:rPr lang="en-US" altLang="zh-CN" sz="2000" dirty="0">
                <a:solidFill>
                  <a:srgbClr val="0070C0"/>
                </a:solidFill>
              </a:rPr>
              <a:t>	str[</a:t>
            </a:r>
            <a:r>
              <a:rPr lang="en-US" altLang="zh-CN" sz="2000" dirty="0" err="1">
                <a:solidFill>
                  <a:srgbClr val="0070C0"/>
                </a:solidFill>
              </a:rPr>
              <a:t>i</a:t>
            </a:r>
            <a:r>
              <a:rPr lang="en-US" altLang="zh-CN" sz="2000" dirty="0">
                <a:solidFill>
                  <a:srgbClr val="0070C0"/>
                </a:solidFill>
              </a:rPr>
              <a:t>]=</a:t>
            </a:r>
            <a:r>
              <a:rPr lang="en-US" altLang="zh-CN" sz="2000" dirty="0" err="1">
                <a:solidFill>
                  <a:srgbClr val="0070C0"/>
                </a:solidFill>
              </a:rPr>
              <a:t>pstr</a:t>
            </a:r>
            <a:r>
              <a:rPr lang="en-US" altLang="zh-CN" sz="2000" dirty="0">
                <a:solidFill>
                  <a:srgbClr val="0070C0"/>
                </a:solidFill>
              </a:rPr>
              <a:t>[</a:t>
            </a:r>
            <a:r>
              <a:rPr lang="en-US" altLang="zh-CN" sz="2000" dirty="0" err="1">
                <a:solidFill>
                  <a:srgbClr val="0070C0"/>
                </a:solidFill>
              </a:rPr>
              <a:t>i</a:t>
            </a:r>
            <a:r>
              <a:rPr lang="en-US" altLang="zh-CN" sz="2000" dirty="0">
                <a:solidFill>
                  <a:srgbClr val="0070C0"/>
                </a:solidFill>
              </a:rPr>
              <a:t>];</a:t>
            </a:r>
          </a:p>
          <a:p>
            <a:pPr lvl="1">
              <a:buNone/>
            </a:pPr>
            <a:r>
              <a:rPr lang="en-US" altLang="zh-CN" sz="2000" dirty="0">
                <a:solidFill>
                  <a:srgbClr val="0070C0"/>
                </a:solidFill>
              </a:rPr>
              <a:t>}</a:t>
            </a:r>
          </a:p>
          <a:p>
            <a:pPr lvl="1">
              <a:buNone/>
            </a:pPr>
            <a:r>
              <a:rPr lang="en-US" altLang="zh-CN" sz="2000" dirty="0">
                <a:solidFill>
                  <a:srgbClr val="0070C0"/>
                </a:solidFill>
              </a:rPr>
              <a:t>str[</a:t>
            </a:r>
            <a:r>
              <a:rPr lang="en-US" altLang="zh-CN" sz="2000" dirty="0" err="1">
                <a:solidFill>
                  <a:srgbClr val="0070C0"/>
                </a:solidFill>
              </a:rPr>
              <a:t>i</a:t>
            </a:r>
            <a:r>
              <a:rPr lang="en-US" altLang="zh-CN" sz="2000" dirty="0">
                <a:solidFill>
                  <a:srgbClr val="0070C0"/>
                </a:solidFill>
              </a:rPr>
              <a:t>]= '\0'; </a:t>
            </a:r>
            <a:r>
              <a:rPr lang="en-US" altLang="zh-CN" sz="2000" dirty="0">
                <a:solidFill>
                  <a:srgbClr val="C00000"/>
                </a:solidFill>
              </a:rPr>
              <a:t>//</a:t>
            </a:r>
            <a:r>
              <a:rPr lang="zh-CN" altLang="en-US" sz="2000" dirty="0">
                <a:solidFill>
                  <a:srgbClr val="C00000"/>
                </a:solidFill>
              </a:rPr>
              <a:t>此句不能少</a:t>
            </a:r>
          </a:p>
          <a:p>
            <a:pPr lvl="1">
              <a:buNone/>
            </a:pPr>
            <a:r>
              <a:rPr lang="en-US" altLang="zh-CN" sz="2000" dirty="0">
                <a:solidFill>
                  <a:srgbClr val="00B050"/>
                </a:solidFill>
              </a:rPr>
              <a:t>//</a:t>
            </a:r>
            <a:r>
              <a:rPr lang="zh-CN" altLang="en-US" sz="2000" dirty="0">
                <a:solidFill>
                  <a:srgbClr val="00B050"/>
                </a:solidFill>
              </a:rPr>
              <a:t>注意，*</a:t>
            </a:r>
            <a:r>
              <a:rPr lang="en-US" altLang="zh-CN" sz="2000" dirty="0">
                <a:solidFill>
                  <a:srgbClr val="00B050"/>
                </a:solidFill>
              </a:rPr>
              <a:t>(</a:t>
            </a:r>
            <a:r>
              <a:rPr lang="en-US" altLang="zh-CN" sz="2000" dirty="0" err="1">
                <a:solidFill>
                  <a:srgbClr val="00B050"/>
                </a:solidFill>
              </a:rPr>
              <a:t>pstr+i</a:t>
            </a:r>
            <a:r>
              <a:rPr lang="en-US" altLang="zh-CN" sz="2000" dirty="0">
                <a:solidFill>
                  <a:srgbClr val="00B050"/>
                </a:solidFill>
              </a:rPr>
              <a:t>)</a:t>
            </a:r>
            <a:r>
              <a:rPr lang="zh-CN" altLang="en-US" sz="2000" dirty="0">
                <a:solidFill>
                  <a:srgbClr val="00B050"/>
                </a:solidFill>
              </a:rPr>
              <a:t>等价于</a:t>
            </a:r>
            <a:r>
              <a:rPr lang="en-US" altLang="zh-CN" sz="2000" dirty="0" err="1">
                <a:solidFill>
                  <a:srgbClr val="00B050"/>
                </a:solidFill>
              </a:rPr>
              <a:t>pstr</a:t>
            </a:r>
            <a:r>
              <a:rPr lang="en-US" altLang="zh-CN" sz="2000" dirty="0">
                <a:solidFill>
                  <a:srgbClr val="00B050"/>
                </a:solidFill>
              </a:rPr>
              <a:t>[</a:t>
            </a:r>
            <a:r>
              <a:rPr lang="en-US" altLang="zh-CN" sz="2000" dirty="0" err="1">
                <a:solidFill>
                  <a:srgbClr val="00B050"/>
                </a:solidFill>
              </a:rPr>
              <a:t>i</a:t>
            </a:r>
            <a:r>
              <a:rPr lang="en-US" altLang="zh-CN" sz="2000" dirty="0">
                <a:solidFill>
                  <a:srgbClr val="00B050"/>
                </a:solidFill>
              </a:rPr>
              <a:t>]</a:t>
            </a:r>
            <a:r>
              <a:rPr lang="zh-CN" altLang="en-US" sz="2000" dirty="0">
                <a:solidFill>
                  <a:srgbClr val="00B050"/>
                </a:solidFill>
              </a:rPr>
              <a:t>，即访问字符串中第</a:t>
            </a:r>
            <a:r>
              <a:rPr lang="en-US" altLang="zh-CN" sz="2000" dirty="0" err="1">
                <a:solidFill>
                  <a:srgbClr val="00B050"/>
                </a:solidFill>
              </a:rPr>
              <a:t>i</a:t>
            </a:r>
            <a:r>
              <a:rPr lang="zh-CN" altLang="en-US" sz="2000" dirty="0">
                <a:solidFill>
                  <a:srgbClr val="00B050"/>
                </a:solidFill>
              </a:rPr>
              <a:t>个字符</a:t>
            </a:r>
          </a:p>
        </p:txBody>
      </p:sp>
    </p:spTree>
    <p:extLst>
      <p:ext uri="{BB962C8B-B14F-4D97-AF65-F5344CB8AC3E}">
        <p14:creationId xmlns:p14="http://schemas.microsoft.com/office/powerpoint/2010/main" val="304058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A0E155-5002-47F2-A9C0-B1FE11BAB58C}"/>
              </a:ext>
            </a:extLst>
          </p:cNvPr>
          <p:cNvSpPr>
            <a:spLocks noGrp="1"/>
          </p:cNvSpPr>
          <p:nvPr>
            <p:ph type="title"/>
          </p:nvPr>
        </p:nvSpPr>
        <p:spPr/>
        <p:txBody>
          <a:bodyPr/>
          <a:lstStyle/>
          <a:p>
            <a:r>
              <a:rPr lang="zh-CN" altLang="en-US" dirty="0"/>
              <a:t>指向字符串常量的指针</a:t>
            </a:r>
          </a:p>
        </p:txBody>
      </p:sp>
      <p:sp>
        <p:nvSpPr>
          <p:cNvPr id="3" name="内容占位符 2">
            <a:extLst>
              <a:ext uri="{FF2B5EF4-FFF2-40B4-BE49-F238E27FC236}">
                <a16:creationId xmlns:a16="http://schemas.microsoft.com/office/drawing/2014/main" id="{142B19EB-24D1-4731-8E78-884BC865832F}"/>
              </a:ext>
            </a:extLst>
          </p:cNvPr>
          <p:cNvSpPr>
            <a:spLocks noGrp="1"/>
          </p:cNvSpPr>
          <p:nvPr>
            <p:ph idx="1"/>
          </p:nvPr>
        </p:nvSpPr>
        <p:spPr/>
        <p:txBody>
          <a:bodyPr/>
          <a:lstStyle/>
          <a:p>
            <a:pPr lvl="0">
              <a:lnSpc>
                <a:spcPct val="120000"/>
              </a:lnSpc>
              <a:spcBef>
                <a:spcPts val="0"/>
              </a:spcBef>
            </a:pPr>
            <a:r>
              <a:rPr lang="zh-CN" altLang="en-US" dirty="0"/>
              <a:t>可以用字符串常量对字符指针变量和字符数组初始化</a:t>
            </a:r>
            <a:endParaRPr lang="en-US" altLang="zh-CN" dirty="0"/>
          </a:p>
          <a:p>
            <a:pPr lvl="0">
              <a:lnSpc>
                <a:spcPct val="120000"/>
              </a:lnSpc>
              <a:spcBef>
                <a:spcPts val="0"/>
              </a:spcBef>
            </a:pPr>
            <a:r>
              <a:rPr lang="zh-CN" altLang="en-US" dirty="0"/>
              <a:t>可以用字符串常量对字符指针变量赋值</a:t>
            </a:r>
            <a:endParaRPr lang="en-US" altLang="zh-CN" dirty="0"/>
          </a:p>
          <a:p>
            <a:pPr lvl="0">
              <a:lnSpc>
                <a:spcPct val="120000"/>
              </a:lnSpc>
              <a:spcBef>
                <a:spcPts val="0"/>
              </a:spcBef>
            </a:pPr>
            <a:r>
              <a:rPr lang="zh-CN" altLang="en-US" dirty="0"/>
              <a:t>不可以用字符串常量对数组名赋值（试图修改数组名常量）</a:t>
            </a:r>
          </a:p>
          <a:p>
            <a:pPr lvl="1">
              <a:lnSpc>
                <a:spcPct val="120000"/>
              </a:lnSpc>
              <a:spcBef>
                <a:spcPts val="0"/>
              </a:spcBef>
              <a:buNone/>
            </a:pPr>
            <a:r>
              <a:rPr lang="en-US" altLang="zh-CN" sz="2000" dirty="0">
                <a:solidFill>
                  <a:schemeClr val="tx2"/>
                </a:solidFill>
              </a:rPr>
              <a:t>char *pstr1= "Hello", str1[40]= "Okay";</a:t>
            </a:r>
          </a:p>
          <a:p>
            <a:pPr lvl="1">
              <a:lnSpc>
                <a:spcPct val="120000"/>
              </a:lnSpc>
              <a:spcBef>
                <a:spcPts val="0"/>
              </a:spcBef>
              <a:buNone/>
            </a:pPr>
            <a:r>
              <a:rPr lang="en-US" altLang="zh-CN" sz="2000" dirty="0">
                <a:solidFill>
                  <a:schemeClr val="tx2"/>
                </a:solidFill>
              </a:rPr>
              <a:t>char *pstr2, str2[40];</a:t>
            </a:r>
          </a:p>
          <a:p>
            <a:pPr lvl="1">
              <a:lnSpc>
                <a:spcPct val="120000"/>
              </a:lnSpc>
              <a:spcBef>
                <a:spcPts val="0"/>
              </a:spcBef>
              <a:buNone/>
            </a:pPr>
            <a:r>
              <a:rPr lang="en-US" altLang="zh-CN" sz="2000" dirty="0">
                <a:solidFill>
                  <a:schemeClr val="tx2"/>
                </a:solidFill>
              </a:rPr>
              <a:t>pstr2= "world";</a:t>
            </a:r>
          </a:p>
          <a:p>
            <a:pPr lvl="1">
              <a:lnSpc>
                <a:spcPct val="120000"/>
              </a:lnSpc>
              <a:spcBef>
                <a:spcPts val="0"/>
              </a:spcBef>
              <a:buNone/>
            </a:pPr>
            <a:r>
              <a:rPr lang="en-US" altLang="zh-CN" sz="2000" dirty="0">
                <a:solidFill>
                  <a:schemeClr val="tx2"/>
                </a:solidFill>
              </a:rPr>
              <a:t>str2= "world";  </a:t>
            </a:r>
            <a:r>
              <a:rPr lang="en-US" altLang="zh-CN" sz="2000" dirty="0">
                <a:solidFill>
                  <a:srgbClr val="FF0000"/>
                </a:solidFill>
              </a:rPr>
              <a:t>//</a:t>
            </a:r>
            <a:r>
              <a:rPr lang="zh-CN" altLang="en-US" sz="2000" dirty="0">
                <a:solidFill>
                  <a:srgbClr val="FF0000"/>
                </a:solidFill>
              </a:rPr>
              <a:t>错误！</a:t>
            </a:r>
          </a:p>
          <a:p>
            <a:pPr lvl="0">
              <a:lnSpc>
                <a:spcPct val="120000"/>
              </a:lnSpc>
              <a:spcBef>
                <a:spcPts val="0"/>
              </a:spcBef>
            </a:pPr>
            <a:endParaRPr lang="en-US" altLang="zh-CN" dirty="0"/>
          </a:p>
          <a:p>
            <a:pPr lvl="0">
              <a:lnSpc>
                <a:spcPct val="120000"/>
              </a:lnSpc>
              <a:spcBef>
                <a:spcPts val="0"/>
              </a:spcBef>
            </a:pPr>
            <a:r>
              <a:rPr lang="zh-CN" altLang="en-US" dirty="0"/>
              <a:t>只能逐个元素地对数组赋值（</a:t>
            </a:r>
            <a:r>
              <a:rPr lang="en-US" altLang="zh-CN" dirty="0"/>
              <a:t>for</a:t>
            </a:r>
            <a:r>
              <a:rPr lang="zh-CN" altLang="en-US" dirty="0"/>
              <a:t>循环等方法）</a:t>
            </a:r>
          </a:p>
          <a:p>
            <a:endParaRPr lang="zh-CN" altLang="en-US" dirty="0"/>
          </a:p>
        </p:txBody>
      </p:sp>
    </p:spTree>
    <p:extLst>
      <p:ext uri="{BB962C8B-B14F-4D97-AF65-F5344CB8AC3E}">
        <p14:creationId xmlns:p14="http://schemas.microsoft.com/office/powerpoint/2010/main" val="3255692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11077-684D-4C6D-8C80-AC8A12C0B6A7}"/>
              </a:ext>
            </a:extLst>
          </p:cNvPr>
          <p:cNvSpPr>
            <a:spLocks noGrp="1"/>
          </p:cNvSpPr>
          <p:nvPr>
            <p:ph type="title"/>
          </p:nvPr>
        </p:nvSpPr>
        <p:spPr/>
        <p:txBody>
          <a:bodyPr/>
          <a:lstStyle/>
          <a:p>
            <a:r>
              <a:rPr lang="zh-CN" altLang="en-US" dirty="0"/>
              <a:t>指针数组</a:t>
            </a:r>
          </a:p>
        </p:txBody>
      </p:sp>
      <p:sp>
        <p:nvSpPr>
          <p:cNvPr id="3" name="内容占位符 2">
            <a:extLst>
              <a:ext uri="{FF2B5EF4-FFF2-40B4-BE49-F238E27FC236}">
                <a16:creationId xmlns:a16="http://schemas.microsoft.com/office/drawing/2014/main" id="{1C4ED224-F308-4C27-99A4-CC6F1BAA4AC3}"/>
              </a:ext>
            </a:extLst>
          </p:cNvPr>
          <p:cNvSpPr>
            <a:spLocks noGrp="1"/>
          </p:cNvSpPr>
          <p:nvPr>
            <p:ph idx="1"/>
          </p:nvPr>
        </p:nvSpPr>
        <p:spPr/>
        <p:txBody>
          <a:bodyPr/>
          <a:lstStyle/>
          <a:p>
            <a:pPr lvl="0"/>
            <a:r>
              <a:rPr lang="zh-CN" altLang="en-US" sz="2400" dirty="0">
                <a:solidFill>
                  <a:prstClr val="black"/>
                </a:solidFill>
              </a:rPr>
              <a:t>可以定义由指针作为元素的数组</a:t>
            </a:r>
            <a:r>
              <a:rPr lang="zh-CN" altLang="en-US" dirty="0">
                <a:solidFill>
                  <a:prstClr val="black"/>
                </a:solidFill>
              </a:rPr>
              <a:t>，具体的</a:t>
            </a:r>
            <a:r>
              <a:rPr lang="zh-CN" altLang="en-US" sz="2400" dirty="0">
                <a:solidFill>
                  <a:prstClr val="black"/>
                </a:solidFill>
              </a:rPr>
              <a:t>声明形式：</a:t>
            </a:r>
          </a:p>
          <a:p>
            <a:pPr lvl="1">
              <a:lnSpc>
                <a:spcPct val="90000"/>
              </a:lnSpc>
              <a:buNone/>
            </a:pPr>
            <a:r>
              <a:rPr lang="zh-CN" altLang="en-US" sz="2000" dirty="0">
                <a:solidFill>
                  <a:srgbClr val="0070C0"/>
                </a:solidFill>
              </a:rPr>
              <a:t>类型说明符  *数组名</a:t>
            </a:r>
            <a:r>
              <a:rPr lang="en-US" altLang="zh-CN" sz="2000" dirty="0">
                <a:solidFill>
                  <a:srgbClr val="0070C0"/>
                </a:solidFill>
              </a:rPr>
              <a:t>[</a:t>
            </a:r>
            <a:r>
              <a:rPr lang="zh-CN" altLang="en-US" sz="2000" dirty="0">
                <a:solidFill>
                  <a:srgbClr val="0070C0"/>
                </a:solidFill>
              </a:rPr>
              <a:t>数组长度</a:t>
            </a:r>
            <a:r>
              <a:rPr lang="en-US" altLang="zh-CN" sz="2000" dirty="0">
                <a:solidFill>
                  <a:srgbClr val="0070C0"/>
                </a:solidFill>
              </a:rPr>
              <a:t>]</a:t>
            </a:r>
          </a:p>
          <a:p>
            <a:pPr lvl="1">
              <a:lnSpc>
                <a:spcPct val="90000"/>
              </a:lnSpc>
              <a:buNone/>
            </a:pPr>
            <a:r>
              <a:rPr lang="zh-CN" altLang="en-US" sz="2000" dirty="0">
                <a:solidFill>
                  <a:prstClr val="black"/>
                </a:solidFill>
              </a:rPr>
              <a:t>例：</a:t>
            </a:r>
            <a:r>
              <a:rPr lang="en-US" altLang="zh-CN" sz="2000" dirty="0">
                <a:solidFill>
                  <a:srgbClr val="0070C0"/>
                </a:solidFill>
              </a:rPr>
              <a:t>int *p[3]; char *name[]=... ; </a:t>
            </a:r>
            <a:r>
              <a:rPr lang="en-US" altLang="zh-CN" sz="2000" dirty="0">
                <a:solidFill>
                  <a:srgbClr val="FF0000"/>
                </a:solidFill>
              </a:rPr>
              <a:t>//</a:t>
            </a:r>
            <a:r>
              <a:rPr lang="zh-CN" altLang="en-US" sz="2000" dirty="0">
                <a:solidFill>
                  <a:srgbClr val="FF0000"/>
                </a:solidFill>
              </a:rPr>
              <a:t>注意</a:t>
            </a:r>
            <a:r>
              <a:rPr lang="en-US" altLang="zh-CN" sz="2000" dirty="0">
                <a:solidFill>
                  <a:srgbClr val="FF0000"/>
                </a:solidFill>
              </a:rPr>
              <a:t>int (*p)[3]</a:t>
            </a:r>
            <a:r>
              <a:rPr lang="zh-CN" altLang="en-US" sz="2000" dirty="0">
                <a:solidFill>
                  <a:srgbClr val="FF0000"/>
                </a:solidFill>
              </a:rPr>
              <a:t>与</a:t>
            </a:r>
            <a:r>
              <a:rPr lang="en-US" altLang="zh-CN" sz="2000" dirty="0">
                <a:solidFill>
                  <a:srgbClr val="FF0000"/>
                </a:solidFill>
              </a:rPr>
              <a:t>int *p[3]</a:t>
            </a:r>
            <a:r>
              <a:rPr lang="zh-CN" altLang="en-US" sz="2000" dirty="0">
                <a:solidFill>
                  <a:srgbClr val="FF0000"/>
                </a:solidFill>
              </a:rPr>
              <a:t>的区别</a:t>
            </a:r>
            <a:endParaRPr lang="en-US" altLang="zh-CN" sz="2000" dirty="0">
              <a:solidFill>
                <a:srgbClr val="FF0000"/>
              </a:solidFill>
            </a:endParaRPr>
          </a:p>
          <a:p>
            <a:pPr lvl="0">
              <a:lnSpc>
                <a:spcPct val="90000"/>
              </a:lnSpc>
              <a:spcBef>
                <a:spcPts val="1800"/>
              </a:spcBef>
            </a:pPr>
            <a:r>
              <a:rPr lang="zh-CN" altLang="en-US" sz="2400" dirty="0">
                <a:solidFill>
                  <a:prstClr val="black"/>
                </a:solidFill>
              </a:rPr>
              <a:t>指针数组中的元素都是指向同一类型的指针</a:t>
            </a:r>
            <a:r>
              <a:rPr lang="zh-CN" altLang="en-US" dirty="0">
                <a:solidFill>
                  <a:prstClr val="black"/>
                </a:solidFill>
              </a:rPr>
              <a:t>，常见的</a:t>
            </a:r>
            <a:r>
              <a:rPr lang="zh-CN" altLang="en-US" sz="2400" dirty="0">
                <a:solidFill>
                  <a:prstClr val="black"/>
                </a:solidFill>
              </a:rPr>
              <a:t>应用：</a:t>
            </a:r>
            <a:endParaRPr lang="en-US" altLang="zh-CN" sz="2400" dirty="0">
              <a:solidFill>
                <a:prstClr val="black"/>
              </a:solidFill>
            </a:endParaRPr>
          </a:p>
          <a:p>
            <a:pPr lvl="1"/>
            <a:r>
              <a:rPr lang="zh-CN" altLang="en-US" sz="2000" dirty="0">
                <a:solidFill>
                  <a:prstClr val="black"/>
                </a:solidFill>
              </a:rPr>
              <a:t>若有大量数据（例如学生信息）需要按某个元素排序时（例如按姓名拼音顺序），使用指针数组排序，就可以避免大量数据的搬移</a:t>
            </a:r>
            <a:endParaRPr lang="en-US" altLang="zh-CN" sz="2000" dirty="0">
              <a:solidFill>
                <a:prstClr val="black"/>
              </a:solidFill>
            </a:endParaRPr>
          </a:p>
          <a:p>
            <a:pPr lvl="1"/>
            <a:r>
              <a:rPr lang="zh-CN" altLang="en-US" sz="2000" dirty="0">
                <a:solidFill>
                  <a:prstClr val="black"/>
                </a:solidFill>
              </a:rPr>
              <a:t>当需要对多个已存在的对象进行批量处理时，也可以使用指针数据</a:t>
            </a:r>
            <a:endParaRPr lang="en-US" altLang="zh-CN" sz="2000" dirty="0">
              <a:solidFill>
                <a:prstClr val="black"/>
              </a:solidFill>
            </a:endParaRPr>
          </a:p>
          <a:p>
            <a:pPr lvl="2"/>
            <a:r>
              <a:rPr lang="zh-CN" altLang="en-US" sz="2000" dirty="0">
                <a:solidFill>
                  <a:prstClr val="black"/>
                </a:solidFill>
              </a:rPr>
              <a:t>例：游戏程序中各自独立行动的人物（不使用多线程），每人一个指针组成数组，就可以在一个循环中顺序处理所有人物</a:t>
            </a:r>
            <a:endParaRPr lang="en-US" altLang="zh-CN" sz="2000" dirty="0">
              <a:solidFill>
                <a:prstClr val="black"/>
              </a:solidFill>
            </a:endParaRPr>
          </a:p>
          <a:p>
            <a:pPr lvl="2"/>
            <a:r>
              <a:rPr lang="zh-CN" altLang="en-US" sz="2000" dirty="0">
                <a:solidFill>
                  <a:prstClr val="black"/>
                </a:solidFill>
              </a:rPr>
              <a:t>例：多线程程序使用一个指针数组</a:t>
            </a:r>
            <a:r>
              <a:rPr lang="en-US" altLang="zh-CN" sz="2000" dirty="0">
                <a:solidFill>
                  <a:prstClr val="black"/>
                </a:solidFill>
              </a:rPr>
              <a:t>/</a:t>
            </a:r>
            <a:r>
              <a:rPr lang="zh-CN" altLang="en-US" sz="2000" dirty="0">
                <a:solidFill>
                  <a:prstClr val="black"/>
                </a:solidFill>
              </a:rPr>
              <a:t>链表来顺序处理各个进程</a:t>
            </a:r>
            <a:endParaRPr lang="en-US" altLang="zh-CN" sz="2000" dirty="0">
              <a:solidFill>
                <a:prstClr val="black"/>
              </a:solidFill>
            </a:endParaRPr>
          </a:p>
        </p:txBody>
      </p:sp>
    </p:spTree>
    <p:extLst>
      <p:ext uri="{BB962C8B-B14F-4D97-AF65-F5344CB8AC3E}">
        <p14:creationId xmlns:p14="http://schemas.microsoft.com/office/powerpoint/2010/main" val="150411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852852-DFA9-4FA1-861B-C3E2F740196A}"/>
              </a:ext>
            </a:extLst>
          </p:cNvPr>
          <p:cNvSpPr>
            <a:spLocks noGrp="1"/>
          </p:cNvSpPr>
          <p:nvPr>
            <p:ph type="title"/>
          </p:nvPr>
        </p:nvSpPr>
        <p:spPr/>
        <p:txBody>
          <a:bodyPr/>
          <a:lstStyle/>
          <a:p>
            <a:r>
              <a:rPr lang="zh-CN" altLang="en-US" dirty="0"/>
              <a:t>指针数组</a:t>
            </a:r>
          </a:p>
        </p:txBody>
      </p:sp>
      <p:sp>
        <p:nvSpPr>
          <p:cNvPr id="3" name="内容占位符 2">
            <a:extLst>
              <a:ext uri="{FF2B5EF4-FFF2-40B4-BE49-F238E27FC236}">
                <a16:creationId xmlns:a16="http://schemas.microsoft.com/office/drawing/2014/main" id="{28FEFA2C-0726-4DE9-A8AE-5C83CC65E435}"/>
              </a:ext>
            </a:extLst>
          </p:cNvPr>
          <p:cNvSpPr>
            <a:spLocks noGrp="1"/>
          </p:cNvSpPr>
          <p:nvPr>
            <p:ph idx="1"/>
          </p:nvPr>
        </p:nvSpPr>
        <p:spPr>
          <a:xfrm>
            <a:off x="301625" y="1556792"/>
            <a:ext cx="8540750" cy="4542383"/>
          </a:xfrm>
        </p:spPr>
        <p:txBody>
          <a:bodyPr/>
          <a:lstStyle/>
          <a:p>
            <a:pPr lvl="0"/>
            <a:r>
              <a:rPr lang="zh-CN" altLang="en-US" sz="2400" dirty="0">
                <a:solidFill>
                  <a:prstClr val="black"/>
                </a:solidFill>
              </a:rPr>
              <a:t>指针数组常用于处理一组字符串，比使用二维数组更方便，也节省内存空间，在排序等操作中效率更高</a:t>
            </a:r>
            <a:endParaRPr lang="en-US" altLang="zh-CN" sz="2400" dirty="0">
              <a:solidFill>
                <a:prstClr val="black"/>
              </a:solidFill>
            </a:endParaRPr>
          </a:p>
          <a:p>
            <a:pPr lvl="1"/>
            <a:r>
              <a:rPr lang="zh-CN" altLang="en-US" sz="2000" dirty="0">
                <a:solidFill>
                  <a:prstClr val="black"/>
                </a:solidFill>
              </a:rPr>
              <a:t>例，</a:t>
            </a:r>
            <a:r>
              <a:rPr lang="en-US" altLang="zh-CN" sz="2000" dirty="0">
                <a:solidFill>
                  <a:prstClr val="black"/>
                </a:solidFill>
              </a:rPr>
              <a:t>char *name[]={“</a:t>
            </a:r>
            <a:r>
              <a:rPr lang="en-US" altLang="zh-CN" sz="2000" dirty="0" err="1">
                <a:solidFill>
                  <a:prstClr val="black"/>
                </a:solidFill>
              </a:rPr>
              <a:t>allen</a:t>
            </a:r>
            <a:r>
              <a:rPr lang="en-US" altLang="zh-CN" sz="2000" dirty="0">
                <a:solidFill>
                  <a:prstClr val="black"/>
                </a:solidFill>
              </a:rPr>
              <a:t>”, “word”, “jones”, “martin”};</a:t>
            </a:r>
          </a:p>
          <a:p>
            <a:pPr lvl="1"/>
            <a:r>
              <a:rPr lang="zh-CN" altLang="en-US" sz="2000" dirty="0">
                <a:solidFill>
                  <a:prstClr val="black"/>
                </a:solidFill>
              </a:rPr>
              <a:t>字符串常量</a:t>
            </a:r>
            <a:r>
              <a:rPr lang="en-US" altLang="zh-CN" sz="2000" dirty="0">
                <a:solidFill>
                  <a:prstClr val="black"/>
                </a:solidFill>
              </a:rPr>
              <a:t>”</a:t>
            </a:r>
            <a:r>
              <a:rPr lang="en-US" altLang="zh-CN" sz="2000" dirty="0" err="1">
                <a:solidFill>
                  <a:prstClr val="black"/>
                </a:solidFill>
              </a:rPr>
              <a:t>allen</a:t>
            </a:r>
            <a:r>
              <a:rPr lang="en-US" altLang="zh-CN" sz="2000" dirty="0">
                <a:solidFill>
                  <a:prstClr val="black"/>
                </a:solidFill>
              </a:rPr>
              <a:t>”</a:t>
            </a:r>
            <a:r>
              <a:rPr lang="zh-CN" altLang="en-US" sz="2000" dirty="0">
                <a:solidFill>
                  <a:prstClr val="black"/>
                </a:solidFill>
              </a:rPr>
              <a:t>等又称为字符串字面量，它们被存储于常量区</a:t>
            </a:r>
            <a:endParaRPr lang="en-US" altLang="zh-CN" sz="2000" dirty="0">
              <a:solidFill>
                <a:prstClr val="black"/>
              </a:solidFill>
            </a:endParaRPr>
          </a:p>
          <a:p>
            <a:pPr lvl="1"/>
            <a:r>
              <a:rPr lang="zh-CN" altLang="en-US" sz="2000" dirty="0">
                <a:solidFill>
                  <a:prstClr val="black"/>
                </a:solidFill>
              </a:rPr>
              <a:t>在代码中，字符串字面量可以等同于一个 </a:t>
            </a:r>
            <a:r>
              <a:rPr lang="en-US" altLang="zh-CN" sz="2000" dirty="0">
                <a:solidFill>
                  <a:prstClr val="black"/>
                </a:solidFill>
              </a:rPr>
              <a:t>char * </a:t>
            </a:r>
            <a:r>
              <a:rPr lang="zh-CN" altLang="en-US" sz="2000" dirty="0">
                <a:solidFill>
                  <a:prstClr val="black"/>
                </a:solidFill>
              </a:rPr>
              <a:t>指针</a:t>
            </a:r>
            <a:endParaRPr lang="en-US" altLang="zh-CN" sz="2000" dirty="0">
              <a:solidFill>
                <a:prstClr val="black"/>
              </a:solidFill>
            </a:endParaRPr>
          </a:p>
          <a:p>
            <a:pPr lvl="2"/>
            <a:r>
              <a:rPr lang="zh-CN" altLang="en-US" sz="1800" dirty="0">
                <a:solidFill>
                  <a:prstClr val="black"/>
                </a:solidFill>
              </a:rPr>
              <a:t>甚至允许 </a:t>
            </a:r>
            <a:r>
              <a:rPr lang="en-US" altLang="zh-CN" sz="1800" dirty="0">
                <a:solidFill>
                  <a:prstClr val="black"/>
                </a:solidFill>
              </a:rPr>
              <a:t>“</a:t>
            </a:r>
            <a:r>
              <a:rPr lang="en-US" altLang="zh-CN" sz="1800" dirty="0" err="1">
                <a:solidFill>
                  <a:prstClr val="black"/>
                </a:solidFill>
              </a:rPr>
              <a:t>allen</a:t>
            </a:r>
            <a:r>
              <a:rPr lang="en-US" altLang="zh-CN" sz="1800" dirty="0">
                <a:solidFill>
                  <a:prstClr val="black"/>
                </a:solidFill>
              </a:rPr>
              <a:t>”[3]=‘e’</a:t>
            </a:r>
            <a:r>
              <a:rPr lang="zh-CN" altLang="en-US" sz="1800" dirty="0">
                <a:solidFill>
                  <a:prstClr val="black"/>
                </a:solidFill>
              </a:rPr>
              <a:t> （</a:t>
            </a:r>
            <a:r>
              <a:rPr lang="zh-CN" altLang="en-US" sz="1800" dirty="0">
                <a:solidFill>
                  <a:srgbClr val="FF0000"/>
                </a:solidFill>
              </a:rPr>
              <a:t>虽然编译可以通过，但是执行会发生错误，即常量区不允许改写</a:t>
            </a:r>
            <a:r>
              <a:rPr lang="zh-CN" altLang="en-US" sz="1800" dirty="0">
                <a:solidFill>
                  <a:prstClr val="black"/>
                </a:solidFill>
              </a:rPr>
              <a:t>）</a:t>
            </a:r>
            <a:endParaRPr lang="en-US" altLang="zh-CN" sz="1800" dirty="0">
              <a:solidFill>
                <a:prstClr val="black"/>
              </a:solidFill>
            </a:endParaRPr>
          </a:p>
          <a:p>
            <a:pPr lvl="1"/>
            <a:r>
              <a:rPr lang="zh-CN" altLang="en-US" sz="2000" dirty="0">
                <a:solidFill>
                  <a:prstClr val="black"/>
                </a:solidFill>
              </a:rPr>
              <a:t>在这里，相当于在初始化器中列举了一系列字符指针，它们分别指向常数区的字符串</a:t>
            </a:r>
          </a:p>
        </p:txBody>
      </p:sp>
    </p:spTree>
    <p:extLst>
      <p:ext uri="{BB962C8B-B14F-4D97-AF65-F5344CB8AC3E}">
        <p14:creationId xmlns:p14="http://schemas.microsoft.com/office/powerpoint/2010/main" val="1370305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EE1E3-ABC0-4295-B49C-015088D156D6}"/>
              </a:ext>
            </a:extLst>
          </p:cNvPr>
          <p:cNvSpPr>
            <a:spLocks noGrp="1"/>
          </p:cNvSpPr>
          <p:nvPr>
            <p:ph type="title"/>
          </p:nvPr>
        </p:nvSpPr>
        <p:spPr/>
        <p:txBody>
          <a:bodyPr/>
          <a:lstStyle/>
          <a:p>
            <a:r>
              <a:rPr lang="zh-CN" altLang="en-US" dirty="0"/>
              <a:t>指针数组（例）</a:t>
            </a:r>
          </a:p>
        </p:txBody>
      </p:sp>
      <p:sp>
        <p:nvSpPr>
          <p:cNvPr id="3" name="内容占位符 2">
            <a:extLst>
              <a:ext uri="{FF2B5EF4-FFF2-40B4-BE49-F238E27FC236}">
                <a16:creationId xmlns:a16="http://schemas.microsoft.com/office/drawing/2014/main" id="{E421656E-AF81-4A84-BCDF-F7DBC0604CA9}"/>
              </a:ext>
            </a:extLst>
          </p:cNvPr>
          <p:cNvSpPr>
            <a:spLocks noGrp="1"/>
          </p:cNvSpPr>
          <p:nvPr>
            <p:ph idx="1"/>
          </p:nvPr>
        </p:nvSpPr>
        <p:spPr/>
        <p:txBody>
          <a:bodyPr/>
          <a:lstStyle/>
          <a:p>
            <a:pPr lvl="0"/>
            <a:r>
              <a:rPr lang="zh-CN" altLang="en-US" dirty="0">
                <a:solidFill>
                  <a:prstClr val="black"/>
                </a:solidFill>
              </a:rPr>
              <a:t>例：</a:t>
            </a:r>
            <a:r>
              <a:rPr lang="zh-CN" altLang="en-US" sz="2400" dirty="0">
                <a:solidFill>
                  <a:prstClr val="black"/>
                </a:solidFill>
              </a:rPr>
              <a:t>使用指针数组存储指向字符串的指针的优点</a:t>
            </a:r>
          </a:p>
          <a:p>
            <a:pPr lvl="1"/>
            <a:r>
              <a:rPr lang="zh-CN" altLang="en-US" sz="2000" dirty="0">
                <a:solidFill>
                  <a:prstClr val="black"/>
                </a:solidFill>
              </a:rPr>
              <a:t>允许不等长的字符串以相对规整的方式组织在一起，注意它们不一定存储在一起，便于调整各字符串在数组内的位置，修改指针即可</a:t>
            </a:r>
          </a:p>
          <a:p>
            <a:endParaRPr lang="zh-CN" altLang="en-US" dirty="0"/>
          </a:p>
        </p:txBody>
      </p:sp>
      <p:sp>
        <p:nvSpPr>
          <p:cNvPr id="4" name="卷形: 垂直 5">
            <a:extLst>
              <a:ext uri="{FF2B5EF4-FFF2-40B4-BE49-F238E27FC236}">
                <a16:creationId xmlns:a16="http://schemas.microsoft.com/office/drawing/2014/main" id="{6BE08D77-CB5C-4386-831F-4B9CC0BDDE28}"/>
              </a:ext>
            </a:extLst>
          </p:cNvPr>
          <p:cNvSpPr/>
          <p:nvPr/>
        </p:nvSpPr>
        <p:spPr bwMode="auto">
          <a:xfrm>
            <a:off x="781071" y="2945424"/>
            <a:ext cx="7448529" cy="3710353"/>
          </a:xfrm>
          <a:prstGeom prst="verticalScroll">
            <a:avLst>
              <a:gd name="adj" fmla="val 5036"/>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#include&lt;string.h&gt;</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void main()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       int n=4;</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       char *name[]={“</a:t>
            </a:r>
            <a:r>
              <a:rPr lang="en-US" altLang="zh-CN" sz="2000" kern="0" dirty="0" err="1">
                <a:solidFill>
                  <a:prstClr val="black"/>
                </a:solidFill>
                <a:latin typeface="Times New Roman" panose="02020603050405020304" pitchFamily="18" charset="0"/>
                <a:ea typeface="微软雅黑"/>
                <a:cs typeface="Times New Roman" panose="02020603050405020304" pitchFamily="18" charset="0"/>
              </a:rPr>
              <a:t>allen</a:t>
            </a: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 “word”, “jones”, “martin”};</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lvl="1" fontAlgn="base">
              <a:spcBef>
                <a:spcPct val="0"/>
              </a:spcBef>
              <a:spcAft>
                <a:spcPct val="0"/>
              </a:spcAft>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for (int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=0;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&lt;n-1;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lvl="1" fontAlgn="base">
              <a:spcBef>
                <a:spcPct val="0"/>
              </a:spcBef>
              <a:spcAft>
                <a:spcPct val="0"/>
              </a:spcAft>
              <a:tabLst>
                <a:tab pos="354013" algn="l"/>
                <a:tab pos="717550" algn="l"/>
              </a:tabLst>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(int j=i+1; j&lt;n;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j++</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lvl="1" fontAlgn="base">
              <a:spcBef>
                <a:spcPct val="0"/>
              </a:spcBef>
              <a:spcAft>
                <a:spcPct val="0"/>
              </a:spcAft>
              <a:tabLst>
                <a:tab pos="354013" algn="l"/>
                <a:tab pos="717550" algn="l"/>
                <a:tab pos="1076325" algn="l"/>
              </a:tabLst>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strcmp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(name[k], name[j])&gt;0) {</a:t>
            </a:r>
          </a:p>
          <a:p>
            <a:pPr lvl="1" fontAlgn="base">
              <a:spcBef>
                <a:spcPct val="0"/>
              </a:spcBef>
              <a:spcAft>
                <a:spcPct val="0"/>
              </a:spcAft>
              <a:tabLst>
                <a:tab pos="354013" algn="l"/>
                <a:tab pos="717550" algn="l"/>
                <a:tab pos="1076325" algn="l"/>
                <a:tab pos="1431925" algn="l"/>
              </a:tabLst>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*t=name[</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name[</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]=name[k]; name[k]=t;</a:t>
            </a:r>
          </a:p>
          <a:p>
            <a:pPr lvl="1" fontAlgn="base">
              <a:spcBef>
                <a:spcPct val="0"/>
              </a:spcBef>
              <a:spcAft>
                <a:spcPct val="0"/>
              </a:spcAft>
              <a:tabLst>
                <a:tab pos="354013" algn="l"/>
                <a:tab pos="717550" algn="l"/>
                <a:tab pos="1076325" algn="l"/>
                <a:tab pos="1431925" algn="l"/>
              </a:tabLst>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lvl="1" fontAlgn="base">
              <a:spcBef>
                <a:spcPct val="0"/>
              </a:spcBef>
              <a:spcAft>
                <a:spcPct val="0"/>
              </a:spcAft>
              <a:tabLst>
                <a:tab pos="354013" algn="l"/>
                <a:tab pos="717550" algn="l"/>
                <a:tab pos="1076325" algn="l"/>
                <a:tab pos="1431925" algn="l"/>
              </a:tabLst>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354013" algn="l"/>
                <a:tab pos="717550" algn="l"/>
                <a:tab pos="1076325" algn="l"/>
                <a:tab pos="1431925" algn="l"/>
              </a:tabLst>
              <a:defRPr/>
            </a:pP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18083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指针基本概念回顾</a:t>
            </a:r>
            <a:endParaRPr lang="en-US" altLang="zh-CN" dirty="0">
              <a:solidFill>
                <a:schemeClr val="bg1">
                  <a:lumMod val="75000"/>
                </a:schemeClr>
              </a:solidFill>
            </a:endParaRPr>
          </a:p>
          <a:p>
            <a:r>
              <a:rPr lang="zh-CN" altLang="en-US" dirty="0">
                <a:solidFill>
                  <a:schemeClr val="bg1">
                    <a:lumMod val="75000"/>
                  </a:schemeClr>
                </a:solidFill>
              </a:rPr>
              <a:t>指向数组的指针与指针数组</a:t>
            </a:r>
            <a:endParaRPr lang="en-US" altLang="zh-CN" dirty="0">
              <a:solidFill>
                <a:schemeClr val="bg1">
                  <a:lumMod val="75000"/>
                </a:schemeClr>
              </a:solidFill>
            </a:endParaRPr>
          </a:p>
          <a:p>
            <a:r>
              <a:rPr lang="zh-CN" altLang="en-US" dirty="0"/>
              <a:t>二级与多级指针</a:t>
            </a:r>
            <a:endParaRPr lang="en-US" altLang="zh-CN" dirty="0"/>
          </a:p>
          <a:p>
            <a:r>
              <a:rPr lang="zh-CN" altLang="en-US" dirty="0">
                <a:solidFill>
                  <a:schemeClr val="bg1">
                    <a:lumMod val="75000"/>
                  </a:schemeClr>
                </a:solidFill>
              </a:rPr>
              <a:t>带指针的函数与函数指针</a:t>
            </a:r>
            <a:endParaRPr lang="en-US" altLang="zh-CN" dirty="0">
              <a:solidFill>
                <a:schemeClr val="bg1">
                  <a:lumMod val="75000"/>
                </a:schemeClr>
              </a:solidFill>
            </a:endParaRPr>
          </a:p>
          <a:p>
            <a:r>
              <a:rPr lang="zh-CN" altLang="en-US" dirty="0">
                <a:solidFill>
                  <a:schemeClr val="bg1">
                    <a:lumMod val="75000"/>
                  </a:schemeClr>
                </a:solidFill>
              </a:rPr>
              <a:t>高级内存管理技术</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动态内存分配</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内存池管理</a:t>
            </a:r>
            <a:endParaRPr lang="en-US" altLang="zh-CN" dirty="0">
              <a:solidFill>
                <a:schemeClr val="bg1">
                  <a:lumMod val="75000"/>
                </a:schemeClr>
              </a:solidFill>
            </a:endParaRPr>
          </a:p>
          <a:p>
            <a:r>
              <a:rPr lang="zh-CN" altLang="en-US" dirty="0">
                <a:solidFill>
                  <a:schemeClr val="bg1">
                    <a:lumMod val="75000"/>
                  </a:schemeClr>
                </a:solidFill>
              </a:rPr>
              <a:t>应用实例：链表</a:t>
            </a:r>
            <a:endParaRPr lang="en-US" altLang="zh-CN" dirty="0">
              <a:solidFill>
                <a:schemeClr val="bg1">
                  <a:lumMod val="75000"/>
                </a:schemeClr>
              </a:solidFill>
            </a:endParaRPr>
          </a:p>
          <a:p>
            <a:r>
              <a:rPr lang="zh-CN" altLang="en-US" dirty="0">
                <a:solidFill>
                  <a:schemeClr val="bg1">
                    <a:lumMod val="75000"/>
                  </a:schemeClr>
                </a:solidFill>
              </a:rPr>
              <a:t>内存调试与优化</a:t>
            </a:r>
            <a:endParaRPr lang="en-US" altLang="zh-CN" dirty="0">
              <a:solidFill>
                <a:schemeClr val="bg1">
                  <a:lumMod val="75000"/>
                </a:schemeClr>
              </a:solidFill>
            </a:endParaRPr>
          </a:p>
          <a:p>
            <a:endParaRPr lang="zh-CN" altLang="en-US" dirty="0"/>
          </a:p>
        </p:txBody>
      </p:sp>
    </p:spTree>
    <p:extLst>
      <p:ext uri="{BB962C8B-B14F-4D97-AF65-F5344CB8AC3E}">
        <p14:creationId xmlns:p14="http://schemas.microsoft.com/office/powerpoint/2010/main" val="56754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592DE-9C7B-41CE-A4AD-2BC429B17581}"/>
              </a:ext>
            </a:extLst>
          </p:cNvPr>
          <p:cNvSpPr>
            <a:spLocks noGrp="1"/>
          </p:cNvSpPr>
          <p:nvPr>
            <p:ph type="title"/>
          </p:nvPr>
        </p:nvSpPr>
        <p:spPr/>
        <p:txBody>
          <a:bodyPr/>
          <a:lstStyle/>
          <a:p>
            <a:r>
              <a:rPr lang="zh-CN" altLang="en-US" dirty="0"/>
              <a:t>二级指针</a:t>
            </a:r>
          </a:p>
        </p:txBody>
      </p:sp>
      <p:sp>
        <p:nvSpPr>
          <p:cNvPr id="3" name="内容占位符 2">
            <a:extLst>
              <a:ext uri="{FF2B5EF4-FFF2-40B4-BE49-F238E27FC236}">
                <a16:creationId xmlns:a16="http://schemas.microsoft.com/office/drawing/2014/main" id="{8856A863-C606-4AA9-9136-FA067BA48D0C}"/>
              </a:ext>
            </a:extLst>
          </p:cNvPr>
          <p:cNvSpPr>
            <a:spLocks noGrp="1"/>
          </p:cNvSpPr>
          <p:nvPr>
            <p:ph idx="1"/>
          </p:nvPr>
        </p:nvSpPr>
        <p:spPr>
          <a:xfrm>
            <a:off x="301625" y="1556792"/>
            <a:ext cx="8540750" cy="4808839"/>
          </a:xfrm>
        </p:spPr>
        <p:txBody>
          <a:bodyPr/>
          <a:lstStyle/>
          <a:p>
            <a:pPr lvl="0">
              <a:lnSpc>
                <a:spcPct val="90000"/>
              </a:lnSpc>
            </a:pPr>
            <a:r>
              <a:rPr lang="zh-CN" altLang="en-US" dirty="0">
                <a:solidFill>
                  <a:prstClr val="black"/>
                </a:solidFill>
              </a:rPr>
              <a:t>二级指针也称为：指向指针变量的指针变量</a:t>
            </a:r>
            <a:endParaRPr lang="en-US" altLang="zh-CN" dirty="0">
              <a:solidFill>
                <a:prstClr val="black"/>
              </a:solidFill>
            </a:endParaRPr>
          </a:p>
          <a:p>
            <a:pPr lvl="0">
              <a:lnSpc>
                <a:spcPct val="90000"/>
              </a:lnSpc>
            </a:pPr>
            <a:r>
              <a:rPr lang="zh-CN" altLang="en-US" dirty="0">
                <a:solidFill>
                  <a:prstClr val="black"/>
                </a:solidFill>
              </a:rPr>
              <a:t>数据类型：必须与一级指针指向的数据类型一致</a:t>
            </a:r>
            <a:endParaRPr lang="en-US" altLang="zh-CN" dirty="0">
              <a:solidFill>
                <a:prstClr val="black"/>
              </a:solidFill>
            </a:endParaRPr>
          </a:p>
          <a:p>
            <a:pPr lvl="0">
              <a:lnSpc>
                <a:spcPct val="90000"/>
              </a:lnSpc>
            </a:pPr>
            <a:r>
              <a:rPr lang="zh-CN" altLang="en-US" dirty="0">
                <a:solidFill>
                  <a:prstClr val="black"/>
                </a:solidFill>
              </a:rPr>
              <a:t>初始化要求：必须指向已存在的一级指针的地址</a:t>
            </a:r>
            <a:endParaRPr lang="en-US" altLang="zh-CN" dirty="0">
              <a:solidFill>
                <a:prstClr val="black"/>
              </a:solidFill>
            </a:endParaRPr>
          </a:p>
          <a:p>
            <a:pPr lvl="0">
              <a:lnSpc>
                <a:spcPct val="90000"/>
              </a:lnSpc>
            </a:pPr>
            <a:endParaRPr lang="en-US" altLang="zh-CN" dirty="0">
              <a:solidFill>
                <a:prstClr val="black"/>
              </a:solidFill>
            </a:endParaRPr>
          </a:p>
          <a:p>
            <a:pPr lvl="0">
              <a:lnSpc>
                <a:spcPct val="90000"/>
              </a:lnSpc>
            </a:pPr>
            <a:r>
              <a:rPr lang="zh-CN" altLang="en-US" dirty="0">
                <a:solidFill>
                  <a:prstClr val="black"/>
                </a:solidFill>
              </a:rPr>
              <a:t>定义的一般形式：</a:t>
            </a:r>
          </a:p>
          <a:p>
            <a:pPr lvl="1">
              <a:lnSpc>
                <a:spcPct val="90000"/>
              </a:lnSpc>
              <a:buNone/>
            </a:pPr>
            <a:r>
              <a:rPr lang="zh-CN" altLang="en-US" sz="2000" dirty="0">
                <a:solidFill>
                  <a:srgbClr val="0070C0"/>
                </a:solidFill>
              </a:rPr>
              <a:t>类型名  **指针变量名</a:t>
            </a:r>
            <a:r>
              <a:rPr lang="en-US" altLang="zh-CN" sz="2000" dirty="0">
                <a:solidFill>
                  <a:srgbClr val="0070C0"/>
                </a:solidFill>
              </a:rPr>
              <a:t>;</a:t>
            </a:r>
          </a:p>
          <a:p>
            <a:pPr lvl="1">
              <a:lnSpc>
                <a:spcPct val="90000"/>
              </a:lnSpc>
              <a:buNone/>
            </a:pPr>
            <a:endParaRPr lang="en-US" altLang="zh-CN" sz="2000" dirty="0">
              <a:solidFill>
                <a:srgbClr val="0070C0"/>
              </a:solidFill>
            </a:endParaRPr>
          </a:p>
        </p:txBody>
      </p:sp>
      <p:sp>
        <p:nvSpPr>
          <p:cNvPr id="4" name="Rectangle 1">
            <a:extLst>
              <a:ext uri="{FF2B5EF4-FFF2-40B4-BE49-F238E27FC236}">
                <a16:creationId xmlns:a16="http://schemas.microsoft.com/office/drawing/2014/main" id="{61E93F65-6E31-491C-9CCE-280DC345C3E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chemeClr val="tx1"/>
                </a:solidFill>
                <a:effectLst/>
                <a:latin typeface="Arial" panose="020B0604020202020204" pitchFamily="34" charset="0"/>
              </a:rPr>
              <a:t>通过 </a:t>
            </a:r>
            <a:r>
              <a:rPr kumimoji="0" lang="zh-CN" altLang="zh-CN" sz="1000" b="0" i="0" u="none" strike="noStrike" cap="none" normalizeH="0" baseline="0">
                <a:ln>
                  <a:noFill/>
                </a:ln>
                <a:solidFill>
                  <a:schemeClr val="tx1"/>
                </a:solidFill>
                <a:effectLst/>
                <a:latin typeface="Arial Unicode MS" panose="020B0604020202020204" pitchFamily="34" charset="-122"/>
              </a:rPr>
              <a:t>**</a:t>
            </a:r>
            <a:r>
              <a:rPr kumimoji="0" lang="zh-CN" altLang="zh-CN" sz="600" b="0" i="0" u="none" strike="noStrike" cap="none" normalizeH="0" baseline="0">
                <a:ln>
                  <a:noFill/>
                </a:ln>
                <a:solidFill>
                  <a:schemeClr val="tx1"/>
                </a:solidFill>
                <a:effectLst/>
              </a:rPr>
              <a:t> 可以跨越两个层级直接操作原始数据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 name="卷形: 垂直 6">
            <a:extLst>
              <a:ext uri="{FF2B5EF4-FFF2-40B4-BE49-F238E27FC236}">
                <a16:creationId xmlns:a16="http://schemas.microsoft.com/office/drawing/2014/main" id="{29DDBEB0-F9F6-464F-8076-93C44B8D3FC0}"/>
              </a:ext>
            </a:extLst>
          </p:cNvPr>
          <p:cNvSpPr/>
          <p:nvPr/>
        </p:nvSpPr>
        <p:spPr bwMode="auto">
          <a:xfrm>
            <a:off x="614925" y="4036022"/>
            <a:ext cx="7438830" cy="2530371"/>
          </a:xfrm>
          <a:prstGeom prst="verticalScroll">
            <a:avLst>
              <a:gd name="adj" fmla="val 44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num = 10;</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*p1 = &amp;num;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一级指针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p1</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指向</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num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**p2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&amp;p1;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二级指针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p2</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指向一级指针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p1</a:t>
            </a:r>
          </a:p>
          <a:p>
            <a:pPr lvl="0" fontAlgn="base">
              <a:spcBef>
                <a:spcPct val="0"/>
              </a:spcBef>
              <a:spcAft>
                <a:spcPct val="0"/>
              </a:spcAft>
              <a:defRPr/>
            </a:pPr>
            <a:endPar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lvl="0" fontAlgn="base">
              <a:spcBef>
                <a:spcPct val="0"/>
              </a:spcBef>
              <a:spcAft>
                <a:spcPct val="0"/>
              </a:spcAf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*p2</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：第一次获取</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p2</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指向的一级指针</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p1</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的值（即</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num</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的地址）</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lvl="0" fontAlgn="base">
              <a:spcBef>
                <a:spcPct val="0"/>
              </a:spcBef>
              <a:spcAft>
                <a:spcPct val="0"/>
              </a:spcAf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p2</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：第二次通过</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p1</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的值（地址）获取</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num</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的实际值</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10</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(“%d\n”,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**p2</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p>
        </p:txBody>
      </p:sp>
    </p:spTree>
    <p:extLst>
      <p:ext uri="{BB962C8B-B14F-4D97-AF65-F5344CB8AC3E}">
        <p14:creationId xmlns:p14="http://schemas.microsoft.com/office/powerpoint/2010/main" val="219378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D228B8-29E0-4916-B558-B54B3A1B3BE7}"/>
              </a:ext>
            </a:extLst>
          </p:cNvPr>
          <p:cNvSpPr>
            <a:spLocks noGrp="1"/>
          </p:cNvSpPr>
          <p:nvPr>
            <p:ph type="title"/>
          </p:nvPr>
        </p:nvSpPr>
        <p:spPr/>
        <p:txBody>
          <a:bodyPr/>
          <a:lstStyle/>
          <a:p>
            <a:r>
              <a:rPr lang="zh-CN" altLang="en-US" dirty="0"/>
              <a:t>二级指针（例一）</a:t>
            </a:r>
          </a:p>
        </p:txBody>
      </p:sp>
      <p:sp>
        <p:nvSpPr>
          <p:cNvPr id="3" name="内容占位符 2">
            <a:extLst>
              <a:ext uri="{FF2B5EF4-FFF2-40B4-BE49-F238E27FC236}">
                <a16:creationId xmlns:a16="http://schemas.microsoft.com/office/drawing/2014/main" id="{713E84C6-34CC-4242-A518-9D31049E873B}"/>
              </a:ext>
            </a:extLst>
          </p:cNvPr>
          <p:cNvSpPr>
            <a:spLocks noGrp="1"/>
          </p:cNvSpPr>
          <p:nvPr>
            <p:ph idx="1"/>
          </p:nvPr>
        </p:nvSpPr>
        <p:spPr/>
        <p:txBody>
          <a:bodyPr/>
          <a:lstStyle/>
          <a:p>
            <a:r>
              <a:rPr lang="zh-CN" altLang="en-US" dirty="0"/>
              <a:t>例：动态创建一个</a:t>
            </a:r>
            <a:r>
              <a:rPr lang="en-US" altLang="zh-CN" dirty="0"/>
              <a:t>3</a:t>
            </a:r>
            <a:r>
              <a:rPr lang="zh-CN" altLang="en-US" dirty="0"/>
              <a:t>行</a:t>
            </a:r>
            <a:r>
              <a:rPr lang="en-US" altLang="zh-CN" dirty="0"/>
              <a:t>4</a:t>
            </a:r>
            <a:r>
              <a:rPr lang="zh-CN" altLang="en-US" dirty="0"/>
              <a:t>列的二维数组（矩阵）</a:t>
            </a:r>
          </a:p>
        </p:txBody>
      </p:sp>
      <p:sp>
        <p:nvSpPr>
          <p:cNvPr id="4" name="卷形: 垂直 3">
            <a:extLst>
              <a:ext uri="{FF2B5EF4-FFF2-40B4-BE49-F238E27FC236}">
                <a16:creationId xmlns:a16="http://schemas.microsoft.com/office/drawing/2014/main" id="{EA79E62E-D28C-4E38-BEB7-C31D75CCFCB7}"/>
              </a:ext>
            </a:extLst>
          </p:cNvPr>
          <p:cNvSpPr/>
          <p:nvPr/>
        </p:nvSpPr>
        <p:spPr bwMode="auto">
          <a:xfrm>
            <a:off x="589700" y="2095055"/>
            <a:ext cx="7438830" cy="4465031"/>
          </a:xfrm>
          <a:prstGeom prst="verticalScroll">
            <a:avLst>
              <a:gd name="adj" fmla="val 310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创建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行</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列的二维数组（矩阵）</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rows = 3, cols = 4;</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**matrix =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malloc(rows *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分配行指针数组</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rows;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matrix[</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malloc(cols *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分配每行的列内存</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初始化数组</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rows;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j = 0; j &lt; cols;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j++</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endPar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matrix[</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cols + j + 1;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4298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t>指针基本概念回顾</a:t>
            </a:r>
            <a:endParaRPr lang="en-US" altLang="zh-CN" dirty="0"/>
          </a:p>
          <a:p>
            <a:r>
              <a:rPr lang="zh-CN" altLang="en-US" dirty="0">
                <a:solidFill>
                  <a:schemeClr val="bg1">
                    <a:lumMod val="75000"/>
                  </a:schemeClr>
                </a:solidFill>
              </a:rPr>
              <a:t>指向数组的指针与指针数组</a:t>
            </a:r>
            <a:endParaRPr lang="en-US" altLang="zh-CN" dirty="0">
              <a:solidFill>
                <a:schemeClr val="bg1">
                  <a:lumMod val="75000"/>
                </a:schemeClr>
              </a:solidFill>
            </a:endParaRPr>
          </a:p>
          <a:p>
            <a:r>
              <a:rPr lang="zh-CN" altLang="en-US" dirty="0">
                <a:solidFill>
                  <a:schemeClr val="bg1">
                    <a:lumMod val="75000"/>
                  </a:schemeClr>
                </a:solidFill>
              </a:rPr>
              <a:t>二级与多级指针</a:t>
            </a:r>
            <a:endParaRPr lang="en-US" altLang="zh-CN" dirty="0">
              <a:solidFill>
                <a:schemeClr val="bg1">
                  <a:lumMod val="75000"/>
                </a:schemeClr>
              </a:solidFill>
            </a:endParaRPr>
          </a:p>
          <a:p>
            <a:r>
              <a:rPr lang="zh-CN" altLang="en-US" dirty="0">
                <a:solidFill>
                  <a:schemeClr val="bg1">
                    <a:lumMod val="75000"/>
                  </a:schemeClr>
                </a:solidFill>
              </a:rPr>
              <a:t>带指针的函数与函数指针</a:t>
            </a:r>
            <a:endParaRPr lang="en-US" altLang="zh-CN" dirty="0">
              <a:solidFill>
                <a:schemeClr val="bg1">
                  <a:lumMod val="75000"/>
                </a:schemeClr>
              </a:solidFill>
            </a:endParaRPr>
          </a:p>
          <a:p>
            <a:r>
              <a:rPr lang="zh-CN" altLang="en-US" dirty="0">
                <a:solidFill>
                  <a:schemeClr val="bg1">
                    <a:lumMod val="75000"/>
                  </a:schemeClr>
                </a:solidFill>
              </a:rPr>
              <a:t>高级内存管理技术</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动态内存分配</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内存池管理</a:t>
            </a:r>
            <a:endParaRPr lang="en-US" altLang="zh-CN" dirty="0">
              <a:solidFill>
                <a:schemeClr val="bg1">
                  <a:lumMod val="75000"/>
                </a:schemeClr>
              </a:solidFill>
            </a:endParaRPr>
          </a:p>
          <a:p>
            <a:r>
              <a:rPr lang="zh-CN" altLang="en-US" dirty="0">
                <a:solidFill>
                  <a:schemeClr val="bg1">
                    <a:lumMod val="75000"/>
                  </a:schemeClr>
                </a:solidFill>
              </a:rPr>
              <a:t>应用实例：链表</a:t>
            </a:r>
            <a:endParaRPr lang="en-US" altLang="zh-CN" dirty="0">
              <a:solidFill>
                <a:schemeClr val="bg1">
                  <a:lumMod val="75000"/>
                </a:schemeClr>
              </a:solidFill>
            </a:endParaRPr>
          </a:p>
          <a:p>
            <a:r>
              <a:rPr lang="zh-CN" altLang="en-US" dirty="0">
                <a:solidFill>
                  <a:schemeClr val="bg1">
                    <a:lumMod val="75000"/>
                  </a:schemeClr>
                </a:solidFill>
              </a:rPr>
              <a:t>内存调试与优化</a:t>
            </a:r>
            <a:endParaRPr lang="en-US" altLang="zh-CN" dirty="0">
              <a:solidFill>
                <a:schemeClr val="bg1">
                  <a:lumMod val="75000"/>
                </a:schemeClr>
              </a:solidFill>
            </a:endParaRPr>
          </a:p>
          <a:p>
            <a:endParaRPr lang="zh-CN" altLang="en-US" dirty="0"/>
          </a:p>
        </p:txBody>
      </p:sp>
    </p:spTree>
    <p:extLst>
      <p:ext uri="{BB962C8B-B14F-4D97-AF65-F5344CB8AC3E}">
        <p14:creationId xmlns:p14="http://schemas.microsoft.com/office/powerpoint/2010/main" val="131339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D228B8-29E0-4916-B558-B54B3A1B3BE7}"/>
              </a:ext>
            </a:extLst>
          </p:cNvPr>
          <p:cNvSpPr>
            <a:spLocks noGrp="1"/>
          </p:cNvSpPr>
          <p:nvPr>
            <p:ph type="title"/>
          </p:nvPr>
        </p:nvSpPr>
        <p:spPr/>
        <p:txBody>
          <a:bodyPr/>
          <a:lstStyle/>
          <a:p>
            <a:r>
              <a:rPr lang="zh-CN" altLang="en-US" dirty="0"/>
              <a:t>二级指针（例一续）</a:t>
            </a:r>
          </a:p>
        </p:txBody>
      </p:sp>
      <p:sp>
        <p:nvSpPr>
          <p:cNvPr id="3" name="内容占位符 2">
            <a:extLst>
              <a:ext uri="{FF2B5EF4-FFF2-40B4-BE49-F238E27FC236}">
                <a16:creationId xmlns:a16="http://schemas.microsoft.com/office/drawing/2014/main" id="{713E84C6-34CC-4242-A518-9D31049E873B}"/>
              </a:ext>
            </a:extLst>
          </p:cNvPr>
          <p:cNvSpPr>
            <a:spLocks noGrp="1"/>
          </p:cNvSpPr>
          <p:nvPr>
            <p:ph idx="1"/>
          </p:nvPr>
        </p:nvSpPr>
        <p:spPr>
          <a:xfrm>
            <a:off x="301625" y="1556792"/>
            <a:ext cx="8540750" cy="5142946"/>
          </a:xfrm>
        </p:spPr>
        <p:txBody>
          <a:bodyPr/>
          <a:lstStyle/>
          <a:p>
            <a:r>
              <a:rPr lang="zh-CN" altLang="en-US" dirty="0"/>
              <a:t>例：动态创建一个</a:t>
            </a:r>
            <a:r>
              <a:rPr lang="en-US" altLang="zh-CN" dirty="0"/>
              <a:t>3</a:t>
            </a:r>
            <a:r>
              <a:rPr lang="zh-CN" altLang="en-US" dirty="0"/>
              <a:t>行</a:t>
            </a:r>
            <a:r>
              <a:rPr lang="en-US" altLang="zh-CN" dirty="0"/>
              <a:t>4</a:t>
            </a:r>
            <a:r>
              <a:rPr lang="zh-CN" altLang="en-US" dirty="0"/>
              <a:t>列的二维数组（矩阵）</a:t>
            </a:r>
          </a:p>
        </p:txBody>
      </p:sp>
      <p:sp>
        <p:nvSpPr>
          <p:cNvPr id="4" name="卷形: 垂直 3">
            <a:extLst>
              <a:ext uri="{FF2B5EF4-FFF2-40B4-BE49-F238E27FC236}">
                <a16:creationId xmlns:a16="http://schemas.microsoft.com/office/drawing/2014/main" id="{EA79E62E-D28C-4E38-BEB7-C31D75CCFCB7}"/>
              </a:ext>
            </a:extLst>
          </p:cNvPr>
          <p:cNvSpPr/>
          <p:nvPr/>
        </p:nvSpPr>
        <p:spPr bwMode="auto">
          <a:xfrm>
            <a:off x="614925" y="2101362"/>
            <a:ext cx="7438830" cy="4465031"/>
          </a:xfrm>
          <a:prstGeom prst="verticalScroll">
            <a:avLst>
              <a:gd name="adj" fmla="val 310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访问元素</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("%d\n",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matrix[1][2]</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rows;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j = 0; j &lt; cols;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j++</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endPar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pt-BR"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printf(“%d\n”, </a:t>
            </a:r>
            <a:r>
              <a:rPr kumimoji="0" lang="pt-BR"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matrix[</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pt-BR"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pt-BR" altLang="zh-CN" sz="2000"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j</a:t>
            </a:r>
            <a:r>
              <a:rPr kumimoji="0" lang="pt-BR"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pt-BR"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遍历元素</a:t>
            </a:r>
            <a:endParaRPr kumimoji="0" lang="pt-BR"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pt-BR"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pt-BR"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释放内存</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rows;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free(matrix[</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先释放列内存</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free(matrix);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再释放行内存</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matrix = NULL;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置为空指针</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56496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3CB3C7-4BAB-45C3-B0B9-6CDACEEA8B23}"/>
              </a:ext>
            </a:extLst>
          </p:cNvPr>
          <p:cNvSpPr>
            <a:spLocks noGrp="1"/>
          </p:cNvSpPr>
          <p:nvPr>
            <p:ph type="title"/>
          </p:nvPr>
        </p:nvSpPr>
        <p:spPr/>
        <p:txBody>
          <a:bodyPr/>
          <a:lstStyle/>
          <a:p>
            <a:r>
              <a:rPr lang="zh-CN" altLang="en-US" dirty="0"/>
              <a:t>二级指针（例二）</a:t>
            </a:r>
          </a:p>
        </p:txBody>
      </p:sp>
      <p:sp>
        <p:nvSpPr>
          <p:cNvPr id="3" name="内容占位符 2">
            <a:extLst>
              <a:ext uri="{FF2B5EF4-FFF2-40B4-BE49-F238E27FC236}">
                <a16:creationId xmlns:a16="http://schemas.microsoft.com/office/drawing/2014/main" id="{18748D24-6FBB-44A6-A30D-EA74A4218B99}"/>
              </a:ext>
            </a:extLst>
          </p:cNvPr>
          <p:cNvSpPr>
            <a:spLocks noGrp="1"/>
          </p:cNvSpPr>
          <p:nvPr>
            <p:ph idx="1"/>
          </p:nvPr>
        </p:nvSpPr>
        <p:spPr/>
        <p:txBody>
          <a:bodyPr/>
          <a:lstStyle/>
          <a:p>
            <a:r>
              <a:rPr lang="zh-CN" altLang="en-US" dirty="0">
                <a:solidFill>
                  <a:prstClr val="black"/>
                </a:solidFill>
              </a:rPr>
              <a:t>例：</a:t>
            </a:r>
            <a:r>
              <a:rPr lang="en-US" altLang="zh-CN" dirty="0">
                <a:solidFill>
                  <a:prstClr val="black"/>
                </a:solidFill>
              </a:rPr>
              <a:t> 5</a:t>
            </a:r>
            <a:r>
              <a:rPr lang="zh-CN" altLang="en-US" dirty="0">
                <a:solidFill>
                  <a:prstClr val="black"/>
                </a:solidFill>
              </a:rPr>
              <a:t>个学生，每人所修课程门数不同（成绩存放在数组中，以</a:t>
            </a:r>
            <a:r>
              <a:rPr lang="en-US" altLang="zh-CN" dirty="0">
                <a:solidFill>
                  <a:prstClr val="black"/>
                </a:solidFill>
              </a:rPr>
              <a:t>-1</a:t>
            </a:r>
            <a:r>
              <a:rPr lang="zh-CN" altLang="en-US" dirty="0">
                <a:solidFill>
                  <a:prstClr val="black"/>
                </a:solidFill>
              </a:rPr>
              <a:t>表示结束），编写程序输出他们的各项成绩</a:t>
            </a:r>
            <a:endParaRPr lang="en-US" altLang="zh-CN" dirty="0">
              <a:solidFill>
                <a:prstClr val="black"/>
              </a:solidFill>
            </a:endParaRPr>
          </a:p>
          <a:p>
            <a:pPr lvl="1"/>
            <a:r>
              <a:rPr lang="zh-CN" altLang="en-US" sz="2000" dirty="0"/>
              <a:t>每人的成绩各用一个一维数组保存</a:t>
            </a:r>
          </a:p>
          <a:p>
            <a:pPr lvl="1"/>
            <a:r>
              <a:rPr lang="zh-CN" altLang="en-US" sz="2000" dirty="0"/>
              <a:t>指针数组 </a:t>
            </a:r>
            <a:r>
              <a:rPr lang="en-US" altLang="zh-CN" sz="2000" dirty="0"/>
              <a:t>int *</a:t>
            </a:r>
            <a:r>
              <a:rPr lang="en-US" altLang="zh-CN" sz="2000" dirty="0" err="1"/>
              <a:t>gread</a:t>
            </a:r>
            <a:r>
              <a:rPr lang="en-US" altLang="zh-CN" sz="2000" dirty="0"/>
              <a:t>[]</a:t>
            </a:r>
            <a:r>
              <a:rPr lang="zh-CN" altLang="en-US" sz="2000" dirty="0"/>
              <a:t>，每个元素指向一个学生的数组</a:t>
            </a:r>
          </a:p>
          <a:p>
            <a:pPr lvl="1"/>
            <a:r>
              <a:rPr lang="zh-CN" altLang="en-US" sz="2000" dirty="0"/>
              <a:t>指向指针的指针</a:t>
            </a:r>
            <a:r>
              <a:rPr lang="en-US" altLang="zh-CN" sz="2000" dirty="0"/>
              <a:t>int **p=</a:t>
            </a:r>
            <a:r>
              <a:rPr lang="en-US" altLang="zh-CN" sz="2000" dirty="0" err="1"/>
              <a:t>gread</a:t>
            </a:r>
            <a:r>
              <a:rPr lang="zh-CN" altLang="en-US" sz="2000" dirty="0"/>
              <a:t>，用于指向</a:t>
            </a:r>
            <a:r>
              <a:rPr lang="en-US" altLang="zh-CN" sz="2000" dirty="0" err="1"/>
              <a:t>gread</a:t>
            </a:r>
            <a:r>
              <a:rPr lang="zh-CN" altLang="en-US" sz="2000" dirty="0"/>
              <a:t>的元素</a:t>
            </a:r>
          </a:p>
          <a:p>
            <a:pPr marL="457200" lvl="1" indent="0">
              <a:buNone/>
            </a:pPr>
            <a:endParaRPr lang="zh-CN" altLang="en-US" dirty="0"/>
          </a:p>
        </p:txBody>
      </p:sp>
      <p:sp>
        <p:nvSpPr>
          <p:cNvPr id="4" name="卷形: 垂直 3">
            <a:extLst>
              <a:ext uri="{FF2B5EF4-FFF2-40B4-BE49-F238E27FC236}">
                <a16:creationId xmlns:a16="http://schemas.microsoft.com/office/drawing/2014/main" id="{0A113C9E-FE0F-4694-9694-DE2E234852D5}"/>
              </a:ext>
            </a:extLst>
          </p:cNvPr>
          <p:cNvSpPr/>
          <p:nvPr/>
        </p:nvSpPr>
        <p:spPr bwMode="auto">
          <a:xfrm>
            <a:off x="605595" y="4019898"/>
            <a:ext cx="8089997" cy="1947148"/>
          </a:xfrm>
          <a:prstGeom prst="verticalScroll">
            <a:avLst>
              <a:gd name="adj" fmla="val 9344"/>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stu1[]={...}, stu2[]={...}, stu3[]={...}, </a:t>
            </a:r>
            <a:endParaRPr lang="en-US" altLang="zh-CN" sz="2400" kern="0" dirty="0">
              <a:solidFill>
                <a:prstClr val="black"/>
              </a:solidFill>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zh-CN" sz="2400" kern="0" dirty="0">
                <a:solidFill>
                  <a:prstClr val="black"/>
                </a:solidFill>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stu4[]={...}, stu5[]={...};</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 pos="1431925"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gread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[]={stu1, stu2, stu3, stu4, stu5};</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 pos="1431925" algn="l"/>
              </a:tabLst>
              <a:defRPr/>
            </a:pP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int **p=</a:t>
            </a:r>
            <a:r>
              <a:rPr kumimoji="0" lang="en-US" altLang="zh-CN" sz="24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gread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79817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ADFBB-B6C6-4148-AD08-430D80D0061B}"/>
              </a:ext>
            </a:extLst>
          </p:cNvPr>
          <p:cNvSpPr>
            <a:spLocks noGrp="1"/>
          </p:cNvSpPr>
          <p:nvPr>
            <p:ph type="title"/>
          </p:nvPr>
        </p:nvSpPr>
        <p:spPr/>
        <p:txBody>
          <a:bodyPr/>
          <a:lstStyle/>
          <a:p>
            <a:r>
              <a:rPr lang="zh-CN" altLang="en-US" dirty="0"/>
              <a:t>二级指针（例二续）</a:t>
            </a:r>
          </a:p>
        </p:txBody>
      </p:sp>
      <p:sp>
        <p:nvSpPr>
          <p:cNvPr id="3" name="内容占位符 2">
            <a:extLst>
              <a:ext uri="{FF2B5EF4-FFF2-40B4-BE49-F238E27FC236}">
                <a16:creationId xmlns:a16="http://schemas.microsoft.com/office/drawing/2014/main" id="{0C250ECE-07E4-4B31-91D2-4D7BF59CF697}"/>
              </a:ext>
            </a:extLst>
          </p:cNvPr>
          <p:cNvSpPr>
            <a:spLocks noGrp="1"/>
          </p:cNvSpPr>
          <p:nvPr>
            <p:ph idx="1"/>
          </p:nvPr>
        </p:nvSpPr>
        <p:spPr/>
        <p:txBody>
          <a:bodyPr/>
          <a:lstStyle/>
          <a:p>
            <a:r>
              <a:rPr lang="zh-CN" altLang="en-US" dirty="0"/>
              <a:t>例： </a:t>
            </a:r>
            <a:r>
              <a:rPr lang="en-US" altLang="zh-CN" dirty="0"/>
              <a:t>5</a:t>
            </a:r>
            <a:r>
              <a:rPr lang="zh-CN" altLang="en-US" dirty="0"/>
              <a:t>个学生，课程数不同，编写程序输出他们的各项成绩</a:t>
            </a:r>
          </a:p>
          <a:p>
            <a:pPr lvl="1"/>
            <a:r>
              <a:rPr lang="zh-CN" altLang="en-US" sz="2000" dirty="0"/>
              <a:t>**</a:t>
            </a:r>
            <a:r>
              <a:rPr lang="en-US" altLang="zh-CN" sz="2000" dirty="0"/>
              <a:t>p</a:t>
            </a:r>
            <a:r>
              <a:rPr lang="zh-CN" altLang="en-US" sz="2000" dirty="0"/>
              <a:t>取出一个成绩；</a:t>
            </a:r>
            <a:r>
              <a:rPr lang="en-US" altLang="zh-CN" sz="2000" dirty="0"/>
              <a:t>(*p)++</a:t>
            </a:r>
            <a:r>
              <a:rPr lang="zh-CN" altLang="en-US" sz="2000" dirty="0"/>
              <a:t>修改了</a:t>
            </a:r>
            <a:r>
              <a:rPr lang="en-US" altLang="zh-CN" sz="2000" dirty="0" err="1"/>
              <a:t>gread</a:t>
            </a:r>
            <a:r>
              <a:rPr lang="zh-CN" altLang="en-US" sz="2000" dirty="0"/>
              <a:t>数组中某一个元素的值，以指向该学生的下一项成绩；</a:t>
            </a:r>
            <a:r>
              <a:rPr lang="en-US" altLang="zh-CN" sz="2000" dirty="0"/>
              <a:t>p++</a:t>
            </a:r>
            <a:r>
              <a:rPr lang="zh-CN" altLang="en-US" sz="2000" dirty="0"/>
              <a:t>使得</a:t>
            </a:r>
            <a:r>
              <a:rPr lang="en-US" altLang="zh-CN" sz="2000" dirty="0"/>
              <a:t>p</a:t>
            </a:r>
            <a:r>
              <a:rPr lang="zh-CN" altLang="en-US" sz="2000" dirty="0"/>
              <a:t>指向</a:t>
            </a:r>
            <a:r>
              <a:rPr lang="en-US" altLang="zh-CN" sz="2000" dirty="0" err="1"/>
              <a:t>gread</a:t>
            </a:r>
            <a:r>
              <a:rPr lang="zh-CN" altLang="en-US" sz="2000" dirty="0"/>
              <a:t>中的下一个元素</a:t>
            </a:r>
          </a:p>
          <a:p>
            <a:pPr lvl="1"/>
            <a:endParaRPr lang="zh-CN" altLang="en-US" dirty="0"/>
          </a:p>
        </p:txBody>
      </p:sp>
      <p:grpSp>
        <p:nvGrpSpPr>
          <p:cNvPr id="7" name="组合 6">
            <a:extLst>
              <a:ext uri="{FF2B5EF4-FFF2-40B4-BE49-F238E27FC236}">
                <a16:creationId xmlns:a16="http://schemas.microsoft.com/office/drawing/2014/main" id="{DDEA5C4C-947D-4F4B-A40B-63D30B546CAA}"/>
              </a:ext>
            </a:extLst>
          </p:cNvPr>
          <p:cNvGrpSpPr/>
          <p:nvPr/>
        </p:nvGrpSpPr>
        <p:grpSpPr>
          <a:xfrm>
            <a:off x="680202" y="2979794"/>
            <a:ext cx="8393294" cy="3517721"/>
            <a:chOff x="917594" y="3340279"/>
            <a:chExt cx="8393294" cy="3517721"/>
          </a:xfrm>
        </p:grpSpPr>
        <p:sp>
          <p:nvSpPr>
            <p:cNvPr id="8" name="卷形: 垂直 4">
              <a:extLst>
                <a:ext uri="{FF2B5EF4-FFF2-40B4-BE49-F238E27FC236}">
                  <a16:creationId xmlns:a16="http://schemas.microsoft.com/office/drawing/2014/main" id="{58B0E878-BDF9-4AFA-A6D1-FBBC7E0FEECE}"/>
                </a:ext>
              </a:extLst>
            </p:cNvPr>
            <p:cNvSpPr/>
            <p:nvPr/>
          </p:nvSpPr>
          <p:spPr bwMode="auto">
            <a:xfrm>
              <a:off x="917594" y="3340279"/>
              <a:ext cx="7308812" cy="3517721"/>
            </a:xfrm>
            <a:prstGeom prst="verticalScroll">
              <a:avLst>
                <a:gd name="adj" fmla="val 3576"/>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for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&lt;=5;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("student %d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gread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while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**p</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&gt;0) {</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("%4d",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**p</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(*p)++;</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p++;</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pirntf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9" name="卷形: 垂直 5">
              <a:extLst>
                <a:ext uri="{FF2B5EF4-FFF2-40B4-BE49-F238E27FC236}">
                  <a16:creationId xmlns:a16="http://schemas.microsoft.com/office/drawing/2014/main" id="{1BDAFAA0-D22D-4B9F-8632-8CAC335F1A82}"/>
                </a:ext>
              </a:extLst>
            </p:cNvPr>
            <p:cNvSpPr/>
            <p:nvPr/>
          </p:nvSpPr>
          <p:spPr bwMode="auto">
            <a:xfrm>
              <a:off x="3581572" y="5099139"/>
              <a:ext cx="5729316" cy="1697636"/>
            </a:xfrm>
            <a:prstGeom prst="verticalScroll">
              <a:avLst>
                <a:gd name="adj" fmla="val 7820"/>
              </a:avLst>
            </a:prstGeom>
            <a:solidFill>
              <a:sysClr val="window" lastClr="FFFFFF"/>
            </a:solidFill>
            <a:ln w="12700" cap="flat" cmpd="sng" algn="ctr">
              <a:solidFill>
                <a:srgbClr val="0070C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stu1[]={...}, stu2[]={...}, stu3[]={...},</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stu4[]={...}, stu5[]={...};</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 pos="1431925"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gread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[]={stu1, stu2, stu3, stu4, stu5};</a:t>
              </a:r>
            </a:p>
            <a:p>
              <a:pPr marL="0" marR="0" lvl="0" indent="0" defTabSz="914400" eaLnBrk="1" fontAlgn="base" latinLnBrk="0" hangingPunct="1">
                <a:lnSpc>
                  <a:spcPct val="100000"/>
                </a:lnSpc>
                <a:spcBef>
                  <a:spcPct val="0"/>
                </a:spcBef>
                <a:spcAft>
                  <a:spcPct val="0"/>
                </a:spcAft>
                <a:buClrTx/>
                <a:buSzTx/>
                <a:buFontTx/>
                <a:buNone/>
                <a:tabLst>
                  <a:tab pos="357188" algn="l"/>
                  <a:tab pos="715963" algn="l"/>
                  <a:tab pos="1073150" algn="l"/>
                  <a:tab pos="1431925" algn="l"/>
                </a:tabLst>
                <a:defRPr/>
              </a:pP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int **p=</a:t>
              </a:r>
              <a:r>
                <a:rPr kumimoji="0" lang="en-US" altLang="zh-CN" sz="24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gread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Tree>
    <p:extLst>
      <p:ext uri="{BB962C8B-B14F-4D97-AF65-F5344CB8AC3E}">
        <p14:creationId xmlns:p14="http://schemas.microsoft.com/office/powerpoint/2010/main" val="391320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777078-4A67-4825-89D4-230CBE113888}"/>
              </a:ext>
            </a:extLst>
          </p:cNvPr>
          <p:cNvSpPr>
            <a:spLocks noGrp="1"/>
          </p:cNvSpPr>
          <p:nvPr>
            <p:ph type="title"/>
          </p:nvPr>
        </p:nvSpPr>
        <p:spPr/>
        <p:txBody>
          <a:bodyPr/>
          <a:lstStyle/>
          <a:p>
            <a:r>
              <a:rPr lang="zh-CN" altLang="en-US" dirty="0"/>
              <a:t>二级指针的安全使用原则</a:t>
            </a:r>
          </a:p>
        </p:txBody>
      </p:sp>
      <p:sp>
        <p:nvSpPr>
          <p:cNvPr id="3" name="内容占位符 2">
            <a:extLst>
              <a:ext uri="{FF2B5EF4-FFF2-40B4-BE49-F238E27FC236}">
                <a16:creationId xmlns:a16="http://schemas.microsoft.com/office/drawing/2014/main" id="{4B84F41D-5E4C-47DF-883A-24E1A3E57A3C}"/>
              </a:ext>
            </a:extLst>
          </p:cNvPr>
          <p:cNvSpPr>
            <a:spLocks noGrp="1"/>
          </p:cNvSpPr>
          <p:nvPr>
            <p:ph idx="1"/>
          </p:nvPr>
        </p:nvSpPr>
        <p:spPr/>
        <p:txBody>
          <a:bodyPr/>
          <a:lstStyle/>
          <a:p>
            <a:r>
              <a:rPr lang="zh-CN" altLang="en-US" dirty="0"/>
              <a:t>初始化规则：二级指针必须指向有效的一级指针地址</a:t>
            </a:r>
            <a:endParaRPr lang="en-US" altLang="zh-CN" dirty="0"/>
          </a:p>
          <a:p>
            <a:pPr lvl="1"/>
            <a:r>
              <a:rPr lang="zh-CN" altLang="en-US" sz="2000" dirty="0"/>
              <a:t>例：</a:t>
            </a:r>
            <a:r>
              <a:rPr lang="en-US" altLang="zh-CN" sz="2000" dirty="0">
                <a:solidFill>
                  <a:srgbClr val="0070C0"/>
                </a:solidFill>
              </a:rPr>
              <a:t>int **p2; **p2 = 10;  </a:t>
            </a:r>
            <a:r>
              <a:rPr lang="en-US" altLang="zh-CN" sz="2000" dirty="0">
                <a:solidFill>
                  <a:srgbClr val="C00000"/>
                </a:solidFill>
              </a:rPr>
              <a:t>// </a:t>
            </a:r>
            <a:r>
              <a:rPr lang="zh-CN" altLang="en-US" sz="2000" dirty="0">
                <a:solidFill>
                  <a:srgbClr val="C00000"/>
                </a:solidFill>
              </a:rPr>
              <a:t>错误：</a:t>
            </a:r>
            <a:r>
              <a:rPr lang="en-US" altLang="zh-CN" sz="2000" dirty="0">
                <a:solidFill>
                  <a:srgbClr val="C00000"/>
                </a:solidFill>
              </a:rPr>
              <a:t>p2</a:t>
            </a:r>
            <a:r>
              <a:rPr lang="zh-CN" altLang="en-US" sz="2000" dirty="0">
                <a:solidFill>
                  <a:srgbClr val="C00000"/>
                </a:solidFill>
              </a:rPr>
              <a:t>未初始化，指向不确定地址</a:t>
            </a:r>
            <a:endParaRPr lang="en-US" altLang="zh-CN" sz="2000" dirty="0">
              <a:solidFill>
                <a:srgbClr val="C00000"/>
              </a:solidFill>
            </a:endParaRPr>
          </a:p>
          <a:p>
            <a:r>
              <a:rPr lang="zh-CN" altLang="en-US" dirty="0"/>
              <a:t>双重检查：解引用前检查两级指针有效性</a:t>
            </a:r>
            <a:endParaRPr lang="en-US" altLang="zh-CN" dirty="0"/>
          </a:p>
          <a:p>
            <a:pPr lvl="1"/>
            <a:r>
              <a:rPr lang="zh-CN" altLang="en-US" sz="2000" dirty="0"/>
              <a:t>例：</a:t>
            </a:r>
            <a:r>
              <a:rPr lang="en-US" altLang="zh-CN" sz="2000" dirty="0"/>
              <a:t>if (</a:t>
            </a:r>
            <a:r>
              <a:rPr lang="en-US" altLang="zh-CN" sz="2000" dirty="0">
                <a:solidFill>
                  <a:srgbClr val="C00000"/>
                </a:solidFill>
              </a:rPr>
              <a:t>p2 != NULL </a:t>
            </a:r>
            <a:r>
              <a:rPr lang="en-US" altLang="zh-CN" sz="2000" dirty="0"/>
              <a:t>&amp;&amp; </a:t>
            </a:r>
            <a:r>
              <a:rPr lang="en-US" altLang="zh-CN" sz="2000" dirty="0">
                <a:solidFill>
                  <a:srgbClr val="C00000"/>
                </a:solidFill>
              </a:rPr>
              <a:t>*p2 != NULL</a:t>
            </a:r>
            <a:r>
              <a:rPr lang="en-US" altLang="zh-CN" sz="2000" dirty="0"/>
              <a:t>) { **p2 = 10;   }</a:t>
            </a:r>
          </a:p>
          <a:p>
            <a:r>
              <a:rPr lang="zh-CN" altLang="en-US" dirty="0"/>
              <a:t>内存释放顺序：先释放底层内存，再释放上层内存</a:t>
            </a:r>
            <a:endParaRPr lang="en-US" altLang="zh-CN" dirty="0"/>
          </a:p>
          <a:p>
            <a:pPr lvl="1"/>
            <a:r>
              <a:rPr lang="zh-CN" altLang="en-US" sz="2000" dirty="0"/>
              <a:t>例：</a:t>
            </a:r>
            <a:r>
              <a:rPr lang="en-US" altLang="zh-CN" sz="2000" dirty="0">
                <a:solidFill>
                  <a:srgbClr val="0070C0"/>
                </a:solidFill>
              </a:rPr>
              <a:t>free(matrix); // </a:t>
            </a:r>
            <a:r>
              <a:rPr lang="zh-CN" altLang="en-US" sz="2000" dirty="0">
                <a:solidFill>
                  <a:srgbClr val="0070C0"/>
                </a:solidFill>
              </a:rPr>
              <a:t>使用后仅释放行指针</a:t>
            </a:r>
            <a:endParaRPr lang="en-US" altLang="zh-CN" sz="2000" dirty="0">
              <a:solidFill>
                <a:srgbClr val="0070C0"/>
              </a:solidFill>
            </a:endParaRPr>
          </a:p>
          <a:p>
            <a:pPr marL="457200" lvl="1" indent="0">
              <a:buNone/>
            </a:pPr>
            <a:r>
              <a:rPr lang="en-US" altLang="zh-CN" sz="2000" dirty="0"/>
              <a:t>           </a:t>
            </a:r>
            <a:r>
              <a:rPr lang="en-US" altLang="zh-CN" sz="2000" dirty="0">
                <a:solidFill>
                  <a:srgbClr val="C00000"/>
                </a:solidFill>
              </a:rPr>
              <a:t>// </a:t>
            </a:r>
            <a:r>
              <a:rPr lang="zh-CN" altLang="en-US" sz="2000" dirty="0">
                <a:solidFill>
                  <a:srgbClr val="C00000"/>
                </a:solidFill>
              </a:rPr>
              <a:t>错误：列内存未释放，导致内存泄漏</a:t>
            </a:r>
            <a:endParaRPr lang="en-US" altLang="zh-CN" sz="2000" dirty="0">
              <a:solidFill>
                <a:srgbClr val="C00000"/>
              </a:solidFill>
            </a:endParaRPr>
          </a:p>
          <a:p>
            <a:r>
              <a:rPr lang="zh-CN" altLang="en-US" dirty="0"/>
              <a:t>类型一致性：确保二级指针类型与一级指针类型完全匹配、</a:t>
            </a:r>
            <a:endParaRPr lang="en-US" altLang="zh-CN" dirty="0"/>
          </a:p>
          <a:p>
            <a:pPr lvl="1"/>
            <a:r>
              <a:rPr lang="zh-CN" altLang="en-US" sz="2000" dirty="0"/>
              <a:t>例：</a:t>
            </a:r>
            <a:r>
              <a:rPr lang="en-US" altLang="zh-CN" sz="2000" dirty="0">
                <a:solidFill>
                  <a:srgbClr val="0070C0"/>
                </a:solidFill>
              </a:rPr>
              <a:t>int *p1; char **p2 = (char **)&amp;p1;  </a:t>
            </a:r>
          </a:p>
          <a:p>
            <a:pPr marL="457200" lvl="1" indent="0">
              <a:buNone/>
            </a:pPr>
            <a:r>
              <a:rPr lang="en-US" altLang="zh-CN" sz="2000" dirty="0"/>
              <a:t>          </a:t>
            </a:r>
            <a:r>
              <a:rPr lang="en-US" altLang="zh-CN" sz="2000" dirty="0">
                <a:solidFill>
                  <a:srgbClr val="C00000"/>
                </a:solidFill>
              </a:rPr>
              <a:t>// </a:t>
            </a:r>
            <a:r>
              <a:rPr lang="zh-CN" altLang="en-US" sz="2000" dirty="0">
                <a:solidFill>
                  <a:srgbClr val="C00000"/>
                </a:solidFill>
              </a:rPr>
              <a:t>错误：类型不匹配，可能导致访问错误</a:t>
            </a:r>
            <a:endParaRPr lang="en-US" altLang="zh-CN" sz="2000" dirty="0">
              <a:solidFill>
                <a:srgbClr val="C00000"/>
              </a:solidFill>
            </a:endParaRPr>
          </a:p>
        </p:txBody>
      </p:sp>
    </p:spTree>
    <p:extLst>
      <p:ext uri="{BB962C8B-B14F-4D97-AF65-F5344CB8AC3E}">
        <p14:creationId xmlns:p14="http://schemas.microsoft.com/office/powerpoint/2010/main" val="2679463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3C145F-ABC6-451F-8C45-DEEFD1EBF321}"/>
              </a:ext>
            </a:extLst>
          </p:cNvPr>
          <p:cNvSpPr>
            <a:spLocks noGrp="1"/>
          </p:cNvSpPr>
          <p:nvPr>
            <p:ph type="title"/>
          </p:nvPr>
        </p:nvSpPr>
        <p:spPr/>
        <p:txBody>
          <a:bodyPr/>
          <a:lstStyle/>
          <a:p>
            <a:r>
              <a:rPr lang="zh-CN" altLang="en-US" dirty="0"/>
              <a:t>多级指针</a:t>
            </a:r>
          </a:p>
        </p:txBody>
      </p:sp>
      <p:sp>
        <p:nvSpPr>
          <p:cNvPr id="3" name="内容占位符 2">
            <a:extLst>
              <a:ext uri="{FF2B5EF4-FFF2-40B4-BE49-F238E27FC236}">
                <a16:creationId xmlns:a16="http://schemas.microsoft.com/office/drawing/2014/main" id="{2C924E00-E0FA-4E7E-842A-64E4F97957A7}"/>
              </a:ext>
            </a:extLst>
          </p:cNvPr>
          <p:cNvSpPr>
            <a:spLocks noGrp="1"/>
          </p:cNvSpPr>
          <p:nvPr>
            <p:ph idx="1"/>
          </p:nvPr>
        </p:nvSpPr>
        <p:spPr/>
        <p:txBody>
          <a:bodyPr/>
          <a:lstStyle/>
          <a:p>
            <a:r>
              <a:rPr lang="zh-CN" altLang="en-US" sz="2000" dirty="0"/>
              <a:t>理论上：</a:t>
            </a:r>
            <a:r>
              <a:rPr lang="en-US" altLang="zh-CN" sz="2000" dirty="0"/>
              <a:t>C </a:t>
            </a:r>
            <a:r>
              <a:rPr lang="zh-CN" altLang="en-US" sz="2000" dirty="0"/>
              <a:t>语言支持无限级的指针（</a:t>
            </a:r>
            <a:r>
              <a:rPr lang="en-US" altLang="zh-CN" sz="2000" dirty="0"/>
              <a:t>ANSI C </a:t>
            </a:r>
            <a:r>
              <a:rPr lang="zh-CN" altLang="en-US" sz="2000" dirty="0"/>
              <a:t>标准要求实现支持至少</a:t>
            </a:r>
            <a:r>
              <a:rPr lang="en-US" altLang="zh-CN" sz="2000" dirty="0"/>
              <a:t>12</a:t>
            </a:r>
            <a:r>
              <a:rPr lang="zh-CN" altLang="en-US" sz="2000" dirty="0"/>
              <a:t>级指针），如 </a:t>
            </a:r>
            <a:r>
              <a:rPr lang="en-US" altLang="zh-CN" sz="2000" dirty="0"/>
              <a:t>int ***p3; int ****p4;</a:t>
            </a:r>
            <a:r>
              <a:rPr lang="zh-CN" altLang="en-US" sz="2000" dirty="0"/>
              <a:t> </a:t>
            </a:r>
            <a:r>
              <a:rPr lang="en-US" altLang="zh-CN" sz="2000" dirty="0"/>
              <a:t>… ; int *****p5;</a:t>
            </a:r>
          </a:p>
          <a:p>
            <a:r>
              <a:rPr lang="zh-CN" altLang="en-US" sz="2000" dirty="0"/>
              <a:t>现实情况：在实际工程中，三级指针已经非常少见超过三级的指针往往意味着程序设计过于复杂，建议重新审视架构</a:t>
            </a:r>
            <a:endParaRPr lang="en-US" altLang="zh-CN" sz="2000" dirty="0"/>
          </a:p>
          <a:p>
            <a:r>
              <a:rPr lang="zh-CN" altLang="en-US" sz="2000" dirty="0"/>
              <a:t>三级指针是 指向二级指针的指针，它存储的是二级指针的内存地址。在处理三维数组、链表的链表等复杂数据结构时具有不可替代的作用。</a:t>
            </a:r>
          </a:p>
        </p:txBody>
      </p:sp>
      <p:sp>
        <p:nvSpPr>
          <p:cNvPr id="4" name="卷形: 垂直 3">
            <a:extLst>
              <a:ext uri="{FF2B5EF4-FFF2-40B4-BE49-F238E27FC236}">
                <a16:creationId xmlns:a16="http://schemas.microsoft.com/office/drawing/2014/main" id="{5D9CB26C-AB63-4D01-A183-4230A156AF56}"/>
              </a:ext>
            </a:extLst>
          </p:cNvPr>
          <p:cNvSpPr/>
          <p:nvPr/>
        </p:nvSpPr>
        <p:spPr bwMode="auto">
          <a:xfrm>
            <a:off x="614925" y="4036022"/>
            <a:ext cx="8227450" cy="2690093"/>
          </a:xfrm>
          <a:prstGeom prst="verticalScroll">
            <a:avLst>
              <a:gd name="adj" fmla="val 44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num = 10;</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*p1 = &amp;num;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一级指针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p1</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指向</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num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**p2 = &amp;p1;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二级指针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p2</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指向</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p1</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***p3 = &amp;p2;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三级指针</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p3</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指向</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p2</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p3</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：获取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p3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指向的二级指针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p2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的值（即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p1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的地址）</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p3</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p2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的值（地址）获取一级指针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p1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的值（即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num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的地址）</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p3</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p1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的值（地址）获取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num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的实际值</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("%d\n", ***p3);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输出</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10</a:t>
            </a:r>
          </a:p>
        </p:txBody>
      </p:sp>
    </p:spTree>
    <p:extLst>
      <p:ext uri="{BB962C8B-B14F-4D97-AF65-F5344CB8AC3E}">
        <p14:creationId xmlns:p14="http://schemas.microsoft.com/office/powerpoint/2010/main" val="133530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4F252-736E-483F-A1F1-271386173814}"/>
              </a:ext>
            </a:extLst>
          </p:cNvPr>
          <p:cNvSpPr>
            <a:spLocks noGrp="1"/>
          </p:cNvSpPr>
          <p:nvPr>
            <p:ph type="title"/>
          </p:nvPr>
        </p:nvSpPr>
        <p:spPr/>
        <p:txBody>
          <a:bodyPr/>
          <a:lstStyle/>
          <a:p>
            <a:r>
              <a:rPr lang="zh-CN" altLang="en-US" dirty="0"/>
              <a:t>多级指针（例一）</a:t>
            </a:r>
          </a:p>
        </p:txBody>
      </p:sp>
      <p:sp>
        <p:nvSpPr>
          <p:cNvPr id="3" name="内容占位符 2">
            <a:extLst>
              <a:ext uri="{FF2B5EF4-FFF2-40B4-BE49-F238E27FC236}">
                <a16:creationId xmlns:a16="http://schemas.microsoft.com/office/drawing/2014/main" id="{2A7E2463-BCCB-4A67-9E36-9DBCCDF34A9D}"/>
              </a:ext>
            </a:extLst>
          </p:cNvPr>
          <p:cNvSpPr>
            <a:spLocks noGrp="1"/>
          </p:cNvSpPr>
          <p:nvPr>
            <p:ph idx="1"/>
          </p:nvPr>
        </p:nvSpPr>
        <p:spPr/>
        <p:txBody>
          <a:bodyPr/>
          <a:lstStyle/>
          <a:p>
            <a:r>
              <a:rPr lang="zh-CN" altLang="en-US" dirty="0"/>
              <a:t>例：动态创建</a:t>
            </a:r>
            <a:r>
              <a:rPr lang="en-US" altLang="zh-CN" dirty="0"/>
              <a:t>2</a:t>
            </a:r>
            <a:r>
              <a:rPr lang="zh-CN" altLang="en-US" dirty="0"/>
              <a:t>层</a:t>
            </a:r>
            <a:r>
              <a:rPr lang="en-US" altLang="zh-CN" dirty="0"/>
              <a:t>3</a:t>
            </a:r>
            <a:r>
              <a:rPr lang="zh-CN" altLang="en-US" dirty="0"/>
              <a:t>行</a:t>
            </a:r>
            <a:r>
              <a:rPr lang="en-US" altLang="zh-CN" dirty="0"/>
              <a:t>4</a:t>
            </a:r>
            <a:r>
              <a:rPr lang="zh-CN" altLang="en-US" dirty="0"/>
              <a:t>列的三维数组（张量）</a:t>
            </a:r>
          </a:p>
        </p:txBody>
      </p:sp>
      <p:sp>
        <p:nvSpPr>
          <p:cNvPr id="4" name="卷形: 垂直 3">
            <a:extLst>
              <a:ext uri="{FF2B5EF4-FFF2-40B4-BE49-F238E27FC236}">
                <a16:creationId xmlns:a16="http://schemas.microsoft.com/office/drawing/2014/main" id="{2D3CB671-C887-44E3-8200-C981CE1C32F4}"/>
              </a:ext>
            </a:extLst>
          </p:cNvPr>
          <p:cNvSpPr/>
          <p:nvPr/>
        </p:nvSpPr>
        <p:spPr bwMode="auto">
          <a:xfrm>
            <a:off x="614924" y="2101362"/>
            <a:ext cx="7887237" cy="4465031"/>
          </a:xfrm>
          <a:prstGeom prst="verticalScroll">
            <a:avLst>
              <a:gd name="adj" fmla="val 310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分配三维数组</a:t>
            </a:r>
            <a:r>
              <a:rPr lang="zh-CN" altLang="en-US"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（张量）</a:t>
            </a:r>
            <a:r>
              <a:rPr lang="zh-CN"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内存</a:t>
            </a:r>
            <a:endParaRPr lang="zh-CN" altLang="zh-CN" sz="16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void allocate_3d_array(int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int x, int y, int z, int v)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 malloc(x * </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sizeof</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(int **));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分配层指针数组</a:t>
            </a:r>
            <a:endParaRPr lang="zh-CN"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(int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 0;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&lt; x;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 malloc(y * </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sizeof</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(int *));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分配行指针数组</a:t>
            </a:r>
            <a:endParaRPr lang="zh-CN"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(int j = 0; j &lt; y;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][j] = malloc(z * </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sizeof</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(int));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分配列指针数组</a:t>
            </a:r>
            <a:endParaRPr lang="zh-CN"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(int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 0;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&lt; layers;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初始化数组</a:t>
            </a:r>
            <a:endParaRPr lang="zh-CN" altLang="zh-CN" sz="16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(int j = 0; j &lt; rows;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(int k = 0; k &lt; cols; k++)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tensor[</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][j][k] </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v;</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63145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4F252-736E-483F-A1F1-271386173814}"/>
              </a:ext>
            </a:extLst>
          </p:cNvPr>
          <p:cNvSpPr>
            <a:spLocks noGrp="1"/>
          </p:cNvSpPr>
          <p:nvPr>
            <p:ph type="title"/>
          </p:nvPr>
        </p:nvSpPr>
        <p:spPr/>
        <p:txBody>
          <a:bodyPr/>
          <a:lstStyle/>
          <a:p>
            <a:r>
              <a:rPr lang="zh-CN" altLang="en-US" dirty="0"/>
              <a:t>多级指针（例一续）</a:t>
            </a:r>
          </a:p>
        </p:txBody>
      </p:sp>
      <p:sp>
        <p:nvSpPr>
          <p:cNvPr id="3" name="内容占位符 2">
            <a:extLst>
              <a:ext uri="{FF2B5EF4-FFF2-40B4-BE49-F238E27FC236}">
                <a16:creationId xmlns:a16="http://schemas.microsoft.com/office/drawing/2014/main" id="{2A7E2463-BCCB-4A67-9E36-9DBCCDF34A9D}"/>
              </a:ext>
            </a:extLst>
          </p:cNvPr>
          <p:cNvSpPr>
            <a:spLocks noGrp="1"/>
          </p:cNvSpPr>
          <p:nvPr>
            <p:ph idx="1"/>
          </p:nvPr>
        </p:nvSpPr>
        <p:spPr/>
        <p:txBody>
          <a:bodyPr/>
          <a:lstStyle/>
          <a:p>
            <a:r>
              <a:rPr lang="zh-CN" altLang="en-US" dirty="0"/>
              <a:t>例：动态创建</a:t>
            </a:r>
            <a:r>
              <a:rPr lang="en-US" altLang="zh-CN" dirty="0"/>
              <a:t>2</a:t>
            </a:r>
            <a:r>
              <a:rPr lang="zh-CN" altLang="en-US" dirty="0"/>
              <a:t>层</a:t>
            </a:r>
            <a:r>
              <a:rPr lang="en-US" altLang="zh-CN" dirty="0"/>
              <a:t>3</a:t>
            </a:r>
            <a:r>
              <a:rPr lang="zh-CN" altLang="en-US" dirty="0"/>
              <a:t>行</a:t>
            </a:r>
            <a:r>
              <a:rPr lang="en-US" altLang="zh-CN" dirty="0"/>
              <a:t>4</a:t>
            </a:r>
            <a:r>
              <a:rPr lang="zh-CN" altLang="en-US" dirty="0"/>
              <a:t>列的三维数组（张量）</a:t>
            </a:r>
          </a:p>
        </p:txBody>
      </p:sp>
      <p:sp>
        <p:nvSpPr>
          <p:cNvPr id="4" name="卷形: 垂直 3">
            <a:extLst>
              <a:ext uri="{FF2B5EF4-FFF2-40B4-BE49-F238E27FC236}">
                <a16:creationId xmlns:a16="http://schemas.microsoft.com/office/drawing/2014/main" id="{2D3CB671-C887-44E3-8200-C981CE1C32F4}"/>
              </a:ext>
            </a:extLst>
          </p:cNvPr>
          <p:cNvSpPr/>
          <p:nvPr/>
        </p:nvSpPr>
        <p:spPr bwMode="auto">
          <a:xfrm>
            <a:off x="614925" y="2101362"/>
            <a:ext cx="7438830" cy="4624753"/>
          </a:xfrm>
          <a:prstGeom prst="verticalScroll">
            <a:avLst>
              <a:gd name="adj" fmla="val 310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释放三维数组</a:t>
            </a:r>
            <a:r>
              <a:rPr lang="zh-CN" altLang="en-US"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（张量）</a:t>
            </a:r>
            <a:r>
              <a:rPr lang="zh-CN"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内存</a:t>
            </a:r>
            <a:endParaRPr lang="zh-CN" altLang="zh-CN" sz="16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void free_3d_array(int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int x, int y)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(int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 0;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&lt; x;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(int j = 0; j &lt; y; </a:t>
            </a:r>
            <a:r>
              <a:rPr lang="en-US" altLang="zh-CN" sz="16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a:t>
            </a: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free((*</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][j]);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释放列指针数组</a:t>
            </a:r>
            <a:endParaRPr lang="zh-CN" altLang="zh-CN" sz="1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free((*</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释放行指针数组</a:t>
            </a:r>
            <a:endParaRPr lang="zh-CN" altLang="zh-CN" sz="1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free(*</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释放层指针数组</a:t>
            </a:r>
            <a:endParaRPr lang="zh-CN" altLang="zh-CN" sz="1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a:t>
            </a: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 NULL; </a:t>
            </a:r>
            <a:r>
              <a:rPr lang="en-US" altLang="zh-CN"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置为空指针</a:t>
            </a:r>
            <a:endParaRPr lang="zh-CN" altLang="zh-CN" sz="1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int main() {</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int ***tensor;</a:t>
            </a:r>
            <a:endParaRPr lang="zh-CN" altLang="zh-CN" sz="1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allocate_3d_array(&amp;tensor, 2, 3, 4, 0);</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 </a:t>
            </a:r>
            <a:r>
              <a:rPr lang="zh-CN"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使用</a:t>
            </a:r>
            <a:r>
              <a:rPr lang="en-US" altLang="zh-CN" sz="1600" kern="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tensor...</a:t>
            </a:r>
            <a:endParaRPr lang="zh-CN" altLang="zh-CN" sz="16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free_3d_array(&amp;tensor, 2, 3);</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return 0;</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0304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E3AA09-B01A-4C48-96C4-E6759052569E}"/>
              </a:ext>
            </a:extLst>
          </p:cNvPr>
          <p:cNvSpPr>
            <a:spLocks noGrp="1"/>
          </p:cNvSpPr>
          <p:nvPr>
            <p:ph type="title"/>
          </p:nvPr>
        </p:nvSpPr>
        <p:spPr/>
        <p:txBody>
          <a:bodyPr/>
          <a:lstStyle/>
          <a:p>
            <a:r>
              <a:rPr lang="zh-CN" altLang="en-US" dirty="0"/>
              <a:t>多级指针（例二）</a:t>
            </a:r>
          </a:p>
        </p:txBody>
      </p:sp>
      <p:sp>
        <p:nvSpPr>
          <p:cNvPr id="3" name="内容占位符 2">
            <a:extLst>
              <a:ext uri="{FF2B5EF4-FFF2-40B4-BE49-F238E27FC236}">
                <a16:creationId xmlns:a16="http://schemas.microsoft.com/office/drawing/2014/main" id="{6A16BCB3-8A73-4720-9F1E-992A64D6CF75}"/>
              </a:ext>
            </a:extLst>
          </p:cNvPr>
          <p:cNvSpPr>
            <a:spLocks noGrp="1"/>
          </p:cNvSpPr>
          <p:nvPr>
            <p:ph idx="1"/>
          </p:nvPr>
        </p:nvSpPr>
        <p:spPr/>
        <p:txBody>
          <a:bodyPr/>
          <a:lstStyle/>
          <a:p>
            <a:r>
              <a:rPr lang="zh-CN" altLang="en-US" dirty="0"/>
              <a:t>例：创建复杂的数据结构</a:t>
            </a:r>
          </a:p>
        </p:txBody>
      </p:sp>
      <p:sp>
        <p:nvSpPr>
          <p:cNvPr id="4" name="卷形: 垂直 3">
            <a:extLst>
              <a:ext uri="{FF2B5EF4-FFF2-40B4-BE49-F238E27FC236}">
                <a16:creationId xmlns:a16="http://schemas.microsoft.com/office/drawing/2014/main" id="{4046E201-BE8F-4CCC-800F-87F30B0EFC14}"/>
              </a:ext>
            </a:extLst>
          </p:cNvPr>
          <p:cNvSpPr/>
          <p:nvPr/>
        </p:nvSpPr>
        <p:spPr bwMode="auto">
          <a:xfrm>
            <a:off x="614925" y="2101362"/>
            <a:ext cx="7438830" cy="4542383"/>
          </a:xfrm>
          <a:prstGeom prst="verticalScroll">
            <a:avLst>
              <a:gd name="adj" fmla="val 310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id;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char *name;</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Person; </a:t>
            </a:r>
          </a:p>
          <a:p>
            <a:pPr marL="0" marR="0" lvl="0" indent="0" defTabSz="914400" eaLnBrk="1" fontAlgn="base" latinLnBrk="0" hangingPunct="1">
              <a:lnSpc>
                <a:spcPct val="100000"/>
              </a:lnSpc>
              <a:spcBef>
                <a:spcPct val="0"/>
              </a:spcBef>
              <a:spcAft>
                <a:spcPct val="0"/>
              </a:spcAft>
              <a:buClrTx/>
              <a:buSzTx/>
              <a:buFontTx/>
              <a:buNone/>
              <a:tabLst/>
              <a:defRPr/>
            </a:pPr>
            <a:endPar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Person **people;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二级指针，指向</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Person</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数组    </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count;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Team;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Team ***teams;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三级指针，指向多个</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Team</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数组    </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team_count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Organization;</a:t>
            </a:r>
            <a:endPar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1526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E3AA09-B01A-4C48-96C4-E6759052569E}"/>
              </a:ext>
            </a:extLst>
          </p:cNvPr>
          <p:cNvSpPr>
            <a:spLocks noGrp="1"/>
          </p:cNvSpPr>
          <p:nvPr>
            <p:ph type="title"/>
          </p:nvPr>
        </p:nvSpPr>
        <p:spPr/>
        <p:txBody>
          <a:bodyPr/>
          <a:lstStyle/>
          <a:p>
            <a:r>
              <a:rPr lang="zh-CN" altLang="en-US" dirty="0"/>
              <a:t>多级指针（例二续）</a:t>
            </a:r>
          </a:p>
        </p:txBody>
      </p:sp>
      <p:sp>
        <p:nvSpPr>
          <p:cNvPr id="3" name="内容占位符 2">
            <a:extLst>
              <a:ext uri="{FF2B5EF4-FFF2-40B4-BE49-F238E27FC236}">
                <a16:creationId xmlns:a16="http://schemas.microsoft.com/office/drawing/2014/main" id="{6A16BCB3-8A73-4720-9F1E-992A64D6CF75}"/>
              </a:ext>
            </a:extLst>
          </p:cNvPr>
          <p:cNvSpPr>
            <a:spLocks noGrp="1"/>
          </p:cNvSpPr>
          <p:nvPr>
            <p:ph idx="1"/>
          </p:nvPr>
        </p:nvSpPr>
        <p:spPr/>
        <p:txBody>
          <a:bodyPr/>
          <a:lstStyle/>
          <a:p>
            <a:r>
              <a:rPr lang="zh-CN" altLang="en-US" dirty="0"/>
              <a:t>例：创建复杂的数据结构</a:t>
            </a:r>
          </a:p>
        </p:txBody>
      </p:sp>
      <p:sp>
        <p:nvSpPr>
          <p:cNvPr id="4" name="卷形: 垂直 3">
            <a:extLst>
              <a:ext uri="{FF2B5EF4-FFF2-40B4-BE49-F238E27FC236}">
                <a16:creationId xmlns:a16="http://schemas.microsoft.com/office/drawing/2014/main" id="{4046E201-BE8F-4CCC-800F-87F30B0EFC14}"/>
              </a:ext>
            </a:extLst>
          </p:cNvPr>
          <p:cNvSpPr/>
          <p:nvPr/>
        </p:nvSpPr>
        <p:spPr bwMode="auto">
          <a:xfrm>
            <a:off x="614925" y="2101362"/>
            <a:ext cx="7438830" cy="4542383"/>
          </a:xfrm>
          <a:prstGeom prst="verticalScroll">
            <a:avLst>
              <a:gd name="adj" fmla="val 310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Organization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init_organization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初始化</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Organization</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Organization org;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org.team_count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2;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org.teams</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malloc(</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org.team_count</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(Team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org.team_count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org.teams</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malloc(2 *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(Team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包含</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Team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j = 0; j &lt; 2;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org.teams</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 = malloc(</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(Team));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org.teams</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][j]-&gt;people = malloc(3 *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(Person *));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org.teams</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][j]-&gt;count = 3;        </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org;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4429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FDE15-4370-40A8-BE82-296E01175CAB}"/>
              </a:ext>
            </a:extLst>
          </p:cNvPr>
          <p:cNvSpPr>
            <a:spLocks noGrp="1"/>
          </p:cNvSpPr>
          <p:nvPr>
            <p:ph type="title"/>
          </p:nvPr>
        </p:nvSpPr>
        <p:spPr/>
        <p:txBody>
          <a:bodyPr/>
          <a:lstStyle/>
          <a:p>
            <a:r>
              <a:rPr lang="zh-CN" altLang="en-US" dirty="0"/>
              <a:t>多级指针的安全使用原则</a:t>
            </a:r>
          </a:p>
        </p:txBody>
      </p:sp>
      <p:sp>
        <p:nvSpPr>
          <p:cNvPr id="3" name="内容占位符 2">
            <a:extLst>
              <a:ext uri="{FF2B5EF4-FFF2-40B4-BE49-F238E27FC236}">
                <a16:creationId xmlns:a16="http://schemas.microsoft.com/office/drawing/2014/main" id="{3B3F97F1-C30B-4509-B860-B45F0C771AE5}"/>
              </a:ext>
            </a:extLst>
          </p:cNvPr>
          <p:cNvSpPr>
            <a:spLocks noGrp="1"/>
          </p:cNvSpPr>
          <p:nvPr>
            <p:ph idx="1"/>
          </p:nvPr>
        </p:nvSpPr>
        <p:spPr/>
        <p:txBody>
          <a:bodyPr/>
          <a:lstStyle/>
          <a:p>
            <a:r>
              <a:rPr lang="zh-CN" altLang="en-US" sz="2000" dirty="0"/>
              <a:t>初始化规则</a:t>
            </a:r>
            <a:endParaRPr lang="en-US" altLang="zh-CN" sz="2000" dirty="0"/>
          </a:p>
          <a:p>
            <a:pPr lvl="1"/>
            <a:r>
              <a:rPr lang="en-US" altLang="zh-CN" sz="1800" dirty="0"/>
              <a:t>N</a:t>
            </a:r>
            <a:r>
              <a:rPr lang="zh-CN" altLang="en-US" sz="1800" dirty="0"/>
              <a:t>级指针必须指向有效的</a:t>
            </a:r>
            <a:r>
              <a:rPr lang="en-US" altLang="zh-CN" sz="1800" dirty="0"/>
              <a:t>N-1</a:t>
            </a:r>
            <a:r>
              <a:rPr lang="zh-CN" altLang="en-US" sz="1800" dirty="0"/>
              <a:t>级指针地址</a:t>
            </a:r>
            <a:endParaRPr lang="en-US" altLang="zh-CN" sz="1800" dirty="0"/>
          </a:p>
          <a:p>
            <a:r>
              <a:rPr lang="en-US" altLang="zh-CN" sz="2000" dirty="0"/>
              <a:t>N</a:t>
            </a:r>
            <a:r>
              <a:rPr lang="zh-CN" altLang="en-US" sz="2000" dirty="0"/>
              <a:t>重检查：</a:t>
            </a:r>
            <a:endParaRPr lang="en-US" altLang="zh-CN" sz="2000" dirty="0"/>
          </a:p>
          <a:p>
            <a:pPr lvl="1"/>
            <a:r>
              <a:rPr lang="zh-CN" altLang="en-US" sz="1800" dirty="0"/>
              <a:t>使用前检查</a:t>
            </a:r>
            <a:r>
              <a:rPr lang="en-US" altLang="zh-CN" sz="1800" dirty="0"/>
              <a:t>N</a:t>
            </a:r>
            <a:r>
              <a:rPr lang="zh-CN" altLang="en-US" sz="1800" dirty="0"/>
              <a:t>级指针、</a:t>
            </a:r>
            <a:r>
              <a:rPr lang="en-US" altLang="zh-CN" sz="1800" dirty="0"/>
              <a:t>N-1</a:t>
            </a:r>
            <a:r>
              <a:rPr lang="zh-CN" altLang="en-US" sz="1800" dirty="0"/>
              <a:t>级指针、</a:t>
            </a:r>
            <a:r>
              <a:rPr lang="en-US" altLang="zh-CN" sz="1800" dirty="0"/>
              <a:t>… </a:t>
            </a:r>
            <a:r>
              <a:rPr lang="zh-CN" altLang="en-US" sz="1800" dirty="0"/>
              <a:t>、一级指针的有效性</a:t>
            </a:r>
            <a:endParaRPr lang="en-US" altLang="zh-CN" sz="1800" dirty="0"/>
          </a:p>
          <a:p>
            <a:r>
              <a:rPr lang="zh-CN" altLang="en-US" sz="2000" dirty="0"/>
              <a:t>内存释放顺序</a:t>
            </a:r>
            <a:endParaRPr lang="en-US" altLang="zh-CN" sz="2000" dirty="0"/>
          </a:p>
          <a:p>
            <a:pPr lvl="1"/>
            <a:r>
              <a:rPr lang="zh-CN" altLang="en-US" sz="1800" dirty="0"/>
              <a:t>从最内层到最外层逐层释放内存</a:t>
            </a:r>
            <a:endParaRPr lang="en-US" altLang="zh-CN" sz="1800" dirty="0"/>
          </a:p>
          <a:p>
            <a:r>
              <a:rPr lang="zh-CN" altLang="en-US" sz="2000" dirty="0"/>
              <a:t>类型一致性：</a:t>
            </a:r>
            <a:endParaRPr lang="en-US" altLang="zh-CN" sz="2000" dirty="0"/>
          </a:p>
          <a:p>
            <a:pPr lvl="1"/>
            <a:r>
              <a:rPr lang="zh-CN" altLang="en-US" sz="1800" dirty="0"/>
              <a:t>确保</a:t>
            </a:r>
            <a:r>
              <a:rPr lang="en-US" altLang="zh-CN" sz="1800" dirty="0"/>
              <a:t>N</a:t>
            </a:r>
            <a:r>
              <a:rPr lang="zh-CN" altLang="en-US" sz="1800" dirty="0"/>
              <a:t>级指针类型与指向的</a:t>
            </a:r>
            <a:r>
              <a:rPr lang="en-US" altLang="zh-CN" sz="1800" dirty="0"/>
              <a:t>N-1</a:t>
            </a:r>
            <a:r>
              <a:rPr lang="zh-CN" altLang="en-US" sz="1800" dirty="0"/>
              <a:t>级指针类型完全匹配</a:t>
            </a:r>
            <a:endParaRPr lang="en-US" altLang="zh-CN" sz="1800" dirty="0"/>
          </a:p>
          <a:p>
            <a:r>
              <a:rPr lang="zh-CN" altLang="en-US" sz="2000" dirty="0"/>
              <a:t>避免过度嵌套</a:t>
            </a:r>
            <a:endParaRPr lang="en-US" altLang="zh-CN" sz="2000" dirty="0"/>
          </a:p>
          <a:p>
            <a:pPr lvl="1"/>
            <a:r>
              <a:rPr lang="zh-CN" altLang="en-US" sz="1800" dirty="0"/>
              <a:t>超过三级的指针嵌套会显著降低代码可读性</a:t>
            </a:r>
            <a:endParaRPr lang="en-US" altLang="zh-CN" sz="1800" dirty="0"/>
          </a:p>
          <a:p>
            <a:r>
              <a:rPr lang="zh-CN" altLang="en-US" sz="2000" dirty="0"/>
              <a:t>访问校验</a:t>
            </a:r>
            <a:endParaRPr lang="en-US" altLang="zh-CN" sz="2000" dirty="0"/>
          </a:p>
          <a:p>
            <a:pPr lvl="1"/>
            <a:r>
              <a:rPr lang="zh-CN" altLang="en-US" sz="1800" dirty="0"/>
              <a:t>使用宏或函数进行安全访问校验</a:t>
            </a:r>
            <a:endParaRPr lang="zh-CN" altLang="en-US" sz="2000" dirty="0"/>
          </a:p>
        </p:txBody>
      </p:sp>
    </p:spTree>
    <p:extLst>
      <p:ext uri="{BB962C8B-B14F-4D97-AF65-F5344CB8AC3E}">
        <p14:creationId xmlns:p14="http://schemas.microsoft.com/office/powerpoint/2010/main" val="331415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71E6BA-89FD-4B01-925B-93A145D8854F}"/>
              </a:ext>
            </a:extLst>
          </p:cNvPr>
          <p:cNvSpPr>
            <a:spLocks noGrp="1"/>
          </p:cNvSpPr>
          <p:nvPr>
            <p:ph type="title"/>
          </p:nvPr>
        </p:nvSpPr>
        <p:spPr/>
        <p:txBody>
          <a:bodyPr/>
          <a:lstStyle/>
          <a:p>
            <a:r>
              <a:rPr lang="zh-CN" altLang="en-US" dirty="0"/>
              <a:t>变量名到地址的映射</a:t>
            </a:r>
          </a:p>
        </p:txBody>
      </p:sp>
      <p:sp>
        <p:nvSpPr>
          <p:cNvPr id="3" name="内容占位符 2">
            <a:extLst>
              <a:ext uri="{FF2B5EF4-FFF2-40B4-BE49-F238E27FC236}">
                <a16:creationId xmlns:a16="http://schemas.microsoft.com/office/drawing/2014/main" id="{1DD7AC32-5AAD-4165-BA76-42DA0EB7053F}"/>
              </a:ext>
            </a:extLst>
          </p:cNvPr>
          <p:cNvSpPr>
            <a:spLocks noGrp="1"/>
          </p:cNvSpPr>
          <p:nvPr>
            <p:ph idx="1"/>
          </p:nvPr>
        </p:nvSpPr>
        <p:spPr/>
        <p:txBody>
          <a:bodyPr/>
          <a:lstStyle/>
          <a:p>
            <a:pPr lvl="0"/>
            <a:r>
              <a:rPr lang="zh-CN" altLang="en-US" dirty="0">
                <a:solidFill>
                  <a:prstClr val="black"/>
                </a:solidFill>
              </a:rPr>
              <a:t>简单说：程序运行过程中，</a:t>
            </a:r>
            <a:r>
              <a:rPr lang="en-US" altLang="zh-CN" dirty="0">
                <a:solidFill>
                  <a:prstClr val="black"/>
                </a:solidFill>
              </a:rPr>
              <a:t>CPU</a:t>
            </a:r>
            <a:r>
              <a:rPr lang="zh-CN" altLang="en-US" dirty="0">
                <a:solidFill>
                  <a:prstClr val="black"/>
                </a:solidFill>
              </a:rPr>
              <a:t>根据变量名与内存地址的映射关系，在该变量所在的</a:t>
            </a:r>
            <a:r>
              <a:rPr lang="zh-CN" altLang="en-US" dirty="0">
                <a:solidFill>
                  <a:srgbClr val="FF0000"/>
                </a:solidFill>
              </a:rPr>
              <a:t>地址</a:t>
            </a:r>
            <a:r>
              <a:rPr lang="zh-CN" altLang="en-US" dirty="0">
                <a:solidFill>
                  <a:prstClr val="black"/>
                </a:solidFill>
              </a:rPr>
              <a:t>进行数据操作</a:t>
            </a:r>
            <a:endParaRPr lang="en-US" altLang="zh-CN" dirty="0">
              <a:solidFill>
                <a:prstClr val="black"/>
              </a:solidFill>
            </a:endParaRPr>
          </a:p>
          <a:p>
            <a:pPr lvl="0">
              <a:spcBef>
                <a:spcPts val="1800"/>
              </a:spcBef>
            </a:pPr>
            <a:r>
              <a:rPr lang="zh-CN" altLang="en-US" dirty="0">
                <a:solidFill>
                  <a:prstClr val="black"/>
                </a:solidFill>
              </a:rPr>
              <a:t>实际上，从变量名到地址的映射</a:t>
            </a:r>
            <a:endParaRPr lang="en-US" altLang="zh-CN" dirty="0">
              <a:solidFill>
                <a:prstClr val="black"/>
              </a:solidFill>
            </a:endParaRPr>
          </a:p>
          <a:p>
            <a:pPr lvl="1">
              <a:spcBef>
                <a:spcPts val="1200"/>
              </a:spcBef>
            </a:pPr>
            <a:r>
              <a:rPr lang="zh-CN" altLang="en-US" dirty="0">
                <a:solidFill>
                  <a:prstClr val="black"/>
                </a:solidFill>
              </a:rPr>
              <a:t>程序编译后，变量名映射为逻辑地址</a:t>
            </a:r>
            <a:endParaRPr lang="en-US" altLang="zh-CN" dirty="0">
              <a:solidFill>
                <a:prstClr val="black"/>
              </a:solidFill>
            </a:endParaRPr>
          </a:p>
          <a:p>
            <a:pPr lvl="1">
              <a:spcBef>
                <a:spcPts val="1200"/>
              </a:spcBef>
            </a:pPr>
            <a:r>
              <a:rPr lang="zh-CN" altLang="en-US" dirty="0">
                <a:solidFill>
                  <a:prstClr val="black"/>
                </a:solidFill>
              </a:rPr>
              <a:t>程序加载到内存中时，逻辑地址映射为物理内存地址</a:t>
            </a:r>
            <a:endParaRPr lang="en-US" altLang="zh-CN" dirty="0">
              <a:solidFill>
                <a:prstClr val="black"/>
              </a:solidFill>
            </a:endParaRPr>
          </a:p>
          <a:p>
            <a:pPr lvl="1">
              <a:spcBef>
                <a:spcPts val="1200"/>
              </a:spcBef>
            </a:pPr>
            <a:r>
              <a:rPr lang="zh-CN" altLang="en-US" dirty="0">
                <a:solidFill>
                  <a:prstClr val="black"/>
                </a:solidFill>
              </a:rPr>
              <a:t>也有操作系统将逻辑地址映射为逻辑内存地址，再由操作系统维护逻辑内存地址到物理内存地址的映射</a:t>
            </a:r>
            <a:endParaRPr lang="en-US" altLang="zh-CN" dirty="0">
              <a:solidFill>
                <a:prstClr val="black"/>
              </a:solidFill>
            </a:endParaRPr>
          </a:p>
          <a:p>
            <a:pPr lvl="0">
              <a:spcBef>
                <a:spcPts val="1800"/>
              </a:spcBef>
            </a:pPr>
            <a:r>
              <a:rPr lang="zh-CN" altLang="en-US" dirty="0">
                <a:solidFill>
                  <a:prstClr val="black"/>
                </a:solidFill>
              </a:rPr>
              <a:t>程序运行过程中，</a:t>
            </a:r>
            <a:r>
              <a:rPr lang="en-US" altLang="zh-CN" dirty="0">
                <a:solidFill>
                  <a:prstClr val="black"/>
                </a:solidFill>
              </a:rPr>
              <a:t>CPU</a:t>
            </a:r>
            <a:r>
              <a:rPr lang="zh-CN" altLang="en-US" dirty="0">
                <a:solidFill>
                  <a:prstClr val="black"/>
                </a:solidFill>
              </a:rPr>
              <a:t>通过</a:t>
            </a:r>
            <a:r>
              <a:rPr lang="zh-CN" altLang="en-US" dirty="0">
                <a:solidFill>
                  <a:srgbClr val="FF0000"/>
                </a:solidFill>
              </a:rPr>
              <a:t>地址</a:t>
            </a:r>
            <a:r>
              <a:rPr lang="zh-CN" altLang="en-US" dirty="0">
                <a:solidFill>
                  <a:prstClr val="black"/>
                </a:solidFill>
              </a:rPr>
              <a:t>对内存单元进行数据操作</a:t>
            </a:r>
            <a:endParaRPr lang="en-US" altLang="zh-CN" dirty="0">
              <a:solidFill>
                <a:prstClr val="black"/>
              </a:solidFill>
            </a:endParaRPr>
          </a:p>
        </p:txBody>
      </p:sp>
    </p:spTree>
    <p:extLst>
      <p:ext uri="{BB962C8B-B14F-4D97-AF65-F5344CB8AC3E}">
        <p14:creationId xmlns:p14="http://schemas.microsoft.com/office/powerpoint/2010/main" val="1757968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指针基本概念回顾</a:t>
            </a:r>
            <a:endParaRPr lang="en-US" altLang="zh-CN" dirty="0">
              <a:solidFill>
                <a:schemeClr val="bg1">
                  <a:lumMod val="75000"/>
                </a:schemeClr>
              </a:solidFill>
            </a:endParaRPr>
          </a:p>
          <a:p>
            <a:r>
              <a:rPr lang="zh-CN" altLang="en-US" dirty="0">
                <a:solidFill>
                  <a:schemeClr val="bg1">
                    <a:lumMod val="75000"/>
                  </a:schemeClr>
                </a:solidFill>
              </a:rPr>
              <a:t>指向数组的指针与指针数组</a:t>
            </a:r>
            <a:endParaRPr lang="en-US" altLang="zh-CN" dirty="0">
              <a:solidFill>
                <a:schemeClr val="bg1">
                  <a:lumMod val="75000"/>
                </a:schemeClr>
              </a:solidFill>
            </a:endParaRPr>
          </a:p>
          <a:p>
            <a:r>
              <a:rPr lang="zh-CN" altLang="en-US" dirty="0">
                <a:solidFill>
                  <a:schemeClr val="bg1">
                    <a:lumMod val="75000"/>
                  </a:schemeClr>
                </a:solidFill>
              </a:rPr>
              <a:t>二级与多级指针</a:t>
            </a:r>
            <a:endParaRPr lang="en-US" altLang="zh-CN" dirty="0">
              <a:solidFill>
                <a:schemeClr val="bg1">
                  <a:lumMod val="75000"/>
                </a:schemeClr>
              </a:solidFill>
            </a:endParaRPr>
          </a:p>
          <a:p>
            <a:r>
              <a:rPr lang="zh-CN" altLang="en-US" dirty="0"/>
              <a:t>带指针的函数与函数指针</a:t>
            </a:r>
            <a:endParaRPr lang="en-US" altLang="zh-CN" dirty="0"/>
          </a:p>
          <a:p>
            <a:r>
              <a:rPr lang="zh-CN" altLang="en-US" dirty="0">
                <a:solidFill>
                  <a:schemeClr val="bg1">
                    <a:lumMod val="75000"/>
                  </a:schemeClr>
                </a:solidFill>
              </a:rPr>
              <a:t>高级内存管理技术</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动态内存分配</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内存池管理</a:t>
            </a:r>
            <a:endParaRPr lang="en-US" altLang="zh-CN" dirty="0">
              <a:solidFill>
                <a:schemeClr val="bg1">
                  <a:lumMod val="75000"/>
                </a:schemeClr>
              </a:solidFill>
            </a:endParaRPr>
          </a:p>
          <a:p>
            <a:r>
              <a:rPr lang="zh-CN" altLang="en-US" dirty="0">
                <a:solidFill>
                  <a:schemeClr val="bg1">
                    <a:lumMod val="75000"/>
                  </a:schemeClr>
                </a:solidFill>
              </a:rPr>
              <a:t>应用实例：链表</a:t>
            </a:r>
            <a:endParaRPr lang="en-US" altLang="zh-CN" dirty="0">
              <a:solidFill>
                <a:schemeClr val="bg1">
                  <a:lumMod val="75000"/>
                </a:schemeClr>
              </a:solidFill>
            </a:endParaRPr>
          </a:p>
          <a:p>
            <a:r>
              <a:rPr lang="zh-CN" altLang="en-US" dirty="0">
                <a:solidFill>
                  <a:schemeClr val="bg1">
                    <a:lumMod val="75000"/>
                  </a:schemeClr>
                </a:solidFill>
              </a:rPr>
              <a:t>内存调试与优化</a:t>
            </a:r>
            <a:endParaRPr lang="en-US" altLang="zh-CN" dirty="0">
              <a:solidFill>
                <a:schemeClr val="bg1">
                  <a:lumMod val="75000"/>
                </a:schemeClr>
              </a:solidFill>
            </a:endParaRPr>
          </a:p>
          <a:p>
            <a:endParaRPr lang="zh-CN" altLang="en-US" dirty="0"/>
          </a:p>
        </p:txBody>
      </p:sp>
    </p:spTree>
    <p:extLst>
      <p:ext uri="{BB962C8B-B14F-4D97-AF65-F5344CB8AC3E}">
        <p14:creationId xmlns:p14="http://schemas.microsoft.com/office/powerpoint/2010/main" val="3676554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2FE39C-8D15-441B-BC93-000147464420}"/>
              </a:ext>
            </a:extLst>
          </p:cNvPr>
          <p:cNvSpPr>
            <a:spLocks noGrp="1"/>
          </p:cNvSpPr>
          <p:nvPr>
            <p:ph type="title"/>
          </p:nvPr>
        </p:nvSpPr>
        <p:spPr/>
        <p:txBody>
          <a:bodyPr/>
          <a:lstStyle/>
          <a:p>
            <a:r>
              <a:rPr lang="zh-CN" altLang="en-US" dirty="0"/>
              <a:t>带指针参数的函数</a:t>
            </a:r>
          </a:p>
        </p:txBody>
      </p:sp>
      <p:sp>
        <p:nvSpPr>
          <p:cNvPr id="3" name="内容占位符 2">
            <a:extLst>
              <a:ext uri="{FF2B5EF4-FFF2-40B4-BE49-F238E27FC236}">
                <a16:creationId xmlns:a16="http://schemas.microsoft.com/office/drawing/2014/main" id="{C0A25D5B-4873-4557-848A-DB011410AFA5}"/>
              </a:ext>
            </a:extLst>
          </p:cNvPr>
          <p:cNvSpPr>
            <a:spLocks noGrp="1"/>
          </p:cNvSpPr>
          <p:nvPr>
            <p:ph idx="1"/>
          </p:nvPr>
        </p:nvSpPr>
        <p:spPr/>
        <p:txBody>
          <a:bodyPr/>
          <a:lstStyle/>
          <a:p>
            <a:pPr lvl="0"/>
            <a:r>
              <a:rPr lang="zh-CN" altLang="en-US" dirty="0">
                <a:solidFill>
                  <a:prstClr val="black"/>
                </a:solidFill>
              </a:rPr>
              <a:t>指针作为函数参数时，传的是值，其内容是地址（有人也称它传地址调用）</a:t>
            </a:r>
          </a:p>
          <a:p>
            <a:pPr lvl="1"/>
            <a:r>
              <a:rPr lang="zh-CN" altLang="en-US" dirty="0">
                <a:solidFill>
                  <a:prstClr val="black"/>
                </a:solidFill>
              </a:rPr>
              <a:t>被调函数通过指针访问函数外部的数据</a:t>
            </a:r>
            <a:r>
              <a:rPr lang="en-US" altLang="zh-CN" dirty="0">
                <a:solidFill>
                  <a:prstClr val="black"/>
                </a:solidFill>
              </a:rPr>
              <a:t>——</a:t>
            </a:r>
            <a:r>
              <a:rPr lang="zh-CN" altLang="en-US" dirty="0">
                <a:solidFill>
                  <a:prstClr val="black"/>
                </a:solidFill>
              </a:rPr>
              <a:t>具有数据双向传递的功效</a:t>
            </a:r>
            <a:endParaRPr lang="en-US" altLang="zh-CN" dirty="0">
              <a:solidFill>
                <a:prstClr val="black"/>
              </a:solidFill>
            </a:endParaRPr>
          </a:p>
          <a:p>
            <a:endParaRPr lang="zh-CN" altLang="en-US" dirty="0"/>
          </a:p>
        </p:txBody>
      </p:sp>
      <p:sp>
        <p:nvSpPr>
          <p:cNvPr id="21" name="卷形: 垂直 4">
            <a:extLst>
              <a:ext uri="{FF2B5EF4-FFF2-40B4-BE49-F238E27FC236}">
                <a16:creationId xmlns:a16="http://schemas.microsoft.com/office/drawing/2014/main" id="{86AFE55F-DDC3-456A-863F-5A4829CF1B77}"/>
              </a:ext>
            </a:extLst>
          </p:cNvPr>
          <p:cNvSpPr/>
          <p:nvPr/>
        </p:nvSpPr>
        <p:spPr bwMode="auto">
          <a:xfrm>
            <a:off x="693471" y="3472962"/>
            <a:ext cx="7896614" cy="3210369"/>
          </a:xfrm>
          <a:prstGeom prst="verticalScroll">
            <a:avLst>
              <a:gd name="adj" fmla="val 462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swap2(int *pa, int *pb) {</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t=*pa; *pa=*pb; *pb=t;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x=1, y=3, </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*p1</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=&amp;x, </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*p2</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=&amp;y;</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swap2(p1, p2);</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d,%d,%d,%d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 x, y, *p1, *p2);</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pic>
        <p:nvPicPr>
          <p:cNvPr id="22" name="图片 21">
            <a:extLst>
              <a:ext uri="{FF2B5EF4-FFF2-40B4-BE49-F238E27FC236}">
                <a16:creationId xmlns:a16="http://schemas.microsoft.com/office/drawing/2014/main" id="{7303045F-4E10-42E9-8E8C-F3DEB8A8F6C3}"/>
              </a:ext>
            </a:extLst>
          </p:cNvPr>
          <p:cNvPicPr>
            <a:picLocks noChangeAspect="1"/>
          </p:cNvPicPr>
          <p:nvPr/>
        </p:nvPicPr>
        <p:blipFill>
          <a:blip r:embed="rId2"/>
          <a:stretch>
            <a:fillRect/>
          </a:stretch>
        </p:blipFill>
        <p:spPr>
          <a:xfrm>
            <a:off x="5362633" y="3594931"/>
            <a:ext cx="3087896" cy="1768375"/>
          </a:xfrm>
          <a:prstGeom prst="rect">
            <a:avLst/>
          </a:prstGeom>
        </p:spPr>
      </p:pic>
    </p:spTree>
    <p:extLst>
      <p:ext uri="{BB962C8B-B14F-4D97-AF65-F5344CB8AC3E}">
        <p14:creationId xmlns:p14="http://schemas.microsoft.com/office/powerpoint/2010/main" val="4181120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49FF0D-3063-4FEA-BC3C-00F18255EB47}"/>
              </a:ext>
            </a:extLst>
          </p:cNvPr>
          <p:cNvSpPr>
            <a:spLocks noGrp="1"/>
          </p:cNvSpPr>
          <p:nvPr>
            <p:ph type="title"/>
          </p:nvPr>
        </p:nvSpPr>
        <p:spPr/>
        <p:txBody>
          <a:bodyPr/>
          <a:lstStyle/>
          <a:p>
            <a:r>
              <a:rPr lang="zh-CN" altLang="en-US" dirty="0"/>
              <a:t>带指针参数的函数（例一）</a:t>
            </a:r>
          </a:p>
        </p:txBody>
      </p:sp>
      <p:sp>
        <p:nvSpPr>
          <p:cNvPr id="3" name="内容占位符 2">
            <a:extLst>
              <a:ext uri="{FF2B5EF4-FFF2-40B4-BE49-F238E27FC236}">
                <a16:creationId xmlns:a16="http://schemas.microsoft.com/office/drawing/2014/main" id="{35379721-6D91-47BA-B7C3-4415435B9F3E}"/>
              </a:ext>
            </a:extLst>
          </p:cNvPr>
          <p:cNvSpPr>
            <a:spLocks noGrp="1"/>
          </p:cNvSpPr>
          <p:nvPr>
            <p:ph idx="1"/>
          </p:nvPr>
        </p:nvSpPr>
        <p:spPr/>
        <p:txBody>
          <a:bodyPr/>
          <a:lstStyle/>
          <a:p>
            <a:r>
              <a:rPr lang="zh-CN" altLang="en-US" dirty="0"/>
              <a:t>例：三种变量交换写法的区别</a:t>
            </a:r>
          </a:p>
          <a:p>
            <a:endParaRPr lang="zh-CN" altLang="en-US" dirty="0"/>
          </a:p>
        </p:txBody>
      </p:sp>
      <p:sp>
        <p:nvSpPr>
          <p:cNvPr id="4" name="卷形: 垂直 3">
            <a:extLst>
              <a:ext uri="{FF2B5EF4-FFF2-40B4-BE49-F238E27FC236}">
                <a16:creationId xmlns:a16="http://schemas.microsoft.com/office/drawing/2014/main" id="{FB7341DC-6A08-44B6-9A12-4EEBDAFF8BAB}"/>
              </a:ext>
            </a:extLst>
          </p:cNvPr>
          <p:cNvSpPr/>
          <p:nvPr/>
        </p:nvSpPr>
        <p:spPr bwMode="auto">
          <a:xfrm>
            <a:off x="626809" y="3693341"/>
            <a:ext cx="4230683" cy="1459231"/>
          </a:xfrm>
          <a:prstGeom prst="verticalScroll">
            <a:avLst>
              <a:gd name="adj" fmla="val 933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swap2(int *pa, int *pb) {</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t=*pa; *pa=*pb; *pb=t;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5" name="卷形: 垂直 4">
            <a:extLst>
              <a:ext uri="{FF2B5EF4-FFF2-40B4-BE49-F238E27FC236}">
                <a16:creationId xmlns:a16="http://schemas.microsoft.com/office/drawing/2014/main" id="{E2B8EA46-3073-4075-B3E5-F748093BE3C5}"/>
              </a:ext>
            </a:extLst>
          </p:cNvPr>
          <p:cNvSpPr/>
          <p:nvPr/>
        </p:nvSpPr>
        <p:spPr bwMode="auto">
          <a:xfrm>
            <a:off x="626810" y="2234110"/>
            <a:ext cx="4230683" cy="1459231"/>
          </a:xfrm>
          <a:prstGeom prst="verticalScroll">
            <a:avLst>
              <a:gd name="adj" fmla="val 1109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swap1(int a, int b) {</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t=a; a=b; b=t;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6" name="卷形: 垂直 5">
            <a:extLst>
              <a:ext uri="{FF2B5EF4-FFF2-40B4-BE49-F238E27FC236}">
                <a16:creationId xmlns:a16="http://schemas.microsoft.com/office/drawing/2014/main" id="{DAF87D49-9784-474B-828E-7271CAD1A981}"/>
              </a:ext>
            </a:extLst>
          </p:cNvPr>
          <p:cNvSpPr/>
          <p:nvPr/>
        </p:nvSpPr>
        <p:spPr bwMode="auto">
          <a:xfrm>
            <a:off x="626809" y="5152572"/>
            <a:ext cx="4230683" cy="1459231"/>
          </a:xfrm>
          <a:prstGeom prst="verticalScroll">
            <a:avLst>
              <a:gd name="adj" fmla="val 933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swap3(int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pa,int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*pb) {</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=pa; pa=pb; pb=</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88900" marR="0" lvl="1" indent="0" defTabSz="914400" eaLnBrk="0" fontAlgn="base" latinLnBrk="0" hangingPunct="0">
              <a:lnSpc>
                <a:spcPct val="8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p:txBody>
      </p:sp>
      <p:sp>
        <p:nvSpPr>
          <p:cNvPr id="7" name="思想气泡: 云 6">
            <a:extLst>
              <a:ext uri="{FF2B5EF4-FFF2-40B4-BE49-F238E27FC236}">
                <a16:creationId xmlns:a16="http://schemas.microsoft.com/office/drawing/2014/main" id="{20F702EC-52B6-4CEE-A1BA-F39A23A48ED0}"/>
              </a:ext>
            </a:extLst>
          </p:cNvPr>
          <p:cNvSpPr/>
          <p:nvPr/>
        </p:nvSpPr>
        <p:spPr bwMode="auto">
          <a:xfrm>
            <a:off x="5182676" y="1396666"/>
            <a:ext cx="3329360" cy="1368152"/>
          </a:xfrm>
          <a:prstGeom prst="cloudCallout">
            <a:avLst>
              <a:gd name="adj1" fmla="val -84191"/>
              <a:gd name="adj2" fmla="val 83491"/>
            </a:avLst>
          </a:prstGeom>
          <a:solidFill>
            <a:sysClr val="window" lastClr="FFFFFF"/>
          </a:solidFill>
          <a:ln w="12700" cap="flat" cmpd="sng" algn="ctr">
            <a:solidFill>
              <a:srgbClr val="954F72"/>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只交换形参</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a,b</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的值，未修改</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main</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函数中的变量值</a:t>
            </a:r>
          </a:p>
        </p:txBody>
      </p:sp>
      <p:grpSp>
        <p:nvGrpSpPr>
          <p:cNvPr id="8" name="组合 7">
            <a:extLst>
              <a:ext uri="{FF2B5EF4-FFF2-40B4-BE49-F238E27FC236}">
                <a16:creationId xmlns:a16="http://schemas.microsoft.com/office/drawing/2014/main" id="{F37D3B1A-772C-4CA4-8D9C-EB8F6D7843FF}"/>
              </a:ext>
            </a:extLst>
          </p:cNvPr>
          <p:cNvGrpSpPr/>
          <p:nvPr/>
        </p:nvGrpSpPr>
        <p:grpSpPr>
          <a:xfrm>
            <a:off x="5769366" y="2816175"/>
            <a:ext cx="2025614" cy="1193690"/>
            <a:chOff x="6078199" y="1651062"/>
            <a:chExt cx="2025614" cy="1193690"/>
          </a:xfrm>
        </p:grpSpPr>
        <p:sp>
          <p:nvSpPr>
            <p:cNvPr id="9" name="矩形 8">
              <a:extLst>
                <a:ext uri="{FF2B5EF4-FFF2-40B4-BE49-F238E27FC236}">
                  <a16:creationId xmlns:a16="http://schemas.microsoft.com/office/drawing/2014/main" id="{2F108834-0F50-4DA5-B89B-A756E6AAEE54}"/>
                </a:ext>
              </a:extLst>
            </p:cNvPr>
            <p:cNvSpPr/>
            <p:nvPr/>
          </p:nvSpPr>
          <p:spPr bwMode="auto">
            <a:xfrm>
              <a:off x="7308980" y="1710828"/>
              <a:ext cx="432048" cy="432048"/>
            </a:xfrm>
            <a:prstGeom prst="rect">
              <a:avLst/>
            </a:prstGeom>
            <a:solidFill>
              <a:srgbClr val="00B0F0"/>
            </a:solidFill>
            <a:ln w="12700" cap="flat" cmpd="sng" algn="ctr">
              <a:solidFill>
                <a:srgbClr val="00B0F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3</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0" name="文本框 9">
              <a:extLst>
                <a:ext uri="{FF2B5EF4-FFF2-40B4-BE49-F238E27FC236}">
                  <a16:creationId xmlns:a16="http://schemas.microsoft.com/office/drawing/2014/main" id="{3E1A51D0-46A2-4FA4-8C48-08AD3D59916D}"/>
                </a:ext>
              </a:extLst>
            </p:cNvPr>
            <p:cNvSpPr txBox="1"/>
            <p:nvPr/>
          </p:nvSpPr>
          <p:spPr>
            <a:xfrm>
              <a:off x="6091483" y="1657553"/>
              <a:ext cx="338554" cy="46166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x</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47BD4A37-AD09-43B0-80B1-6E19DC502323}"/>
                </a:ext>
              </a:extLst>
            </p:cNvPr>
            <p:cNvSpPr txBox="1"/>
            <p:nvPr/>
          </p:nvSpPr>
          <p:spPr>
            <a:xfrm>
              <a:off x="7779685" y="1651062"/>
              <a:ext cx="324128" cy="46166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y</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DEE717A3-A318-42BD-A6BA-DC8F6F01F8BC}"/>
                </a:ext>
              </a:extLst>
            </p:cNvPr>
            <p:cNvSpPr txBox="1"/>
            <p:nvPr/>
          </p:nvSpPr>
          <p:spPr>
            <a:xfrm>
              <a:off x="6078199" y="2311786"/>
              <a:ext cx="332142" cy="46166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a</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7F93C695-2E36-455F-851B-85FC56EFB6A0}"/>
                </a:ext>
              </a:extLst>
            </p:cNvPr>
            <p:cNvSpPr txBox="1"/>
            <p:nvPr/>
          </p:nvSpPr>
          <p:spPr>
            <a:xfrm>
              <a:off x="7757243" y="2383087"/>
              <a:ext cx="346570" cy="46166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b</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id="{21E97522-98F0-4FC7-9336-1BF765F2CDB5}"/>
                </a:ext>
              </a:extLst>
            </p:cNvPr>
            <p:cNvSpPr/>
            <p:nvPr/>
          </p:nvSpPr>
          <p:spPr bwMode="auto">
            <a:xfrm>
              <a:off x="6372876" y="1710828"/>
              <a:ext cx="432048" cy="432048"/>
            </a:xfrm>
            <a:prstGeom prst="rect">
              <a:avLst/>
            </a:prstGeom>
            <a:solidFill>
              <a:srgbClr val="00B0F0"/>
            </a:solidFill>
            <a:ln w="12700" cap="flat" cmpd="sng" algn="ctr">
              <a:solidFill>
                <a:srgbClr val="00B0F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cxnSp>
          <p:nvCxnSpPr>
            <p:cNvPr id="15" name="直接箭头连接符 14">
              <a:extLst>
                <a:ext uri="{FF2B5EF4-FFF2-40B4-BE49-F238E27FC236}">
                  <a16:creationId xmlns:a16="http://schemas.microsoft.com/office/drawing/2014/main" id="{549724DE-FEEC-441A-A597-B52E2E22D0F0}"/>
                </a:ext>
              </a:extLst>
            </p:cNvPr>
            <p:cNvCxnSpPr>
              <a:stCxn id="14" idx="2"/>
              <a:endCxn id="18" idx="0"/>
            </p:cNvCxnSpPr>
            <p:nvPr/>
          </p:nvCxnSpPr>
          <p:spPr bwMode="auto">
            <a:xfrm>
              <a:off x="6588900" y="2142876"/>
              <a:ext cx="11820" cy="255020"/>
            </a:xfrm>
            <a:prstGeom prst="straightConnector1">
              <a:avLst/>
            </a:prstGeom>
            <a:solidFill>
              <a:srgbClr val="00B0F0"/>
            </a:solidFill>
            <a:ln w="9525" cap="flat" cmpd="sng" algn="ctr">
              <a:solidFill>
                <a:sysClr val="windowText" lastClr="00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a:extLst>
                <a:ext uri="{FF2B5EF4-FFF2-40B4-BE49-F238E27FC236}">
                  <a16:creationId xmlns:a16="http://schemas.microsoft.com/office/drawing/2014/main" id="{640FF796-30F1-47A4-A8B6-92994DFA2942}"/>
                </a:ext>
              </a:extLst>
            </p:cNvPr>
            <p:cNvCxnSpPr>
              <a:cxnSpLocks/>
              <a:stCxn id="9" idx="2"/>
            </p:cNvCxnSpPr>
            <p:nvPr/>
          </p:nvCxnSpPr>
          <p:spPr bwMode="auto">
            <a:xfrm>
              <a:off x="7525004" y="2142876"/>
              <a:ext cx="0" cy="268506"/>
            </a:xfrm>
            <a:prstGeom prst="straightConnector1">
              <a:avLst/>
            </a:prstGeom>
            <a:solidFill>
              <a:srgbClr val="00B0F0"/>
            </a:solidFill>
            <a:ln w="9525" cap="flat" cmpd="sng" algn="ctr">
              <a:solidFill>
                <a:sysClr val="windowText" lastClr="00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a:extLst>
                <a:ext uri="{FF2B5EF4-FFF2-40B4-BE49-F238E27FC236}">
                  <a16:creationId xmlns:a16="http://schemas.microsoft.com/office/drawing/2014/main" id="{6F9C937B-2361-4B4A-AEBD-DB3F06F35EEF}"/>
                </a:ext>
              </a:extLst>
            </p:cNvPr>
            <p:cNvSpPr/>
            <p:nvPr/>
          </p:nvSpPr>
          <p:spPr bwMode="auto">
            <a:xfrm>
              <a:off x="7320800" y="2397896"/>
              <a:ext cx="432048" cy="432048"/>
            </a:xfrm>
            <a:prstGeom prst="rect">
              <a:avLst/>
            </a:prstGeom>
            <a:solidFill>
              <a:srgbClr val="00B0F0"/>
            </a:solidFill>
            <a:ln w="12700" cap="flat" cmpd="sng" algn="ctr">
              <a:solidFill>
                <a:srgbClr val="00B0F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8" name="矩形 17">
              <a:extLst>
                <a:ext uri="{FF2B5EF4-FFF2-40B4-BE49-F238E27FC236}">
                  <a16:creationId xmlns:a16="http://schemas.microsoft.com/office/drawing/2014/main" id="{30F6DBC1-D30E-4A21-B03D-4E6A13CFD8DC}"/>
                </a:ext>
              </a:extLst>
            </p:cNvPr>
            <p:cNvSpPr/>
            <p:nvPr/>
          </p:nvSpPr>
          <p:spPr bwMode="auto">
            <a:xfrm>
              <a:off x="6384696" y="2397896"/>
              <a:ext cx="432048" cy="432048"/>
            </a:xfrm>
            <a:prstGeom prst="rect">
              <a:avLst/>
            </a:prstGeom>
            <a:solidFill>
              <a:srgbClr val="00B0F0"/>
            </a:solidFill>
            <a:ln w="12700" cap="flat" cmpd="sng" algn="ctr">
              <a:solidFill>
                <a:srgbClr val="00B0F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3</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19" name="思想气泡: 云 18">
            <a:extLst>
              <a:ext uri="{FF2B5EF4-FFF2-40B4-BE49-F238E27FC236}">
                <a16:creationId xmlns:a16="http://schemas.microsoft.com/office/drawing/2014/main" id="{A5463789-A540-4CB7-BE38-CF505EF8187A}"/>
              </a:ext>
            </a:extLst>
          </p:cNvPr>
          <p:cNvSpPr/>
          <p:nvPr/>
        </p:nvSpPr>
        <p:spPr bwMode="auto">
          <a:xfrm>
            <a:off x="5306111" y="4200943"/>
            <a:ext cx="3411712" cy="1368152"/>
          </a:xfrm>
          <a:prstGeom prst="cloudCallout">
            <a:avLst>
              <a:gd name="adj1" fmla="val -85766"/>
              <a:gd name="adj2" fmla="val 70574"/>
            </a:avLst>
          </a:prstGeom>
          <a:solidFill>
            <a:sysClr val="window" lastClr="FFFFFF"/>
          </a:solidFill>
          <a:ln w="12700" cap="flat" cmpd="sng" algn="ctr">
            <a:solidFill>
              <a:srgbClr val="954F72"/>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交换了形参</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pa,pb</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指针的值，未修改</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 pb</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所指变量的值</a:t>
            </a:r>
          </a:p>
        </p:txBody>
      </p:sp>
      <p:grpSp>
        <p:nvGrpSpPr>
          <p:cNvPr id="20" name="组合 19">
            <a:extLst>
              <a:ext uri="{FF2B5EF4-FFF2-40B4-BE49-F238E27FC236}">
                <a16:creationId xmlns:a16="http://schemas.microsoft.com/office/drawing/2014/main" id="{4CAF8C79-FECD-46AB-A086-FCC5824E19BC}"/>
              </a:ext>
            </a:extLst>
          </p:cNvPr>
          <p:cNvGrpSpPr/>
          <p:nvPr/>
        </p:nvGrpSpPr>
        <p:grpSpPr>
          <a:xfrm>
            <a:off x="5646331" y="5634326"/>
            <a:ext cx="2404926" cy="1193690"/>
            <a:chOff x="5868144" y="4650039"/>
            <a:chExt cx="2404926" cy="1193690"/>
          </a:xfrm>
        </p:grpSpPr>
        <p:sp>
          <p:nvSpPr>
            <p:cNvPr id="21" name="矩形 20">
              <a:extLst>
                <a:ext uri="{FF2B5EF4-FFF2-40B4-BE49-F238E27FC236}">
                  <a16:creationId xmlns:a16="http://schemas.microsoft.com/office/drawing/2014/main" id="{3EA42E25-7B61-44F1-8ABA-B677E600387E}"/>
                </a:ext>
              </a:extLst>
            </p:cNvPr>
            <p:cNvSpPr/>
            <p:nvPr/>
          </p:nvSpPr>
          <p:spPr bwMode="auto">
            <a:xfrm>
              <a:off x="7316334" y="4709805"/>
              <a:ext cx="432048" cy="432048"/>
            </a:xfrm>
            <a:prstGeom prst="rect">
              <a:avLst/>
            </a:prstGeom>
            <a:solidFill>
              <a:srgbClr val="00B0F0"/>
            </a:solidFill>
            <a:ln w="12700" cap="flat" cmpd="sng" algn="ctr">
              <a:solidFill>
                <a:srgbClr val="00B0F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endParaRPr kumimoji="0" lang="zh-CN" altLang="en-US" sz="2400" b="1"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2" name="文本框 21">
              <a:extLst>
                <a:ext uri="{FF2B5EF4-FFF2-40B4-BE49-F238E27FC236}">
                  <a16:creationId xmlns:a16="http://schemas.microsoft.com/office/drawing/2014/main" id="{46B6D649-B2BA-4350-913F-98F2493340C2}"/>
                </a:ext>
              </a:extLst>
            </p:cNvPr>
            <p:cNvSpPr txBox="1"/>
            <p:nvPr/>
          </p:nvSpPr>
          <p:spPr>
            <a:xfrm>
              <a:off x="6098837" y="4656530"/>
              <a:ext cx="338554" cy="46166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x</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a:extLst>
                <a:ext uri="{FF2B5EF4-FFF2-40B4-BE49-F238E27FC236}">
                  <a16:creationId xmlns:a16="http://schemas.microsoft.com/office/drawing/2014/main" id="{2DA5BCA8-2243-494D-9C49-225B78BD8C98}"/>
                </a:ext>
              </a:extLst>
            </p:cNvPr>
            <p:cNvSpPr txBox="1"/>
            <p:nvPr/>
          </p:nvSpPr>
          <p:spPr>
            <a:xfrm>
              <a:off x="7787039" y="4650039"/>
              <a:ext cx="324128" cy="46166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y</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4" name="文本框 23">
              <a:extLst>
                <a:ext uri="{FF2B5EF4-FFF2-40B4-BE49-F238E27FC236}">
                  <a16:creationId xmlns:a16="http://schemas.microsoft.com/office/drawing/2014/main" id="{D435F54F-5F38-4A99-8967-A654C04F0881}"/>
                </a:ext>
              </a:extLst>
            </p:cNvPr>
            <p:cNvSpPr txBox="1"/>
            <p:nvPr/>
          </p:nvSpPr>
          <p:spPr>
            <a:xfrm>
              <a:off x="5868144" y="5310763"/>
              <a:ext cx="474810" cy="46166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a:extLst>
                <a:ext uri="{FF2B5EF4-FFF2-40B4-BE49-F238E27FC236}">
                  <a16:creationId xmlns:a16="http://schemas.microsoft.com/office/drawing/2014/main" id="{A07F75FA-8A80-40DE-B13E-E8A4BF7E2F97}"/>
                </a:ext>
              </a:extLst>
            </p:cNvPr>
            <p:cNvSpPr txBox="1"/>
            <p:nvPr/>
          </p:nvSpPr>
          <p:spPr>
            <a:xfrm>
              <a:off x="7764597" y="5382064"/>
              <a:ext cx="508473" cy="46166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pb</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矩形 25">
              <a:extLst>
                <a:ext uri="{FF2B5EF4-FFF2-40B4-BE49-F238E27FC236}">
                  <a16:creationId xmlns:a16="http://schemas.microsoft.com/office/drawing/2014/main" id="{27F67AE7-B15D-4F3D-B778-CAB9CD179700}"/>
                </a:ext>
              </a:extLst>
            </p:cNvPr>
            <p:cNvSpPr/>
            <p:nvPr/>
          </p:nvSpPr>
          <p:spPr bwMode="auto">
            <a:xfrm>
              <a:off x="6380230" y="4709805"/>
              <a:ext cx="432048" cy="432048"/>
            </a:xfrm>
            <a:prstGeom prst="rect">
              <a:avLst/>
            </a:prstGeom>
            <a:solidFill>
              <a:srgbClr val="00B0F0"/>
            </a:solidFill>
            <a:ln w="12700" cap="flat" cmpd="sng" algn="ctr">
              <a:solidFill>
                <a:srgbClr val="00B0F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endParaRPr kumimoji="0" lang="zh-CN" altLang="en-US" sz="2400" b="1"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27" name="直接箭头连接符 26">
              <a:extLst>
                <a:ext uri="{FF2B5EF4-FFF2-40B4-BE49-F238E27FC236}">
                  <a16:creationId xmlns:a16="http://schemas.microsoft.com/office/drawing/2014/main" id="{90A73B57-1BC5-4259-B7D6-7346D580C752}"/>
                </a:ext>
              </a:extLst>
            </p:cNvPr>
            <p:cNvCxnSpPr>
              <a:stCxn id="26" idx="2"/>
              <a:endCxn id="32" idx="0"/>
            </p:cNvCxnSpPr>
            <p:nvPr/>
          </p:nvCxnSpPr>
          <p:spPr bwMode="auto">
            <a:xfrm>
              <a:off x="6596254" y="5141853"/>
              <a:ext cx="11820" cy="255020"/>
            </a:xfrm>
            <a:prstGeom prst="straightConnector1">
              <a:avLst/>
            </a:prstGeom>
            <a:solidFill>
              <a:srgbClr val="00B0F0"/>
            </a:solidFill>
            <a:ln w="9525" cap="flat" cmpd="sng" algn="ctr">
              <a:solidFill>
                <a:sysClr val="windowText" lastClr="00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箭头连接符 27">
              <a:extLst>
                <a:ext uri="{FF2B5EF4-FFF2-40B4-BE49-F238E27FC236}">
                  <a16:creationId xmlns:a16="http://schemas.microsoft.com/office/drawing/2014/main" id="{64D9CF86-F134-4516-843D-0DEACD7B1951}"/>
                </a:ext>
              </a:extLst>
            </p:cNvPr>
            <p:cNvCxnSpPr>
              <a:cxnSpLocks/>
              <a:stCxn id="21" idx="2"/>
            </p:cNvCxnSpPr>
            <p:nvPr/>
          </p:nvCxnSpPr>
          <p:spPr bwMode="auto">
            <a:xfrm>
              <a:off x="7532358" y="5141853"/>
              <a:ext cx="0" cy="268506"/>
            </a:xfrm>
            <a:prstGeom prst="straightConnector1">
              <a:avLst/>
            </a:prstGeom>
            <a:solidFill>
              <a:srgbClr val="00B0F0"/>
            </a:solidFill>
            <a:ln w="9525" cap="flat" cmpd="sng" algn="ctr">
              <a:solidFill>
                <a:sysClr val="windowText" lastClr="00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箭头连接符 28">
              <a:extLst>
                <a:ext uri="{FF2B5EF4-FFF2-40B4-BE49-F238E27FC236}">
                  <a16:creationId xmlns:a16="http://schemas.microsoft.com/office/drawing/2014/main" id="{3A1B5790-F3C2-4E4C-A17E-A0892F6F547B}"/>
                </a:ext>
              </a:extLst>
            </p:cNvPr>
            <p:cNvCxnSpPr/>
            <p:nvPr/>
          </p:nvCxnSpPr>
          <p:spPr bwMode="auto">
            <a:xfrm flipV="1">
              <a:off x="6835917" y="5159583"/>
              <a:ext cx="473063" cy="398309"/>
            </a:xfrm>
            <a:prstGeom prst="straightConnector1">
              <a:avLst/>
            </a:prstGeom>
            <a:solidFill>
              <a:srgbClr val="00B0F0"/>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a:extLst>
                <a:ext uri="{FF2B5EF4-FFF2-40B4-BE49-F238E27FC236}">
                  <a16:creationId xmlns:a16="http://schemas.microsoft.com/office/drawing/2014/main" id="{19CCC953-9C36-4A38-892C-1110C4A8D371}"/>
                </a:ext>
              </a:extLst>
            </p:cNvPr>
            <p:cNvCxnSpPr/>
            <p:nvPr/>
          </p:nvCxnSpPr>
          <p:spPr bwMode="auto">
            <a:xfrm flipH="1" flipV="1">
              <a:off x="6835917" y="5159583"/>
              <a:ext cx="480417" cy="395156"/>
            </a:xfrm>
            <a:prstGeom prst="straightConnector1">
              <a:avLst/>
            </a:prstGeom>
            <a:solidFill>
              <a:srgbClr val="00B0F0"/>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矩形 30">
              <a:extLst>
                <a:ext uri="{FF2B5EF4-FFF2-40B4-BE49-F238E27FC236}">
                  <a16:creationId xmlns:a16="http://schemas.microsoft.com/office/drawing/2014/main" id="{F6DBD3BE-FEE2-472C-B019-3AAF2BA06DBC}"/>
                </a:ext>
              </a:extLst>
            </p:cNvPr>
            <p:cNvSpPr/>
            <p:nvPr/>
          </p:nvSpPr>
          <p:spPr bwMode="auto">
            <a:xfrm>
              <a:off x="7328154" y="5396873"/>
              <a:ext cx="432048" cy="432048"/>
            </a:xfrm>
            <a:prstGeom prst="rect">
              <a:avLst/>
            </a:prstGeom>
            <a:solidFill>
              <a:sysClr val="window" lastClr="FFFFFF"/>
            </a:solidFill>
            <a:ln w="12700" cap="flat" cmpd="sng" algn="ctr">
              <a:solidFill>
                <a:srgbClr val="0070C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2" name="矩形 31">
              <a:extLst>
                <a:ext uri="{FF2B5EF4-FFF2-40B4-BE49-F238E27FC236}">
                  <a16:creationId xmlns:a16="http://schemas.microsoft.com/office/drawing/2014/main" id="{785F5254-3DD4-4D19-9E5F-2D131D716E53}"/>
                </a:ext>
              </a:extLst>
            </p:cNvPr>
            <p:cNvSpPr/>
            <p:nvPr/>
          </p:nvSpPr>
          <p:spPr bwMode="auto">
            <a:xfrm>
              <a:off x="6392050" y="5396873"/>
              <a:ext cx="432048" cy="432048"/>
            </a:xfrm>
            <a:prstGeom prst="rect">
              <a:avLst/>
            </a:prstGeom>
            <a:solidFill>
              <a:sysClr val="window" lastClr="FFFFFF"/>
            </a:solidFill>
            <a:ln w="12700" cap="flat" cmpd="sng" algn="ctr">
              <a:solidFill>
                <a:srgbClr val="0070C0">
                  <a:shade val="50000"/>
                </a:srgb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3167380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26691-0545-4492-A683-B7D227F61986}"/>
              </a:ext>
            </a:extLst>
          </p:cNvPr>
          <p:cNvSpPr>
            <a:spLocks noGrp="1"/>
          </p:cNvSpPr>
          <p:nvPr>
            <p:ph type="title"/>
          </p:nvPr>
        </p:nvSpPr>
        <p:spPr/>
        <p:txBody>
          <a:bodyPr/>
          <a:lstStyle/>
          <a:p>
            <a:r>
              <a:rPr lang="zh-CN" altLang="en-US" dirty="0"/>
              <a:t>带指针参数的函数（例二）</a:t>
            </a:r>
          </a:p>
        </p:txBody>
      </p:sp>
      <p:sp>
        <p:nvSpPr>
          <p:cNvPr id="3" name="内容占位符 2">
            <a:extLst>
              <a:ext uri="{FF2B5EF4-FFF2-40B4-BE49-F238E27FC236}">
                <a16:creationId xmlns:a16="http://schemas.microsoft.com/office/drawing/2014/main" id="{8652B079-D43E-4EF7-BB97-1F2574D9C3BD}"/>
              </a:ext>
            </a:extLst>
          </p:cNvPr>
          <p:cNvSpPr>
            <a:spLocks noGrp="1"/>
          </p:cNvSpPr>
          <p:nvPr>
            <p:ph idx="1"/>
          </p:nvPr>
        </p:nvSpPr>
        <p:spPr/>
        <p:txBody>
          <a:bodyPr/>
          <a:lstStyle/>
          <a:p>
            <a:r>
              <a:rPr lang="zh-CN" altLang="en-US" dirty="0"/>
              <a:t>例：借助</a:t>
            </a:r>
            <a:r>
              <a:rPr lang="en-US" altLang="zh-CN" dirty="0"/>
              <a:t>void</a:t>
            </a:r>
            <a:r>
              <a:rPr lang="zh-CN" altLang="en-US" dirty="0"/>
              <a:t>实现编写通用的数据交换函数</a:t>
            </a:r>
          </a:p>
          <a:p>
            <a:endParaRPr lang="zh-CN" altLang="en-US" dirty="0"/>
          </a:p>
        </p:txBody>
      </p:sp>
      <p:sp>
        <p:nvSpPr>
          <p:cNvPr id="4" name="卷形: 垂直 4">
            <a:extLst>
              <a:ext uri="{FF2B5EF4-FFF2-40B4-BE49-F238E27FC236}">
                <a16:creationId xmlns:a16="http://schemas.microsoft.com/office/drawing/2014/main" id="{4C6B3ABC-4FFE-40FA-8D9F-435154DB20F0}"/>
              </a:ext>
            </a:extLst>
          </p:cNvPr>
          <p:cNvSpPr/>
          <p:nvPr/>
        </p:nvSpPr>
        <p:spPr bwMode="auto">
          <a:xfrm>
            <a:off x="571675" y="2215952"/>
            <a:ext cx="6851104" cy="4032448"/>
          </a:xfrm>
          <a:prstGeom prst="verticalScroll">
            <a:avLst>
              <a:gd name="adj" fmla="val 383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genswap</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*a, void *b, int size) {</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t, *ac,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ac=</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(char *)a</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(char *)b</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=0;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&lt;size;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ac++,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t=*ac;</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*ac=*</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tab pos="449263" algn="l"/>
                <a:tab pos="8969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1171615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0AC203-F2DE-4161-AE56-C17689876C5E}"/>
              </a:ext>
            </a:extLst>
          </p:cNvPr>
          <p:cNvSpPr>
            <a:spLocks noGrp="1"/>
          </p:cNvSpPr>
          <p:nvPr>
            <p:ph type="title"/>
          </p:nvPr>
        </p:nvSpPr>
        <p:spPr/>
        <p:txBody>
          <a:bodyPr/>
          <a:lstStyle/>
          <a:p>
            <a:r>
              <a:rPr lang="zh-CN" altLang="en-US" dirty="0"/>
              <a:t>带指针参数的函数</a:t>
            </a:r>
          </a:p>
        </p:txBody>
      </p:sp>
      <p:sp>
        <p:nvSpPr>
          <p:cNvPr id="3" name="内容占位符 2">
            <a:extLst>
              <a:ext uri="{FF2B5EF4-FFF2-40B4-BE49-F238E27FC236}">
                <a16:creationId xmlns:a16="http://schemas.microsoft.com/office/drawing/2014/main" id="{5EA9BB12-E9C6-4A02-9289-1C9C1F1ABD25}"/>
              </a:ext>
            </a:extLst>
          </p:cNvPr>
          <p:cNvSpPr>
            <a:spLocks noGrp="1"/>
          </p:cNvSpPr>
          <p:nvPr>
            <p:ph idx="1"/>
          </p:nvPr>
        </p:nvSpPr>
        <p:spPr/>
        <p:txBody>
          <a:bodyPr/>
          <a:lstStyle/>
          <a:p>
            <a:pPr lvl="0"/>
            <a:r>
              <a:rPr lang="zh-CN" altLang="en-US" dirty="0">
                <a:solidFill>
                  <a:prstClr val="black"/>
                </a:solidFill>
              </a:rPr>
              <a:t>有时传指针的目的不是为了让函数修改原变量，而是为了节省传递的数据量（避免值拷贝），实际只是读取变量的值</a:t>
            </a:r>
            <a:endParaRPr lang="en-US" altLang="zh-CN" dirty="0">
              <a:solidFill>
                <a:prstClr val="black"/>
              </a:solidFill>
            </a:endParaRPr>
          </a:p>
          <a:p>
            <a:pPr lvl="1"/>
            <a:r>
              <a:rPr lang="zh-CN" altLang="en-US" sz="2000" dirty="0">
                <a:solidFill>
                  <a:prstClr val="black"/>
                </a:solidFill>
              </a:rPr>
              <a:t>用</a:t>
            </a:r>
            <a:r>
              <a:rPr lang="en-US" altLang="zh-CN" sz="2000" dirty="0">
                <a:solidFill>
                  <a:srgbClr val="0070C0"/>
                </a:solidFill>
              </a:rPr>
              <a:t>const</a:t>
            </a:r>
            <a:r>
              <a:rPr lang="zh-CN" altLang="en-US" sz="2000" dirty="0">
                <a:solidFill>
                  <a:prstClr val="black"/>
                </a:solidFill>
              </a:rPr>
              <a:t>来保护指针所指向的变量不被修改</a:t>
            </a:r>
            <a:endParaRPr lang="en-US" altLang="zh-CN" sz="2000" dirty="0">
              <a:solidFill>
                <a:prstClr val="black"/>
              </a:solidFill>
            </a:endParaRPr>
          </a:p>
          <a:p>
            <a:pPr lvl="1"/>
            <a:r>
              <a:rPr lang="zh-CN" altLang="en-US" sz="2000" dirty="0">
                <a:solidFill>
                  <a:prstClr val="black"/>
                </a:solidFill>
              </a:rPr>
              <a:t>例如：</a:t>
            </a:r>
            <a:r>
              <a:rPr lang="en-US" altLang="zh-CN" sz="2000" dirty="0">
                <a:solidFill>
                  <a:prstClr val="black"/>
                </a:solidFill>
              </a:rPr>
              <a:t>void f(</a:t>
            </a:r>
            <a:r>
              <a:rPr lang="en-US" altLang="zh-CN" sz="2000" dirty="0">
                <a:solidFill>
                  <a:srgbClr val="0070C0"/>
                </a:solidFill>
              </a:rPr>
              <a:t>const</a:t>
            </a:r>
            <a:r>
              <a:rPr lang="en-US" altLang="zh-CN" sz="2000" dirty="0">
                <a:solidFill>
                  <a:prstClr val="black"/>
                </a:solidFill>
              </a:rPr>
              <a:t> T *p); </a:t>
            </a:r>
            <a:r>
              <a:rPr lang="zh-CN" altLang="en-US" sz="2000" dirty="0">
                <a:solidFill>
                  <a:prstClr val="black"/>
                </a:solidFill>
              </a:rPr>
              <a:t>函数内不得修改</a:t>
            </a:r>
            <a:r>
              <a:rPr lang="en-US" altLang="zh-CN" sz="2000" dirty="0">
                <a:solidFill>
                  <a:prstClr val="black"/>
                </a:solidFill>
              </a:rPr>
              <a:t>p</a:t>
            </a:r>
            <a:r>
              <a:rPr lang="zh-CN" altLang="en-US" sz="2000" dirty="0">
                <a:solidFill>
                  <a:prstClr val="black"/>
                </a:solidFill>
              </a:rPr>
              <a:t>所指向对象的值，有时称</a:t>
            </a:r>
            <a:r>
              <a:rPr lang="en-US" altLang="zh-CN" sz="2000" dirty="0">
                <a:solidFill>
                  <a:prstClr val="black"/>
                </a:solidFill>
              </a:rPr>
              <a:t>p</a:t>
            </a:r>
            <a:r>
              <a:rPr lang="zh-CN" altLang="en-US" sz="2000" dirty="0">
                <a:solidFill>
                  <a:prstClr val="black"/>
                </a:solidFill>
              </a:rPr>
              <a:t>是指向常量的指针，常用于</a:t>
            </a:r>
            <a:r>
              <a:rPr lang="en-US" altLang="zh-CN" sz="2000" dirty="0">
                <a:solidFill>
                  <a:prstClr val="black"/>
                </a:solidFill>
              </a:rPr>
              <a:t>T</a:t>
            </a:r>
            <a:r>
              <a:rPr lang="zh-CN" altLang="en-US" sz="2000" dirty="0">
                <a:solidFill>
                  <a:prstClr val="black"/>
                </a:solidFill>
              </a:rPr>
              <a:t>是一个大结构体传值的场景</a:t>
            </a:r>
            <a:endParaRPr lang="en-US" altLang="zh-CN" sz="2000" dirty="0">
              <a:solidFill>
                <a:prstClr val="black"/>
              </a:solidFill>
            </a:endParaRPr>
          </a:p>
          <a:p>
            <a:pPr lvl="1"/>
            <a:r>
              <a:rPr lang="zh-CN" altLang="en-US" sz="2000" dirty="0">
                <a:solidFill>
                  <a:prstClr val="black"/>
                </a:solidFill>
              </a:rPr>
              <a:t>对比：</a:t>
            </a:r>
            <a:r>
              <a:rPr lang="en-US" altLang="zh-CN" sz="2000" dirty="0">
                <a:solidFill>
                  <a:prstClr val="black"/>
                </a:solidFill>
              </a:rPr>
              <a:t>void f(T * </a:t>
            </a:r>
            <a:r>
              <a:rPr lang="en-US" altLang="zh-CN" sz="2000" dirty="0">
                <a:solidFill>
                  <a:srgbClr val="0070C0"/>
                </a:solidFill>
              </a:rPr>
              <a:t>const</a:t>
            </a:r>
            <a:r>
              <a:rPr lang="en-US" altLang="zh-CN" sz="2000" dirty="0">
                <a:solidFill>
                  <a:prstClr val="black"/>
                </a:solidFill>
              </a:rPr>
              <a:t> p); </a:t>
            </a:r>
            <a:r>
              <a:rPr lang="zh-CN" altLang="en-US" sz="2000" dirty="0">
                <a:solidFill>
                  <a:prstClr val="black"/>
                </a:solidFill>
              </a:rPr>
              <a:t>是指函数内不得修改指针</a:t>
            </a:r>
            <a:r>
              <a:rPr lang="en-US" altLang="zh-CN" sz="2000" dirty="0">
                <a:solidFill>
                  <a:prstClr val="black"/>
                </a:solidFill>
              </a:rPr>
              <a:t>p</a:t>
            </a:r>
            <a:r>
              <a:rPr lang="zh-CN" altLang="en-US" sz="2000" dirty="0">
                <a:solidFill>
                  <a:prstClr val="black"/>
                </a:solidFill>
              </a:rPr>
              <a:t>的指向，但对</a:t>
            </a:r>
            <a:r>
              <a:rPr lang="en-US" altLang="zh-CN" sz="2000" dirty="0">
                <a:solidFill>
                  <a:prstClr val="black"/>
                </a:solidFill>
              </a:rPr>
              <a:t>p</a:t>
            </a:r>
            <a:r>
              <a:rPr lang="zh-CN" altLang="en-US" sz="2000" dirty="0">
                <a:solidFill>
                  <a:prstClr val="black"/>
                </a:solidFill>
              </a:rPr>
              <a:t>指向的对象没有约束，既可修改该对象的值</a:t>
            </a:r>
            <a:endParaRPr lang="en-US" altLang="zh-CN" sz="2000" dirty="0">
              <a:solidFill>
                <a:prstClr val="black"/>
              </a:solidFill>
            </a:endParaRPr>
          </a:p>
          <a:p>
            <a:pPr lvl="1"/>
            <a:r>
              <a:rPr lang="zh-CN" altLang="en-US" sz="2000" dirty="0">
                <a:solidFill>
                  <a:prstClr val="black"/>
                </a:solidFill>
              </a:rPr>
              <a:t>对比：</a:t>
            </a:r>
            <a:r>
              <a:rPr lang="en-US" altLang="zh-CN" sz="2000" dirty="0">
                <a:solidFill>
                  <a:prstClr val="black"/>
                </a:solidFill>
              </a:rPr>
              <a:t>void f(</a:t>
            </a:r>
            <a:r>
              <a:rPr lang="en-US" altLang="zh-CN" sz="2000" dirty="0">
                <a:solidFill>
                  <a:srgbClr val="0070C0"/>
                </a:solidFill>
              </a:rPr>
              <a:t>const</a:t>
            </a:r>
            <a:r>
              <a:rPr lang="en-US" altLang="zh-CN" sz="2000" dirty="0">
                <a:solidFill>
                  <a:prstClr val="black"/>
                </a:solidFill>
              </a:rPr>
              <a:t> T * </a:t>
            </a:r>
            <a:r>
              <a:rPr lang="en-US" altLang="zh-CN" sz="2000" dirty="0">
                <a:solidFill>
                  <a:srgbClr val="0070C0"/>
                </a:solidFill>
              </a:rPr>
              <a:t>const</a:t>
            </a:r>
            <a:r>
              <a:rPr lang="en-US" altLang="zh-CN" sz="2000" dirty="0">
                <a:solidFill>
                  <a:prstClr val="black"/>
                </a:solidFill>
              </a:rPr>
              <a:t> p); </a:t>
            </a:r>
            <a:r>
              <a:rPr lang="zh-CN" altLang="en-US" sz="2000" dirty="0">
                <a:solidFill>
                  <a:prstClr val="black"/>
                </a:solidFill>
              </a:rPr>
              <a:t>在函数内指针</a:t>
            </a:r>
            <a:r>
              <a:rPr lang="en-US" altLang="zh-CN" sz="2000" dirty="0">
                <a:solidFill>
                  <a:prstClr val="black"/>
                </a:solidFill>
              </a:rPr>
              <a:t>p</a:t>
            </a:r>
            <a:r>
              <a:rPr lang="zh-CN" altLang="en-US" sz="2000" dirty="0">
                <a:solidFill>
                  <a:prstClr val="black"/>
                </a:solidFill>
              </a:rPr>
              <a:t>的指向和指针</a:t>
            </a:r>
            <a:r>
              <a:rPr lang="en-US" altLang="zh-CN" sz="2000" dirty="0">
                <a:solidFill>
                  <a:prstClr val="black"/>
                </a:solidFill>
              </a:rPr>
              <a:t>p</a:t>
            </a:r>
            <a:r>
              <a:rPr lang="zh-CN" altLang="en-US" sz="2000" dirty="0">
                <a:solidFill>
                  <a:prstClr val="black"/>
                </a:solidFill>
              </a:rPr>
              <a:t>所指向对象的值都不得修改</a:t>
            </a:r>
            <a:endParaRPr lang="en-US" altLang="zh-CN" sz="2000" dirty="0">
              <a:solidFill>
                <a:prstClr val="black"/>
              </a:solidFill>
            </a:endParaRPr>
          </a:p>
          <a:p>
            <a:pPr lvl="0"/>
            <a:r>
              <a:rPr lang="zh-CN" altLang="en-US" dirty="0">
                <a:solidFill>
                  <a:prstClr val="black"/>
                </a:solidFill>
              </a:rPr>
              <a:t>帮助编译器检查函数内部是否有非法的（设计时禁止）操作</a:t>
            </a:r>
            <a:endParaRPr lang="en-US" altLang="zh-CN" dirty="0">
              <a:solidFill>
                <a:prstClr val="black"/>
              </a:solidFill>
            </a:endParaRPr>
          </a:p>
        </p:txBody>
      </p:sp>
    </p:spTree>
    <p:extLst>
      <p:ext uri="{BB962C8B-B14F-4D97-AF65-F5344CB8AC3E}">
        <p14:creationId xmlns:p14="http://schemas.microsoft.com/office/powerpoint/2010/main" val="777988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D0341D-B55D-41C5-867B-7A4D01AC14F8}"/>
              </a:ext>
            </a:extLst>
          </p:cNvPr>
          <p:cNvSpPr>
            <a:spLocks noGrp="1"/>
          </p:cNvSpPr>
          <p:nvPr>
            <p:ph type="title"/>
          </p:nvPr>
        </p:nvSpPr>
        <p:spPr/>
        <p:txBody>
          <a:bodyPr/>
          <a:lstStyle/>
          <a:p>
            <a:r>
              <a:rPr lang="zh-CN" altLang="en-US" dirty="0"/>
              <a:t>可变参数函数（例一）</a:t>
            </a:r>
          </a:p>
        </p:txBody>
      </p:sp>
      <p:sp>
        <p:nvSpPr>
          <p:cNvPr id="3" name="内容占位符 2">
            <a:extLst>
              <a:ext uri="{FF2B5EF4-FFF2-40B4-BE49-F238E27FC236}">
                <a16:creationId xmlns:a16="http://schemas.microsoft.com/office/drawing/2014/main" id="{FDE57BB4-106A-4ACC-B3B6-2559D0CA61BC}"/>
              </a:ext>
            </a:extLst>
          </p:cNvPr>
          <p:cNvSpPr>
            <a:spLocks noGrp="1"/>
          </p:cNvSpPr>
          <p:nvPr>
            <p:ph idx="1"/>
          </p:nvPr>
        </p:nvSpPr>
        <p:spPr/>
        <p:txBody>
          <a:bodyPr/>
          <a:lstStyle/>
          <a:p>
            <a:r>
              <a:rPr lang="en-US" altLang="zh-CN" dirty="0"/>
              <a:t>VA_LIST</a:t>
            </a:r>
            <a:r>
              <a:rPr lang="zh-CN" altLang="en-US" dirty="0"/>
              <a:t>宏定义的例子：在任意个整数参数中找出最大值</a:t>
            </a:r>
          </a:p>
        </p:txBody>
      </p:sp>
      <p:sp>
        <p:nvSpPr>
          <p:cNvPr id="4" name="卷形: 垂直 4">
            <a:extLst>
              <a:ext uri="{FF2B5EF4-FFF2-40B4-BE49-F238E27FC236}">
                <a16:creationId xmlns:a16="http://schemas.microsoft.com/office/drawing/2014/main" id="{E6616445-E0AD-4205-A419-CF5F19E47BE0}"/>
              </a:ext>
            </a:extLst>
          </p:cNvPr>
          <p:cNvSpPr/>
          <p:nvPr/>
        </p:nvSpPr>
        <p:spPr bwMode="auto">
          <a:xfrm>
            <a:off x="688388" y="2159956"/>
            <a:ext cx="7681889" cy="4504572"/>
          </a:xfrm>
          <a:prstGeom prst="verticalScroll">
            <a:avLst>
              <a:gd name="adj" fmla="val 253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stdarg.h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max_int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n,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表示参数可变</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va_list</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ap;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定义参数列表，实质是一个指针</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current, largest;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va_start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(ap, n);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初始化，指出可变长度部分开始的位置</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largest=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va_arg</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(ap, int);</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取回单个变量</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for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&lt;n;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current=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va_arg</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(ap, int);</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取回单个变量</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(current&gt;largest) largest=current;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va_end</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(ap);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结束获取</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largest;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15297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89963A-C70A-4400-87D2-967A47DFE90D}"/>
              </a:ext>
            </a:extLst>
          </p:cNvPr>
          <p:cNvSpPr>
            <a:spLocks noGrp="1"/>
          </p:cNvSpPr>
          <p:nvPr>
            <p:ph type="title"/>
          </p:nvPr>
        </p:nvSpPr>
        <p:spPr/>
        <p:txBody>
          <a:bodyPr/>
          <a:lstStyle/>
          <a:p>
            <a:r>
              <a:rPr lang="zh-CN" altLang="en-US" dirty="0"/>
              <a:t>可变参数函数（例二）</a:t>
            </a:r>
          </a:p>
        </p:txBody>
      </p:sp>
      <p:sp>
        <p:nvSpPr>
          <p:cNvPr id="3" name="内容占位符 2">
            <a:extLst>
              <a:ext uri="{FF2B5EF4-FFF2-40B4-BE49-F238E27FC236}">
                <a16:creationId xmlns:a16="http://schemas.microsoft.com/office/drawing/2014/main" id="{72DE51DE-AA51-4935-86CE-2DA3F2FEB1AD}"/>
              </a:ext>
            </a:extLst>
          </p:cNvPr>
          <p:cNvSpPr>
            <a:spLocks noGrp="1"/>
          </p:cNvSpPr>
          <p:nvPr>
            <p:ph idx="1"/>
          </p:nvPr>
        </p:nvSpPr>
        <p:spPr/>
        <p:txBody>
          <a:bodyPr/>
          <a:lstStyle/>
          <a:p>
            <a:r>
              <a:rPr lang="en-US" altLang="zh-CN" dirty="0"/>
              <a:t>VA_LIST</a:t>
            </a:r>
            <a:r>
              <a:rPr lang="zh-CN" altLang="en-US" dirty="0"/>
              <a:t>宏定义的例子：自定义打印接口的实现</a:t>
            </a:r>
          </a:p>
        </p:txBody>
      </p:sp>
      <p:sp>
        <p:nvSpPr>
          <p:cNvPr id="4" name="卷形: 垂直 4">
            <a:extLst>
              <a:ext uri="{FF2B5EF4-FFF2-40B4-BE49-F238E27FC236}">
                <a16:creationId xmlns:a16="http://schemas.microsoft.com/office/drawing/2014/main" id="{C495B339-10DF-4EC3-81EF-8DB390A1E3CF}"/>
              </a:ext>
            </a:extLst>
          </p:cNvPr>
          <p:cNvSpPr/>
          <p:nvPr/>
        </p:nvSpPr>
        <p:spPr bwMode="auto">
          <a:xfrm>
            <a:off x="618050" y="2473039"/>
            <a:ext cx="7866527" cy="3391762"/>
          </a:xfrm>
          <a:prstGeom prst="verticalScroll">
            <a:avLst>
              <a:gd name="adj" fmla="val 3814"/>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my_printf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fmt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表示参数可变</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va_list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args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定义参数列表，实质是一个指针</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static char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gc_PrintfOut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va_start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args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fmt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初始化，指出可变长度部分开始的位置</a:t>
            </a:r>
          </a:p>
          <a:p>
            <a:pPr lvl="0" eaLnBrk="0" fontAlgn="base" hangingPunct="0">
              <a:spcBef>
                <a:spcPct val="0"/>
              </a:spcBef>
              <a:spcAft>
                <a:spcPct val="0"/>
              </a:spcAft>
              <a:tabLst>
                <a:tab pos="354013" algn="l"/>
              </a:tabLst>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使用</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vsnprinf</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一次性读取</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vsnprintf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gc_PrintfOut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1000, (char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fmt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args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va_end</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args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结束获取</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puts("%s",(const char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gc_PrintfOut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0;</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38B16061-09C8-42B2-8D35-B9ED9187A386}"/>
              </a:ext>
            </a:extLst>
          </p:cNvPr>
          <p:cNvSpPr txBox="1"/>
          <p:nvPr/>
        </p:nvSpPr>
        <p:spPr>
          <a:xfrm>
            <a:off x="638737" y="5857514"/>
            <a:ext cx="7866526" cy="523220"/>
          </a:xfrm>
          <a:prstGeom prst="rect">
            <a:avLst/>
          </a:prstGeom>
          <a:noFill/>
        </p:spPr>
        <p:txBody>
          <a:bodyPr wrap="square">
            <a:spAutoFit/>
          </a:bodyPr>
          <a:lstStyle/>
          <a:p>
            <a:r>
              <a:rPr lang="zh-CN" altLang="en-US" sz="1400" b="1" i="1" dirty="0">
                <a:solidFill>
                  <a:srgbClr val="0070C0"/>
                </a:solidFill>
                <a:effectLst/>
                <a:latin typeface="Arial" panose="020B0604020202020204" pitchFamily="34" charset="0"/>
              </a:rPr>
              <a:t>注：</a:t>
            </a:r>
            <a:r>
              <a:rPr lang="en-US" altLang="zh-CN" sz="1400" b="1" i="1" dirty="0" err="1">
                <a:solidFill>
                  <a:srgbClr val="0070C0"/>
                </a:solidFill>
                <a:effectLst/>
                <a:latin typeface="Arial" panose="020B0604020202020204" pitchFamily="34" charset="0"/>
              </a:rPr>
              <a:t>vsnprintf</a:t>
            </a:r>
            <a:r>
              <a:rPr lang="zh-CN" altLang="en-US" sz="1400" b="0" i="1" dirty="0">
                <a:solidFill>
                  <a:srgbClr val="0070C0"/>
                </a:solidFill>
                <a:effectLst/>
                <a:latin typeface="Arial" panose="020B0604020202020204" pitchFamily="34" charset="0"/>
              </a:rPr>
              <a:t>函数是</a:t>
            </a:r>
            <a:r>
              <a:rPr lang="en-US" altLang="zh-CN" sz="1400" b="0" i="1" dirty="0">
                <a:solidFill>
                  <a:srgbClr val="0070C0"/>
                </a:solidFill>
                <a:effectLst/>
                <a:latin typeface="Arial" panose="020B0604020202020204" pitchFamily="34" charset="0"/>
              </a:rPr>
              <a:t>C</a:t>
            </a:r>
            <a:r>
              <a:rPr lang="zh-CN" altLang="en-US" sz="1400" b="0" i="1" dirty="0">
                <a:solidFill>
                  <a:srgbClr val="0070C0"/>
                </a:solidFill>
                <a:effectLst/>
                <a:latin typeface="Arial" panose="020B0604020202020204" pitchFamily="34" charset="0"/>
              </a:rPr>
              <a:t>语言中用于将格式化的数据写入一个字符串缓冲区的函数，允许开发者限制写入缓冲区的格式化字符串的最大长度。</a:t>
            </a:r>
            <a:endParaRPr lang="zh-CN" altLang="en-US" sz="1400" i="1" dirty="0">
              <a:solidFill>
                <a:srgbClr val="0070C0"/>
              </a:solidFill>
            </a:endParaRPr>
          </a:p>
        </p:txBody>
      </p:sp>
    </p:spTree>
    <p:extLst>
      <p:ext uri="{BB962C8B-B14F-4D97-AF65-F5344CB8AC3E}">
        <p14:creationId xmlns:p14="http://schemas.microsoft.com/office/powerpoint/2010/main" val="272522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EF2BA-3653-4A16-A8DA-BA2104AF5CBD}"/>
              </a:ext>
            </a:extLst>
          </p:cNvPr>
          <p:cNvSpPr>
            <a:spLocks noGrp="1"/>
          </p:cNvSpPr>
          <p:nvPr>
            <p:ph type="title"/>
          </p:nvPr>
        </p:nvSpPr>
        <p:spPr/>
        <p:txBody>
          <a:bodyPr/>
          <a:lstStyle/>
          <a:p>
            <a:r>
              <a:rPr lang="zh-CN" altLang="en-US" dirty="0"/>
              <a:t>命令行参数的实现</a:t>
            </a:r>
          </a:p>
        </p:txBody>
      </p:sp>
      <p:sp>
        <p:nvSpPr>
          <p:cNvPr id="3" name="内容占位符 2">
            <a:extLst>
              <a:ext uri="{FF2B5EF4-FFF2-40B4-BE49-F238E27FC236}">
                <a16:creationId xmlns:a16="http://schemas.microsoft.com/office/drawing/2014/main" id="{1EC0ED27-43FF-4667-8520-C33F21924729}"/>
              </a:ext>
            </a:extLst>
          </p:cNvPr>
          <p:cNvSpPr>
            <a:spLocks noGrp="1"/>
          </p:cNvSpPr>
          <p:nvPr>
            <p:ph idx="1"/>
          </p:nvPr>
        </p:nvSpPr>
        <p:spPr/>
        <p:txBody>
          <a:bodyPr/>
          <a:lstStyle/>
          <a:p>
            <a:pPr lvl="0"/>
            <a:r>
              <a:rPr lang="zh-CN" altLang="en-US" dirty="0">
                <a:solidFill>
                  <a:prstClr val="black"/>
                </a:solidFill>
              </a:rPr>
              <a:t>给</a:t>
            </a:r>
            <a:r>
              <a:rPr lang="en-US" altLang="zh-CN" dirty="0">
                <a:solidFill>
                  <a:prstClr val="black"/>
                </a:solidFill>
              </a:rPr>
              <a:t>main</a:t>
            </a:r>
            <a:r>
              <a:rPr lang="zh-CN" altLang="en-US" dirty="0">
                <a:solidFill>
                  <a:prstClr val="black"/>
                </a:solidFill>
              </a:rPr>
              <a:t>函数添加</a:t>
            </a:r>
            <a:r>
              <a:rPr lang="zh-CN" altLang="en-US" dirty="0">
                <a:solidFill>
                  <a:srgbClr val="00B050"/>
                </a:solidFill>
              </a:rPr>
              <a:t>参数</a:t>
            </a:r>
            <a:r>
              <a:rPr lang="zh-CN" altLang="en-US" dirty="0">
                <a:solidFill>
                  <a:prstClr val="black"/>
                </a:solidFill>
              </a:rPr>
              <a:t>，可以实现命令行参数</a:t>
            </a:r>
            <a:endParaRPr lang="en-US" altLang="zh-CN" dirty="0">
              <a:solidFill>
                <a:prstClr val="black"/>
              </a:solidFill>
            </a:endParaRPr>
          </a:p>
          <a:p>
            <a:pPr lvl="1">
              <a:lnSpc>
                <a:spcPct val="110000"/>
              </a:lnSpc>
              <a:buNone/>
            </a:pPr>
            <a:r>
              <a:rPr lang="en-US" altLang="zh-CN" dirty="0">
                <a:solidFill>
                  <a:srgbClr val="000000"/>
                </a:solidFill>
              </a:rPr>
              <a:t>int </a:t>
            </a:r>
            <a:r>
              <a:rPr lang="en-US" altLang="zh-CN" dirty="0">
                <a:solidFill>
                  <a:prstClr val="black"/>
                </a:solidFill>
              </a:rPr>
              <a:t>main</a:t>
            </a:r>
            <a:r>
              <a:rPr lang="en-US" altLang="zh-CN" dirty="0">
                <a:solidFill>
                  <a:srgbClr val="000000"/>
                </a:solidFill>
              </a:rPr>
              <a:t>(</a:t>
            </a:r>
            <a:r>
              <a:rPr lang="en-US" altLang="zh-CN" dirty="0">
                <a:solidFill>
                  <a:srgbClr val="0070C0"/>
                </a:solidFill>
              </a:rPr>
              <a:t>int </a:t>
            </a:r>
            <a:r>
              <a:rPr lang="en-US" altLang="zh-CN" dirty="0" err="1">
                <a:solidFill>
                  <a:srgbClr val="0070C0"/>
                </a:solidFill>
              </a:rPr>
              <a:t>argc</a:t>
            </a:r>
            <a:r>
              <a:rPr lang="en-US" altLang="zh-CN" dirty="0">
                <a:solidFill>
                  <a:srgbClr val="0070C0"/>
                </a:solidFill>
              </a:rPr>
              <a:t>, char *</a:t>
            </a:r>
            <a:r>
              <a:rPr lang="en-US" altLang="zh-CN" dirty="0" err="1">
                <a:solidFill>
                  <a:srgbClr val="0070C0"/>
                </a:solidFill>
              </a:rPr>
              <a:t>argv</a:t>
            </a:r>
            <a:r>
              <a:rPr lang="en-US" altLang="zh-CN" dirty="0">
                <a:solidFill>
                  <a:srgbClr val="0070C0"/>
                </a:solidFill>
              </a:rPr>
              <a:t>[]</a:t>
            </a:r>
            <a:r>
              <a:rPr lang="en-US" altLang="zh-CN" dirty="0">
                <a:solidFill>
                  <a:srgbClr val="000000"/>
                </a:solidFill>
              </a:rPr>
              <a:t>)</a:t>
            </a:r>
            <a:r>
              <a:rPr lang="en-US" altLang="zh-CN" dirty="0">
                <a:solidFill>
                  <a:prstClr val="black"/>
                </a:solidFill>
              </a:rPr>
              <a:t> { }</a:t>
            </a:r>
          </a:p>
          <a:p>
            <a:pPr lvl="1">
              <a:lnSpc>
                <a:spcPct val="110000"/>
              </a:lnSpc>
              <a:buNone/>
            </a:pPr>
            <a:r>
              <a:rPr lang="en-US" altLang="zh-CN" dirty="0">
                <a:solidFill>
                  <a:srgbClr val="000000"/>
                </a:solidFill>
              </a:rPr>
              <a:t>int </a:t>
            </a:r>
            <a:r>
              <a:rPr lang="en-US" altLang="zh-CN" dirty="0">
                <a:solidFill>
                  <a:prstClr val="black"/>
                </a:solidFill>
              </a:rPr>
              <a:t>main(</a:t>
            </a:r>
            <a:r>
              <a:rPr lang="en-US" altLang="zh-CN" dirty="0">
                <a:solidFill>
                  <a:srgbClr val="0070C0"/>
                </a:solidFill>
              </a:rPr>
              <a:t>int </a:t>
            </a:r>
            <a:r>
              <a:rPr lang="en-US" altLang="zh-CN" dirty="0" err="1">
                <a:solidFill>
                  <a:srgbClr val="0070C0"/>
                </a:solidFill>
              </a:rPr>
              <a:t>argc</a:t>
            </a:r>
            <a:r>
              <a:rPr lang="en-US" altLang="zh-CN" dirty="0">
                <a:solidFill>
                  <a:srgbClr val="0070C0"/>
                </a:solidFill>
              </a:rPr>
              <a:t>, char **</a:t>
            </a:r>
            <a:r>
              <a:rPr lang="en-US" altLang="zh-CN" dirty="0" err="1">
                <a:solidFill>
                  <a:srgbClr val="0070C0"/>
                </a:solidFill>
              </a:rPr>
              <a:t>argv</a:t>
            </a:r>
            <a:r>
              <a:rPr lang="en-US" altLang="zh-CN" dirty="0">
                <a:solidFill>
                  <a:srgbClr val="000000"/>
                </a:solidFill>
              </a:rPr>
              <a:t>)</a:t>
            </a:r>
            <a:r>
              <a:rPr lang="en-US" altLang="zh-CN" dirty="0">
                <a:solidFill>
                  <a:prstClr val="black"/>
                </a:solidFill>
              </a:rPr>
              <a:t> { }</a:t>
            </a:r>
          </a:p>
          <a:p>
            <a:pPr lvl="1"/>
            <a:r>
              <a:rPr lang="en-US" altLang="zh-CN" dirty="0" err="1">
                <a:solidFill>
                  <a:prstClr val="black"/>
                </a:solidFill>
              </a:rPr>
              <a:t>argc</a:t>
            </a:r>
            <a:r>
              <a:rPr lang="zh-CN" altLang="en-US" dirty="0">
                <a:solidFill>
                  <a:prstClr val="black"/>
                </a:solidFill>
              </a:rPr>
              <a:t>代表传递给</a:t>
            </a:r>
            <a:r>
              <a:rPr lang="en-US" altLang="zh-CN" dirty="0">
                <a:solidFill>
                  <a:prstClr val="black"/>
                </a:solidFill>
              </a:rPr>
              <a:t>main</a:t>
            </a:r>
            <a:r>
              <a:rPr lang="zh-CN" altLang="en-US" dirty="0">
                <a:solidFill>
                  <a:prstClr val="black"/>
                </a:solidFill>
              </a:rPr>
              <a:t>的形参的个数，其值至少为</a:t>
            </a:r>
            <a:r>
              <a:rPr lang="en-US" altLang="zh-CN" dirty="0">
                <a:solidFill>
                  <a:prstClr val="black"/>
                </a:solidFill>
              </a:rPr>
              <a:t>1</a:t>
            </a:r>
          </a:p>
          <a:p>
            <a:pPr lvl="1"/>
            <a:r>
              <a:rPr lang="en-US" altLang="zh-CN" dirty="0" err="1">
                <a:solidFill>
                  <a:prstClr val="black"/>
                </a:solidFill>
              </a:rPr>
              <a:t>argv</a:t>
            </a:r>
            <a:r>
              <a:rPr lang="zh-CN" altLang="en-US" dirty="0">
                <a:solidFill>
                  <a:prstClr val="black"/>
                </a:solidFill>
              </a:rPr>
              <a:t>是指向字符串的指针数组。第一个字符串是程序执行文件名本身，第二个开始是真实参数</a:t>
            </a:r>
            <a:endParaRPr lang="en-US" altLang="zh-CN" dirty="0">
              <a:solidFill>
                <a:prstClr val="black"/>
              </a:solidFill>
            </a:endParaRPr>
          </a:p>
          <a:p>
            <a:pPr lvl="1"/>
            <a:r>
              <a:rPr lang="zh-CN" altLang="en-US" dirty="0">
                <a:solidFill>
                  <a:prstClr val="black"/>
                </a:solidFill>
              </a:rPr>
              <a:t>这两个参数由操作系统传递给</a:t>
            </a:r>
            <a:r>
              <a:rPr lang="en-US" altLang="zh-CN" dirty="0">
                <a:solidFill>
                  <a:prstClr val="black"/>
                </a:solidFill>
              </a:rPr>
              <a:t>main</a:t>
            </a:r>
            <a:r>
              <a:rPr lang="zh-CN" altLang="en-US" dirty="0">
                <a:solidFill>
                  <a:prstClr val="black"/>
                </a:solidFill>
              </a:rPr>
              <a:t>函数</a:t>
            </a:r>
            <a:endParaRPr lang="en-US" altLang="zh-CN" dirty="0">
              <a:solidFill>
                <a:prstClr val="black"/>
              </a:solidFill>
            </a:endParaRPr>
          </a:p>
          <a:p>
            <a:pPr lvl="1"/>
            <a:endParaRPr lang="en-US" altLang="zh-CN" dirty="0">
              <a:solidFill>
                <a:prstClr val="black"/>
              </a:solidFill>
            </a:endParaRPr>
          </a:p>
          <a:p>
            <a:pPr lvl="1"/>
            <a:r>
              <a:rPr lang="zh-CN" altLang="en-US" dirty="0">
                <a:solidFill>
                  <a:prstClr val="black"/>
                </a:solidFill>
              </a:rPr>
              <a:t>例：</a:t>
            </a:r>
            <a:r>
              <a:rPr lang="en-US" altLang="zh-CN" dirty="0" err="1">
                <a:solidFill>
                  <a:prstClr val="black"/>
                </a:solidFill>
              </a:rPr>
              <a:t>gcc</a:t>
            </a:r>
            <a:r>
              <a:rPr lang="en-US" altLang="zh-CN" dirty="0">
                <a:solidFill>
                  <a:prstClr val="black"/>
                </a:solidFill>
              </a:rPr>
              <a:t> </a:t>
            </a:r>
            <a:r>
              <a:rPr lang="en-US" altLang="zh-CN" dirty="0" err="1">
                <a:solidFill>
                  <a:prstClr val="black"/>
                </a:solidFill>
              </a:rPr>
              <a:t>myprograme</a:t>
            </a:r>
            <a:r>
              <a:rPr lang="en-US" altLang="zh-CN" dirty="0">
                <a:solidFill>
                  <a:prstClr val="black"/>
                </a:solidFill>
              </a:rPr>
              <a:t> </a:t>
            </a:r>
            <a:r>
              <a:rPr lang="en-US" altLang="zh-CN" dirty="0" err="1">
                <a:solidFill>
                  <a:prstClr val="black"/>
                </a:solidFill>
              </a:rPr>
              <a:t>main.c</a:t>
            </a:r>
            <a:endParaRPr lang="zh-CN" altLang="en-US" dirty="0"/>
          </a:p>
        </p:txBody>
      </p:sp>
    </p:spTree>
    <p:extLst>
      <p:ext uri="{BB962C8B-B14F-4D97-AF65-F5344CB8AC3E}">
        <p14:creationId xmlns:p14="http://schemas.microsoft.com/office/powerpoint/2010/main" val="989344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8490B-B5F0-43C3-AEF1-BC8D4C29F913}"/>
              </a:ext>
            </a:extLst>
          </p:cNvPr>
          <p:cNvSpPr>
            <a:spLocks noGrp="1"/>
          </p:cNvSpPr>
          <p:nvPr>
            <p:ph type="title"/>
          </p:nvPr>
        </p:nvSpPr>
        <p:spPr/>
        <p:txBody>
          <a:bodyPr/>
          <a:lstStyle/>
          <a:p>
            <a:r>
              <a:rPr lang="zh-CN" altLang="en-US" dirty="0"/>
              <a:t>命令行参数的实现（例）</a:t>
            </a:r>
          </a:p>
        </p:txBody>
      </p:sp>
      <p:sp>
        <p:nvSpPr>
          <p:cNvPr id="3" name="内容占位符 2">
            <a:extLst>
              <a:ext uri="{FF2B5EF4-FFF2-40B4-BE49-F238E27FC236}">
                <a16:creationId xmlns:a16="http://schemas.microsoft.com/office/drawing/2014/main" id="{7D6C5A36-BB55-422A-9092-D40B7BCCFF55}"/>
              </a:ext>
            </a:extLst>
          </p:cNvPr>
          <p:cNvSpPr>
            <a:spLocks noGrp="1"/>
          </p:cNvSpPr>
          <p:nvPr>
            <p:ph idx="1"/>
          </p:nvPr>
        </p:nvSpPr>
        <p:spPr>
          <a:xfrm>
            <a:off x="301625" y="1268760"/>
            <a:ext cx="8540750" cy="4830415"/>
          </a:xfrm>
        </p:spPr>
        <p:txBody>
          <a:bodyPr/>
          <a:lstStyle/>
          <a:p>
            <a:r>
              <a:rPr lang="zh-CN" altLang="en-US" dirty="0"/>
              <a:t>例：命令行参数获取</a:t>
            </a:r>
          </a:p>
          <a:p>
            <a:endParaRPr lang="zh-CN" altLang="en-US" dirty="0"/>
          </a:p>
        </p:txBody>
      </p:sp>
      <p:sp>
        <p:nvSpPr>
          <p:cNvPr id="4" name="卷形: 垂直 4">
            <a:extLst>
              <a:ext uri="{FF2B5EF4-FFF2-40B4-BE49-F238E27FC236}">
                <a16:creationId xmlns:a16="http://schemas.microsoft.com/office/drawing/2014/main" id="{10B87DB7-BFCE-48F5-869A-8D6A79B543F1}"/>
              </a:ext>
            </a:extLst>
          </p:cNvPr>
          <p:cNvSpPr/>
          <p:nvPr/>
        </p:nvSpPr>
        <p:spPr bwMode="auto">
          <a:xfrm>
            <a:off x="690080" y="1744721"/>
            <a:ext cx="7763839" cy="2400984"/>
          </a:xfrm>
          <a:prstGeom prst="verticalScroll">
            <a:avLst>
              <a:gd name="adj" fmla="val 547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argc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argv</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while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argc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argv</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(i+1&lt;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argc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 ' : '\n'));</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 name="卷形: 垂直 6">
            <a:extLst>
              <a:ext uri="{FF2B5EF4-FFF2-40B4-BE49-F238E27FC236}">
                <a16:creationId xmlns:a16="http://schemas.microsoft.com/office/drawing/2014/main" id="{3FBA69D0-EFD0-445D-B538-66AC6645E8A0}"/>
              </a:ext>
            </a:extLst>
          </p:cNvPr>
          <p:cNvSpPr/>
          <p:nvPr/>
        </p:nvSpPr>
        <p:spPr bwMode="auto">
          <a:xfrm>
            <a:off x="596651" y="4229263"/>
            <a:ext cx="7857268" cy="2520280"/>
          </a:xfrm>
          <a:prstGeom prst="verticalScroll">
            <a:avLst>
              <a:gd name="adj" fmla="val 547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argc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char **</a:t>
            </a:r>
            <a:r>
              <a:rPr kumimoji="0" lang="en-US" altLang="zh-CN" sz="24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argv</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while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argc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argv</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(i+1&lt;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argc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 ' : '\n'));</a:t>
            </a:r>
          </a:p>
          <a:p>
            <a:pPr marL="0" marR="0" lvl="0" indent="0" defTabSz="914400" eaLnBrk="1" fontAlgn="base" latinLnBrk="0" hangingPunct="1">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679216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39C04-C6A7-4942-9350-F9E26EF77301}"/>
              </a:ext>
            </a:extLst>
          </p:cNvPr>
          <p:cNvSpPr>
            <a:spLocks noGrp="1"/>
          </p:cNvSpPr>
          <p:nvPr>
            <p:ph type="title"/>
          </p:nvPr>
        </p:nvSpPr>
        <p:spPr/>
        <p:txBody>
          <a:bodyPr/>
          <a:lstStyle/>
          <a:p>
            <a:r>
              <a:rPr lang="zh-CN" altLang="en-US" dirty="0"/>
              <a:t>带指针返回值的函数</a:t>
            </a:r>
          </a:p>
        </p:txBody>
      </p:sp>
      <p:sp>
        <p:nvSpPr>
          <p:cNvPr id="3" name="内容占位符 2">
            <a:extLst>
              <a:ext uri="{FF2B5EF4-FFF2-40B4-BE49-F238E27FC236}">
                <a16:creationId xmlns:a16="http://schemas.microsoft.com/office/drawing/2014/main" id="{85D770B4-FF6A-4BBB-A835-A1C06EA12BBB}"/>
              </a:ext>
            </a:extLst>
          </p:cNvPr>
          <p:cNvSpPr>
            <a:spLocks noGrp="1"/>
          </p:cNvSpPr>
          <p:nvPr>
            <p:ph idx="1"/>
          </p:nvPr>
        </p:nvSpPr>
        <p:spPr/>
        <p:txBody>
          <a:bodyPr/>
          <a:lstStyle/>
          <a:p>
            <a:pPr lvl="0"/>
            <a:r>
              <a:rPr lang="zh-CN" altLang="en-US" dirty="0">
                <a:solidFill>
                  <a:prstClr val="black"/>
                </a:solidFill>
              </a:rPr>
              <a:t>函数的返回值可以是</a:t>
            </a:r>
            <a:r>
              <a:rPr lang="zh-CN" altLang="en-US" dirty="0">
                <a:solidFill>
                  <a:srgbClr val="00B050"/>
                </a:solidFill>
              </a:rPr>
              <a:t>指针</a:t>
            </a:r>
            <a:r>
              <a:rPr lang="zh-CN" altLang="en-US" dirty="0">
                <a:solidFill>
                  <a:prstClr val="black"/>
                </a:solidFill>
              </a:rPr>
              <a:t>（即对象的地址），称为指针函数</a:t>
            </a:r>
          </a:p>
          <a:p>
            <a:pPr marL="354013" lvl="0" indent="0">
              <a:buNone/>
            </a:pPr>
            <a:r>
              <a:rPr lang="zh-CN" altLang="en-US" dirty="0">
                <a:solidFill>
                  <a:prstClr val="black"/>
                </a:solidFill>
              </a:rPr>
              <a:t>声明形式：</a:t>
            </a:r>
            <a:r>
              <a:rPr lang="zh-CN" altLang="en-US" dirty="0">
                <a:solidFill>
                  <a:srgbClr val="0070C0"/>
                </a:solidFill>
              </a:rPr>
              <a:t>类型名  *函数名</a:t>
            </a:r>
            <a:r>
              <a:rPr lang="en-US" altLang="zh-CN" dirty="0">
                <a:solidFill>
                  <a:srgbClr val="0070C0"/>
                </a:solidFill>
              </a:rPr>
              <a:t>(</a:t>
            </a:r>
            <a:r>
              <a:rPr lang="zh-CN" altLang="en-US" dirty="0">
                <a:solidFill>
                  <a:srgbClr val="0070C0"/>
                </a:solidFill>
              </a:rPr>
              <a:t>参数表</a:t>
            </a:r>
            <a:r>
              <a:rPr lang="en-US" altLang="zh-CN" dirty="0">
                <a:solidFill>
                  <a:srgbClr val="0070C0"/>
                </a:solidFill>
              </a:rPr>
              <a:t>);</a:t>
            </a:r>
          </a:p>
          <a:p>
            <a:pPr marL="354013" lvl="0" indent="0">
              <a:buNone/>
            </a:pPr>
            <a:r>
              <a:rPr lang="zh-CN" altLang="en-US" dirty="0">
                <a:solidFill>
                  <a:prstClr val="black"/>
                </a:solidFill>
              </a:rPr>
              <a:t>如：</a:t>
            </a:r>
            <a:r>
              <a:rPr lang="en-US" altLang="zh-CN" dirty="0">
                <a:solidFill>
                  <a:srgbClr val="00B050"/>
                </a:solidFill>
              </a:rPr>
              <a:t>double *</a:t>
            </a:r>
            <a:r>
              <a:rPr lang="en-US" altLang="zh-CN" dirty="0" err="1">
                <a:solidFill>
                  <a:srgbClr val="00B050"/>
                </a:solidFill>
              </a:rPr>
              <a:t>func</a:t>
            </a:r>
            <a:r>
              <a:rPr lang="en-US" altLang="zh-CN" dirty="0">
                <a:solidFill>
                  <a:srgbClr val="00B050"/>
                </a:solidFill>
              </a:rPr>
              <a:t>(int x, double y);</a:t>
            </a:r>
            <a:endParaRPr lang="en-US" altLang="zh-CN" dirty="0">
              <a:solidFill>
                <a:prstClr val="black"/>
              </a:solidFill>
            </a:endParaRPr>
          </a:p>
          <a:p>
            <a:pPr lvl="0"/>
            <a:r>
              <a:rPr lang="zh-CN" altLang="en-US" dirty="0">
                <a:solidFill>
                  <a:prstClr val="black"/>
                </a:solidFill>
              </a:rPr>
              <a:t>指针函数的用法同一般函数，返回的指针指向：</a:t>
            </a:r>
            <a:endParaRPr lang="en-US" altLang="zh-CN" dirty="0">
              <a:solidFill>
                <a:prstClr val="black"/>
              </a:solidFill>
            </a:endParaRPr>
          </a:p>
          <a:p>
            <a:pPr lvl="1"/>
            <a:r>
              <a:rPr lang="zh-CN" altLang="en-US" sz="2000" dirty="0">
                <a:solidFill>
                  <a:prstClr val="black"/>
                </a:solidFill>
              </a:rPr>
              <a:t>字符串常数，</a:t>
            </a:r>
            <a:r>
              <a:rPr lang="en-US" altLang="zh-CN" sz="2000" dirty="0">
                <a:solidFill>
                  <a:srgbClr val="00B050"/>
                </a:solidFill>
              </a:rPr>
              <a:t>OK</a:t>
            </a:r>
            <a:r>
              <a:rPr lang="zh-CN" altLang="en-US" sz="2000" dirty="0">
                <a:solidFill>
                  <a:srgbClr val="00B050"/>
                </a:solidFill>
              </a:rPr>
              <a:t>，存在静态数据区</a:t>
            </a:r>
            <a:endParaRPr lang="en-US" altLang="zh-CN" sz="2000" dirty="0">
              <a:solidFill>
                <a:srgbClr val="00B050"/>
              </a:solidFill>
            </a:endParaRPr>
          </a:p>
          <a:p>
            <a:pPr lvl="1"/>
            <a:r>
              <a:rPr lang="zh-CN" altLang="en-US" sz="2000" dirty="0">
                <a:solidFill>
                  <a:prstClr val="black"/>
                </a:solidFill>
              </a:rPr>
              <a:t>外部变量，</a:t>
            </a:r>
            <a:r>
              <a:rPr lang="en-US" altLang="zh-CN" sz="2000" dirty="0">
                <a:solidFill>
                  <a:srgbClr val="00B050"/>
                </a:solidFill>
              </a:rPr>
              <a:t>OK</a:t>
            </a:r>
            <a:r>
              <a:rPr lang="zh-CN" altLang="en-US" sz="2000" dirty="0">
                <a:solidFill>
                  <a:srgbClr val="00B050"/>
                </a:solidFill>
              </a:rPr>
              <a:t>，存在全局数据区</a:t>
            </a:r>
            <a:endParaRPr lang="en-US" altLang="zh-CN" sz="2000" dirty="0">
              <a:solidFill>
                <a:srgbClr val="00B050"/>
              </a:solidFill>
            </a:endParaRPr>
          </a:p>
          <a:p>
            <a:pPr lvl="1"/>
            <a:r>
              <a:rPr lang="zh-CN" altLang="en-US" sz="2000" dirty="0">
                <a:solidFill>
                  <a:prstClr val="black"/>
                </a:solidFill>
              </a:rPr>
              <a:t>内部静态变量，</a:t>
            </a:r>
            <a:r>
              <a:rPr lang="en-US" altLang="zh-CN" sz="2000" dirty="0">
                <a:solidFill>
                  <a:srgbClr val="00B050"/>
                </a:solidFill>
              </a:rPr>
              <a:t>OK</a:t>
            </a:r>
            <a:r>
              <a:rPr lang="zh-CN" altLang="en-US" sz="2000" dirty="0">
                <a:solidFill>
                  <a:srgbClr val="00B050"/>
                </a:solidFill>
              </a:rPr>
              <a:t>，存在全局数据区</a:t>
            </a:r>
            <a:endParaRPr lang="en-US" altLang="zh-CN" sz="2000" dirty="0">
              <a:solidFill>
                <a:srgbClr val="00B050"/>
              </a:solidFill>
            </a:endParaRPr>
          </a:p>
          <a:p>
            <a:pPr lvl="1"/>
            <a:r>
              <a:rPr lang="zh-CN" altLang="en-US" sz="2000" dirty="0">
                <a:solidFill>
                  <a:prstClr val="black"/>
                </a:solidFill>
              </a:rPr>
              <a:t>调用函数的局部动态变量，</a:t>
            </a:r>
            <a:r>
              <a:rPr lang="en-US" altLang="zh-CN" sz="2000" dirty="0">
                <a:solidFill>
                  <a:srgbClr val="00B050"/>
                </a:solidFill>
              </a:rPr>
              <a:t>OK</a:t>
            </a:r>
            <a:r>
              <a:rPr lang="zh-CN" altLang="en-US" sz="2000" dirty="0">
                <a:solidFill>
                  <a:srgbClr val="00B050"/>
                </a:solidFill>
              </a:rPr>
              <a:t>，存在栈的深处</a:t>
            </a:r>
            <a:endParaRPr lang="en-US" altLang="zh-CN" sz="2000" dirty="0">
              <a:solidFill>
                <a:srgbClr val="00B050"/>
              </a:solidFill>
            </a:endParaRPr>
          </a:p>
          <a:p>
            <a:pPr lvl="1"/>
            <a:r>
              <a:rPr lang="zh-CN" altLang="en-US" sz="2000" dirty="0">
                <a:solidFill>
                  <a:prstClr val="black"/>
                </a:solidFill>
              </a:rPr>
              <a:t>被调用函数的局部动态变量，</a:t>
            </a:r>
            <a:r>
              <a:rPr lang="en-US" altLang="zh-CN" sz="2000" dirty="0">
                <a:solidFill>
                  <a:srgbClr val="FF0000"/>
                </a:solidFill>
              </a:rPr>
              <a:t>NO</a:t>
            </a:r>
            <a:r>
              <a:rPr lang="zh-CN" altLang="en-US" sz="2000" dirty="0">
                <a:solidFill>
                  <a:srgbClr val="FF0000"/>
                </a:solidFill>
              </a:rPr>
              <a:t>，将变为悬空引用</a:t>
            </a:r>
            <a:endParaRPr lang="zh-CN" altLang="en-US" sz="2800" dirty="0"/>
          </a:p>
          <a:p>
            <a:pPr marL="0" indent="0">
              <a:buNone/>
            </a:pPr>
            <a:endParaRPr lang="zh-CN" altLang="en-US" dirty="0"/>
          </a:p>
        </p:txBody>
      </p:sp>
    </p:spTree>
    <p:extLst>
      <p:ext uri="{BB962C8B-B14F-4D97-AF65-F5344CB8AC3E}">
        <p14:creationId xmlns:p14="http://schemas.microsoft.com/office/powerpoint/2010/main" val="212008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89639E-1CD9-44E4-86C5-20E5E5497237}"/>
              </a:ext>
            </a:extLst>
          </p:cNvPr>
          <p:cNvSpPr>
            <a:spLocks noGrp="1"/>
          </p:cNvSpPr>
          <p:nvPr>
            <p:ph type="title"/>
          </p:nvPr>
        </p:nvSpPr>
        <p:spPr/>
        <p:txBody>
          <a:bodyPr/>
          <a:lstStyle/>
          <a:p>
            <a:r>
              <a:rPr lang="zh-CN" altLang="en-US" dirty="0"/>
              <a:t>程序空间与数据存储</a:t>
            </a:r>
          </a:p>
        </p:txBody>
      </p:sp>
      <p:sp>
        <p:nvSpPr>
          <p:cNvPr id="3" name="内容占位符 2">
            <a:extLst>
              <a:ext uri="{FF2B5EF4-FFF2-40B4-BE49-F238E27FC236}">
                <a16:creationId xmlns:a16="http://schemas.microsoft.com/office/drawing/2014/main" id="{6E72C29B-36A1-4C22-AC5F-B512D2E4C366}"/>
              </a:ext>
            </a:extLst>
          </p:cNvPr>
          <p:cNvSpPr>
            <a:spLocks noGrp="1"/>
          </p:cNvSpPr>
          <p:nvPr>
            <p:ph idx="1"/>
          </p:nvPr>
        </p:nvSpPr>
        <p:spPr>
          <a:xfrm>
            <a:off x="301625" y="1371600"/>
            <a:ext cx="8540750" cy="4727575"/>
          </a:xfrm>
        </p:spPr>
        <p:txBody>
          <a:bodyPr/>
          <a:lstStyle/>
          <a:p>
            <a:r>
              <a:rPr lang="zh-CN" altLang="en-US" dirty="0"/>
              <a:t>程序空间</a:t>
            </a:r>
            <a:endParaRPr lang="en-US" altLang="zh-CN" dirty="0"/>
          </a:p>
          <a:p>
            <a:pPr lvl="1">
              <a:spcAft>
                <a:spcPts val="600"/>
              </a:spcAft>
            </a:pPr>
            <a:r>
              <a:rPr lang="zh-CN" altLang="en-US" dirty="0"/>
              <a:t>操作系统为程序分配内存空间用于加载指令和数据</a:t>
            </a:r>
            <a:endParaRPr lang="en-US" altLang="zh-CN" dirty="0"/>
          </a:p>
          <a:p>
            <a:r>
              <a:rPr lang="zh-CN" altLang="en-US" dirty="0"/>
              <a:t>程序空间的分段</a:t>
            </a:r>
            <a:endParaRPr lang="en-US" altLang="zh-CN" dirty="0"/>
          </a:p>
          <a:p>
            <a:pPr lvl="1"/>
            <a:r>
              <a:rPr lang="zh-CN" altLang="en-US" dirty="0"/>
              <a:t>代码段、堆栈段、数据段</a:t>
            </a:r>
          </a:p>
          <a:p>
            <a:pPr lvl="0"/>
            <a:endParaRPr lang="zh-CN" altLang="en-US" sz="2400" dirty="0">
              <a:solidFill>
                <a:srgbClr val="000000"/>
              </a:solidFill>
            </a:endParaRPr>
          </a:p>
        </p:txBody>
      </p:sp>
      <p:pic>
        <p:nvPicPr>
          <p:cNvPr id="4" name="图片 3">
            <a:extLst>
              <a:ext uri="{FF2B5EF4-FFF2-40B4-BE49-F238E27FC236}">
                <a16:creationId xmlns:a16="http://schemas.microsoft.com/office/drawing/2014/main" id="{4A0FA713-3288-4F6E-97C1-8E425AD18B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49269" y="3591365"/>
            <a:ext cx="5045462" cy="3196296"/>
          </a:xfrm>
          <a:prstGeom prst="rect">
            <a:avLst/>
          </a:prstGeom>
        </p:spPr>
      </p:pic>
    </p:spTree>
    <p:extLst>
      <p:ext uri="{BB962C8B-B14F-4D97-AF65-F5344CB8AC3E}">
        <p14:creationId xmlns:p14="http://schemas.microsoft.com/office/powerpoint/2010/main" val="3918308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C4C7BA-78E4-4FFA-A189-A87CA5ADA4EF}"/>
              </a:ext>
            </a:extLst>
          </p:cNvPr>
          <p:cNvSpPr>
            <a:spLocks noGrp="1"/>
          </p:cNvSpPr>
          <p:nvPr>
            <p:ph type="title"/>
          </p:nvPr>
        </p:nvSpPr>
        <p:spPr/>
        <p:txBody>
          <a:bodyPr/>
          <a:lstStyle/>
          <a:p>
            <a:r>
              <a:rPr lang="zh-CN" altLang="en-US" dirty="0"/>
              <a:t>带指针返回值的函数（例）</a:t>
            </a:r>
          </a:p>
        </p:txBody>
      </p:sp>
      <p:sp>
        <p:nvSpPr>
          <p:cNvPr id="3" name="内容占位符 2">
            <a:extLst>
              <a:ext uri="{FF2B5EF4-FFF2-40B4-BE49-F238E27FC236}">
                <a16:creationId xmlns:a16="http://schemas.microsoft.com/office/drawing/2014/main" id="{34E52D57-D5B8-4F61-94CD-0108936F5B81}"/>
              </a:ext>
            </a:extLst>
          </p:cNvPr>
          <p:cNvSpPr>
            <a:spLocks noGrp="1"/>
          </p:cNvSpPr>
          <p:nvPr>
            <p:ph idx="1"/>
          </p:nvPr>
        </p:nvSpPr>
        <p:spPr>
          <a:xfrm>
            <a:off x="301625" y="1268760"/>
            <a:ext cx="8540750" cy="4830415"/>
          </a:xfrm>
        </p:spPr>
        <p:txBody>
          <a:bodyPr/>
          <a:lstStyle/>
          <a:p>
            <a:pPr lvl="0">
              <a:lnSpc>
                <a:spcPct val="110000"/>
              </a:lnSpc>
            </a:pPr>
            <a:r>
              <a:rPr lang="zh-CN" altLang="en-US" sz="2800" dirty="0"/>
              <a:t>一个函数只返回一个值，当需要返回多个值时，</a:t>
            </a:r>
            <a:endParaRPr lang="en-US" altLang="zh-CN" sz="2800" dirty="0"/>
          </a:p>
          <a:p>
            <a:pPr lvl="1">
              <a:lnSpc>
                <a:spcPct val="110000"/>
              </a:lnSpc>
            </a:pPr>
            <a:r>
              <a:rPr lang="zh-CN" altLang="en-US" sz="2400" dirty="0"/>
              <a:t>使用地址值参数传递方式，即调用者提供实参变量的指针；被调函数把返回结果放入相应单元中，如：</a:t>
            </a:r>
            <a:endParaRPr lang="en-US" altLang="zh-CN" sz="2400" dirty="0"/>
          </a:p>
          <a:p>
            <a:pPr lvl="1">
              <a:lnSpc>
                <a:spcPct val="110000"/>
              </a:lnSpc>
            </a:pPr>
            <a:endParaRPr lang="en-US" altLang="zh-CN" sz="2400" dirty="0"/>
          </a:p>
          <a:p>
            <a:pPr lvl="2">
              <a:lnSpc>
                <a:spcPct val="110000"/>
              </a:lnSpc>
            </a:pPr>
            <a:endParaRPr lang="en-US" altLang="zh-CN" sz="2400" dirty="0"/>
          </a:p>
          <a:p>
            <a:pPr lvl="2">
              <a:lnSpc>
                <a:spcPct val="110000"/>
              </a:lnSpc>
            </a:pPr>
            <a:endParaRPr lang="en-US" altLang="zh-CN" sz="2400" dirty="0"/>
          </a:p>
          <a:p>
            <a:pPr lvl="1">
              <a:lnSpc>
                <a:spcPct val="110000"/>
              </a:lnSpc>
            </a:pPr>
            <a:r>
              <a:rPr lang="zh-CN" altLang="en-US" sz="2400" dirty="0"/>
              <a:t>或者用指针返回多个值所在存储空间地址，如：</a:t>
            </a:r>
            <a:endParaRPr lang="en-US" altLang="zh-CN" sz="2400" dirty="0"/>
          </a:p>
          <a:p>
            <a:endParaRPr lang="zh-CN" altLang="en-US" dirty="0"/>
          </a:p>
        </p:txBody>
      </p:sp>
      <p:grpSp>
        <p:nvGrpSpPr>
          <p:cNvPr id="4" name="组合 3">
            <a:extLst>
              <a:ext uri="{FF2B5EF4-FFF2-40B4-BE49-F238E27FC236}">
                <a16:creationId xmlns:a16="http://schemas.microsoft.com/office/drawing/2014/main" id="{F30047C0-7EFD-4FC6-8E2B-B849A57636AD}"/>
              </a:ext>
            </a:extLst>
          </p:cNvPr>
          <p:cNvGrpSpPr/>
          <p:nvPr/>
        </p:nvGrpSpPr>
        <p:grpSpPr>
          <a:xfrm>
            <a:off x="966604" y="2841858"/>
            <a:ext cx="7210792" cy="3916477"/>
            <a:chOff x="5485851" y="2873069"/>
            <a:chExt cx="7210792" cy="3916477"/>
          </a:xfrm>
        </p:grpSpPr>
        <p:sp>
          <p:nvSpPr>
            <p:cNvPr id="5" name="卷形: 垂直 4">
              <a:extLst>
                <a:ext uri="{FF2B5EF4-FFF2-40B4-BE49-F238E27FC236}">
                  <a16:creationId xmlns:a16="http://schemas.microsoft.com/office/drawing/2014/main" id="{3FA9CB40-0D71-45E6-887B-61F7741695E6}"/>
                </a:ext>
              </a:extLst>
            </p:cNvPr>
            <p:cNvSpPr/>
            <p:nvPr/>
          </p:nvSpPr>
          <p:spPr bwMode="auto">
            <a:xfrm>
              <a:off x="5485851" y="2873069"/>
              <a:ext cx="4411408" cy="1314123"/>
            </a:xfrm>
            <a:prstGeom prst="verticalScroll">
              <a:avLst>
                <a:gd name="adj" fmla="val 1017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fun(int *a,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int *b</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n)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b[0]=a[0]; b[1]=a[n-1];</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卷形: 垂直 5">
              <a:extLst>
                <a:ext uri="{FF2B5EF4-FFF2-40B4-BE49-F238E27FC236}">
                  <a16:creationId xmlns:a16="http://schemas.microsoft.com/office/drawing/2014/main" id="{54B709DF-5E1B-43D5-A087-701767B2AB9A}"/>
                </a:ext>
              </a:extLst>
            </p:cNvPr>
            <p:cNvSpPr/>
            <p:nvPr/>
          </p:nvSpPr>
          <p:spPr bwMode="auto">
            <a:xfrm>
              <a:off x="5485851" y="4706919"/>
              <a:ext cx="4411408" cy="2082627"/>
            </a:xfrm>
            <a:prstGeom prst="verticalScroll">
              <a:avLst>
                <a:gd name="adj" fmla="val 565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int *</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fun(int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 {</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92D050">
                      <a:lumMod val="50000"/>
                    </a:srgbClr>
                  </a:solidFill>
                  <a:effectLst/>
                  <a:uLnTx/>
                  <a:uFillTx/>
                  <a:latin typeface="Times New Roman" panose="02020603050405020304" pitchFamily="18" charset="0"/>
                  <a:ea typeface="微软雅黑"/>
                  <a:cs typeface="Times New Roman" panose="02020603050405020304" pitchFamily="18" charset="0"/>
                </a:rPr>
                <a:t>static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b[2</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b[0]=a[0]; b[1]=a[n-1];</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return b</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tab pos="35401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 name="思想气泡: 云 6">
              <a:extLst>
                <a:ext uri="{FF2B5EF4-FFF2-40B4-BE49-F238E27FC236}">
                  <a16:creationId xmlns:a16="http://schemas.microsoft.com/office/drawing/2014/main" id="{1F5445BC-DF98-4961-B5E7-C001C3A03A19}"/>
                </a:ext>
              </a:extLst>
            </p:cNvPr>
            <p:cNvSpPr/>
            <p:nvPr/>
          </p:nvSpPr>
          <p:spPr bwMode="auto">
            <a:xfrm>
              <a:off x="10176363" y="4858421"/>
              <a:ext cx="2520280" cy="1324550"/>
            </a:xfrm>
            <a:prstGeom prst="cloudCallout">
              <a:avLst>
                <a:gd name="adj1" fmla="val -135900"/>
                <a:gd name="adj2" fmla="val -4605"/>
              </a:avLst>
            </a:prstGeom>
            <a:solidFill>
              <a:sysClr val="window" lastClr="FFFFFF"/>
            </a:solidFill>
            <a:ln w="12700" cap="flat" cmpd="sng" algn="ctr">
              <a:solidFill>
                <a:srgbClr val="954F72"/>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Arial" panose="020B0604020202020204" pitchFamily="34" charset="0"/>
                </a:rPr>
                <a:t>与外部变量的区别是作用域不同</a:t>
              </a:r>
            </a:p>
          </p:txBody>
        </p:sp>
      </p:grpSp>
    </p:spTree>
    <p:extLst>
      <p:ext uri="{BB962C8B-B14F-4D97-AF65-F5344CB8AC3E}">
        <p14:creationId xmlns:p14="http://schemas.microsoft.com/office/powerpoint/2010/main" val="3454534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5CEA1-87D5-4101-A4B3-C7456C9F4AA9}"/>
              </a:ext>
            </a:extLst>
          </p:cNvPr>
          <p:cNvSpPr>
            <a:spLocks noGrp="1"/>
          </p:cNvSpPr>
          <p:nvPr>
            <p:ph type="title"/>
          </p:nvPr>
        </p:nvSpPr>
        <p:spPr/>
        <p:txBody>
          <a:bodyPr/>
          <a:lstStyle/>
          <a:p>
            <a:r>
              <a:rPr lang="zh-CN" altLang="en-US" dirty="0"/>
              <a:t>函数指针</a:t>
            </a:r>
          </a:p>
        </p:txBody>
      </p:sp>
      <p:sp>
        <p:nvSpPr>
          <p:cNvPr id="3" name="内容占位符 2">
            <a:extLst>
              <a:ext uri="{FF2B5EF4-FFF2-40B4-BE49-F238E27FC236}">
                <a16:creationId xmlns:a16="http://schemas.microsoft.com/office/drawing/2014/main" id="{7E53B1A0-3CB4-4492-B00A-7719BE1D0D06}"/>
              </a:ext>
            </a:extLst>
          </p:cNvPr>
          <p:cNvSpPr>
            <a:spLocks noGrp="1"/>
          </p:cNvSpPr>
          <p:nvPr>
            <p:ph idx="1"/>
          </p:nvPr>
        </p:nvSpPr>
        <p:spPr/>
        <p:txBody>
          <a:bodyPr/>
          <a:lstStyle/>
          <a:p>
            <a:pPr lvl="0">
              <a:lnSpc>
                <a:spcPct val="120000"/>
              </a:lnSpc>
              <a:spcBef>
                <a:spcPts val="0"/>
              </a:spcBef>
            </a:pPr>
            <a:r>
              <a:rPr lang="zh-CN" altLang="en-US" dirty="0"/>
              <a:t>函数语句存储在一片连续的内存单元中（代码区），其首地址就是函数的入口地址，函数名则代表该地址</a:t>
            </a:r>
          </a:p>
          <a:p>
            <a:pPr lvl="0">
              <a:lnSpc>
                <a:spcPct val="120000"/>
              </a:lnSpc>
              <a:spcBef>
                <a:spcPts val="0"/>
              </a:spcBef>
            </a:pPr>
            <a:r>
              <a:rPr lang="zh-CN" altLang="en-US" dirty="0"/>
              <a:t>主函数在调用子函数时，就是让程序从主函数转移到子函数的入口地址去执行</a:t>
            </a:r>
          </a:p>
          <a:p>
            <a:pPr lvl="0">
              <a:lnSpc>
                <a:spcPct val="120000"/>
              </a:lnSpc>
              <a:spcBef>
                <a:spcPts val="0"/>
              </a:spcBef>
            </a:pPr>
            <a:r>
              <a:rPr lang="zh-CN" altLang="en-US" dirty="0">
                <a:solidFill>
                  <a:prstClr val="black"/>
                </a:solidFill>
              </a:rPr>
              <a:t>程序也可以自定义指针，指向函数的入口地址，即指向函数，以此实现函数调用</a:t>
            </a:r>
          </a:p>
          <a:p>
            <a:pPr lvl="0">
              <a:lnSpc>
                <a:spcPct val="120000"/>
              </a:lnSpc>
              <a:spcBef>
                <a:spcPts val="0"/>
              </a:spcBef>
            </a:pPr>
            <a:r>
              <a:rPr lang="zh-CN" altLang="en-US" dirty="0">
                <a:solidFill>
                  <a:prstClr val="black"/>
                </a:solidFill>
              </a:rPr>
              <a:t>定义形式：</a:t>
            </a:r>
            <a:r>
              <a:rPr lang="zh-CN" altLang="en-US" dirty="0">
                <a:solidFill>
                  <a:srgbClr val="0070C0"/>
                </a:solidFill>
              </a:rPr>
              <a:t>类型  </a:t>
            </a:r>
            <a:r>
              <a:rPr lang="en-US" altLang="zh-CN" dirty="0">
                <a:solidFill>
                  <a:srgbClr val="0070C0"/>
                </a:solidFill>
              </a:rPr>
              <a:t>(*</a:t>
            </a:r>
            <a:r>
              <a:rPr lang="zh-CN" altLang="en-US" dirty="0">
                <a:solidFill>
                  <a:srgbClr val="0070C0"/>
                </a:solidFill>
              </a:rPr>
              <a:t>指针变量名</a:t>
            </a:r>
            <a:r>
              <a:rPr lang="en-US" altLang="zh-CN" dirty="0">
                <a:solidFill>
                  <a:srgbClr val="0070C0"/>
                </a:solidFill>
              </a:rPr>
              <a:t>)(</a:t>
            </a:r>
            <a:r>
              <a:rPr lang="zh-CN" altLang="en-US" dirty="0">
                <a:solidFill>
                  <a:srgbClr val="0070C0"/>
                </a:solidFill>
              </a:rPr>
              <a:t>参数表</a:t>
            </a:r>
            <a:r>
              <a:rPr lang="en-US" altLang="zh-CN" dirty="0">
                <a:solidFill>
                  <a:srgbClr val="0070C0"/>
                </a:solidFill>
              </a:rPr>
              <a:t>);</a:t>
            </a:r>
          </a:p>
          <a:p>
            <a:pPr lvl="1">
              <a:lnSpc>
                <a:spcPct val="120000"/>
              </a:lnSpc>
              <a:spcBef>
                <a:spcPts val="0"/>
              </a:spcBef>
            </a:pPr>
            <a:r>
              <a:rPr lang="zh-CN" altLang="en-US" sz="2000" dirty="0"/>
              <a:t>其中类型即函数返回值类型，参数表即函数形参</a:t>
            </a:r>
          </a:p>
          <a:p>
            <a:pPr lvl="1">
              <a:lnSpc>
                <a:spcPct val="120000"/>
              </a:lnSpc>
              <a:spcBef>
                <a:spcPts val="0"/>
              </a:spcBef>
            </a:pPr>
            <a:r>
              <a:rPr lang="zh-CN" altLang="en-US" sz="2000" dirty="0"/>
              <a:t>如：</a:t>
            </a:r>
            <a:r>
              <a:rPr lang="en-US" altLang="zh-CN" sz="2000" dirty="0"/>
              <a:t>float (*</a:t>
            </a:r>
            <a:r>
              <a:rPr lang="en-US" altLang="zh-CN" sz="2000" dirty="0" err="1"/>
              <a:t>func</a:t>
            </a:r>
            <a:r>
              <a:rPr lang="en-US" altLang="zh-CN" sz="2000" dirty="0"/>
              <a:t>)(int x, char y, float z);</a:t>
            </a:r>
          </a:p>
          <a:p>
            <a:pPr lvl="1">
              <a:lnSpc>
                <a:spcPct val="120000"/>
              </a:lnSpc>
              <a:spcBef>
                <a:spcPts val="0"/>
              </a:spcBef>
            </a:pPr>
            <a:r>
              <a:rPr lang="zh-CN" altLang="en-US" sz="2000" dirty="0"/>
              <a:t>注意与 </a:t>
            </a:r>
            <a:r>
              <a:rPr lang="en-US" altLang="zh-CN" sz="2000" dirty="0"/>
              <a:t>float *</a:t>
            </a:r>
            <a:r>
              <a:rPr lang="en-US" altLang="zh-CN" sz="2000" dirty="0" err="1"/>
              <a:t>func</a:t>
            </a:r>
            <a:r>
              <a:rPr lang="en-US" altLang="zh-CN" sz="2000" dirty="0"/>
              <a:t>(int x, char y, float z); </a:t>
            </a:r>
            <a:r>
              <a:rPr lang="zh-CN" altLang="en-US" sz="2000" dirty="0"/>
              <a:t>的区别</a:t>
            </a:r>
          </a:p>
        </p:txBody>
      </p:sp>
    </p:spTree>
    <p:extLst>
      <p:ext uri="{BB962C8B-B14F-4D97-AF65-F5344CB8AC3E}">
        <p14:creationId xmlns:p14="http://schemas.microsoft.com/office/powerpoint/2010/main" val="4154828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38DE6F-FAD1-486A-9B4D-56B4D7162A0F}"/>
              </a:ext>
            </a:extLst>
          </p:cNvPr>
          <p:cNvSpPr>
            <a:spLocks noGrp="1"/>
          </p:cNvSpPr>
          <p:nvPr>
            <p:ph type="title"/>
          </p:nvPr>
        </p:nvSpPr>
        <p:spPr/>
        <p:txBody>
          <a:bodyPr/>
          <a:lstStyle/>
          <a:p>
            <a:r>
              <a:rPr lang="zh-CN" altLang="en-US" dirty="0"/>
              <a:t>函数指针</a:t>
            </a:r>
          </a:p>
        </p:txBody>
      </p:sp>
      <p:sp>
        <p:nvSpPr>
          <p:cNvPr id="3" name="内容占位符 2">
            <a:extLst>
              <a:ext uri="{FF2B5EF4-FFF2-40B4-BE49-F238E27FC236}">
                <a16:creationId xmlns:a16="http://schemas.microsoft.com/office/drawing/2014/main" id="{0CA3FF35-D95A-479F-A35F-3BEB73C24EA9}"/>
              </a:ext>
            </a:extLst>
          </p:cNvPr>
          <p:cNvSpPr>
            <a:spLocks noGrp="1"/>
          </p:cNvSpPr>
          <p:nvPr>
            <p:ph idx="1"/>
          </p:nvPr>
        </p:nvSpPr>
        <p:spPr/>
        <p:txBody>
          <a:bodyPr/>
          <a:lstStyle/>
          <a:p>
            <a:pPr lvl="0">
              <a:lnSpc>
                <a:spcPct val="110000"/>
              </a:lnSpc>
              <a:spcBef>
                <a:spcPts val="0"/>
              </a:spcBef>
            </a:pPr>
            <a:r>
              <a:rPr lang="zh-CN" altLang="en-US" dirty="0">
                <a:solidFill>
                  <a:prstClr val="black"/>
                </a:solidFill>
              </a:rPr>
              <a:t>和任何一个指针一样，指向函数的指针也</a:t>
            </a:r>
            <a:r>
              <a:rPr lang="zh-CN" altLang="en-US" dirty="0">
                <a:solidFill>
                  <a:srgbClr val="0070C0"/>
                </a:solidFill>
              </a:rPr>
              <a:t>必须先初始化</a:t>
            </a:r>
            <a:r>
              <a:rPr lang="zh-CN" altLang="en-US" dirty="0">
                <a:solidFill>
                  <a:prstClr val="black"/>
                </a:solidFill>
              </a:rPr>
              <a:t>（指向某个函数），然后才能使用</a:t>
            </a:r>
            <a:endParaRPr lang="en-US" altLang="zh-CN" dirty="0">
              <a:solidFill>
                <a:prstClr val="black"/>
              </a:solidFill>
            </a:endParaRPr>
          </a:p>
          <a:p>
            <a:pPr marL="717550" lvl="0" indent="0">
              <a:lnSpc>
                <a:spcPct val="110000"/>
              </a:lnSpc>
              <a:spcBef>
                <a:spcPts val="0"/>
              </a:spcBef>
              <a:buNone/>
              <a:tabLst>
                <a:tab pos="1347788" algn="l"/>
                <a:tab pos="4660900" algn="l"/>
              </a:tabLst>
            </a:pPr>
            <a:r>
              <a:rPr lang="zh-CN" altLang="en-US" dirty="0">
                <a:solidFill>
                  <a:prstClr val="black"/>
                </a:solidFill>
              </a:rPr>
              <a:t>如：</a:t>
            </a:r>
            <a:r>
              <a:rPr lang="en-US" altLang="zh-CN" dirty="0">
                <a:solidFill>
                  <a:prstClr val="black"/>
                </a:solidFill>
              </a:rPr>
              <a:t>	double square(double x);	//</a:t>
            </a:r>
            <a:r>
              <a:rPr lang="zh-CN" altLang="en-US" dirty="0">
                <a:solidFill>
                  <a:prstClr val="black"/>
                </a:solidFill>
              </a:rPr>
              <a:t>函数声明</a:t>
            </a:r>
            <a:endParaRPr lang="en-US" altLang="zh-CN" dirty="0">
              <a:solidFill>
                <a:prstClr val="black"/>
              </a:solidFill>
            </a:endParaRPr>
          </a:p>
          <a:p>
            <a:pPr marL="717550" lvl="0" indent="0">
              <a:lnSpc>
                <a:spcPct val="110000"/>
              </a:lnSpc>
              <a:spcBef>
                <a:spcPts val="0"/>
              </a:spcBef>
              <a:buNone/>
              <a:tabLst>
                <a:tab pos="1347788" algn="l"/>
                <a:tab pos="4660900" algn="l"/>
              </a:tabLst>
            </a:pPr>
            <a:r>
              <a:rPr lang="en-US" altLang="zh-CN" dirty="0">
                <a:solidFill>
                  <a:prstClr val="black"/>
                </a:solidFill>
              </a:rPr>
              <a:t>	double (*p)(double</a:t>
            </a:r>
            <a:r>
              <a:rPr lang="zh-CN" altLang="en-US" dirty="0">
                <a:solidFill>
                  <a:prstClr val="black"/>
                </a:solidFill>
              </a:rPr>
              <a:t> </a:t>
            </a:r>
            <a:r>
              <a:rPr lang="en-US" altLang="zh-CN" dirty="0">
                <a:solidFill>
                  <a:prstClr val="black"/>
                </a:solidFill>
              </a:rPr>
              <a:t>x);	         //</a:t>
            </a:r>
            <a:r>
              <a:rPr lang="zh-CN" altLang="en-US" dirty="0">
                <a:solidFill>
                  <a:prstClr val="black"/>
                </a:solidFill>
              </a:rPr>
              <a:t>函数型指针声明</a:t>
            </a:r>
            <a:endParaRPr lang="en-US" altLang="zh-CN" dirty="0">
              <a:solidFill>
                <a:prstClr val="black"/>
              </a:solidFill>
            </a:endParaRPr>
          </a:p>
          <a:p>
            <a:pPr marL="717550" lvl="0" indent="0">
              <a:lnSpc>
                <a:spcPct val="110000"/>
              </a:lnSpc>
              <a:spcBef>
                <a:spcPts val="0"/>
              </a:spcBef>
              <a:buNone/>
              <a:tabLst>
                <a:tab pos="1347788" algn="l"/>
                <a:tab pos="4660900" algn="l"/>
              </a:tabLst>
            </a:pPr>
            <a:r>
              <a:rPr lang="en-US" altLang="zh-CN" dirty="0">
                <a:solidFill>
                  <a:prstClr val="black"/>
                </a:solidFill>
              </a:rPr>
              <a:t>	p=square;	         //</a:t>
            </a:r>
            <a:r>
              <a:rPr lang="zh-CN" altLang="en-US" dirty="0">
                <a:solidFill>
                  <a:prstClr val="black"/>
                </a:solidFill>
              </a:rPr>
              <a:t>指针初始化</a:t>
            </a:r>
            <a:endParaRPr lang="en-US" altLang="zh-CN" dirty="0">
              <a:solidFill>
                <a:prstClr val="black"/>
              </a:solidFill>
            </a:endParaRPr>
          </a:p>
          <a:p>
            <a:pPr marL="717550" lvl="0" indent="0">
              <a:lnSpc>
                <a:spcPct val="110000"/>
              </a:lnSpc>
              <a:spcBef>
                <a:spcPts val="0"/>
              </a:spcBef>
              <a:buNone/>
              <a:tabLst>
                <a:tab pos="1347788" algn="l"/>
                <a:tab pos="4660900" algn="l"/>
              </a:tabLst>
            </a:pPr>
            <a:r>
              <a:rPr lang="en-US" altLang="zh-CN" dirty="0">
                <a:solidFill>
                  <a:prstClr val="black"/>
                </a:solidFill>
              </a:rPr>
              <a:t>	s=p(1.6); </a:t>
            </a:r>
            <a:r>
              <a:rPr lang="zh-CN" altLang="en-US" dirty="0">
                <a:solidFill>
                  <a:prstClr val="black"/>
                </a:solidFill>
              </a:rPr>
              <a:t>或</a:t>
            </a:r>
            <a:r>
              <a:rPr lang="en-US" altLang="zh-CN" dirty="0">
                <a:solidFill>
                  <a:prstClr val="black"/>
                </a:solidFill>
              </a:rPr>
              <a:t> s=(*p)(1.6)</a:t>
            </a:r>
            <a:r>
              <a:rPr lang="zh-CN" altLang="en-US" dirty="0">
                <a:solidFill>
                  <a:prstClr val="black"/>
                </a:solidFill>
              </a:rPr>
              <a:t>；</a:t>
            </a:r>
            <a:r>
              <a:rPr lang="en-US" altLang="zh-CN" dirty="0">
                <a:solidFill>
                  <a:prstClr val="black"/>
                </a:solidFill>
              </a:rPr>
              <a:t>     	//</a:t>
            </a:r>
            <a:r>
              <a:rPr lang="zh-CN" altLang="en-US" dirty="0">
                <a:solidFill>
                  <a:prstClr val="black"/>
                </a:solidFill>
              </a:rPr>
              <a:t>函数调用</a:t>
            </a:r>
          </a:p>
          <a:p>
            <a:pPr lvl="1">
              <a:lnSpc>
                <a:spcPct val="110000"/>
              </a:lnSpc>
            </a:pPr>
            <a:r>
              <a:rPr lang="zh-CN" altLang="en-US" sz="2000" dirty="0">
                <a:solidFill>
                  <a:prstClr val="black"/>
                </a:solidFill>
              </a:rPr>
              <a:t>指向的函数的返回值类型和形参必须与指针变量中的定义相一致</a:t>
            </a:r>
          </a:p>
          <a:p>
            <a:pPr lvl="0"/>
            <a:r>
              <a:rPr lang="zh-CN" altLang="en-US" sz="2400" dirty="0">
                <a:solidFill>
                  <a:prstClr val="black"/>
                </a:solidFill>
              </a:rPr>
              <a:t>整个函数如果需要作为参数在其它函数间进行传送，必须使用指向函数的指针变量作为参数</a:t>
            </a:r>
          </a:p>
          <a:p>
            <a:pPr lvl="1"/>
            <a:r>
              <a:rPr lang="zh-CN" altLang="en-US" sz="2000" dirty="0">
                <a:solidFill>
                  <a:prstClr val="black"/>
                </a:solidFill>
              </a:rPr>
              <a:t>函数指针的主要作用是编写通用程序</a:t>
            </a:r>
          </a:p>
          <a:p>
            <a:endParaRPr lang="zh-CN" altLang="en-US" dirty="0"/>
          </a:p>
        </p:txBody>
      </p:sp>
    </p:spTree>
    <p:extLst>
      <p:ext uri="{BB962C8B-B14F-4D97-AF65-F5344CB8AC3E}">
        <p14:creationId xmlns:p14="http://schemas.microsoft.com/office/powerpoint/2010/main" val="507784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317216-F7B2-4E4B-B973-D95F0A70622D}"/>
              </a:ext>
            </a:extLst>
          </p:cNvPr>
          <p:cNvSpPr>
            <a:spLocks noGrp="1"/>
          </p:cNvSpPr>
          <p:nvPr>
            <p:ph type="title"/>
          </p:nvPr>
        </p:nvSpPr>
        <p:spPr/>
        <p:txBody>
          <a:bodyPr/>
          <a:lstStyle/>
          <a:p>
            <a:r>
              <a:rPr lang="zh-CN" altLang="en-US" dirty="0"/>
              <a:t>函数指针（例一）</a:t>
            </a:r>
          </a:p>
        </p:txBody>
      </p:sp>
      <p:sp>
        <p:nvSpPr>
          <p:cNvPr id="3" name="内容占位符 2">
            <a:extLst>
              <a:ext uri="{FF2B5EF4-FFF2-40B4-BE49-F238E27FC236}">
                <a16:creationId xmlns:a16="http://schemas.microsoft.com/office/drawing/2014/main" id="{C12949BF-4831-4EF2-86E4-9B5D09192B96}"/>
              </a:ext>
            </a:extLst>
          </p:cNvPr>
          <p:cNvSpPr>
            <a:spLocks noGrp="1"/>
          </p:cNvSpPr>
          <p:nvPr>
            <p:ph idx="1"/>
          </p:nvPr>
        </p:nvSpPr>
        <p:spPr/>
        <p:txBody>
          <a:bodyPr/>
          <a:lstStyle/>
          <a:p>
            <a:r>
              <a:rPr lang="zh-CN" altLang="en-US" dirty="0"/>
              <a:t>两个整数的四则运算</a:t>
            </a:r>
          </a:p>
          <a:p>
            <a:endParaRPr lang="zh-CN" altLang="en-US" dirty="0"/>
          </a:p>
        </p:txBody>
      </p:sp>
      <p:sp>
        <p:nvSpPr>
          <p:cNvPr id="4" name="卷形: 垂直 3">
            <a:extLst>
              <a:ext uri="{FF2B5EF4-FFF2-40B4-BE49-F238E27FC236}">
                <a16:creationId xmlns:a16="http://schemas.microsoft.com/office/drawing/2014/main" id="{FD4520C5-3BFA-439A-A018-08861703C902}"/>
              </a:ext>
            </a:extLst>
          </p:cNvPr>
          <p:cNvSpPr/>
          <p:nvPr/>
        </p:nvSpPr>
        <p:spPr bwMode="auto">
          <a:xfrm>
            <a:off x="630622" y="2072095"/>
            <a:ext cx="7651731" cy="4542383"/>
          </a:xfrm>
          <a:prstGeom prst="verticalScroll">
            <a:avLst>
              <a:gd name="adj" fmla="val 22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add(int a, int b) {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return a + b;</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lang="en-US" altLang="zh-CN" sz="2000" kern="0" dirty="0">
              <a:solidFill>
                <a:prstClr val="black"/>
              </a:solidFill>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int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func_ptr</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)(int, int)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add; </a:t>
            </a: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 </a:t>
            </a:r>
            <a:r>
              <a:rPr lang="zh-CN" altLang="en-US" sz="2000" kern="0" dirty="0">
                <a:solidFill>
                  <a:prstClr val="black"/>
                </a:solidFill>
                <a:latin typeface="Times New Roman" panose="02020603050405020304" pitchFamily="18" charset="0"/>
                <a:ea typeface="微软雅黑"/>
                <a:cs typeface="Times New Roman" panose="02020603050405020304" pitchFamily="18" charset="0"/>
              </a:rPr>
              <a:t>定义函数指针</a:t>
            </a:r>
            <a:endParaRPr lang="en-US" altLang="zh-CN" sz="2000" kern="0" dirty="0">
              <a:solidFill>
                <a:prstClr val="black"/>
              </a:solidFill>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("%d\n",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func_ptr</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(3, 5)</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输出</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8</a:t>
            </a:r>
          </a:p>
          <a:p>
            <a:pPr marL="0" marR="0" lvl="0" indent="0" defTabSz="914400" eaLnBrk="0" fontAlgn="base" latinLnBrk="0" hangingPunct="0">
              <a:lnSpc>
                <a:spcPct val="100000"/>
              </a:lnSpc>
              <a:spcBef>
                <a:spcPct val="0"/>
              </a:spcBef>
              <a:spcAft>
                <a:spcPct val="0"/>
              </a:spcAft>
              <a:buClrTx/>
              <a:buSzTx/>
              <a:buFontTx/>
              <a:buNone/>
              <a:tabLst/>
              <a:defRPr/>
            </a:pPr>
            <a:endParaRPr lang="en-US" altLang="zh-CN" sz="2000" kern="0" dirty="0">
              <a:solidFill>
                <a:prstClr val="black"/>
              </a:solidFill>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process(int a, int b,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int (*op)(int, int)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a:t>
            </a:r>
            <a:r>
              <a:rPr lang="zh-CN" altLang="en-US" sz="2000" kern="0" dirty="0">
                <a:solidFill>
                  <a:prstClr val="black"/>
                </a:solidFill>
                <a:latin typeface="Times New Roman" panose="02020603050405020304" pitchFamily="18" charset="0"/>
                <a:ea typeface="微软雅黑"/>
                <a:cs typeface="Times New Roman" panose="02020603050405020304" pitchFamily="18" charset="0"/>
              </a:rPr>
              <a:t> 作为函数形参</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(“Result: %d\n”,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op(a, 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 </a:t>
            </a:r>
            <a:r>
              <a:rPr lang="zh-CN" altLang="en-US" sz="2000" kern="0" dirty="0">
                <a:solidFill>
                  <a:prstClr val="black"/>
                </a:solidFill>
                <a:latin typeface="Times New Roman" panose="02020603050405020304" pitchFamily="18" charset="0"/>
                <a:ea typeface="微软雅黑"/>
                <a:cs typeface="Times New Roman" panose="02020603050405020304" pitchFamily="18" charset="0"/>
              </a:rPr>
              <a:t>实现回调机制</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process(4, 6,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add</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输出</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Result: 10</a:t>
            </a:r>
          </a:p>
          <a:p>
            <a:pPr marL="0" marR="0" lvl="0" indent="0" defTabSz="914400" eaLnBrk="0" fontAlgn="base" latinLnBrk="0" hangingPunct="0">
              <a:lnSpc>
                <a:spcPct val="100000"/>
              </a:lnSpc>
              <a:spcBef>
                <a:spcPct val="0"/>
              </a:spcBef>
              <a:spcAft>
                <a:spcPct val="0"/>
              </a:spcAft>
              <a:buClrTx/>
              <a:buSzTx/>
              <a:buFontTx/>
              <a:buNone/>
              <a:tabLst/>
              <a:defRPr/>
            </a:pPr>
            <a:endParaRPr lang="en-US" altLang="zh-CN" sz="2000" kern="0" dirty="0">
              <a:solidFill>
                <a:prstClr val="black"/>
              </a:solidFill>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typedef int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MathFunc</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)(int, int)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MathFunc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operations[] = {add, subtract, multiply</a:t>
            </a: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a:t>
            </a:r>
            <a:r>
              <a:rPr lang="zh-CN" altLang="en-US" sz="2000" kern="0" dirty="0">
                <a:solidFill>
                  <a:prstClr val="black"/>
                </a:solidFill>
                <a:latin typeface="Times New Roman" panose="02020603050405020304" pitchFamily="18" charset="0"/>
                <a:ea typeface="微软雅黑"/>
                <a:cs typeface="Times New Roman" panose="02020603050405020304" pitchFamily="18" charset="0"/>
              </a:rPr>
              <a:t> </a:t>
            </a:r>
            <a:r>
              <a:rPr lang="en-US" altLang="zh-CN" sz="2000" kern="0" dirty="0">
                <a:solidFill>
                  <a:prstClr val="black"/>
                </a:solidFill>
                <a:latin typeface="Times New Roman" panose="02020603050405020304" pitchFamily="18" charset="0"/>
                <a:ea typeface="微软雅黑"/>
                <a:cs typeface="Times New Roman" panose="02020603050405020304" pitchFamily="18" charset="0"/>
              </a:rPr>
              <a:t>divide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定义数组</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result =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operations[0](10, 5)</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动态函数调用</a:t>
            </a:r>
            <a:r>
              <a:rPr lang="zh-CN" altLang="en-US" sz="2000" kern="0" dirty="0">
                <a:solidFill>
                  <a:prstClr val="black"/>
                </a:solidFill>
                <a:latin typeface="Times New Roman" panose="02020603050405020304" pitchFamily="18" charset="0"/>
                <a:ea typeface="微软雅黑"/>
                <a:cs typeface="Times New Roman" panose="02020603050405020304" pitchFamily="18" charset="0"/>
              </a:rPr>
              <a:t>，</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调用</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add</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函数</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endParaRPr lang="en-US" altLang="zh-CN" sz="2000" kern="0" dirty="0">
              <a:solidFill>
                <a:prstClr val="black"/>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208129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391106-A992-4AB4-B9AB-0363B4544B56}"/>
              </a:ext>
            </a:extLst>
          </p:cNvPr>
          <p:cNvSpPr>
            <a:spLocks noGrp="1"/>
          </p:cNvSpPr>
          <p:nvPr>
            <p:ph type="title"/>
          </p:nvPr>
        </p:nvSpPr>
        <p:spPr/>
        <p:txBody>
          <a:bodyPr/>
          <a:lstStyle/>
          <a:p>
            <a:r>
              <a:rPr lang="zh-CN" altLang="en-US" dirty="0"/>
              <a:t>函数指针（例二）</a:t>
            </a:r>
          </a:p>
        </p:txBody>
      </p:sp>
      <p:sp>
        <p:nvSpPr>
          <p:cNvPr id="3" name="内容占位符 2">
            <a:extLst>
              <a:ext uri="{FF2B5EF4-FFF2-40B4-BE49-F238E27FC236}">
                <a16:creationId xmlns:a16="http://schemas.microsoft.com/office/drawing/2014/main" id="{D7CD99D2-01C8-43CD-BD5E-B68A449F28DD}"/>
              </a:ext>
            </a:extLst>
          </p:cNvPr>
          <p:cNvSpPr>
            <a:spLocks noGrp="1"/>
          </p:cNvSpPr>
          <p:nvPr>
            <p:ph idx="1"/>
          </p:nvPr>
        </p:nvSpPr>
        <p:spPr/>
        <p:txBody>
          <a:bodyPr/>
          <a:lstStyle/>
          <a:p>
            <a:pPr marL="0" lvl="0" indent="0">
              <a:buNone/>
            </a:pPr>
            <a:endParaRPr lang="en-US" altLang="zh-CN" sz="2800" dirty="0">
              <a:solidFill>
                <a:prstClr val="black"/>
              </a:solidFill>
            </a:endParaRPr>
          </a:p>
          <a:p>
            <a:pPr lvl="0"/>
            <a:r>
              <a:rPr lang="zh-CN" altLang="en-US" sz="2800" dirty="0">
                <a:solidFill>
                  <a:prstClr val="black"/>
                </a:solidFill>
              </a:rPr>
              <a:t>例：计算定积分</a:t>
            </a:r>
            <a:endParaRPr lang="en-US" altLang="zh-CN" sz="2800" dirty="0">
              <a:solidFill>
                <a:prstClr val="black"/>
              </a:solidFill>
            </a:endParaRPr>
          </a:p>
          <a:p>
            <a:pPr lvl="1"/>
            <a:r>
              <a:rPr lang="zh-CN" altLang="en-US" sz="2400" dirty="0">
                <a:solidFill>
                  <a:prstClr val="black"/>
                </a:solidFill>
              </a:rPr>
              <a:t>积分计算函数 </a:t>
            </a:r>
            <a:r>
              <a:rPr lang="en-US" altLang="zh-CN" sz="2400" dirty="0">
                <a:solidFill>
                  <a:srgbClr val="0070C0"/>
                </a:solidFill>
              </a:rPr>
              <a:t>double</a:t>
            </a:r>
            <a:r>
              <a:rPr lang="en-US" altLang="zh-CN" sz="2400" dirty="0">
                <a:solidFill>
                  <a:prstClr val="black"/>
                </a:solidFill>
              </a:rPr>
              <a:t> collect(</a:t>
            </a:r>
            <a:r>
              <a:rPr lang="en-US" altLang="zh-CN" sz="2400" dirty="0">
                <a:solidFill>
                  <a:srgbClr val="0070C0"/>
                </a:solidFill>
              </a:rPr>
              <a:t>double</a:t>
            </a:r>
            <a:r>
              <a:rPr lang="en-US" altLang="zh-CN" sz="2400" dirty="0">
                <a:solidFill>
                  <a:prstClr val="black"/>
                </a:solidFill>
              </a:rPr>
              <a:t> a, </a:t>
            </a:r>
            <a:r>
              <a:rPr lang="en-US" altLang="zh-CN" sz="2400" dirty="0">
                <a:solidFill>
                  <a:srgbClr val="0070C0"/>
                </a:solidFill>
              </a:rPr>
              <a:t>double</a:t>
            </a:r>
            <a:r>
              <a:rPr lang="en-US" altLang="zh-CN" sz="2400" dirty="0">
                <a:solidFill>
                  <a:prstClr val="black"/>
                </a:solidFill>
              </a:rPr>
              <a:t> b, </a:t>
            </a:r>
            <a:r>
              <a:rPr lang="en-US" altLang="zh-CN" sz="2400" dirty="0">
                <a:solidFill>
                  <a:srgbClr val="0070C0"/>
                </a:solidFill>
              </a:rPr>
              <a:t>double</a:t>
            </a:r>
            <a:r>
              <a:rPr lang="en-US" altLang="zh-CN" sz="2400" dirty="0">
                <a:solidFill>
                  <a:prstClr val="black"/>
                </a:solidFill>
              </a:rPr>
              <a:t> </a:t>
            </a:r>
            <a:r>
              <a:rPr lang="en-US" altLang="zh-CN" sz="2400" dirty="0" err="1">
                <a:solidFill>
                  <a:prstClr val="black"/>
                </a:solidFill>
              </a:rPr>
              <a:t>prec</a:t>
            </a:r>
            <a:r>
              <a:rPr lang="en-US" altLang="zh-CN" sz="2400" dirty="0">
                <a:solidFill>
                  <a:prstClr val="black"/>
                </a:solidFill>
              </a:rPr>
              <a:t>, </a:t>
            </a:r>
            <a:r>
              <a:rPr lang="en-US" altLang="zh-CN" sz="2400" dirty="0">
                <a:solidFill>
                  <a:srgbClr val="FF0000"/>
                </a:solidFill>
              </a:rPr>
              <a:t>double(*pf)(double x)</a:t>
            </a:r>
            <a:r>
              <a:rPr lang="en-US" altLang="zh-CN" sz="2400" dirty="0">
                <a:solidFill>
                  <a:prstClr val="black"/>
                </a:solidFill>
              </a:rPr>
              <a:t> );</a:t>
            </a:r>
          </a:p>
          <a:p>
            <a:pPr lvl="2"/>
            <a:r>
              <a:rPr lang="en-US" altLang="zh-CN" dirty="0">
                <a:solidFill>
                  <a:prstClr val="black"/>
                </a:solidFill>
              </a:rPr>
              <a:t>a</a:t>
            </a:r>
            <a:r>
              <a:rPr lang="zh-CN" altLang="en-US" dirty="0">
                <a:solidFill>
                  <a:prstClr val="black"/>
                </a:solidFill>
              </a:rPr>
              <a:t>、</a:t>
            </a:r>
            <a:r>
              <a:rPr lang="en-US" altLang="zh-CN" dirty="0">
                <a:solidFill>
                  <a:prstClr val="black"/>
                </a:solidFill>
              </a:rPr>
              <a:t>b</a:t>
            </a:r>
            <a:r>
              <a:rPr lang="zh-CN" altLang="en-US" dirty="0">
                <a:solidFill>
                  <a:prstClr val="black"/>
                </a:solidFill>
              </a:rPr>
              <a:t>是积分上下限，</a:t>
            </a:r>
            <a:r>
              <a:rPr lang="en-US" altLang="zh-CN" dirty="0" err="1">
                <a:solidFill>
                  <a:prstClr val="black"/>
                </a:solidFill>
              </a:rPr>
              <a:t>prec</a:t>
            </a:r>
            <a:r>
              <a:rPr lang="zh-CN" altLang="en-US" dirty="0">
                <a:solidFill>
                  <a:prstClr val="black"/>
                </a:solidFill>
              </a:rPr>
              <a:t>是精度，*</a:t>
            </a:r>
            <a:r>
              <a:rPr lang="en-US" altLang="zh-CN" dirty="0">
                <a:solidFill>
                  <a:prstClr val="black"/>
                </a:solidFill>
              </a:rPr>
              <a:t>pf</a:t>
            </a:r>
            <a:r>
              <a:rPr lang="zh-CN" altLang="en-US" dirty="0">
                <a:solidFill>
                  <a:prstClr val="black"/>
                </a:solidFill>
              </a:rPr>
              <a:t>是被积分函数</a:t>
            </a:r>
            <a:endParaRPr lang="en-US" altLang="zh-CN" dirty="0">
              <a:solidFill>
                <a:prstClr val="black"/>
              </a:solidFill>
            </a:endParaRPr>
          </a:p>
          <a:p>
            <a:pPr lvl="1"/>
            <a:r>
              <a:rPr lang="zh-CN" altLang="en-US" sz="2400" dirty="0">
                <a:solidFill>
                  <a:prstClr val="black"/>
                </a:solidFill>
              </a:rPr>
              <a:t>被积分函数 </a:t>
            </a:r>
            <a:r>
              <a:rPr lang="en-US" altLang="zh-CN" sz="2400" dirty="0">
                <a:solidFill>
                  <a:prstClr val="black"/>
                </a:solidFill>
              </a:rPr>
              <a:t>double </a:t>
            </a:r>
            <a:r>
              <a:rPr lang="en-US" altLang="zh-CN" sz="2400" dirty="0" err="1">
                <a:solidFill>
                  <a:prstClr val="black"/>
                </a:solidFill>
              </a:rPr>
              <a:t>func</a:t>
            </a:r>
            <a:r>
              <a:rPr lang="en-US" altLang="zh-CN" sz="2400" dirty="0">
                <a:solidFill>
                  <a:prstClr val="black"/>
                </a:solidFill>
              </a:rPr>
              <a:t>(double x)</a:t>
            </a:r>
          </a:p>
          <a:p>
            <a:pPr lvl="2"/>
            <a:r>
              <a:rPr lang="zh-CN" altLang="en-US" dirty="0">
                <a:solidFill>
                  <a:prstClr val="black"/>
                </a:solidFill>
              </a:rPr>
              <a:t>对自变量</a:t>
            </a:r>
            <a:r>
              <a:rPr lang="en-US" altLang="zh-CN" dirty="0">
                <a:solidFill>
                  <a:prstClr val="black"/>
                </a:solidFill>
              </a:rPr>
              <a:t>x</a:t>
            </a:r>
            <a:r>
              <a:rPr lang="zh-CN" altLang="en-US" dirty="0">
                <a:solidFill>
                  <a:prstClr val="black"/>
                </a:solidFill>
              </a:rPr>
              <a:t>求值</a:t>
            </a:r>
            <a:endParaRPr lang="en-US" altLang="zh-CN" sz="2400" dirty="0">
              <a:solidFill>
                <a:prstClr val="black"/>
              </a:solidFill>
            </a:endParaRPr>
          </a:p>
          <a:p>
            <a:pPr lvl="1"/>
            <a:r>
              <a:rPr lang="zh-CN" altLang="en-US" sz="2400" dirty="0">
                <a:solidFill>
                  <a:prstClr val="black"/>
                </a:solidFill>
              </a:rPr>
              <a:t>在</a:t>
            </a:r>
            <a:r>
              <a:rPr lang="en-US" altLang="zh-CN" sz="2400" dirty="0">
                <a:solidFill>
                  <a:prstClr val="black"/>
                </a:solidFill>
              </a:rPr>
              <a:t>collect</a:t>
            </a:r>
            <a:r>
              <a:rPr lang="zh-CN" altLang="en-US" sz="2400" dirty="0">
                <a:solidFill>
                  <a:prstClr val="black"/>
                </a:solidFill>
              </a:rPr>
              <a:t>中需要计算被积分函数值时，调用</a:t>
            </a:r>
            <a:r>
              <a:rPr lang="en-US" altLang="zh-CN" sz="2400" dirty="0">
                <a:solidFill>
                  <a:prstClr val="black"/>
                </a:solidFill>
              </a:rPr>
              <a:t>(*pf)(x)</a:t>
            </a:r>
          </a:p>
          <a:p>
            <a:endParaRPr lang="zh-CN" altLang="en-US" dirty="0"/>
          </a:p>
        </p:txBody>
      </p:sp>
      <p:pic>
        <p:nvPicPr>
          <p:cNvPr id="4" name="图片 3">
            <a:extLst>
              <a:ext uri="{FF2B5EF4-FFF2-40B4-BE49-F238E27FC236}">
                <a16:creationId xmlns:a16="http://schemas.microsoft.com/office/drawing/2014/main" id="{85B0AC2C-CFF1-4459-83E4-60FBF5F80E1D}"/>
              </a:ext>
            </a:extLst>
          </p:cNvPr>
          <p:cNvPicPr>
            <a:picLocks noChangeAspect="1"/>
          </p:cNvPicPr>
          <p:nvPr/>
        </p:nvPicPr>
        <p:blipFill>
          <a:blip r:embed="rId2"/>
          <a:stretch>
            <a:fillRect/>
          </a:stretch>
        </p:blipFill>
        <p:spPr>
          <a:xfrm>
            <a:off x="5390356" y="1204546"/>
            <a:ext cx="3452019" cy="1642536"/>
          </a:xfrm>
          <a:prstGeom prst="rect">
            <a:avLst/>
          </a:prstGeom>
        </p:spPr>
      </p:pic>
    </p:spTree>
    <p:extLst>
      <p:ext uri="{BB962C8B-B14F-4D97-AF65-F5344CB8AC3E}">
        <p14:creationId xmlns:p14="http://schemas.microsoft.com/office/powerpoint/2010/main" val="2183642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2A9F76-DEE4-4E66-9354-C0F62B5DF03F}"/>
              </a:ext>
            </a:extLst>
          </p:cNvPr>
          <p:cNvSpPr>
            <a:spLocks noGrp="1"/>
          </p:cNvSpPr>
          <p:nvPr>
            <p:ph type="title"/>
          </p:nvPr>
        </p:nvSpPr>
        <p:spPr/>
        <p:txBody>
          <a:bodyPr/>
          <a:lstStyle/>
          <a:p>
            <a:r>
              <a:rPr lang="zh-CN" altLang="en-US" dirty="0"/>
              <a:t>函数指针（例三）</a:t>
            </a:r>
          </a:p>
        </p:txBody>
      </p:sp>
      <p:sp>
        <p:nvSpPr>
          <p:cNvPr id="3" name="内容占位符 2">
            <a:extLst>
              <a:ext uri="{FF2B5EF4-FFF2-40B4-BE49-F238E27FC236}">
                <a16:creationId xmlns:a16="http://schemas.microsoft.com/office/drawing/2014/main" id="{9A498C2E-1D1A-445C-BD6B-155E95A62252}"/>
              </a:ext>
            </a:extLst>
          </p:cNvPr>
          <p:cNvSpPr>
            <a:spLocks noGrp="1"/>
          </p:cNvSpPr>
          <p:nvPr>
            <p:ph idx="1"/>
          </p:nvPr>
        </p:nvSpPr>
        <p:spPr/>
        <p:txBody>
          <a:bodyPr/>
          <a:lstStyle/>
          <a:p>
            <a:r>
              <a:rPr lang="zh-CN" altLang="en-US" dirty="0"/>
              <a:t>快速排序库函数 </a:t>
            </a:r>
            <a:r>
              <a:rPr lang="en-US" altLang="zh-CN" dirty="0" err="1"/>
              <a:t>qsort</a:t>
            </a:r>
            <a:r>
              <a:rPr lang="en-US" altLang="zh-CN" dirty="0"/>
              <a:t> </a:t>
            </a:r>
            <a:r>
              <a:rPr lang="zh-CN" altLang="en-US" dirty="0"/>
              <a:t>如何在连元素的类型是什么都不知道的情况下，比较两个元素并判断哪个应该在前？</a:t>
            </a:r>
          </a:p>
          <a:p>
            <a:pPr lvl="1"/>
            <a:r>
              <a:rPr lang="zh-CN" altLang="en-US" sz="2000" dirty="0"/>
              <a:t>答案是：</a:t>
            </a:r>
            <a:r>
              <a:rPr lang="en-US" altLang="zh-CN" sz="2000" dirty="0" err="1"/>
              <a:t>qsort</a:t>
            </a:r>
            <a:r>
              <a:rPr lang="en-US" altLang="zh-CN" sz="2000" dirty="0"/>
              <a:t> </a:t>
            </a:r>
            <a:r>
              <a:rPr lang="zh-CN" altLang="en-US" sz="2000" dirty="0"/>
              <a:t>函数在执行期间，会通过</a:t>
            </a:r>
            <a:r>
              <a:rPr lang="en-US" altLang="zh-CN" sz="2000" dirty="0" err="1"/>
              <a:t>pfCompare</a:t>
            </a:r>
            <a:r>
              <a:rPr lang="zh-CN" altLang="en-US" sz="2000" dirty="0"/>
              <a:t>指针调用 “比较函数”，调用时将要比较的两个元素的地址传给“比较函数”，然后根据“比较函数”返回值判断两个元素哪个更应该排在前面。</a:t>
            </a:r>
          </a:p>
          <a:p>
            <a:pPr lvl="1"/>
            <a:r>
              <a:rPr lang="zh-CN" altLang="en-US" sz="2000" dirty="0"/>
              <a:t>这个“比较函数” 是由使用 </a:t>
            </a:r>
            <a:r>
              <a:rPr lang="en-US" altLang="zh-CN" sz="2000" dirty="0" err="1"/>
              <a:t>qsort</a:t>
            </a:r>
            <a:r>
              <a:rPr lang="en-US" altLang="zh-CN" sz="2000" dirty="0"/>
              <a:t> </a:t>
            </a:r>
            <a:r>
              <a:rPr lang="zh-CN" altLang="en-US" sz="2000" dirty="0"/>
              <a:t>的程序员编写的。在调用 </a:t>
            </a:r>
            <a:r>
              <a:rPr lang="en-US" altLang="zh-CN" sz="2000" dirty="0" err="1"/>
              <a:t>qsort</a:t>
            </a:r>
            <a:r>
              <a:rPr lang="en-US" altLang="zh-CN" sz="2000" dirty="0"/>
              <a:t> </a:t>
            </a:r>
            <a:r>
              <a:rPr lang="zh-CN" altLang="en-US" sz="2000" dirty="0"/>
              <a:t>时</a:t>
            </a:r>
            <a:r>
              <a:rPr lang="en-US" altLang="zh-CN" sz="2000" dirty="0"/>
              <a:t>,</a:t>
            </a:r>
            <a:r>
              <a:rPr lang="zh-CN" altLang="en-US" sz="2000" dirty="0"/>
              <a:t>将“比较函数”的名字作为实参传递给 </a:t>
            </a:r>
            <a:r>
              <a:rPr lang="en-US" altLang="zh-CN" sz="2000" dirty="0" err="1"/>
              <a:t>pfCompare</a:t>
            </a:r>
            <a:r>
              <a:rPr lang="zh-CN" altLang="en-US" sz="2000" dirty="0"/>
              <a:t>。</a:t>
            </a:r>
          </a:p>
          <a:p>
            <a:endParaRPr lang="zh-CN" altLang="en-US" dirty="0"/>
          </a:p>
        </p:txBody>
      </p:sp>
      <p:sp>
        <p:nvSpPr>
          <p:cNvPr id="4" name="矩形 3">
            <a:extLst>
              <a:ext uri="{FF2B5EF4-FFF2-40B4-BE49-F238E27FC236}">
                <a16:creationId xmlns:a16="http://schemas.microsoft.com/office/drawing/2014/main" id="{20DC8F1E-967E-46AD-9ED9-44AD2E1A4537}"/>
              </a:ext>
            </a:extLst>
          </p:cNvPr>
          <p:cNvSpPr/>
          <p:nvPr/>
        </p:nvSpPr>
        <p:spPr>
          <a:xfrm>
            <a:off x="804153" y="4824154"/>
            <a:ext cx="8760069" cy="954107"/>
          </a:xfrm>
          <a:prstGeom prst="rect">
            <a:avLst/>
          </a:prstGeom>
        </p:spPr>
        <p:txBody>
          <a:bodyPr wrap="square">
            <a:spAutoFit/>
          </a:bodyPr>
          <a:lstStyle/>
          <a:p>
            <a:pPr eaLnBrk="0" fontAlgn="base" hangingPunct="0">
              <a:spcBef>
                <a:spcPct val="0"/>
              </a:spcBef>
              <a:spcAft>
                <a:spcPct val="0"/>
              </a:spcAft>
            </a:pPr>
            <a:r>
              <a:rPr lang="en-US" altLang="zh-CN" sz="2800" dirty="0">
                <a:solidFill>
                  <a:srgbClr val="0070C0"/>
                </a:solidFill>
                <a:latin typeface="Times New Roman" panose="02020603050405020304" pitchFamily="18" charset="0"/>
                <a:ea typeface="微软雅黑" pitchFamily="34" charset="-122"/>
                <a:cs typeface="Times New Roman" panose="02020603050405020304" pitchFamily="18" charset="0"/>
              </a:rPr>
              <a:t>void</a:t>
            </a:r>
            <a:r>
              <a:rPr lang="en-US" altLang="zh-CN" sz="280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altLang="zh-CN" sz="2800" dirty="0" err="1">
                <a:solidFill>
                  <a:prstClr val="black"/>
                </a:solidFill>
                <a:latin typeface="Times New Roman" panose="02020603050405020304" pitchFamily="18" charset="0"/>
                <a:ea typeface="微软雅黑" pitchFamily="34" charset="-122"/>
                <a:cs typeface="Times New Roman" panose="02020603050405020304" pitchFamily="18" charset="0"/>
              </a:rPr>
              <a:t>qsort</a:t>
            </a:r>
            <a:r>
              <a:rPr lang="en-US" altLang="zh-CN" sz="2800" dirty="0">
                <a:solidFill>
                  <a:prstClr val="black"/>
                </a:solidFill>
                <a:latin typeface="Times New Roman" panose="02020603050405020304" pitchFamily="18" charset="0"/>
                <a:ea typeface="微软雅黑" pitchFamily="34" charset="-122"/>
                <a:cs typeface="Times New Roman" panose="02020603050405020304" pitchFamily="18" charset="0"/>
              </a:rPr>
              <a:t>(</a:t>
            </a:r>
            <a:r>
              <a:rPr lang="en-US" altLang="zh-CN" sz="2800" dirty="0">
                <a:solidFill>
                  <a:srgbClr val="0070C0"/>
                </a:solidFill>
                <a:latin typeface="Times New Roman" panose="02020603050405020304" pitchFamily="18" charset="0"/>
                <a:ea typeface="微软雅黑" pitchFamily="34" charset="-122"/>
                <a:cs typeface="Times New Roman" panose="02020603050405020304" pitchFamily="18" charset="0"/>
              </a:rPr>
              <a:t>void</a:t>
            </a:r>
            <a:r>
              <a:rPr lang="en-US" altLang="zh-CN" sz="2800" dirty="0">
                <a:solidFill>
                  <a:prstClr val="black"/>
                </a:solidFill>
                <a:latin typeface="Times New Roman" panose="02020603050405020304" pitchFamily="18" charset="0"/>
                <a:ea typeface="微软雅黑" pitchFamily="34" charset="-122"/>
                <a:cs typeface="Times New Roman" panose="02020603050405020304" pitchFamily="18" charset="0"/>
              </a:rPr>
              <a:t> *base, </a:t>
            </a:r>
            <a:r>
              <a:rPr lang="en-US" altLang="zh-CN" sz="2800" dirty="0" err="1">
                <a:solidFill>
                  <a:srgbClr val="0070C0"/>
                </a:solidFill>
                <a:latin typeface="Times New Roman" panose="02020603050405020304" pitchFamily="18" charset="0"/>
                <a:ea typeface="微软雅黑" pitchFamily="34" charset="-122"/>
                <a:cs typeface="Times New Roman" panose="02020603050405020304" pitchFamily="18" charset="0"/>
              </a:rPr>
              <a:t>int</a:t>
            </a:r>
            <a:r>
              <a:rPr lang="en-US" altLang="zh-CN" sz="2800" dirty="0">
                <a:solidFill>
                  <a:srgbClr val="0070C0"/>
                </a:solidFill>
                <a:latin typeface="Times New Roman" panose="02020603050405020304" pitchFamily="18" charset="0"/>
                <a:ea typeface="微软雅黑" pitchFamily="34" charset="-122"/>
                <a:cs typeface="Times New Roman" panose="02020603050405020304" pitchFamily="18" charset="0"/>
              </a:rPr>
              <a:t> </a:t>
            </a:r>
            <a:r>
              <a:rPr lang="en-US" altLang="zh-CN" sz="2800" dirty="0" err="1">
                <a:solidFill>
                  <a:prstClr val="black"/>
                </a:solidFill>
                <a:latin typeface="Times New Roman" panose="02020603050405020304" pitchFamily="18" charset="0"/>
                <a:ea typeface="微软雅黑" pitchFamily="34" charset="-122"/>
                <a:cs typeface="Times New Roman" panose="02020603050405020304" pitchFamily="18" charset="0"/>
              </a:rPr>
              <a:t>nelem</a:t>
            </a:r>
            <a:r>
              <a:rPr lang="en-US" altLang="zh-CN" sz="280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altLang="zh-CN" sz="2800" dirty="0">
                <a:solidFill>
                  <a:srgbClr val="0070C0"/>
                </a:solidFill>
                <a:latin typeface="Times New Roman" panose="02020603050405020304" pitchFamily="18" charset="0"/>
                <a:ea typeface="微软雅黑" pitchFamily="34" charset="-122"/>
                <a:cs typeface="Times New Roman" panose="02020603050405020304" pitchFamily="18" charset="0"/>
              </a:rPr>
              <a:t>unsigned </a:t>
            </a:r>
            <a:r>
              <a:rPr lang="en-US" altLang="zh-CN" sz="2800" dirty="0" err="1">
                <a:solidFill>
                  <a:srgbClr val="0070C0"/>
                </a:solidFill>
                <a:latin typeface="Times New Roman" panose="02020603050405020304" pitchFamily="18" charset="0"/>
                <a:ea typeface="微软雅黑" pitchFamily="34" charset="-122"/>
                <a:cs typeface="Times New Roman" panose="02020603050405020304" pitchFamily="18" charset="0"/>
              </a:rPr>
              <a:t>int</a:t>
            </a:r>
            <a:r>
              <a:rPr lang="en-US" altLang="zh-CN" sz="2800" dirty="0">
                <a:solidFill>
                  <a:prstClr val="black"/>
                </a:solidFill>
                <a:latin typeface="Times New Roman" panose="02020603050405020304" pitchFamily="18" charset="0"/>
                <a:ea typeface="微软雅黑" pitchFamily="34" charset="-122"/>
                <a:cs typeface="Times New Roman" panose="02020603050405020304" pitchFamily="18" charset="0"/>
              </a:rPr>
              <a:t> width, </a:t>
            </a:r>
          </a:p>
          <a:p>
            <a:pPr eaLnBrk="0" fontAlgn="base" hangingPunct="0">
              <a:spcBef>
                <a:spcPct val="0"/>
              </a:spcBef>
              <a:spcAft>
                <a:spcPct val="0"/>
              </a:spcAft>
            </a:pPr>
            <a:r>
              <a:rPr lang="en-US" altLang="zh-CN" sz="280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altLang="zh-CN" sz="2800" dirty="0" err="1">
                <a:solidFill>
                  <a:srgbClr val="FF0000"/>
                </a:solidFill>
                <a:latin typeface="Times New Roman" panose="02020603050405020304" pitchFamily="18" charset="0"/>
                <a:ea typeface="微软雅黑" pitchFamily="34" charset="-122"/>
                <a:cs typeface="Times New Roman" panose="02020603050405020304" pitchFamily="18" charset="0"/>
              </a:rPr>
              <a:t>int</a:t>
            </a:r>
            <a:r>
              <a:rPr lang="en-US" altLang="zh-CN" sz="2800" dirty="0">
                <a:solidFill>
                  <a:srgbClr val="FF0000"/>
                </a:solidFill>
                <a:latin typeface="Times New Roman" panose="02020603050405020304" pitchFamily="18" charset="0"/>
                <a:ea typeface="微软雅黑" pitchFamily="34" charset="-122"/>
                <a:cs typeface="Times New Roman" panose="02020603050405020304" pitchFamily="18" charset="0"/>
              </a:rPr>
              <a:t> ( * </a:t>
            </a:r>
            <a:r>
              <a:rPr lang="en-US" altLang="zh-CN" sz="2800" dirty="0" err="1">
                <a:solidFill>
                  <a:srgbClr val="FF0000"/>
                </a:solidFill>
                <a:latin typeface="Times New Roman" panose="02020603050405020304" pitchFamily="18" charset="0"/>
                <a:ea typeface="微软雅黑" pitchFamily="34" charset="-122"/>
                <a:cs typeface="Times New Roman" panose="02020603050405020304" pitchFamily="18" charset="0"/>
              </a:rPr>
              <a:t>pfCompare</a:t>
            </a:r>
            <a:r>
              <a:rPr lang="en-US" altLang="zh-CN" sz="2800" dirty="0">
                <a:solidFill>
                  <a:srgbClr val="FF0000"/>
                </a:solidFill>
                <a:latin typeface="Times New Roman" panose="02020603050405020304" pitchFamily="18" charset="0"/>
                <a:ea typeface="微软雅黑" pitchFamily="34" charset="-122"/>
                <a:cs typeface="Times New Roman" panose="02020603050405020304" pitchFamily="18" charset="0"/>
              </a:rPr>
              <a:t>)( </a:t>
            </a:r>
            <a:r>
              <a:rPr lang="en-US" altLang="zh-CN" sz="2800" dirty="0" err="1">
                <a:solidFill>
                  <a:srgbClr val="FF0000"/>
                </a:solidFill>
                <a:latin typeface="Times New Roman" panose="02020603050405020304" pitchFamily="18" charset="0"/>
                <a:ea typeface="微软雅黑" pitchFamily="34" charset="-122"/>
                <a:cs typeface="Times New Roman" panose="02020603050405020304" pitchFamily="18" charset="0"/>
              </a:rPr>
              <a:t>const</a:t>
            </a:r>
            <a:r>
              <a:rPr lang="en-US" altLang="zh-CN" sz="2800" dirty="0">
                <a:solidFill>
                  <a:srgbClr val="FF0000"/>
                </a:solidFill>
                <a:latin typeface="Times New Roman" panose="02020603050405020304" pitchFamily="18" charset="0"/>
                <a:ea typeface="微软雅黑" pitchFamily="34" charset="-122"/>
                <a:cs typeface="Times New Roman" panose="02020603050405020304" pitchFamily="18" charset="0"/>
              </a:rPr>
              <a:t> void *, </a:t>
            </a:r>
            <a:r>
              <a:rPr lang="en-US" altLang="zh-CN" sz="2800" dirty="0" err="1">
                <a:solidFill>
                  <a:srgbClr val="FF0000"/>
                </a:solidFill>
                <a:latin typeface="Times New Roman" panose="02020603050405020304" pitchFamily="18" charset="0"/>
                <a:ea typeface="微软雅黑" pitchFamily="34" charset="-122"/>
                <a:cs typeface="Times New Roman" panose="02020603050405020304" pitchFamily="18" charset="0"/>
              </a:rPr>
              <a:t>const</a:t>
            </a:r>
            <a:r>
              <a:rPr lang="en-US" altLang="zh-CN" sz="2800" dirty="0">
                <a:solidFill>
                  <a:srgbClr val="FF0000"/>
                </a:solidFill>
                <a:latin typeface="Times New Roman" panose="02020603050405020304" pitchFamily="18" charset="0"/>
                <a:ea typeface="微软雅黑" pitchFamily="34" charset="-122"/>
                <a:cs typeface="Times New Roman" panose="02020603050405020304" pitchFamily="18" charset="0"/>
              </a:rPr>
              <a:t> void *) </a:t>
            </a:r>
            <a:r>
              <a:rPr lang="en-US" altLang="zh-CN" sz="2800" dirty="0">
                <a:solidFill>
                  <a:prstClr val="black"/>
                </a:solidFill>
                <a:latin typeface="Times New Roman" panose="02020603050405020304" pitchFamily="18" charset="0"/>
                <a:ea typeface="微软雅黑" pitchFamily="34" charset="-122"/>
                <a:cs typeface="Times New Roman" panose="02020603050405020304" pitchFamily="18" charset="0"/>
              </a:rPr>
              <a:t>);</a:t>
            </a:r>
          </a:p>
        </p:txBody>
      </p:sp>
    </p:spTree>
    <p:extLst>
      <p:ext uri="{BB962C8B-B14F-4D97-AF65-F5344CB8AC3E}">
        <p14:creationId xmlns:p14="http://schemas.microsoft.com/office/powerpoint/2010/main" val="163371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2A9F76-DEE4-4E66-9354-C0F62B5DF03F}"/>
              </a:ext>
            </a:extLst>
          </p:cNvPr>
          <p:cNvSpPr>
            <a:spLocks noGrp="1"/>
          </p:cNvSpPr>
          <p:nvPr>
            <p:ph type="title"/>
          </p:nvPr>
        </p:nvSpPr>
        <p:spPr/>
        <p:txBody>
          <a:bodyPr/>
          <a:lstStyle/>
          <a:p>
            <a:r>
              <a:rPr lang="zh-CN" altLang="en-US" dirty="0"/>
              <a:t>函数指针（例三续）</a:t>
            </a:r>
          </a:p>
        </p:txBody>
      </p:sp>
      <p:sp>
        <p:nvSpPr>
          <p:cNvPr id="3" name="内容占位符 2">
            <a:extLst>
              <a:ext uri="{FF2B5EF4-FFF2-40B4-BE49-F238E27FC236}">
                <a16:creationId xmlns:a16="http://schemas.microsoft.com/office/drawing/2014/main" id="{9A498C2E-1D1A-445C-BD6B-155E95A62252}"/>
              </a:ext>
            </a:extLst>
          </p:cNvPr>
          <p:cNvSpPr>
            <a:spLocks noGrp="1"/>
          </p:cNvSpPr>
          <p:nvPr>
            <p:ph idx="1"/>
          </p:nvPr>
        </p:nvSpPr>
        <p:spPr/>
        <p:txBody>
          <a:bodyPr/>
          <a:lstStyle/>
          <a:p>
            <a:r>
              <a:rPr lang="zh-CN" altLang="en-US" dirty="0"/>
              <a:t>编写程序，将一个</a:t>
            </a:r>
            <a:r>
              <a:rPr lang="en-US" altLang="zh-CN" dirty="0"/>
              <a:t>int</a:t>
            </a:r>
            <a:r>
              <a:rPr lang="zh-CN" altLang="en-US" dirty="0"/>
              <a:t>数组按照个位数从小到大进行排序</a:t>
            </a:r>
          </a:p>
          <a:p>
            <a:endParaRPr lang="zh-CN" altLang="en-US" dirty="0"/>
          </a:p>
        </p:txBody>
      </p:sp>
      <p:sp>
        <p:nvSpPr>
          <p:cNvPr id="4" name="卷形: 垂直 3">
            <a:extLst>
              <a:ext uri="{FF2B5EF4-FFF2-40B4-BE49-F238E27FC236}">
                <a16:creationId xmlns:a16="http://schemas.microsoft.com/office/drawing/2014/main" id="{B6C909D9-F287-4A03-9653-09FBC4A64E69}"/>
              </a:ext>
            </a:extLst>
          </p:cNvPr>
          <p:cNvSpPr/>
          <p:nvPr/>
        </p:nvSpPr>
        <p:spPr bwMode="auto">
          <a:xfrm>
            <a:off x="150813" y="2260149"/>
            <a:ext cx="4923692" cy="3881522"/>
          </a:xfrm>
          <a:prstGeom prst="verticalScroll">
            <a:avLst>
              <a:gd name="adj" fmla="val 22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stdlib.h</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MyCompare</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const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void * elem1,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sz="2400" kern="0" dirty="0">
                <a:solidFill>
                  <a:srgbClr val="FF0000"/>
                </a:solidFill>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const void * elem2</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p1, * p2;</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p1 =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 </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elem1;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p2 =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 </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elem2;</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return  (*p1 % 10)  -  (*p2 % 10 )</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5" name="卷形: 垂直 3">
            <a:extLst>
              <a:ext uri="{FF2B5EF4-FFF2-40B4-BE49-F238E27FC236}">
                <a16:creationId xmlns:a16="http://schemas.microsoft.com/office/drawing/2014/main" id="{E45C39A4-5CF4-4E5B-9A2E-1205D04DB01A}"/>
              </a:ext>
            </a:extLst>
          </p:cNvPr>
          <p:cNvSpPr/>
          <p:nvPr/>
        </p:nvSpPr>
        <p:spPr bwMode="auto">
          <a:xfrm>
            <a:off x="5074505" y="2260149"/>
            <a:ext cx="4018084" cy="3881522"/>
          </a:xfrm>
          <a:prstGeom prst="verticalScroll">
            <a:avLst>
              <a:gd name="adj" fmla="val 22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#define NUM 5</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main()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an[NUM]={ 8, 123, 			      11, 10, 4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qsort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(an, NUM,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MyCompare</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=0;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&lt;NUM;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("%d ",an[</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return 0;</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8" name="矩形 7">
            <a:extLst>
              <a:ext uri="{FF2B5EF4-FFF2-40B4-BE49-F238E27FC236}">
                <a16:creationId xmlns:a16="http://schemas.microsoft.com/office/drawing/2014/main" id="{3734AEF0-A5A9-4B00-B0DC-5500D6A76D36}"/>
              </a:ext>
            </a:extLst>
          </p:cNvPr>
          <p:cNvSpPr/>
          <p:nvPr/>
        </p:nvSpPr>
        <p:spPr>
          <a:xfrm>
            <a:off x="1565032" y="6248400"/>
            <a:ext cx="6049106" cy="461665"/>
          </a:xfrm>
          <a:prstGeom prst="rect">
            <a:avLst/>
          </a:prstGeom>
        </p:spPr>
        <p:txBody>
          <a:bodyPr wrap="square">
            <a:spAutoFit/>
          </a:bodyPr>
          <a:lstStyle/>
          <a:p>
            <a:pPr eaLnBrk="0" fontAlgn="base" hangingPunct="0">
              <a:spcBef>
                <a:spcPct val="0"/>
              </a:spcBef>
              <a:spcAft>
                <a:spcPct val="0"/>
              </a:spcAft>
            </a:pPr>
            <a:r>
              <a:rPr lang="zh-CN" altLang="en-US" sz="2400" dirty="0">
                <a:solidFill>
                  <a:prstClr val="black"/>
                </a:solidFill>
                <a:latin typeface="微软雅黑" panose="020B0503020204020204" pitchFamily="34" charset="-122"/>
                <a:ea typeface="微软雅黑" panose="020B0503020204020204" pitchFamily="34" charset="-122"/>
              </a:rPr>
              <a:t>上面程序的输出结果是：</a:t>
            </a:r>
            <a:r>
              <a:rPr lang="en-US" altLang="zh-CN" sz="2400" dirty="0">
                <a:solidFill>
                  <a:prstClr val="black"/>
                </a:solidFill>
                <a:latin typeface="微软雅黑" panose="020B0503020204020204" pitchFamily="34" charset="-122"/>
                <a:ea typeface="微软雅黑" panose="020B0503020204020204" pitchFamily="34" charset="-122"/>
              </a:rPr>
              <a:t>10 11 123 4 8 </a:t>
            </a:r>
          </a:p>
        </p:txBody>
      </p:sp>
    </p:spTree>
    <p:extLst>
      <p:ext uri="{BB962C8B-B14F-4D97-AF65-F5344CB8AC3E}">
        <p14:creationId xmlns:p14="http://schemas.microsoft.com/office/powerpoint/2010/main" val="3534731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C9B02-B08F-4D7B-8E91-13F43160299B}"/>
              </a:ext>
            </a:extLst>
          </p:cNvPr>
          <p:cNvSpPr>
            <a:spLocks noGrp="1"/>
          </p:cNvSpPr>
          <p:nvPr>
            <p:ph type="title"/>
          </p:nvPr>
        </p:nvSpPr>
        <p:spPr/>
        <p:txBody>
          <a:bodyPr/>
          <a:lstStyle/>
          <a:p>
            <a:r>
              <a:rPr lang="zh-CN" altLang="en-US" dirty="0"/>
              <a:t>函数指针（例四）</a:t>
            </a:r>
          </a:p>
        </p:txBody>
      </p:sp>
      <p:sp>
        <p:nvSpPr>
          <p:cNvPr id="3" name="内容占位符 2">
            <a:extLst>
              <a:ext uri="{FF2B5EF4-FFF2-40B4-BE49-F238E27FC236}">
                <a16:creationId xmlns:a16="http://schemas.microsoft.com/office/drawing/2014/main" id="{5299A21E-D19A-4038-B24C-B2474C9B0DD6}"/>
              </a:ext>
            </a:extLst>
          </p:cNvPr>
          <p:cNvSpPr>
            <a:spLocks noGrp="1"/>
          </p:cNvSpPr>
          <p:nvPr>
            <p:ph idx="1"/>
          </p:nvPr>
        </p:nvSpPr>
        <p:spPr/>
        <p:txBody>
          <a:bodyPr/>
          <a:lstStyle/>
          <a:p>
            <a:r>
              <a:rPr lang="zh-CN" altLang="en-US" dirty="0"/>
              <a:t>快速排序库函数 </a:t>
            </a:r>
            <a:r>
              <a:rPr lang="en-US" altLang="zh-CN" dirty="0" err="1"/>
              <a:t>qsort</a:t>
            </a:r>
            <a:r>
              <a:rPr lang="en-US" altLang="zh-CN" dirty="0"/>
              <a:t> </a:t>
            </a:r>
            <a:r>
              <a:rPr lang="zh-CN" altLang="en-US" dirty="0"/>
              <a:t>类似的另一个常用库函数是二分查找库函数 </a:t>
            </a:r>
            <a:r>
              <a:rPr lang="en-US" altLang="zh-CN" dirty="0" err="1"/>
              <a:t>bsearch</a:t>
            </a:r>
            <a:r>
              <a:rPr lang="en-US" altLang="zh-CN" dirty="0"/>
              <a:t> </a:t>
            </a:r>
            <a:r>
              <a:rPr lang="zh-CN" altLang="en-US" dirty="0"/>
              <a:t>（二分查找的前提是数组必须有序）</a:t>
            </a:r>
          </a:p>
          <a:p>
            <a:endParaRPr lang="zh-CN" altLang="en-US" dirty="0"/>
          </a:p>
        </p:txBody>
      </p:sp>
      <p:sp>
        <p:nvSpPr>
          <p:cNvPr id="4" name="矩形 3">
            <a:extLst>
              <a:ext uri="{FF2B5EF4-FFF2-40B4-BE49-F238E27FC236}">
                <a16:creationId xmlns:a16="http://schemas.microsoft.com/office/drawing/2014/main" id="{E6B3945B-77F4-4D15-A3E2-B2342A34561D}"/>
              </a:ext>
            </a:extLst>
          </p:cNvPr>
          <p:cNvSpPr/>
          <p:nvPr/>
        </p:nvSpPr>
        <p:spPr>
          <a:xfrm>
            <a:off x="580389" y="2495044"/>
            <a:ext cx="8324875" cy="830997"/>
          </a:xfrm>
          <a:prstGeom prst="rect">
            <a:avLst/>
          </a:prstGeom>
        </p:spPr>
        <p:txBody>
          <a:bodyPr wrap="square">
            <a:spAutoFit/>
          </a:bodyPr>
          <a:lstStyle/>
          <a:p>
            <a:pPr eaLnBrk="0" fontAlgn="base" hangingPunct="0">
              <a:spcBef>
                <a:spcPct val="0"/>
              </a:spcBef>
              <a:spcAft>
                <a:spcPct val="0"/>
              </a:spcAft>
            </a:pPr>
            <a:r>
              <a:rPr lang="en-US" altLang="zh-CN" sz="2400" dirty="0">
                <a:solidFill>
                  <a:srgbClr val="0070C0"/>
                </a:solidFill>
                <a:latin typeface="Times New Roman" panose="02020603050405020304" pitchFamily="18" charset="0"/>
                <a:ea typeface="微软雅黑" pitchFamily="34" charset="-122"/>
                <a:cs typeface="Times New Roman" panose="02020603050405020304" pitchFamily="18" charset="0"/>
              </a:rPr>
              <a:t>void</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bsearch</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a:t>
            </a:r>
            <a:r>
              <a:rPr lang="en-US" altLang="zh-CN" sz="2400" dirty="0" err="1">
                <a:solidFill>
                  <a:srgbClr val="0070C0"/>
                </a:solidFill>
                <a:latin typeface="Times New Roman" panose="02020603050405020304" pitchFamily="18" charset="0"/>
                <a:ea typeface="微软雅黑" pitchFamily="34" charset="-122"/>
                <a:cs typeface="Times New Roman" panose="02020603050405020304" pitchFamily="18" charset="0"/>
              </a:rPr>
              <a:t>const</a:t>
            </a:r>
            <a:r>
              <a:rPr lang="en-US" altLang="zh-CN" sz="2400" dirty="0">
                <a:solidFill>
                  <a:srgbClr val="0070C0"/>
                </a:solidFill>
                <a:latin typeface="Times New Roman" panose="02020603050405020304" pitchFamily="18" charset="0"/>
                <a:ea typeface="微软雅黑" pitchFamily="34" charset="-122"/>
                <a:cs typeface="Times New Roman" panose="02020603050405020304" pitchFamily="18" charset="0"/>
              </a:rPr>
              <a:t> void </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*key, </a:t>
            </a:r>
            <a:r>
              <a:rPr lang="en-US" altLang="zh-CN" sz="2400" dirty="0" err="1">
                <a:solidFill>
                  <a:srgbClr val="0070C0"/>
                </a:solidFill>
                <a:latin typeface="Times New Roman" panose="02020603050405020304" pitchFamily="18" charset="0"/>
                <a:ea typeface="微软雅黑" pitchFamily="34" charset="-122"/>
                <a:cs typeface="Times New Roman" panose="02020603050405020304" pitchFamily="18" charset="0"/>
              </a:rPr>
              <a:t>const</a:t>
            </a:r>
            <a:r>
              <a:rPr lang="en-US" altLang="zh-CN" sz="2400" dirty="0">
                <a:solidFill>
                  <a:srgbClr val="0070C0"/>
                </a:solidFill>
                <a:latin typeface="Times New Roman" panose="02020603050405020304" pitchFamily="18" charset="0"/>
                <a:ea typeface="微软雅黑" pitchFamily="34" charset="-122"/>
                <a:cs typeface="Times New Roman" panose="02020603050405020304" pitchFamily="18" charset="0"/>
              </a:rPr>
              <a:t> void </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*base, </a:t>
            </a:r>
            <a:r>
              <a:rPr lang="en-US" altLang="zh-CN" sz="2400" dirty="0" err="1">
                <a:solidFill>
                  <a:srgbClr val="0070C0"/>
                </a:solidFill>
                <a:latin typeface="Times New Roman" panose="02020603050405020304" pitchFamily="18" charset="0"/>
                <a:ea typeface="微软雅黑" pitchFamily="34" charset="-122"/>
                <a:cs typeface="Times New Roman" panose="02020603050405020304" pitchFamily="18" charset="0"/>
              </a:rPr>
              <a:t>int</a:t>
            </a:r>
            <a:r>
              <a:rPr lang="en-US" altLang="zh-CN" sz="2400" dirty="0">
                <a:solidFill>
                  <a:srgbClr val="0070C0"/>
                </a:solidFill>
                <a:latin typeface="Times New Roman" panose="02020603050405020304" pitchFamily="18" charset="0"/>
                <a:ea typeface="微软雅黑"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微软雅黑" pitchFamily="34" charset="-122"/>
                <a:cs typeface="Times New Roman" panose="02020603050405020304" pitchFamily="18" charset="0"/>
              </a:rPr>
              <a:t>nelem</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altLang="zh-CN" sz="2400" dirty="0">
                <a:solidFill>
                  <a:srgbClr val="0070C0"/>
                </a:solidFill>
                <a:latin typeface="Times New Roman" panose="02020603050405020304" pitchFamily="18" charset="0"/>
                <a:ea typeface="微软雅黑" pitchFamily="34" charset="-122"/>
                <a:cs typeface="Times New Roman" panose="02020603050405020304" pitchFamily="18" charset="0"/>
              </a:rPr>
              <a:t>unsigned </a:t>
            </a:r>
            <a:r>
              <a:rPr lang="en-US" altLang="zh-CN" sz="2400" dirty="0" err="1">
                <a:solidFill>
                  <a:srgbClr val="0070C0"/>
                </a:solidFill>
                <a:latin typeface="Times New Roman" panose="02020603050405020304" pitchFamily="18" charset="0"/>
                <a:ea typeface="微软雅黑" pitchFamily="34" charset="-122"/>
                <a:cs typeface="Times New Roman" panose="02020603050405020304" pitchFamily="18" charset="0"/>
              </a:rPr>
              <a:t>int</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 width, </a:t>
            </a:r>
            <a:r>
              <a:rPr lang="en-US" altLang="zh-CN" sz="2400" dirty="0" err="1">
                <a:solidFill>
                  <a:srgbClr val="FF0000"/>
                </a:solidFill>
                <a:latin typeface="Times New Roman" panose="02020603050405020304" pitchFamily="18" charset="0"/>
                <a:ea typeface="微软雅黑" pitchFamily="34" charset="-122"/>
                <a:cs typeface="Times New Roman" panose="02020603050405020304" pitchFamily="18" charset="0"/>
              </a:rPr>
              <a:t>int</a:t>
            </a:r>
            <a:r>
              <a:rPr lang="en-US" altLang="zh-CN" sz="2400" dirty="0">
                <a:solidFill>
                  <a:srgbClr val="FF0000"/>
                </a:solidFill>
                <a:latin typeface="Times New Roman" panose="02020603050405020304" pitchFamily="18" charset="0"/>
                <a:ea typeface="微软雅黑" pitchFamily="34" charset="-122"/>
                <a:cs typeface="Times New Roman" panose="02020603050405020304" pitchFamily="18" charset="0"/>
              </a:rPr>
              <a:t> (*</a:t>
            </a:r>
            <a:r>
              <a:rPr lang="en-US" altLang="zh-CN" sz="2400" dirty="0" err="1">
                <a:solidFill>
                  <a:srgbClr val="FF0000"/>
                </a:solidFill>
                <a:latin typeface="Times New Roman" panose="02020603050405020304" pitchFamily="18" charset="0"/>
                <a:ea typeface="微软雅黑" pitchFamily="34" charset="-122"/>
                <a:cs typeface="Times New Roman" panose="02020603050405020304" pitchFamily="18" charset="0"/>
              </a:rPr>
              <a:t>pfCompare</a:t>
            </a:r>
            <a:r>
              <a:rPr lang="en-US" altLang="zh-CN" sz="2400" dirty="0">
                <a:solidFill>
                  <a:srgbClr val="FF0000"/>
                </a:solidFill>
                <a:latin typeface="Times New Roman" panose="02020603050405020304" pitchFamily="18" charset="0"/>
                <a:ea typeface="微软雅黑" pitchFamily="34" charset="-122"/>
                <a:cs typeface="Times New Roman" panose="02020603050405020304" pitchFamily="18" charset="0"/>
              </a:rPr>
              <a:t>)(</a:t>
            </a:r>
            <a:r>
              <a:rPr lang="en-US" altLang="zh-CN" sz="2400" dirty="0" err="1">
                <a:solidFill>
                  <a:srgbClr val="FF0000"/>
                </a:solidFill>
                <a:latin typeface="Times New Roman" panose="02020603050405020304" pitchFamily="18" charset="0"/>
                <a:ea typeface="微软雅黑" pitchFamily="34" charset="-122"/>
                <a:cs typeface="Times New Roman" panose="02020603050405020304" pitchFamily="18" charset="0"/>
              </a:rPr>
              <a:t>const</a:t>
            </a:r>
            <a:r>
              <a:rPr lang="en-US" altLang="zh-CN" sz="2400" dirty="0">
                <a:solidFill>
                  <a:srgbClr val="FF0000"/>
                </a:solidFill>
                <a:latin typeface="Times New Roman" panose="02020603050405020304" pitchFamily="18" charset="0"/>
                <a:ea typeface="微软雅黑" pitchFamily="34" charset="-122"/>
                <a:cs typeface="Times New Roman" panose="02020603050405020304" pitchFamily="18" charset="0"/>
              </a:rPr>
              <a:t> void *, </a:t>
            </a:r>
            <a:r>
              <a:rPr lang="en-US" altLang="zh-CN" sz="2400" dirty="0" err="1">
                <a:solidFill>
                  <a:srgbClr val="FF0000"/>
                </a:solidFill>
                <a:latin typeface="Times New Roman" panose="02020603050405020304" pitchFamily="18" charset="0"/>
                <a:ea typeface="微软雅黑" pitchFamily="34" charset="-122"/>
                <a:cs typeface="Times New Roman" panose="02020603050405020304" pitchFamily="18" charset="0"/>
              </a:rPr>
              <a:t>const</a:t>
            </a:r>
            <a:r>
              <a:rPr lang="en-US" altLang="zh-CN" sz="2400" dirty="0">
                <a:solidFill>
                  <a:srgbClr val="FF0000"/>
                </a:solidFill>
                <a:latin typeface="Times New Roman" panose="02020603050405020304" pitchFamily="18" charset="0"/>
                <a:ea typeface="微软雅黑" pitchFamily="34" charset="-122"/>
                <a:cs typeface="Times New Roman" panose="02020603050405020304" pitchFamily="18" charset="0"/>
              </a:rPr>
              <a:t> void *) </a:t>
            </a: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a:t>
            </a:r>
          </a:p>
        </p:txBody>
      </p:sp>
      <p:sp>
        <p:nvSpPr>
          <p:cNvPr id="5" name="卷形: 垂直 3">
            <a:extLst>
              <a:ext uri="{FF2B5EF4-FFF2-40B4-BE49-F238E27FC236}">
                <a16:creationId xmlns:a16="http://schemas.microsoft.com/office/drawing/2014/main" id="{11D9AD1F-5335-411A-ABB1-D2BB8AC7F91B}"/>
              </a:ext>
            </a:extLst>
          </p:cNvPr>
          <p:cNvSpPr/>
          <p:nvPr/>
        </p:nvSpPr>
        <p:spPr bwMode="auto">
          <a:xfrm>
            <a:off x="517500" y="3531959"/>
            <a:ext cx="8450654" cy="3094843"/>
          </a:xfrm>
          <a:prstGeom prst="verticalScroll">
            <a:avLst>
              <a:gd name="adj" fmla="val 22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stdlib.h</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Tx/>
              <a:buNone/>
              <a:tabLst/>
              <a:defRPr/>
            </a:pPr>
            <a:r>
              <a:rPr kumimoji="0" lang="fr-FR"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an[] = { 5, 20, 29, 32, 63 }; // </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数组必须有序排列</a:t>
            </a:r>
            <a:endParaRPr kumimoji="0" lang="fr-FR"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fr-FR"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key = 32;</a:t>
            </a:r>
          </a:p>
          <a:p>
            <a:pPr marL="0" marR="0" lvl="0" indent="0" defTabSz="914400" eaLnBrk="0" fontAlgn="base" latinLnBrk="0" hangingPunct="0">
              <a:lnSpc>
                <a:spcPct val="100000"/>
              </a:lnSpc>
              <a:spcBef>
                <a:spcPct val="0"/>
              </a:spcBef>
              <a:spcAft>
                <a:spcPct val="0"/>
              </a:spcAft>
              <a:buClrTx/>
              <a:buSzTx/>
              <a:buFontTx/>
              <a:buNone/>
              <a:tabLst/>
              <a:defRPr/>
            </a:pPr>
            <a:endParaRPr kumimoji="0" lang="fr-FR"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MyCompare</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const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void * a,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const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void * b)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return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 -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*)b);</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*item =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bsearch</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(&amp;key, an, 5,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int</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MyCompare</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3907499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指针基本概念回顾</a:t>
            </a:r>
            <a:endParaRPr lang="en-US" altLang="zh-CN" dirty="0">
              <a:solidFill>
                <a:schemeClr val="bg1">
                  <a:lumMod val="75000"/>
                </a:schemeClr>
              </a:solidFill>
            </a:endParaRPr>
          </a:p>
          <a:p>
            <a:r>
              <a:rPr lang="zh-CN" altLang="en-US" dirty="0">
                <a:solidFill>
                  <a:schemeClr val="bg1">
                    <a:lumMod val="75000"/>
                  </a:schemeClr>
                </a:solidFill>
              </a:rPr>
              <a:t>指向数组的指针与指针数组</a:t>
            </a:r>
            <a:endParaRPr lang="en-US" altLang="zh-CN" dirty="0">
              <a:solidFill>
                <a:schemeClr val="bg1">
                  <a:lumMod val="75000"/>
                </a:schemeClr>
              </a:solidFill>
            </a:endParaRPr>
          </a:p>
          <a:p>
            <a:r>
              <a:rPr lang="zh-CN" altLang="en-US" dirty="0">
                <a:solidFill>
                  <a:schemeClr val="bg1">
                    <a:lumMod val="75000"/>
                  </a:schemeClr>
                </a:solidFill>
              </a:rPr>
              <a:t>二级与多级指针</a:t>
            </a:r>
            <a:endParaRPr lang="en-US" altLang="zh-CN" dirty="0">
              <a:solidFill>
                <a:schemeClr val="bg1">
                  <a:lumMod val="75000"/>
                </a:schemeClr>
              </a:solidFill>
            </a:endParaRPr>
          </a:p>
          <a:p>
            <a:r>
              <a:rPr lang="zh-CN" altLang="en-US" dirty="0">
                <a:solidFill>
                  <a:schemeClr val="bg1">
                    <a:lumMod val="75000"/>
                  </a:schemeClr>
                </a:solidFill>
              </a:rPr>
              <a:t>带指针的函数与函数指针</a:t>
            </a:r>
            <a:endParaRPr lang="en-US" altLang="zh-CN" dirty="0">
              <a:solidFill>
                <a:schemeClr val="bg1">
                  <a:lumMod val="75000"/>
                </a:schemeClr>
              </a:solidFill>
            </a:endParaRPr>
          </a:p>
          <a:p>
            <a:r>
              <a:rPr lang="zh-CN" altLang="en-US" dirty="0"/>
              <a:t>高级内存管理技术</a:t>
            </a:r>
            <a:endParaRPr lang="en-US" altLang="zh-CN" dirty="0"/>
          </a:p>
          <a:p>
            <a:pPr lvl="1"/>
            <a:r>
              <a:rPr lang="en-US" altLang="zh-CN" dirty="0"/>
              <a:t> </a:t>
            </a:r>
            <a:r>
              <a:rPr lang="zh-CN" altLang="en-US" dirty="0"/>
              <a:t>动态内存分配</a:t>
            </a:r>
            <a:endParaRPr lang="en-US" altLang="zh-CN" dirty="0"/>
          </a:p>
          <a:p>
            <a:pPr lvl="1"/>
            <a:r>
              <a:rPr lang="en-US" altLang="zh-CN" dirty="0"/>
              <a:t> </a:t>
            </a:r>
            <a:r>
              <a:rPr lang="zh-CN" altLang="en-US" dirty="0"/>
              <a:t>内存池管理</a:t>
            </a:r>
            <a:endParaRPr lang="en-US" altLang="zh-CN" dirty="0"/>
          </a:p>
          <a:p>
            <a:r>
              <a:rPr lang="zh-CN" altLang="en-US" dirty="0">
                <a:solidFill>
                  <a:schemeClr val="bg1">
                    <a:lumMod val="75000"/>
                  </a:schemeClr>
                </a:solidFill>
              </a:rPr>
              <a:t>应用实例：链表</a:t>
            </a:r>
            <a:endParaRPr lang="en-US" altLang="zh-CN" dirty="0">
              <a:solidFill>
                <a:schemeClr val="bg1">
                  <a:lumMod val="75000"/>
                </a:schemeClr>
              </a:solidFill>
            </a:endParaRPr>
          </a:p>
          <a:p>
            <a:r>
              <a:rPr lang="zh-CN" altLang="en-US" dirty="0">
                <a:solidFill>
                  <a:schemeClr val="bg1">
                    <a:lumMod val="75000"/>
                  </a:schemeClr>
                </a:solidFill>
              </a:rPr>
              <a:t>内存调试与优化</a:t>
            </a:r>
            <a:endParaRPr lang="en-US" altLang="zh-CN" dirty="0">
              <a:solidFill>
                <a:schemeClr val="bg1">
                  <a:lumMod val="75000"/>
                </a:schemeClr>
              </a:solidFill>
            </a:endParaRPr>
          </a:p>
          <a:p>
            <a:endParaRPr lang="zh-CN" altLang="en-US" dirty="0"/>
          </a:p>
        </p:txBody>
      </p:sp>
    </p:spTree>
    <p:extLst>
      <p:ext uri="{BB962C8B-B14F-4D97-AF65-F5344CB8AC3E}">
        <p14:creationId xmlns:p14="http://schemas.microsoft.com/office/powerpoint/2010/main" val="3950382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52795-B568-49D0-9D9B-A6A8CBA4CA50}"/>
              </a:ext>
            </a:extLst>
          </p:cNvPr>
          <p:cNvSpPr>
            <a:spLocks noGrp="1"/>
          </p:cNvSpPr>
          <p:nvPr>
            <p:ph type="title"/>
          </p:nvPr>
        </p:nvSpPr>
        <p:spPr/>
        <p:txBody>
          <a:bodyPr/>
          <a:lstStyle/>
          <a:p>
            <a:r>
              <a:rPr lang="zh-CN" altLang="en-US" dirty="0"/>
              <a:t>动态内存分配</a:t>
            </a:r>
          </a:p>
        </p:txBody>
      </p:sp>
      <p:sp>
        <p:nvSpPr>
          <p:cNvPr id="3" name="内容占位符 2">
            <a:extLst>
              <a:ext uri="{FF2B5EF4-FFF2-40B4-BE49-F238E27FC236}">
                <a16:creationId xmlns:a16="http://schemas.microsoft.com/office/drawing/2014/main" id="{CA48DBAA-BB62-48AD-830F-C8A4BAE19E51}"/>
              </a:ext>
            </a:extLst>
          </p:cNvPr>
          <p:cNvSpPr>
            <a:spLocks noGrp="1"/>
          </p:cNvSpPr>
          <p:nvPr>
            <p:ph idx="1"/>
          </p:nvPr>
        </p:nvSpPr>
        <p:spPr/>
        <p:txBody>
          <a:bodyPr/>
          <a:lstStyle/>
          <a:p>
            <a:pPr lvl="0">
              <a:spcBef>
                <a:spcPts val="0"/>
              </a:spcBef>
            </a:pPr>
            <a:r>
              <a:rPr lang="zh-CN" altLang="en-US" dirty="0">
                <a:solidFill>
                  <a:prstClr val="black"/>
                </a:solidFill>
              </a:rPr>
              <a:t>动态内存分配，是在运行时动态申请一段内存空间，并通过指针的类型转换将其视为一个特定对象来使用</a:t>
            </a:r>
            <a:endParaRPr lang="en-US" altLang="zh-CN" dirty="0">
              <a:solidFill>
                <a:prstClr val="black"/>
              </a:solidFill>
            </a:endParaRPr>
          </a:p>
          <a:p>
            <a:pPr lvl="1">
              <a:spcBef>
                <a:spcPts val="0"/>
              </a:spcBef>
            </a:pPr>
            <a:r>
              <a:rPr lang="zh-CN" altLang="en-US" sz="2000" dirty="0">
                <a:solidFill>
                  <a:prstClr val="black"/>
                </a:solidFill>
              </a:rPr>
              <a:t>常用于创建动态数组、数据结构的结点</a:t>
            </a:r>
            <a:endParaRPr lang="en-US" altLang="zh-CN" sz="2000" dirty="0">
              <a:solidFill>
                <a:prstClr val="black"/>
              </a:solidFill>
            </a:endParaRPr>
          </a:p>
          <a:p>
            <a:pPr lvl="0">
              <a:spcBef>
                <a:spcPts val="0"/>
              </a:spcBef>
            </a:pPr>
            <a:r>
              <a:rPr lang="zh-CN" altLang="en-US" dirty="0">
                <a:solidFill>
                  <a:prstClr val="black"/>
                </a:solidFill>
              </a:rPr>
              <a:t>申请空间：内存分配函数</a:t>
            </a:r>
            <a:endParaRPr lang="en-US" altLang="zh-CN" dirty="0">
              <a:solidFill>
                <a:prstClr val="black"/>
              </a:solidFill>
            </a:endParaRPr>
          </a:p>
          <a:p>
            <a:pPr marL="452438" lvl="0" indent="0">
              <a:spcBef>
                <a:spcPts val="0"/>
              </a:spcBef>
              <a:buNone/>
            </a:pPr>
            <a:r>
              <a:rPr lang="en-US" altLang="zh-CN" dirty="0">
                <a:solidFill>
                  <a:srgbClr val="00B050"/>
                </a:solidFill>
              </a:rPr>
              <a:t>#include &lt;</a:t>
            </a:r>
            <a:r>
              <a:rPr lang="en-US" altLang="zh-CN" dirty="0" err="1">
                <a:solidFill>
                  <a:srgbClr val="00B050"/>
                </a:solidFill>
              </a:rPr>
              <a:t>stdlib.h</a:t>
            </a:r>
            <a:r>
              <a:rPr lang="en-US" altLang="zh-CN" dirty="0">
                <a:solidFill>
                  <a:srgbClr val="00B050"/>
                </a:solidFill>
              </a:rPr>
              <a:t>&gt;</a:t>
            </a:r>
          </a:p>
          <a:p>
            <a:pPr marL="452438" lvl="0" indent="0">
              <a:spcBef>
                <a:spcPts val="0"/>
              </a:spcBef>
              <a:buNone/>
            </a:pPr>
            <a:r>
              <a:rPr lang="en-US" altLang="zh-CN" dirty="0">
                <a:solidFill>
                  <a:srgbClr val="0070C0"/>
                </a:solidFill>
              </a:rPr>
              <a:t>void *malloc(unsigned int size);</a:t>
            </a:r>
          </a:p>
          <a:p>
            <a:pPr lvl="1">
              <a:spcBef>
                <a:spcPts val="0"/>
              </a:spcBef>
            </a:pPr>
            <a:r>
              <a:rPr lang="zh-CN" altLang="en-US" sz="2000" dirty="0">
                <a:solidFill>
                  <a:prstClr val="black"/>
                </a:solidFill>
              </a:rPr>
              <a:t>分配成功返回指向空类型</a:t>
            </a:r>
            <a:r>
              <a:rPr lang="en-US" altLang="zh-CN" sz="2000" dirty="0">
                <a:solidFill>
                  <a:srgbClr val="00B050"/>
                </a:solidFill>
              </a:rPr>
              <a:t>void</a:t>
            </a:r>
            <a:r>
              <a:rPr lang="zh-CN" altLang="en-US" sz="2000" dirty="0">
                <a:solidFill>
                  <a:prstClr val="black"/>
                </a:solidFill>
              </a:rPr>
              <a:t>的指针，失败返回</a:t>
            </a:r>
            <a:r>
              <a:rPr lang="en-US" altLang="zh-CN" sz="2000" dirty="0">
                <a:solidFill>
                  <a:srgbClr val="C00000"/>
                </a:solidFill>
              </a:rPr>
              <a:t>NULL</a:t>
            </a:r>
            <a:endParaRPr lang="zh-CN" altLang="en-US" dirty="0">
              <a:solidFill>
                <a:srgbClr val="C00000"/>
              </a:solidFill>
            </a:endParaRPr>
          </a:p>
          <a:p>
            <a:pPr lvl="0"/>
            <a:r>
              <a:rPr lang="zh-CN" altLang="en-US" dirty="0">
                <a:solidFill>
                  <a:prstClr val="black"/>
                </a:solidFill>
              </a:rPr>
              <a:t>常用调用方法（类型转换、大小计算）</a:t>
            </a:r>
            <a:endParaRPr lang="en-US" altLang="zh-CN" dirty="0">
              <a:solidFill>
                <a:prstClr val="black"/>
              </a:solidFill>
            </a:endParaRPr>
          </a:p>
          <a:p>
            <a:pPr marL="452438" lvl="0" indent="0">
              <a:buNone/>
            </a:pPr>
            <a:r>
              <a:rPr lang="en-US" altLang="zh-CN" dirty="0">
                <a:solidFill>
                  <a:prstClr val="black"/>
                </a:solidFill>
              </a:rPr>
              <a:t>int *p; p</a:t>
            </a:r>
            <a:r>
              <a:rPr lang="en-US" altLang="zh-CN" dirty="0">
                <a:solidFill>
                  <a:srgbClr val="0070C0"/>
                </a:solidFill>
              </a:rPr>
              <a:t>=(int *) </a:t>
            </a:r>
            <a:r>
              <a:rPr lang="en-US" altLang="zh-CN" dirty="0">
                <a:solidFill>
                  <a:prstClr val="black"/>
                </a:solidFill>
              </a:rPr>
              <a:t>malloc(n*</a:t>
            </a:r>
            <a:r>
              <a:rPr lang="en-US" altLang="zh-CN" dirty="0" err="1">
                <a:solidFill>
                  <a:srgbClr val="ED7D31"/>
                </a:solidFill>
              </a:rPr>
              <a:t>sizeof</a:t>
            </a:r>
            <a:r>
              <a:rPr lang="en-US" altLang="zh-CN" dirty="0">
                <a:solidFill>
                  <a:srgbClr val="ED7D31"/>
                </a:solidFill>
              </a:rPr>
              <a:t>(int)</a:t>
            </a:r>
            <a:r>
              <a:rPr lang="en-US" altLang="zh-CN" dirty="0">
                <a:solidFill>
                  <a:prstClr val="black"/>
                </a:solidFill>
              </a:rPr>
              <a:t>);</a:t>
            </a:r>
          </a:p>
          <a:p>
            <a:pPr marL="452438" lvl="0" indent="0">
              <a:buNone/>
            </a:pPr>
            <a:r>
              <a:rPr lang="en-US" altLang="zh-CN" dirty="0">
                <a:solidFill>
                  <a:prstClr val="black"/>
                </a:solidFill>
              </a:rPr>
              <a:t>if (p == NULL) exit(-1);  </a:t>
            </a:r>
            <a:r>
              <a:rPr lang="en-US" altLang="zh-CN" dirty="0">
                <a:solidFill>
                  <a:srgbClr val="00B050"/>
                </a:solidFill>
              </a:rPr>
              <a:t>// </a:t>
            </a:r>
            <a:r>
              <a:rPr lang="zh-CN" altLang="en-US" dirty="0">
                <a:solidFill>
                  <a:srgbClr val="00B050"/>
                </a:solidFill>
              </a:rPr>
              <a:t>处理分配失败情况</a:t>
            </a:r>
          </a:p>
          <a:p>
            <a:endParaRPr lang="zh-CN" altLang="en-US" dirty="0"/>
          </a:p>
        </p:txBody>
      </p:sp>
      <p:sp>
        <p:nvSpPr>
          <p:cNvPr id="4" name="对话气泡: 圆角矩形 3">
            <a:extLst>
              <a:ext uri="{FF2B5EF4-FFF2-40B4-BE49-F238E27FC236}">
                <a16:creationId xmlns:a16="http://schemas.microsoft.com/office/drawing/2014/main" id="{60E74D3A-B540-42AC-921D-7CE64BB3ED7F}"/>
              </a:ext>
            </a:extLst>
          </p:cNvPr>
          <p:cNvSpPr/>
          <p:nvPr/>
        </p:nvSpPr>
        <p:spPr>
          <a:xfrm>
            <a:off x="4981165" y="3101686"/>
            <a:ext cx="3468128" cy="858909"/>
          </a:xfrm>
          <a:prstGeom prst="wedgeRoundRectCallout">
            <a:avLst>
              <a:gd name="adj1" fmla="val -63699"/>
              <a:gd name="adj2" fmla="val 62368"/>
              <a:gd name="adj3" fmla="val 16667"/>
            </a:avLst>
          </a:prstGeom>
          <a:solidFill>
            <a:srgbClr val="ED7D31">
              <a:lumMod val="20000"/>
              <a:lumOff val="80000"/>
            </a:srgbClr>
          </a:solidFill>
          <a:ln w="6350" cap="flat" cmpd="sng" algn="ctr">
            <a:solidFill>
              <a:srgbClr val="ED7D31"/>
            </a:solidFill>
            <a:prstDash val="solid"/>
            <a:miter lim="800000"/>
          </a:ln>
          <a:effectLst/>
        </p:spPr>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微软雅黑"/>
                <a:cs typeface="+mn-cs"/>
              </a:rPr>
              <a:t>unsigned int</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的大小是四字节，最大可申请</a:t>
            </a:r>
            <a:r>
              <a:rPr kumimoji="0" lang="en-US" altLang="zh-CN" sz="2000" b="0" i="0" u="none" strike="noStrike" kern="1200" cap="none" spc="0" normalizeH="0" baseline="0" noProof="0" dirty="0">
                <a:ln>
                  <a:noFill/>
                </a:ln>
                <a:solidFill>
                  <a:prstClr val="black"/>
                </a:solidFill>
                <a:effectLst/>
                <a:uLnTx/>
                <a:uFillTx/>
                <a:latin typeface="Calibri"/>
                <a:ea typeface="微软雅黑"/>
                <a:cs typeface="+mn-cs"/>
              </a:rPr>
              <a:t>2</a:t>
            </a:r>
            <a:r>
              <a:rPr kumimoji="0" lang="en-US" altLang="zh-CN" sz="2000" b="0" i="0" u="none" strike="noStrike" kern="1200" cap="none" spc="0" normalizeH="0" baseline="30000" noProof="0" dirty="0">
                <a:ln>
                  <a:noFill/>
                </a:ln>
                <a:solidFill>
                  <a:prstClr val="black"/>
                </a:solidFill>
                <a:effectLst/>
                <a:uLnTx/>
                <a:uFillTx/>
                <a:latin typeface="Calibri"/>
                <a:ea typeface="微软雅黑"/>
                <a:cs typeface="+mn-cs"/>
              </a:rPr>
              <a:t>32</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字节</a:t>
            </a:r>
            <a:r>
              <a:rPr kumimoji="0" lang="en-US" altLang="zh-CN" sz="2000" b="0" i="0" u="none" strike="noStrike" kern="1200" cap="none" spc="0" normalizeH="0" baseline="0" noProof="0" dirty="0">
                <a:ln>
                  <a:noFill/>
                </a:ln>
                <a:solidFill>
                  <a:prstClr val="black"/>
                </a:solidFill>
                <a:effectLst/>
                <a:uLnTx/>
                <a:uFillTx/>
                <a:latin typeface="Calibri"/>
                <a:ea typeface="微软雅黑"/>
                <a:cs typeface="+mn-cs"/>
              </a:rPr>
              <a:t>/4GB</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空间</a:t>
            </a:r>
          </a:p>
        </p:txBody>
      </p:sp>
    </p:spTree>
    <p:extLst>
      <p:ext uri="{BB962C8B-B14F-4D97-AF65-F5344CB8AC3E}">
        <p14:creationId xmlns:p14="http://schemas.microsoft.com/office/powerpoint/2010/main" val="23014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9A010B-6501-4A2A-8DEB-03C4A856483D}"/>
              </a:ext>
            </a:extLst>
          </p:cNvPr>
          <p:cNvSpPr>
            <a:spLocks noGrp="1"/>
          </p:cNvSpPr>
          <p:nvPr>
            <p:ph type="title"/>
          </p:nvPr>
        </p:nvSpPr>
        <p:spPr/>
        <p:txBody>
          <a:bodyPr/>
          <a:lstStyle/>
          <a:p>
            <a:r>
              <a:rPr lang="zh-CN" altLang="en-US" dirty="0"/>
              <a:t>指针变量的声明</a:t>
            </a:r>
          </a:p>
        </p:txBody>
      </p:sp>
      <p:sp>
        <p:nvSpPr>
          <p:cNvPr id="3" name="内容占位符 2">
            <a:extLst>
              <a:ext uri="{FF2B5EF4-FFF2-40B4-BE49-F238E27FC236}">
                <a16:creationId xmlns:a16="http://schemas.microsoft.com/office/drawing/2014/main" id="{E3928738-F705-4F04-A8E6-1D60CBCE07D1}"/>
              </a:ext>
            </a:extLst>
          </p:cNvPr>
          <p:cNvSpPr>
            <a:spLocks noGrp="1"/>
          </p:cNvSpPr>
          <p:nvPr>
            <p:ph idx="1"/>
          </p:nvPr>
        </p:nvSpPr>
        <p:spPr>
          <a:xfrm>
            <a:off x="301625" y="1556792"/>
            <a:ext cx="8701698" cy="4542383"/>
          </a:xfrm>
        </p:spPr>
        <p:txBody>
          <a:bodyPr/>
          <a:lstStyle/>
          <a:p>
            <a:pPr lvl="0"/>
            <a:r>
              <a:rPr lang="zh-CN" altLang="en-US" dirty="0">
                <a:solidFill>
                  <a:prstClr val="black"/>
                </a:solidFill>
              </a:rPr>
              <a:t>指向复杂数据类型的指针</a:t>
            </a:r>
          </a:p>
          <a:p>
            <a:pPr lvl="1"/>
            <a:r>
              <a:rPr lang="en-US" altLang="zh-CN" sz="1800" dirty="0">
                <a:solidFill>
                  <a:srgbClr val="0070C0"/>
                </a:solidFill>
              </a:rPr>
              <a:t>int (*</a:t>
            </a:r>
            <a:r>
              <a:rPr lang="en-US" altLang="zh-CN" sz="1800" dirty="0" err="1">
                <a:solidFill>
                  <a:srgbClr val="0070C0"/>
                </a:solidFill>
              </a:rPr>
              <a:t>ptr</a:t>
            </a:r>
            <a:r>
              <a:rPr lang="en-US" altLang="zh-CN" sz="1800" dirty="0">
                <a:solidFill>
                  <a:srgbClr val="0070C0"/>
                </a:solidFill>
              </a:rPr>
              <a:t>)[5];    </a:t>
            </a:r>
            <a:r>
              <a:rPr lang="en-US" altLang="zh-CN" sz="1800" dirty="0">
                <a:solidFill>
                  <a:srgbClr val="00B050"/>
                </a:solidFill>
              </a:rPr>
              <a:t>//</a:t>
            </a:r>
            <a:r>
              <a:rPr lang="en-US" altLang="zh-CN" sz="1800" dirty="0" err="1">
                <a:solidFill>
                  <a:srgbClr val="00B050"/>
                </a:solidFill>
              </a:rPr>
              <a:t>ptr</a:t>
            </a:r>
            <a:r>
              <a:rPr lang="zh-CN" altLang="en-US" sz="1800" dirty="0">
                <a:solidFill>
                  <a:srgbClr val="00B050"/>
                </a:solidFill>
              </a:rPr>
              <a:t>是指向由</a:t>
            </a:r>
            <a:r>
              <a:rPr lang="en-US" altLang="zh-CN" sz="1800" dirty="0">
                <a:solidFill>
                  <a:srgbClr val="00B050"/>
                </a:solidFill>
              </a:rPr>
              <a:t>5</a:t>
            </a:r>
            <a:r>
              <a:rPr lang="zh-CN" altLang="en-US" sz="1800" dirty="0">
                <a:solidFill>
                  <a:srgbClr val="00B050"/>
                </a:solidFill>
              </a:rPr>
              <a:t>个整型元素构成的数组的指针变量</a:t>
            </a:r>
            <a:endParaRPr lang="en-US" altLang="zh-CN" sz="1800" dirty="0">
              <a:solidFill>
                <a:srgbClr val="00B050"/>
              </a:solidFill>
            </a:endParaRPr>
          </a:p>
          <a:p>
            <a:pPr lvl="1"/>
            <a:r>
              <a:rPr lang="en-US" altLang="zh-CN" sz="1800" dirty="0">
                <a:solidFill>
                  <a:srgbClr val="0070C0"/>
                </a:solidFill>
              </a:rPr>
              <a:t>int **</a:t>
            </a:r>
            <a:r>
              <a:rPr lang="en-US" altLang="zh-CN" sz="1800" dirty="0" err="1">
                <a:solidFill>
                  <a:srgbClr val="0070C0"/>
                </a:solidFill>
              </a:rPr>
              <a:t>ip</a:t>
            </a:r>
            <a:r>
              <a:rPr lang="en-US" altLang="zh-CN" sz="1800" dirty="0">
                <a:solidFill>
                  <a:srgbClr val="0070C0"/>
                </a:solidFill>
              </a:rPr>
              <a:t>;          </a:t>
            </a:r>
            <a:r>
              <a:rPr lang="en-US" altLang="zh-CN" sz="1800" dirty="0">
                <a:solidFill>
                  <a:srgbClr val="00B050"/>
                </a:solidFill>
              </a:rPr>
              <a:t>//</a:t>
            </a:r>
            <a:r>
              <a:rPr lang="en-US" altLang="zh-CN" sz="1800" dirty="0" err="1">
                <a:solidFill>
                  <a:srgbClr val="00B050"/>
                </a:solidFill>
              </a:rPr>
              <a:t>ip</a:t>
            </a:r>
            <a:r>
              <a:rPr lang="zh-CN" altLang="en-US" sz="1800" dirty="0">
                <a:solidFill>
                  <a:srgbClr val="00B050"/>
                </a:solidFill>
              </a:rPr>
              <a:t>是一个“指向整型量的指针变量”的指针变量</a:t>
            </a:r>
          </a:p>
          <a:p>
            <a:pPr lvl="1"/>
            <a:r>
              <a:rPr lang="en-US" altLang="zh-CN" sz="1800" dirty="0">
                <a:solidFill>
                  <a:srgbClr val="0070C0"/>
                </a:solidFill>
              </a:rPr>
              <a:t>int *</a:t>
            </a:r>
            <a:r>
              <a:rPr lang="en-US" altLang="zh-CN" sz="1800" dirty="0" err="1">
                <a:solidFill>
                  <a:srgbClr val="0070C0"/>
                </a:solidFill>
              </a:rPr>
              <a:t>fip</a:t>
            </a:r>
            <a:r>
              <a:rPr lang="en-US" altLang="zh-CN" sz="1800" dirty="0">
                <a:solidFill>
                  <a:srgbClr val="0070C0"/>
                </a:solidFill>
              </a:rPr>
              <a:t>();        </a:t>
            </a:r>
            <a:r>
              <a:rPr lang="en-US" altLang="zh-CN" sz="1800" dirty="0">
                <a:solidFill>
                  <a:srgbClr val="00B050"/>
                </a:solidFill>
              </a:rPr>
              <a:t>//</a:t>
            </a:r>
            <a:r>
              <a:rPr lang="en-US" altLang="zh-CN" sz="1800" dirty="0" err="1">
                <a:solidFill>
                  <a:srgbClr val="00B050"/>
                </a:solidFill>
              </a:rPr>
              <a:t>fip</a:t>
            </a:r>
            <a:r>
              <a:rPr lang="zh-CN" altLang="en-US" sz="1800" dirty="0">
                <a:solidFill>
                  <a:srgbClr val="00B050"/>
                </a:solidFill>
              </a:rPr>
              <a:t>是返回整型指针的函数（函数声明）</a:t>
            </a:r>
          </a:p>
          <a:p>
            <a:pPr lvl="1"/>
            <a:r>
              <a:rPr lang="en-US" altLang="zh-CN" sz="1800" dirty="0">
                <a:solidFill>
                  <a:srgbClr val="0070C0"/>
                </a:solidFill>
              </a:rPr>
              <a:t>int (*</a:t>
            </a:r>
            <a:r>
              <a:rPr lang="en-US" altLang="zh-CN" sz="1800" dirty="0" err="1">
                <a:solidFill>
                  <a:srgbClr val="0070C0"/>
                </a:solidFill>
              </a:rPr>
              <a:t>pti</a:t>
            </a:r>
            <a:r>
              <a:rPr lang="en-US" altLang="zh-CN" sz="1800" dirty="0">
                <a:solidFill>
                  <a:srgbClr val="0070C0"/>
                </a:solidFill>
              </a:rPr>
              <a:t>)();     </a:t>
            </a:r>
            <a:r>
              <a:rPr lang="en-US" altLang="zh-CN" sz="1800" dirty="0">
                <a:solidFill>
                  <a:srgbClr val="00B050"/>
                </a:solidFill>
              </a:rPr>
              <a:t>//</a:t>
            </a:r>
            <a:r>
              <a:rPr lang="en-US" altLang="zh-CN" sz="1800" dirty="0" err="1">
                <a:solidFill>
                  <a:srgbClr val="00B050"/>
                </a:solidFill>
              </a:rPr>
              <a:t>pti</a:t>
            </a:r>
            <a:r>
              <a:rPr lang="zh-CN" altLang="en-US" sz="1800" dirty="0">
                <a:solidFill>
                  <a:srgbClr val="00B050"/>
                </a:solidFill>
              </a:rPr>
              <a:t>是指向一个返回整数的函数的指针变量</a:t>
            </a:r>
          </a:p>
          <a:p>
            <a:pPr lvl="1"/>
            <a:r>
              <a:rPr lang="en-US" altLang="zh-CN" sz="1800" dirty="0">
                <a:solidFill>
                  <a:srgbClr val="0070C0"/>
                </a:solidFill>
              </a:rPr>
              <a:t>int *(*</a:t>
            </a:r>
            <a:r>
              <a:rPr lang="en-US" altLang="zh-CN" sz="1800" dirty="0" err="1">
                <a:solidFill>
                  <a:srgbClr val="0070C0"/>
                </a:solidFill>
              </a:rPr>
              <a:t>pfpi</a:t>
            </a:r>
            <a:r>
              <a:rPr lang="en-US" altLang="zh-CN" sz="1800" dirty="0">
                <a:solidFill>
                  <a:srgbClr val="0070C0"/>
                </a:solidFill>
              </a:rPr>
              <a:t>)(); </a:t>
            </a:r>
            <a:r>
              <a:rPr lang="en-US" altLang="zh-CN" sz="1800" dirty="0">
                <a:solidFill>
                  <a:srgbClr val="00B050"/>
                </a:solidFill>
              </a:rPr>
              <a:t>//</a:t>
            </a:r>
            <a:r>
              <a:rPr lang="en-US" altLang="zh-CN" sz="1800" dirty="0" err="1">
                <a:solidFill>
                  <a:srgbClr val="00B050"/>
                </a:solidFill>
              </a:rPr>
              <a:t>pfpi</a:t>
            </a:r>
            <a:r>
              <a:rPr lang="zh-CN" altLang="en-US" sz="1800" dirty="0">
                <a:solidFill>
                  <a:srgbClr val="00B050"/>
                </a:solidFill>
              </a:rPr>
              <a:t>是一个指向函数的指针变量，该函数返回指向整数的指针</a:t>
            </a:r>
          </a:p>
          <a:p>
            <a:pPr>
              <a:spcBef>
                <a:spcPts val="1800"/>
              </a:spcBef>
            </a:pPr>
            <a:r>
              <a:rPr lang="zh-CN" altLang="en-US" dirty="0">
                <a:solidFill>
                  <a:prstClr val="black"/>
                </a:solidFill>
              </a:rPr>
              <a:t>指针变量也占据内存空间（在</a:t>
            </a:r>
            <a:r>
              <a:rPr lang="en-US" altLang="zh-CN" dirty="0">
                <a:solidFill>
                  <a:prstClr val="black"/>
                </a:solidFill>
              </a:rPr>
              <a:t>32/64</a:t>
            </a:r>
            <a:r>
              <a:rPr lang="zh-CN" altLang="en-US" dirty="0">
                <a:solidFill>
                  <a:prstClr val="black"/>
                </a:solidFill>
              </a:rPr>
              <a:t>位系统上分别占</a:t>
            </a:r>
            <a:r>
              <a:rPr lang="en-US" altLang="zh-CN" dirty="0">
                <a:solidFill>
                  <a:prstClr val="black"/>
                </a:solidFill>
              </a:rPr>
              <a:t>4/8</a:t>
            </a:r>
            <a:r>
              <a:rPr lang="zh-CN" altLang="en-US" dirty="0">
                <a:solidFill>
                  <a:prstClr val="black"/>
                </a:solidFill>
              </a:rPr>
              <a:t>字节）</a:t>
            </a:r>
          </a:p>
          <a:p>
            <a:r>
              <a:rPr lang="zh-CN" altLang="en-US" dirty="0"/>
              <a:t>调试指针时可使用 </a:t>
            </a:r>
            <a:r>
              <a:rPr lang="en-US" altLang="zh-CN" dirty="0"/>
              <a:t>%p </a:t>
            </a:r>
            <a:r>
              <a:rPr lang="zh-CN" altLang="en-US" dirty="0"/>
              <a:t>打印指针所指向的地址</a:t>
            </a:r>
          </a:p>
        </p:txBody>
      </p:sp>
      <p:sp>
        <p:nvSpPr>
          <p:cNvPr id="4" name="卷形: 垂直 4">
            <a:extLst>
              <a:ext uri="{FF2B5EF4-FFF2-40B4-BE49-F238E27FC236}">
                <a16:creationId xmlns:a16="http://schemas.microsoft.com/office/drawing/2014/main" id="{480C79D0-8A6D-42B1-98BF-3D42276887AA}"/>
              </a:ext>
            </a:extLst>
          </p:cNvPr>
          <p:cNvSpPr/>
          <p:nvPr/>
        </p:nvSpPr>
        <p:spPr bwMode="auto">
          <a:xfrm>
            <a:off x="668215" y="5380339"/>
            <a:ext cx="8174160" cy="1086000"/>
          </a:xfrm>
          <a:prstGeom prst="verticalScroll">
            <a:avLst>
              <a:gd name="adj" fmla="val 477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num = 10;</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 = &amp;num;</a:t>
            </a:r>
          </a:p>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("Address of num: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 (void *)p);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输出地址如</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0x7ffd6b0c4b9c</a:t>
            </a:r>
          </a:p>
        </p:txBody>
      </p:sp>
    </p:spTree>
    <p:extLst>
      <p:ext uri="{BB962C8B-B14F-4D97-AF65-F5344CB8AC3E}">
        <p14:creationId xmlns:p14="http://schemas.microsoft.com/office/powerpoint/2010/main" val="3102590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C2024-7438-4597-9FDB-1105EE3754BF}"/>
              </a:ext>
            </a:extLst>
          </p:cNvPr>
          <p:cNvSpPr>
            <a:spLocks noGrp="1"/>
          </p:cNvSpPr>
          <p:nvPr>
            <p:ph type="title"/>
          </p:nvPr>
        </p:nvSpPr>
        <p:spPr/>
        <p:txBody>
          <a:bodyPr/>
          <a:lstStyle/>
          <a:p>
            <a:r>
              <a:rPr lang="zh-CN" altLang="en-US" dirty="0"/>
              <a:t>动态内存分配</a:t>
            </a:r>
          </a:p>
        </p:txBody>
      </p:sp>
      <p:sp>
        <p:nvSpPr>
          <p:cNvPr id="3" name="内容占位符 2">
            <a:extLst>
              <a:ext uri="{FF2B5EF4-FFF2-40B4-BE49-F238E27FC236}">
                <a16:creationId xmlns:a16="http://schemas.microsoft.com/office/drawing/2014/main" id="{8640045B-82EA-40CD-81E6-CA10D44382A3}"/>
              </a:ext>
            </a:extLst>
          </p:cNvPr>
          <p:cNvSpPr>
            <a:spLocks noGrp="1"/>
          </p:cNvSpPr>
          <p:nvPr>
            <p:ph idx="1"/>
          </p:nvPr>
        </p:nvSpPr>
        <p:spPr>
          <a:xfrm>
            <a:off x="301625" y="1380392"/>
            <a:ext cx="8540750" cy="5345723"/>
          </a:xfrm>
        </p:spPr>
        <p:txBody>
          <a:bodyPr/>
          <a:lstStyle/>
          <a:p>
            <a:pPr lvl="0">
              <a:spcBef>
                <a:spcPts val="0"/>
              </a:spcBef>
            </a:pPr>
            <a:r>
              <a:rPr lang="zh-CN" altLang="en-US" sz="2400" dirty="0">
                <a:solidFill>
                  <a:prstClr val="black"/>
                </a:solidFill>
              </a:rPr>
              <a:t>申请空间：内存分配函数</a:t>
            </a:r>
            <a:endParaRPr lang="en-US" altLang="zh-CN" sz="2400" dirty="0">
              <a:solidFill>
                <a:prstClr val="black"/>
              </a:solidFill>
            </a:endParaRPr>
          </a:p>
          <a:p>
            <a:pPr marL="452438" lvl="0" indent="0">
              <a:spcBef>
                <a:spcPts val="0"/>
              </a:spcBef>
              <a:buNone/>
            </a:pPr>
            <a:r>
              <a:rPr lang="en-US" altLang="zh-CN" dirty="0">
                <a:solidFill>
                  <a:srgbClr val="0070C0"/>
                </a:solidFill>
              </a:rPr>
              <a:t>void *</a:t>
            </a:r>
            <a:r>
              <a:rPr lang="en-US" altLang="zh-CN" dirty="0" err="1">
                <a:solidFill>
                  <a:srgbClr val="0070C0"/>
                </a:solidFill>
              </a:rPr>
              <a:t>calloc</a:t>
            </a:r>
            <a:r>
              <a:rPr lang="en-US" altLang="zh-CN" dirty="0">
                <a:solidFill>
                  <a:srgbClr val="0070C0"/>
                </a:solidFill>
              </a:rPr>
              <a:t>(</a:t>
            </a:r>
            <a:r>
              <a:rPr lang="en-US" altLang="zh-CN" dirty="0" err="1">
                <a:solidFill>
                  <a:srgbClr val="0070C0"/>
                </a:solidFill>
              </a:rPr>
              <a:t>size_t</a:t>
            </a:r>
            <a:r>
              <a:rPr lang="en-US" altLang="zh-CN" dirty="0">
                <a:solidFill>
                  <a:srgbClr val="0070C0"/>
                </a:solidFill>
              </a:rPr>
              <a:t> </a:t>
            </a:r>
            <a:r>
              <a:rPr lang="en-US" altLang="zh-CN" dirty="0" err="1">
                <a:solidFill>
                  <a:srgbClr val="0070C0"/>
                </a:solidFill>
              </a:rPr>
              <a:t>nmemb</a:t>
            </a:r>
            <a:r>
              <a:rPr lang="en-US" altLang="zh-CN" dirty="0">
                <a:solidFill>
                  <a:srgbClr val="0070C0"/>
                </a:solidFill>
              </a:rPr>
              <a:t>, </a:t>
            </a:r>
            <a:r>
              <a:rPr lang="en-US" altLang="zh-CN" dirty="0" err="1">
                <a:solidFill>
                  <a:srgbClr val="0070C0"/>
                </a:solidFill>
              </a:rPr>
              <a:t>size_t</a:t>
            </a:r>
            <a:r>
              <a:rPr lang="en-US" altLang="zh-CN" dirty="0">
                <a:solidFill>
                  <a:srgbClr val="0070C0"/>
                </a:solidFill>
              </a:rPr>
              <a:t> size);</a:t>
            </a:r>
          </a:p>
          <a:p>
            <a:pPr lvl="1">
              <a:spcBef>
                <a:spcPts val="0"/>
              </a:spcBef>
            </a:pPr>
            <a:r>
              <a:rPr lang="zh-CN" altLang="en-US" sz="2000" dirty="0"/>
              <a:t>为</a:t>
            </a:r>
            <a:r>
              <a:rPr lang="en-US" altLang="zh-CN" sz="2000" dirty="0" err="1"/>
              <a:t>nmemb</a:t>
            </a:r>
            <a:r>
              <a:rPr lang="zh-CN" altLang="en-US" sz="2000" dirty="0"/>
              <a:t>个元素的数组分配内存空间，其中每个元素的长度都是</a:t>
            </a:r>
            <a:r>
              <a:rPr lang="en-US" altLang="zh-CN" sz="2000" dirty="0"/>
              <a:t>size</a:t>
            </a:r>
            <a:r>
              <a:rPr lang="zh-CN" altLang="en-US" sz="2000" dirty="0"/>
              <a:t>个字节</a:t>
            </a:r>
            <a:endParaRPr lang="en-US" altLang="zh-CN" sz="2000" dirty="0"/>
          </a:p>
          <a:p>
            <a:pPr lvl="1">
              <a:spcBef>
                <a:spcPts val="0"/>
              </a:spcBef>
            </a:pPr>
            <a:r>
              <a:rPr lang="zh-CN" altLang="en-US" sz="2000" dirty="0"/>
              <a:t>分配成功返回指向空类型</a:t>
            </a:r>
            <a:r>
              <a:rPr lang="en-US" altLang="zh-CN" sz="2000" dirty="0"/>
              <a:t>void</a:t>
            </a:r>
            <a:r>
              <a:rPr lang="zh-CN" altLang="en-US" sz="2000" dirty="0"/>
              <a:t>的指针，</a:t>
            </a:r>
            <a:r>
              <a:rPr lang="zh-CN" altLang="en-US" sz="2000" dirty="0">
                <a:solidFill>
                  <a:srgbClr val="C00000"/>
                </a:solidFill>
              </a:rPr>
              <a:t>并将所有字节初始化为</a:t>
            </a:r>
            <a:r>
              <a:rPr lang="en-US" altLang="zh-CN" sz="2000" dirty="0">
                <a:solidFill>
                  <a:srgbClr val="C00000"/>
                </a:solidFill>
              </a:rPr>
              <a:t>0</a:t>
            </a:r>
            <a:r>
              <a:rPr lang="zh-CN" altLang="en-US" sz="2000" dirty="0"/>
              <a:t>；失败返回</a:t>
            </a:r>
            <a:r>
              <a:rPr lang="en-US" altLang="zh-CN" sz="2000" dirty="0"/>
              <a:t>NULL</a:t>
            </a:r>
          </a:p>
          <a:p>
            <a:pPr marL="452438" lvl="0" indent="0">
              <a:spcBef>
                <a:spcPts val="0"/>
              </a:spcBef>
              <a:buNone/>
            </a:pPr>
            <a:endParaRPr lang="en-US" altLang="zh-CN" sz="2400" dirty="0">
              <a:solidFill>
                <a:srgbClr val="C00000"/>
              </a:solidFill>
            </a:endParaRPr>
          </a:p>
          <a:p>
            <a:pPr lvl="0">
              <a:spcBef>
                <a:spcPts val="0"/>
              </a:spcBef>
            </a:pPr>
            <a:r>
              <a:rPr lang="zh-CN" altLang="en-US" sz="2400" dirty="0">
                <a:solidFill>
                  <a:prstClr val="black"/>
                </a:solidFill>
              </a:rPr>
              <a:t>分配空间后，可以用 </a:t>
            </a:r>
            <a:r>
              <a:rPr lang="en-US" altLang="zh-CN" sz="2400" dirty="0" err="1">
                <a:solidFill>
                  <a:prstClr val="black"/>
                </a:solidFill>
              </a:rPr>
              <a:t>realloc</a:t>
            </a:r>
            <a:r>
              <a:rPr lang="en-US" altLang="zh-CN" sz="2400" dirty="0">
                <a:solidFill>
                  <a:prstClr val="black"/>
                </a:solidFill>
              </a:rPr>
              <a:t> </a:t>
            </a:r>
            <a:r>
              <a:rPr lang="zh-CN" altLang="en-US" sz="2400" dirty="0">
                <a:solidFill>
                  <a:prstClr val="black"/>
                </a:solidFill>
              </a:rPr>
              <a:t>调整大小</a:t>
            </a:r>
            <a:endParaRPr lang="en-US" altLang="zh-CN" sz="2400" dirty="0">
              <a:solidFill>
                <a:prstClr val="black"/>
              </a:solidFill>
            </a:endParaRPr>
          </a:p>
          <a:p>
            <a:pPr marL="452438" lvl="0" indent="0">
              <a:spcBef>
                <a:spcPts val="0"/>
              </a:spcBef>
              <a:buNone/>
            </a:pPr>
            <a:r>
              <a:rPr lang="en-US" altLang="zh-CN" dirty="0">
                <a:solidFill>
                  <a:srgbClr val="0070C0"/>
                </a:solidFill>
              </a:rPr>
              <a:t>void *</a:t>
            </a:r>
            <a:r>
              <a:rPr lang="en-US" altLang="zh-CN" dirty="0" err="1">
                <a:solidFill>
                  <a:srgbClr val="0070C0"/>
                </a:solidFill>
              </a:rPr>
              <a:t>realloc</a:t>
            </a:r>
            <a:r>
              <a:rPr lang="en-US" altLang="zh-CN" dirty="0">
                <a:solidFill>
                  <a:srgbClr val="0070C0"/>
                </a:solidFill>
              </a:rPr>
              <a:t>(void *</a:t>
            </a:r>
            <a:r>
              <a:rPr lang="en-US" altLang="zh-CN" dirty="0" err="1">
                <a:solidFill>
                  <a:srgbClr val="0070C0"/>
                </a:solidFill>
              </a:rPr>
              <a:t>ptr</a:t>
            </a:r>
            <a:r>
              <a:rPr lang="en-US" altLang="zh-CN" dirty="0">
                <a:solidFill>
                  <a:srgbClr val="0070C0"/>
                </a:solidFill>
              </a:rPr>
              <a:t>, </a:t>
            </a:r>
            <a:r>
              <a:rPr lang="en-US" altLang="zh-CN" dirty="0" err="1">
                <a:solidFill>
                  <a:srgbClr val="0070C0"/>
                </a:solidFill>
              </a:rPr>
              <a:t>size_t</a:t>
            </a:r>
            <a:r>
              <a:rPr lang="en-US" altLang="zh-CN" dirty="0">
                <a:solidFill>
                  <a:srgbClr val="0070C0"/>
                </a:solidFill>
              </a:rPr>
              <a:t> size);</a:t>
            </a:r>
          </a:p>
          <a:p>
            <a:pPr lvl="1">
              <a:spcBef>
                <a:spcPts val="0"/>
              </a:spcBef>
            </a:pPr>
            <a:r>
              <a:rPr lang="zh-CN" altLang="en-US" sz="2000" dirty="0"/>
              <a:t>为</a:t>
            </a:r>
            <a:r>
              <a:rPr lang="en-US" altLang="zh-CN" sz="2000" dirty="0" err="1"/>
              <a:t>ptr</a:t>
            </a:r>
            <a:r>
              <a:rPr lang="zh-CN" altLang="en-US" sz="2000" dirty="0"/>
              <a:t>指向的动态分配内存重新分配为大小为</a:t>
            </a:r>
            <a:r>
              <a:rPr lang="en-US" altLang="zh-CN" sz="2000" dirty="0"/>
              <a:t>size</a:t>
            </a:r>
            <a:r>
              <a:rPr lang="zh-CN" altLang="en-US" sz="2000" dirty="0"/>
              <a:t>个字节的空间。新尺寸可能会大于或小于原有尺寸</a:t>
            </a:r>
            <a:endParaRPr lang="en-US" altLang="zh-CN" sz="2000" dirty="0"/>
          </a:p>
          <a:p>
            <a:pPr lvl="1">
              <a:spcBef>
                <a:spcPts val="0"/>
              </a:spcBef>
            </a:pPr>
            <a:r>
              <a:rPr lang="zh-CN" altLang="en-US" sz="2000" dirty="0"/>
              <a:t>分配成功返回指向空类型</a:t>
            </a:r>
            <a:r>
              <a:rPr lang="en-US" altLang="zh-CN" sz="2000" dirty="0"/>
              <a:t>void</a:t>
            </a:r>
            <a:r>
              <a:rPr lang="zh-CN" altLang="en-US" sz="2000" dirty="0"/>
              <a:t>的指针，失败返回</a:t>
            </a:r>
            <a:r>
              <a:rPr lang="en-US" altLang="zh-CN" sz="2000" dirty="0"/>
              <a:t>NULL</a:t>
            </a:r>
          </a:p>
          <a:p>
            <a:pPr lvl="1">
              <a:spcBef>
                <a:spcPts val="0"/>
              </a:spcBef>
            </a:pPr>
            <a:r>
              <a:rPr lang="en-US" altLang="zh-CN" sz="2000" dirty="0" err="1"/>
              <a:t>ptr</a:t>
            </a:r>
            <a:r>
              <a:rPr lang="zh-CN" altLang="en-US" sz="2000" dirty="0"/>
              <a:t>必须是通过</a:t>
            </a:r>
            <a:r>
              <a:rPr lang="en-US" altLang="zh-CN" sz="2000" dirty="0"/>
              <a:t>malloc</a:t>
            </a:r>
            <a:r>
              <a:rPr lang="zh-CN" altLang="en-US" sz="2000" dirty="0"/>
              <a:t>或</a:t>
            </a:r>
            <a:r>
              <a:rPr lang="en-US" altLang="zh-CN" sz="2000" dirty="0" err="1"/>
              <a:t>calloc</a:t>
            </a:r>
            <a:r>
              <a:rPr lang="zh-CN" altLang="en-US" sz="2000" dirty="0"/>
              <a:t>获得指针</a:t>
            </a:r>
          </a:p>
          <a:p>
            <a:endParaRPr lang="zh-CN" altLang="en-US" dirty="0"/>
          </a:p>
        </p:txBody>
      </p:sp>
    </p:spTree>
    <p:extLst>
      <p:ext uri="{BB962C8B-B14F-4D97-AF65-F5344CB8AC3E}">
        <p14:creationId xmlns:p14="http://schemas.microsoft.com/office/powerpoint/2010/main" val="3182763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68A2A-D662-4340-8360-BEBF10E58510}"/>
              </a:ext>
            </a:extLst>
          </p:cNvPr>
          <p:cNvSpPr>
            <a:spLocks noGrp="1"/>
          </p:cNvSpPr>
          <p:nvPr>
            <p:ph type="title"/>
          </p:nvPr>
        </p:nvSpPr>
        <p:spPr/>
        <p:txBody>
          <a:bodyPr/>
          <a:lstStyle/>
          <a:p>
            <a:r>
              <a:rPr lang="zh-CN" altLang="en-US" dirty="0"/>
              <a:t>动态内存释放</a:t>
            </a:r>
          </a:p>
        </p:txBody>
      </p:sp>
      <p:sp>
        <p:nvSpPr>
          <p:cNvPr id="3" name="内容占位符 2">
            <a:extLst>
              <a:ext uri="{FF2B5EF4-FFF2-40B4-BE49-F238E27FC236}">
                <a16:creationId xmlns:a16="http://schemas.microsoft.com/office/drawing/2014/main" id="{38E3BC4B-C87B-43A2-90A1-336D441C38BC}"/>
              </a:ext>
            </a:extLst>
          </p:cNvPr>
          <p:cNvSpPr>
            <a:spLocks noGrp="1"/>
          </p:cNvSpPr>
          <p:nvPr>
            <p:ph idx="1"/>
          </p:nvPr>
        </p:nvSpPr>
        <p:spPr/>
        <p:txBody>
          <a:bodyPr/>
          <a:lstStyle/>
          <a:p>
            <a:pPr lvl="0"/>
            <a:r>
              <a:rPr lang="zh-CN" altLang="en-US" dirty="0">
                <a:solidFill>
                  <a:prstClr val="black"/>
                </a:solidFill>
              </a:rPr>
              <a:t>释放空间：动态分配的内存在使用完毕后应及时释放</a:t>
            </a:r>
          </a:p>
          <a:p>
            <a:pPr marL="806450" lvl="1" indent="0">
              <a:buNone/>
            </a:pPr>
            <a:r>
              <a:rPr lang="en-US" altLang="zh-CN" dirty="0">
                <a:solidFill>
                  <a:srgbClr val="00B050"/>
                </a:solidFill>
              </a:rPr>
              <a:t>#include &lt;</a:t>
            </a:r>
            <a:r>
              <a:rPr lang="en-US" altLang="zh-CN" dirty="0" err="1">
                <a:solidFill>
                  <a:srgbClr val="00B050"/>
                </a:solidFill>
              </a:rPr>
              <a:t>stdlib.h</a:t>
            </a:r>
            <a:r>
              <a:rPr lang="en-US" altLang="zh-CN" dirty="0">
                <a:solidFill>
                  <a:srgbClr val="00B050"/>
                </a:solidFill>
              </a:rPr>
              <a:t>&gt;</a:t>
            </a:r>
          </a:p>
          <a:p>
            <a:pPr marL="806450" lvl="1" indent="0">
              <a:buNone/>
            </a:pPr>
            <a:r>
              <a:rPr lang="en-US" altLang="zh-CN" dirty="0">
                <a:solidFill>
                  <a:srgbClr val="0070C0"/>
                </a:solidFill>
              </a:rPr>
              <a:t>void free(void *pb);</a:t>
            </a:r>
          </a:p>
          <a:p>
            <a:pPr lvl="0"/>
            <a:r>
              <a:rPr lang="zh-CN" altLang="en-US" dirty="0">
                <a:solidFill>
                  <a:prstClr val="black"/>
                </a:solidFill>
              </a:rPr>
              <a:t>常用调用方法</a:t>
            </a:r>
            <a:endParaRPr lang="en-US" altLang="zh-CN" dirty="0">
              <a:solidFill>
                <a:prstClr val="black"/>
              </a:solidFill>
            </a:endParaRPr>
          </a:p>
          <a:p>
            <a:pPr marL="806450" lvl="1" indent="0">
              <a:buNone/>
            </a:pPr>
            <a:r>
              <a:rPr lang="en-US" altLang="zh-CN" dirty="0">
                <a:solidFill>
                  <a:srgbClr val="0070C0"/>
                </a:solidFill>
              </a:rPr>
              <a:t>free(p);</a:t>
            </a:r>
          </a:p>
          <a:p>
            <a:pPr marL="806450" lvl="1" indent="0">
              <a:buNone/>
            </a:pPr>
            <a:r>
              <a:rPr lang="en-US" altLang="zh-CN" dirty="0">
                <a:solidFill>
                  <a:srgbClr val="0070C0"/>
                </a:solidFill>
              </a:rPr>
              <a:t>p=NULL; </a:t>
            </a:r>
            <a:r>
              <a:rPr lang="en-US" altLang="zh-CN" dirty="0">
                <a:solidFill>
                  <a:srgbClr val="00B050"/>
                </a:solidFill>
              </a:rPr>
              <a:t>// </a:t>
            </a:r>
            <a:r>
              <a:rPr lang="zh-CN" altLang="en-US" dirty="0">
                <a:solidFill>
                  <a:srgbClr val="00B050"/>
                </a:solidFill>
              </a:rPr>
              <a:t>防止野指针，养成好习惯</a:t>
            </a:r>
            <a:endParaRPr lang="en-US" altLang="zh-CN" dirty="0">
              <a:solidFill>
                <a:srgbClr val="00B050"/>
              </a:solidFill>
            </a:endParaRPr>
          </a:p>
          <a:p>
            <a:pPr lvl="0"/>
            <a:r>
              <a:rPr lang="zh-CN" altLang="en-US" dirty="0">
                <a:solidFill>
                  <a:prstClr val="black"/>
                </a:solidFill>
              </a:rPr>
              <a:t>注意：</a:t>
            </a:r>
            <a:endParaRPr lang="en-US" altLang="zh-CN" dirty="0">
              <a:solidFill>
                <a:prstClr val="black"/>
              </a:solidFill>
            </a:endParaRPr>
          </a:p>
          <a:p>
            <a:pPr lvl="1"/>
            <a:r>
              <a:rPr lang="en-US" altLang="zh-CN" sz="2000" dirty="0">
                <a:solidFill>
                  <a:prstClr val="black"/>
                </a:solidFill>
              </a:rPr>
              <a:t>free</a:t>
            </a:r>
            <a:r>
              <a:rPr lang="zh-CN" altLang="en-US" sz="2000" dirty="0">
                <a:solidFill>
                  <a:prstClr val="black"/>
                </a:solidFill>
              </a:rPr>
              <a:t>只能释放</a:t>
            </a:r>
            <a:r>
              <a:rPr lang="en-US" altLang="zh-CN" sz="2000" dirty="0">
                <a:solidFill>
                  <a:prstClr val="black"/>
                </a:solidFill>
              </a:rPr>
              <a:t>malloc</a:t>
            </a:r>
            <a:r>
              <a:rPr lang="zh-CN" altLang="en-US" sz="2000" dirty="0">
                <a:solidFill>
                  <a:prstClr val="black"/>
                </a:solidFill>
              </a:rPr>
              <a:t>分配的内存，不能对随便一个指针都应用</a:t>
            </a:r>
            <a:r>
              <a:rPr lang="en-US" altLang="zh-CN" sz="2000" dirty="0">
                <a:solidFill>
                  <a:prstClr val="black"/>
                </a:solidFill>
              </a:rPr>
              <a:t>free</a:t>
            </a:r>
          </a:p>
          <a:p>
            <a:pPr lvl="1"/>
            <a:r>
              <a:rPr lang="zh-CN" altLang="en-US" sz="2000" dirty="0">
                <a:solidFill>
                  <a:prstClr val="black"/>
                </a:solidFill>
              </a:rPr>
              <a:t>首地址保存好，否则内存无法释放，将造成</a:t>
            </a:r>
            <a:r>
              <a:rPr lang="zh-CN" altLang="en-US" sz="2000" dirty="0">
                <a:solidFill>
                  <a:srgbClr val="FF0000"/>
                </a:solidFill>
              </a:rPr>
              <a:t>内存泄漏</a:t>
            </a:r>
            <a:endParaRPr lang="en-US" altLang="zh-CN" sz="2000" dirty="0">
              <a:solidFill>
                <a:prstClr val="black"/>
              </a:solidFill>
            </a:endParaRPr>
          </a:p>
          <a:p>
            <a:endParaRPr lang="zh-CN" altLang="en-US" dirty="0"/>
          </a:p>
        </p:txBody>
      </p:sp>
    </p:spTree>
    <p:extLst>
      <p:ext uri="{BB962C8B-B14F-4D97-AF65-F5344CB8AC3E}">
        <p14:creationId xmlns:p14="http://schemas.microsoft.com/office/powerpoint/2010/main" val="2973752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7037DF-6270-48E0-9D21-891024054DF3}"/>
              </a:ext>
            </a:extLst>
          </p:cNvPr>
          <p:cNvSpPr>
            <a:spLocks noGrp="1"/>
          </p:cNvSpPr>
          <p:nvPr>
            <p:ph type="title"/>
          </p:nvPr>
        </p:nvSpPr>
        <p:spPr/>
        <p:txBody>
          <a:bodyPr/>
          <a:lstStyle/>
          <a:p>
            <a:r>
              <a:rPr lang="zh-CN" altLang="en-US" dirty="0"/>
              <a:t>动态内存分配（例一）</a:t>
            </a:r>
          </a:p>
        </p:txBody>
      </p:sp>
      <p:sp>
        <p:nvSpPr>
          <p:cNvPr id="3" name="内容占位符 2">
            <a:extLst>
              <a:ext uri="{FF2B5EF4-FFF2-40B4-BE49-F238E27FC236}">
                <a16:creationId xmlns:a16="http://schemas.microsoft.com/office/drawing/2014/main" id="{C40E3F1B-843E-4F42-BDF0-1CA37D5EB79B}"/>
              </a:ext>
            </a:extLst>
          </p:cNvPr>
          <p:cNvSpPr>
            <a:spLocks noGrp="1"/>
          </p:cNvSpPr>
          <p:nvPr>
            <p:ph idx="1"/>
          </p:nvPr>
        </p:nvSpPr>
        <p:spPr/>
        <p:txBody>
          <a:bodyPr/>
          <a:lstStyle/>
          <a:p>
            <a:r>
              <a:rPr lang="zh-CN" altLang="en-US" dirty="0"/>
              <a:t>如果内存释放过早，可能造成悬空引用</a:t>
            </a:r>
          </a:p>
          <a:p>
            <a:pPr lvl="1"/>
            <a:r>
              <a:rPr lang="zh-CN" altLang="en-US" sz="2000" dirty="0"/>
              <a:t>必须谨慎处理指向</a:t>
            </a:r>
            <a:r>
              <a:rPr lang="en-US" altLang="zh-CN" sz="2000" dirty="0"/>
              <a:t>malloc</a:t>
            </a:r>
            <a:r>
              <a:rPr lang="zh-CN" altLang="en-US" sz="2000" dirty="0"/>
              <a:t>分配空间的指针</a:t>
            </a:r>
          </a:p>
        </p:txBody>
      </p:sp>
      <p:sp>
        <p:nvSpPr>
          <p:cNvPr id="4" name="卷形: 垂直 3">
            <a:extLst>
              <a:ext uri="{FF2B5EF4-FFF2-40B4-BE49-F238E27FC236}">
                <a16:creationId xmlns:a16="http://schemas.microsoft.com/office/drawing/2014/main" id="{F04C1501-AC3D-499F-9B49-8B872DF16558}"/>
              </a:ext>
            </a:extLst>
          </p:cNvPr>
          <p:cNvSpPr/>
          <p:nvPr/>
        </p:nvSpPr>
        <p:spPr bwMode="auto">
          <a:xfrm>
            <a:off x="558805" y="2627358"/>
            <a:ext cx="3941525" cy="3994792"/>
          </a:xfrm>
          <a:prstGeom prst="verticalScroll">
            <a:avLst>
              <a:gd name="adj" fmla="val 3518"/>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a:t>
            </a:r>
          </a:p>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*a=(int *)malloc(40);</a:t>
            </a:r>
          </a:p>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free(a);</a:t>
            </a:r>
          </a:p>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...*(a+5)...;</a:t>
            </a:r>
          </a:p>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tab pos="361950" algn="l"/>
                <a:tab pos="53498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 name="卷形: 垂直 4">
            <a:extLst>
              <a:ext uri="{FF2B5EF4-FFF2-40B4-BE49-F238E27FC236}">
                <a16:creationId xmlns:a16="http://schemas.microsoft.com/office/drawing/2014/main" id="{2BE96A1A-1891-493C-869E-52EFDC56131C}"/>
              </a:ext>
            </a:extLst>
          </p:cNvPr>
          <p:cNvSpPr/>
          <p:nvPr/>
        </p:nvSpPr>
        <p:spPr bwMode="auto">
          <a:xfrm>
            <a:off x="4470084" y="2627358"/>
            <a:ext cx="3916472" cy="3994792"/>
          </a:xfrm>
          <a:prstGeom prst="verticalScroll">
            <a:avLst>
              <a:gd name="adj" fmla="val 406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*fun() {</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a=5;</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return(&amp;a);</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*b;</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b=fun();</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b...;</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361950"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3227904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076023-4D7E-43DA-94B0-9090FA69DC37}"/>
              </a:ext>
            </a:extLst>
          </p:cNvPr>
          <p:cNvSpPr>
            <a:spLocks noGrp="1"/>
          </p:cNvSpPr>
          <p:nvPr>
            <p:ph type="title"/>
          </p:nvPr>
        </p:nvSpPr>
        <p:spPr/>
        <p:txBody>
          <a:bodyPr/>
          <a:lstStyle/>
          <a:p>
            <a:r>
              <a:rPr lang="zh-CN" altLang="en-US" dirty="0"/>
              <a:t>动态内存分配（例二）</a:t>
            </a:r>
          </a:p>
        </p:txBody>
      </p:sp>
      <p:sp>
        <p:nvSpPr>
          <p:cNvPr id="3" name="内容占位符 2">
            <a:extLst>
              <a:ext uri="{FF2B5EF4-FFF2-40B4-BE49-F238E27FC236}">
                <a16:creationId xmlns:a16="http://schemas.microsoft.com/office/drawing/2014/main" id="{A94FE727-D653-47FF-8B1F-9F9B22EC3E14}"/>
              </a:ext>
            </a:extLst>
          </p:cNvPr>
          <p:cNvSpPr>
            <a:spLocks noGrp="1"/>
          </p:cNvSpPr>
          <p:nvPr>
            <p:ph idx="1"/>
          </p:nvPr>
        </p:nvSpPr>
        <p:spPr/>
        <p:txBody>
          <a:bodyPr/>
          <a:lstStyle/>
          <a:p>
            <a:pPr lvl="0"/>
            <a:r>
              <a:rPr lang="zh-CN" altLang="en-US" dirty="0">
                <a:solidFill>
                  <a:prstClr val="black"/>
                </a:solidFill>
              </a:rPr>
              <a:t>结构体中的可变长数组</a:t>
            </a:r>
            <a:endParaRPr lang="en-US" altLang="zh-CN" dirty="0">
              <a:solidFill>
                <a:prstClr val="black"/>
              </a:solidFill>
            </a:endParaRPr>
          </a:p>
          <a:p>
            <a:pPr lvl="1"/>
            <a:r>
              <a:rPr lang="zh-CN" altLang="en-US" sz="2000" dirty="0">
                <a:solidFill>
                  <a:prstClr val="black"/>
                </a:solidFill>
              </a:rPr>
              <a:t>动态数组放在结构体末尾</a:t>
            </a:r>
            <a:endParaRPr lang="en-US" altLang="zh-CN" sz="2000" dirty="0">
              <a:solidFill>
                <a:prstClr val="black"/>
              </a:solidFill>
            </a:endParaRPr>
          </a:p>
        </p:txBody>
      </p:sp>
      <p:sp>
        <p:nvSpPr>
          <p:cNvPr id="4" name="卷形: 垂直 3">
            <a:extLst>
              <a:ext uri="{FF2B5EF4-FFF2-40B4-BE49-F238E27FC236}">
                <a16:creationId xmlns:a16="http://schemas.microsoft.com/office/drawing/2014/main" id="{9328F8CB-AEAB-43B2-9C38-041BDFE68A5C}"/>
              </a:ext>
            </a:extLst>
          </p:cNvPr>
          <p:cNvSpPr/>
          <p:nvPr/>
        </p:nvSpPr>
        <p:spPr bwMode="auto">
          <a:xfrm>
            <a:off x="748937" y="2603261"/>
            <a:ext cx="7331194" cy="4001646"/>
          </a:xfrm>
          <a:prstGeom prst="verticalScroll">
            <a:avLst>
              <a:gd name="adj" fmla="val 3074"/>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a;</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char </a:t>
            </a:r>
            <a:r>
              <a:rPr kumimoji="0" lang="en-US" altLang="zh-CN" sz="2400" b="0" i="0" u="none" strike="noStrike" kern="120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buf</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400" b="0" i="0" u="none" strike="noStrike" kern="120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或者</a:t>
            </a:r>
            <a:r>
              <a:rPr kumimoji="0" lang="en-US" altLang="zh-CN" sz="2400" b="0" i="0" u="none" strike="noStrike" kern="120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 </a:t>
            </a:r>
            <a:r>
              <a:rPr kumimoji="0" lang="en-US" altLang="zh-CN" sz="2400" b="0" i="0" u="none" strike="noStrike" kern="120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buf</a:t>
            </a:r>
            <a:r>
              <a:rPr kumimoji="0" lang="en-US" altLang="zh-CN" sz="2400" b="0" i="0" u="none" strike="noStrike" kern="120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Node;</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Node *p =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(Node *)malloc(</a:t>
            </a:r>
            <a:r>
              <a:rPr kumimoji="0" lang="en-US" altLang="zh-CN" sz="2400" b="0" i="0" u="none" strike="noStrike" kern="120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(Node) + 16)</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p-&gt;</a:t>
            </a:r>
            <a:r>
              <a:rPr kumimoji="0" lang="en-US" altLang="zh-CN" sz="2400" b="0" i="0" u="none" strike="noStrike" kern="120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buf</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534988" algn="l"/>
              </a:tabLst>
              <a:defRPr/>
            </a:pP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free(p);</a:t>
            </a:r>
            <a:endParaRPr kumimoji="0" lang="zh-CN"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对话气泡: 圆角矩形 4">
            <a:extLst>
              <a:ext uri="{FF2B5EF4-FFF2-40B4-BE49-F238E27FC236}">
                <a16:creationId xmlns:a16="http://schemas.microsoft.com/office/drawing/2014/main" id="{E29503EF-C669-4198-A41E-088A2A1380E8}"/>
              </a:ext>
            </a:extLst>
          </p:cNvPr>
          <p:cNvSpPr/>
          <p:nvPr/>
        </p:nvSpPr>
        <p:spPr>
          <a:xfrm>
            <a:off x="5517496" y="4053254"/>
            <a:ext cx="2237319" cy="452464"/>
          </a:xfrm>
          <a:prstGeom prst="wedgeRoundRectCallout">
            <a:avLst>
              <a:gd name="adj1" fmla="val -63699"/>
              <a:gd name="adj2" fmla="val 62368"/>
              <a:gd name="adj3" fmla="val 16667"/>
            </a:avLst>
          </a:prstGeom>
          <a:solidFill>
            <a:srgbClr val="ED7D31">
              <a:lumMod val="20000"/>
              <a:lumOff val="80000"/>
            </a:srgbClr>
          </a:solidFill>
          <a:ln w="6350" cap="flat" cmpd="sng" algn="ctr">
            <a:solidFill>
              <a:srgbClr val="ED7D31"/>
            </a:solidFill>
            <a:prstDash val="solid"/>
            <a:miter lim="800000"/>
          </a:ln>
          <a:effectLst/>
        </p:spPr>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err="1">
                <a:ln>
                  <a:noFill/>
                </a:ln>
                <a:solidFill>
                  <a:prstClr val="black"/>
                </a:solidFill>
                <a:effectLst/>
                <a:uLnTx/>
                <a:uFillTx/>
                <a:latin typeface="Calibri"/>
                <a:ea typeface="微软雅黑"/>
                <a:cs typeface="+mn-cs"/>
              </a:rPr>
              <a:t>sizeof</a:t>
            </a:r>
            <a:r>
              <a:rPr kumimoji="0" lang="en-US" altLang="zh-CN" sz="2000" b="0" i="0" u="none" strike="noStrike" kern="1200" cap="none" spc="0" normalizeH="0" baseline="0" noProof="0" dirty="0">
                <a:ln>
                  <a:noFill/>
                </a:ln>
                <a:solidFill>
                  <a:prstClr val="black"/>
                </a:solidFill>
                <a:effectLst/>
                <a:uLnTx/>
                <a:uFillTx/>
                <a:latin typeface="Calibri"/>
                <a:ea typeface="微软雅黑"/>
                <a:cs typeface="+mn-cs"/>
              </a:rPr>
              <a:t>(Node)=4</a:t>
            </a:r>
          </a:p>
        </p:txBody>
      </p:sp>
    </p:spTree>
    <p:extLst>
      <p:ext uri="{BB962C8B-B14F-4D97-AF65-F5344CB8AC3E}">
        <p14:creationId xmlns:p14="http://schemas.microsoft.com/office/powerpoint/2010/main" val="3840753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8CB00-AA26-4C9A-9705-EC498B6020E3}"/>
              </a:ext>
            </a:extLst>
          </p:cNvPr>
          <p:cNvSpPr>
            <a:spLocks noGrp="1"/>
          </p:cNvSpPr>
          <p:nvPr>
            <p:ph type="title"/>
          </p:nvPr>
        </p:nvSpPr>
        <p:spPr/>
        <p:txBody>
          <a:bodyPr/>
          <a:lstStyle/>
          <a:p>
            <a:r>
              <a:rPr lang="zh-CN" altLang="en-US" dirty="0"/>
              <a:t>建立动态数组</a:t>
            </a:r>
          </a:p>
        </p:txBody>
      </p:sp>
      <p:sp>
        <p:nvSpPr>
          <p:cNvPr id="3" name="内容占位符 2">
            <a:extLst>
              <a:ext uri="{FF2B5EF4-FFF2-40B4-BE49-F238E27FC236}">
                <a16:creationId xmlns:a16="http://schemas.microsoft.com/office/drawing/2014/main" id="{22396D9D-EEA9-48D6-8061-A71026E4F642}"/>
              </a:ext>
            </a:extLst>
          </p:cNvPr>
          <p:cNvSpPr>
            <a:spLocks noGrp="1"/>
          </p:cNvSpPr>
          <p:nvPr>
            <p:ph idx="1"/>
          </p:nvPr>
        </p:nvSpPr>
        <p:spPr>
          <a:xfrm>
            <a:off x="301625" y="1397977"/>
            <a:ext cx="8540750" cy="5073161"/>
          </a:xfrm>
        </p:spPr>
        <p:txBody>
          <a:bodyPr/>
          <a:lstStyle/>
          <a:p>
            <a:pPr lvl="0"/>
            <a:r>
              <a:rPr lang="zh-CN" altLang="en-US" sz="2800" dirty="0">
                <a:solidFill>
                  <a:prstClr val="black"/>
                </a:solidFill>
              </a:rPr>
              <a:t>建立一维数组</a:t>
            </a:r>
            <a:endParaRPr lang="en-US" altLang="zh-CN" sz="2800" dirty="0">
              <a:solidFill>
                <a:prstClr val="black"/>
              </a:solidFill>
            </a:endParaRPr>
          </a:p>
          <a:p>
            <a:pPr lvl="1"/>
            <a:r>
              <a:rPr lang="zh-CN" altLang="en-US" sz="2400" dirty="0">
                <a:solidFill>
                  <a:prstClr val="black"/>
                </a:solidFill>
              </a:rPr>
              <a:t>定义指向所需数据类型的</a:t>
            </a:r>
            <a:r>
              <a:rPr lang="zh-CN" altLang="en-US" sz="2400" dirty="0">
                <a:solidFill>
                  <a:srgbClr val="0070C0"/>
                </a:solidFill>
              </a:rPr>
              <a:t>指针变量</a:t>
            </a:r>
          </a:p>
          <a:p>
            <a:pPr lvl="1"/>
            <a:r>
              <a:rPr lang="zh-CN" altLang="en-US" sz="2400" dirty="0">
                <a:solidFill>
                  <a:prstClr val="black"/>
                </a:solidFill>
              </a:rPr>
              <a:t>按照指定的长度和数据类型</a:t>
            </a:r>
            <a:r>
              <a:rPr lang="zh-CN" altLang="en-US" sz="2400" dirty="0">
                <a:solidFill>
                  <a:srgbClr val="C00000"/>
                </a:solidFill>
              </a:rPr>
              <a:t>申请</a:t>
            </a:r>
            <a:r>
              <a:rPr lang="zh-CN" altLang="en-US" sz="2400" dirty="0">
                <a:solidFill>
                  <a:prstClr val="black"/>
                </a:solidFill>
              </a:rPr>
              <a:t>分配存储空间</a:t>
            </a:r>
          </a:p>
          <a:p>
            <a:pPr lvl="1"/>
            <a:r>
              <a:rPr lang="zh-CN" altLang="en-US" sz="2400" dirty="0">
                <a:solidFill>
                  <a:prstClr val="black"/>
                </a:solidFill>
              </a:rPr>
              <a:t>将动态分配获取的存储区域首地址</a:t>
            </a:r>
            <a:r>
              <a:rPr lang="zh-CN" altLang="en-US" sz="2400" dirty="0">
                <a:solidFill>
                  <a:srgbClr val="C00000"/>
                </a:solidFill>
              </a:rPr>
              <a:t>强制类型转换</a:t>
            </a:r>
            <a:r>
              <a:rPr lang="zh-CN" altLang="en-US" sz="2400" dirty="0">
                <a:solidFill>
                  <a:prstClr val="black"/>
                </a:solidFill>
              </a:rPr>
              <a:t>后赋值给指针变量</a:t>
            </a:r>
          </a:p>
          <a:p>
            <a:pPr lvl="1"/>
            <a:r>
              <a:rPr lang="zh-CN" altLang="en-US" sz="2400" dirty="0">
                <a:solidFill>
                  <a:prstClr val="black"/>
                </a:solidFill>
              </a:rPr>
              <a:t>例如：</a:t>
            </a:r>
            <a:endParaRPr lang="en-US" altLang="zh-CN" sz="2400" dirty="0">
              <a:solidFill>
                <a:prstClr val="black"/>
              </a:solidFill>
            </a:endParaRPr>
          </a:p>
          <a:p>
            <a:pPr marL="0" lvl="0" indent="0">
              <a:buNone/>
            </a:pPr>
            <a:endParaRPr lang="en-US" altLang="zh-CN" sz="2800" dirty="0">
              <a:solidFill>
                <a:prstClr val="black"/>
              </a:solidFill>
            </a:endParaRPr>
          </a:p>
          <a:p>
            <a:pPr marL="0" lvl="0" indent="0">
              <a:buNone/>
            </a:pPr>
            <a:endParaRPr lang="en-US" altLang="zh-CN" sz="2800" dirty="0">
              <a:solidFill>
                <a:prstClr val="black"/>
              </a:solidFill>
            </a:endParaRPr>
          </a:p>
          <a:p>
            <a:pPr marL="0" lvl="0" indent="0">
              <a:buNone/>
            </a:pPr>
            <a:endParaRPr lang="en-US" altLang="zh-CN" sz="2800" dirty="0">
              <a:solidFill>
                <a:prstClr val="black"/>
              </a:solidFill>
            </a:endParaRPr>
          </a:p>
          <a:p>
            <a:pPr lvl="1"/>
            <a:r>
              <a:rPr lang="zh-CN" altLang="en-US" sz="2400" dirty="0">
                <a:solidFill>
                  <a:prstClr val="black"/>
                </a:solidFill>
              </a:rPr>
              <a:t>使用方法与一般指针相同，也可作为一维数组名使用</a:t>
            </a:r>
            <a:endParaRPr lang="en-US" altLang="zh-CN" sz="2400" dirty="0">
              <a:solidFill>
                <a:prstClr val="black"/>
              </a:solidFill>
            </a:endParaRPr>
          </a:p>
        </p:txBody>
      </p:sp>
      <p:sp>
        <p:nvSpPr>
          <p:cNvPr id="4" name="卷形: 垂直 3">
            <a:extLst>
              <a:ext uri="{FF2B5EF4-FFF2-40B4-BE49-F238E27FC236}">
                <a16:creationId xmlns:a16="http://schemas.microsoft.com/office/drawing/2014/main" id="{2BC13D5C-675C-4169-9EC8-4CE5C59B9E89}"/>
              </a:ext>
            </a:extLst>
          </p:cNvPr>
          <p:cNvSpPr/>
          <p:nvPr/>
        </p:nvSpPr>
        <p:spPr bwMode="auto">
          <a:xfrm>
            <a:off x="2024026" y="4087582"/>
            <a:ext cx="6302289" cy="2155284"/>
          </a:xfrm>
          <a:prstGeom prst="verticalScroll">
            <a:avLst>
              <a:gd name="adj" fmla="val 521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0" indent="0" defTabSz="914400" eaLnBrk="0" fontAlgn="base" latinLnBrk="0" hangingPunct="0">
              <a:lnSpc>
                <a:spcPct val="10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*pb;</a:t>
            </a:r>
          </a:p>
          <a:p>
            <a:pPr marL="88900" marR="0" lvl="0" indent="0" defTabSz="914400" eaLnBrk="0" fontAlgn="base" latinLnBrk="0" hangingPunct="0">
              <a:lnSpc>
                <a:spcPct val="10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if (</a:t>
            </a:r>
            <a:r>
              <a:rPr kumimoji="0" lang="en-US" altLang="zh-CN" sz="2400" b="0" i="0" u="none" strike="noStrike" kern="0" cap="none" spc="0" normalizeH="0" baseline="0" noProof="0" dirty="0">
                <a:ln>
                  <a:noFill/>
                </a:ln>
                <a:solidFill>
                  <a:srgbClr val="ED7D31"/>
                </a:solidFill>
                <a:effectLst/>
                <a:uLnTx/>
                <a:uFillTx/>
                <a:latin typeface="Times New Roman" panose="02020603050405020304" pitchFamily="18" charset="0"/>
                <a:ea typeface="楷体" panose="02010609060101010101" pitchFamily="49" charset="-122"/>
                <a:cs typeface="Times New Roman" panose="02020603050405020304" pitchFamily="18" charset="0"/>
              </a:rPr>
              <a:t>pb=(int </a:t>
            </a:r>
            <a:r>
              <a:rPr kumimoji="0" lang="zh-CN" altLang="en-US" sz="2400" b="0" i="0" u="none" strike="noStrike" kern="0" cap="none" spc="0" normalizeH="0" baseline="0" noProof="0" dirty="0">
                <a:ln>
                  <a:noFill/>
                </a:ln>
                <a:solidFill>
                  <a:srgbClr val="ED7D31"/>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0" u="none" strike="noStrike" kern="0" cap="none" spc="0" normalizeH="0" baseline="0" noProof="0" dirty="0">
                <a:ln>
                  <a:noFill/>
                </a:ln>
                <a:solidFill>
                  <a:srgbClr val="ED7D31"/>
                </a:solidFill>
                <a:effectLst/>
                <a:uLnTx/>
                <a:uFillTx/>
                <a:latin typeface="Times New Roman" panose="02020603050405020304" pitchFamily="18" charset="0"/>
                <a:ea typeface="楷体" panose="02010609060101010101" pitchFamily="49" charset="-122"/>
                <a:cs typeface="Times New Roman" panose="02020603050405020304" pitchFamily="18" charset="0"/>
              </a:rPr>
              <a:t>)malloc(n*</a:t>
            </a:r>
            <a:r>
              <a:rPr kumimoji="0" lang="en-US" altLang="zh-CN" sz="2400" b="0" i="0" u="none" strike="noStrike" kern="0" cap="none" spc="0" normalizeH="0" baseline="0" noProof="0" dirty="0" err="1">
                <a:ln>
                  <a:noFill/>
                </a:ln>
                <a:solidFill>
                  <a:srgbClr val="ED7D31"/>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400" b="0" i="0" u="none" strike="noStrike" kern="0" cap="none" spc="0" normalizeH="0" baseline="0" noProof="0" dirty="0">
                <a:ln>
                  <a:noFill/>
                </a:ln>
                <a:solidFill>
                  <a:srgbClr val="ED7D31"/>
                </a:solidFill>
                <a:effectLst/>
                <a:uLnTx/>
                <a:uFillTx/>
                <a:latin typeface="Times New Roman" panose="02020603050405020304" pitchFamily="18" charset="0"/>
                <a:ea typeface="楷体" panose="02010609060101010101" pitchFamily="49" charset="-122"/>
                <a:cs typeface="Times New Roman" panose="02020603050405020304" pitchFamily="18" charset="0"/>
              </a:rPr>
              <a:t>(int))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)==NULL) {</a:t>
            </a:r>
          </a:p>
          <a:p>
            <a:pPr marL="88900" marR="0" lvl="0" indent="0" defTabSz="914400" eaLnBrk="0" fontAlgn="base" latinLnBrk="0" hangingPunct="0">
              <a:lnSpc>
                <a:spcPct val="10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内存不足</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a:t>
            </a:r>
          </a:p>
          <a:p>
            <a:pPr marL="88900" marR="0" lvl="0" indent="0" defTabSz="914400" eaLnBrk="0" fontAlgn="base" latinLnBrk="0" hangingPunct="0">
              <a:lnSpc>
                <a:spcPct val="10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exit(1);</a:t>
            </a:r>
          </a:p>
          <a:p>
            <a:pPr marL="88900" marR="0" lvl="0" indent="0" defTabSz="914400" eaLnBrk="0" fontAlgn="base" latinLnBrk="0" hangingPunct="0">
              <a:lnSpc>
                <a:spcPct val="100000"/>
              </a:lnSpc>
              <a:spcBef>
                <a:spcPct val="0"/>
              </a:spcBef>
              <a:spcAft>
                <a:spcPct val="0"/>
              </a:spcAft>
              <a:buClrTx/>
              <a:buSzTx/>
              <a:buFontTx/>
              <a:buNone/>
              <a:tabLst>
                <a:tab pos="452438"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986899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45CA8B-1C32-42C5-B947-9FAFBB3E8EF9}"/>
              </a:ext>
            </a:extLst>
          </p:cNvPr>
          <p:cNvSpPr>
            <a:spLocks noGrp="1"/>
          </p:cNvSpPr>
          <p:nvPr>
            <p:ph type="title"/>
          </p:nvPr>
        </p:nvSpPr>
        <p:spPr/>
        <p:txBody>
          <a:bodyPr/>
          <a:lstStyle/>
          <a:p>
            <a:r>
              <a:rPr lang="zh-CN" altLang="en-US" dirty="0"/>
              <a:t>建立动态数组</a:t>
            </a:r>
          </a:p>
        </p:txBody>
      </p:sp>
      <p:sp>
        <p:nvSpPr>
          <p:cNvPr id="3" name="内容占位符 2">
            <a:extLst>
              <a:ext uri="{FF2B5EF4-FFF2-40B4-BE49-F238E27FC236}">
                <a16:creationId xmlns:a16="http://schemas.microsoft.com/office/drawing/2014/main" id="{3A580EC7-2596-4378-B239-E4E9649B5CDB}"/>
              </a:ext>
            </a:extLst>
          </p:cNvPr>
          <p:cNvSpPr>
            <a:spLocks noGrp="1"/>
          </p:cNvSpPr>
          <p:nvPr>
            <p:ph idx="1"/>
          </p:nvPr>
        </p:nvSpPr>
        <p:spPr/>
        <p:txBody>
          <a:bodyPr/>
          <a:lstStyle/>
          <a:p>
            <a:pPr lvl="0"/>
            <a:r>
              <a:rPr lang="zh-CN" altLang="en-US" dirty="0">
                <a:solidFill>
                  <a:prstClr val="black"/>
                </a:solidFill>
              </a:rPr>
              <a:t>建立二维数组：已知数组的第二维大小</a:t>
            </a:r>
            <a:endParaRPr lang="en-US" altLang="zh-CN" dirty="0">
              <a:solidFill>
                <a:prstClr val="black"/>
              </a:solidFill>
            </a:endParaRPr>
          </a:p>
          <a:p>
            <a:pPr lvl="1"/>
            <a:r>
              <a:rPr lang="zh-CN" altLang="en-US" dirty="0">
                <a:solidFill>
                  <a:prstClr val="black"/>
                </a:solidFill>
              </a:rPr>
              <a:t>定义二维数组相应的指针变量</a:t>
            </a:r>
            <a:endParaRPr lang="en-US" altLang="zh-CN" dirty="0">
              <a:solidFill>
                <a:prstClr val="black"/>
              </a:solidFill>
            </a:endParaRPr>
          </a:p>
          <a:p>
            <a:pPr lvl="1"/>
            <a:r>
              <a:rPr lang="zh-CN" altLang="en-US" dirty="0">
                <a:solidFill>
                  <a:prstClr val="black"/>
                </a:solidFill>
              </a:rPr>
              <a:t>申请相应的内容空间</a:t>
            </a:r>
            <a:endParaRPr lang="en-US" altLang="zh-CN" dirty="0">
              <a:solidFill>
                <a:prstClr val="black"/>
              </a:solidFill>
            </a:endParaRPr>
          </a:p>
          <a:p>
            <a:pPr lvl="1"/>
            <a:r>
              <a:rPr lang="zh-CN" altLang="en-US" dirty="0">
                <a:solidFill>
                  <a:prstClr val="black"/>
                </a:solidFill>
              </a:rPr>
              <a:t>首地址</a:t>
            </a:r>
            <a:r>
              <a:rPr lang="zh-CN" altLang="en-US" dirty="0">
                <a:solidFill>
                  <a:srgbClr val="C00000"/>
                </a:solidFill>
              </a:rPr>
              <a:t>强制类型转换</a:t>
            </a:r>
            <a:endParaRPr lang="en-US" altLang="zh-CN" dirty="0">
              <a:solidFill>
                <a:srgbClr val="C00000"/>
              </a:solidFill>
            </a:endParaRPr>
          </a:p>
          <a:p>
            <a:endParaRPr lang="zh-CN" altLang="en-US" dirty="0"/>
          </a:p>
        </p:txBody>
      </p:sp>
      <p:sp>
        <p:nvSpPr>
          <p:cNvPr id="4" name="卷形: 垂直 3">
            <a:extLst>
              <a:ext uri="{FF2B5EF4-FFF2-40B4-BE49-F238E27FC236}">
                <a16:creationId xmlns:a16="http://schemas.microsoft.com/office/drawing/2014/main" id="{5F3878BF-AF37-45D8-A0FE-9613D9E610FA}"/>
              </a:ext>
            </a:extLst>
          </p:cNvPr>
          <p:cNvSpPr/>
          <p:nvPr/>
        </p:nvSpPr>
        <p:spPr bwMode="auto">
          <a:xfrm>
            <a:off x="910281" y="3955340"/>
            <a:ext cx="7323437" cy="817376"/>
          </a:xfrm>
          <a:prstGeom prst="verticalScroll">
            <a:avLst>
              <a:gd name="adj" fmla="val 16298"/>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[][10] pb=(int [][10])malloc(5*10*sizeof(int));</a:t>
            </a:r>
          </a:p>
        </p:txBody>
      </p:sp>
      <p:sp>
        <p:nvSpPr>
          <p:cNvPr id="5" name="卷形: 垂直 4">
            <a:extLst>
              <a:ext uri="{FF2B5EF4-FFF2-40B4-BE49-F238E27FC236}">
                <a16:creationId xmlns:a16="http://schemas.microsoft.com/office/drawing/2014/main" id="{847A284F-AFBA-4F22-9084-ACBF0B67E1EC}"/>
              </a:ext>
            </a:extLst>
          </p:cNvPr>
          <p:cNvSpPr/>
          <p:nvPr/>
        </p:nvSpPr>
        <p:spPr bwMode="auto">
          <a:xfrm>
            <a:off x="910281" y="5281799"/>
            <a:ext cx="7323437" cy="817376"/>
          </a:xfrm>
          <a:prstGeom prst="verticalScroll">
            <a:avLst>
              <a:gd name="adj" fmla="val 16298"/>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(*pb)[10] = (int (*)[10]) malloc(5*10*</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a:t>
            </a:r>
          </a:p>
        </p:txBody>
      </p:sp>
      <p:sp>
        <p:nvSpPr>
          <p:cNvPr id="6" name="矩形 5">
            <a:extLst>
              <a:ext uri="{FF2B5EF4-FFF2-40B4-BE49-F238E27FC236}">
                <a16:creationId xmlns:a16="http://schemas.microsoft.com/office/drawing/2014/main" id="{5667CFDD-057F-4492-9B64-B1EB19285BB5}"/>
              </a:ext>
            </a:extLst>
          </p:cNvPr>
          <p:cNvSpPr/>
          <p:nvPr/>
        </p:nvSpPr>
        <p:spPr>
          <a:xfrm>
            <a:off x="4325779" y="4774946"/>
            <a:ext cx="543739" cy="523220"/>
          </a:xfrm>
          <a:prstGeom prst="rect">
            <a:avLst/>
          </a:prstGeom>
        </p:spPr>
        <p:txBody>
          <a:bodyPr wrap="none">
            <a:spAutoFit/>
          </a:bodyPr>
          <a:lstStyle/>
          <a:p>
            <a:pPr eaLnBrk="0" fontAlgn="base" hangingPunct="0">
              <a:spcBef>
                <a:spcPct val="0"/>
              </a:spcBef>
              <a:spcAft>
                <a:spcPct val="0"/>
              </a:spcAft>
            </a:pPr>
            <a:r>
              <a:rPr lang="zh-CN" altLang="en-US" sz="28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或</a:t>
            </a:r>
          </a:p>
        </p:txBody>
      </p:sp>
    </p:spTree>
    <p:extLst>
      <p:ext uri="{BB962C8B-B14F-4D97-AF65-F5344CB8AC3E}">
        <p14:creationId xmlns:p14="http://schemas.microsoft.com/office/powerpoint/2010/main" val="3835761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A6D0CD-AC16-4E26-A0FA-D5FDC9AC7A78}"/>
              </a:ext>
            </a:extLst>
          </p:cNvPr>
          <p:cNvSpPr>
            <a:spLocks noGrp="1"/>
          </p:cNvSpPr>
          <p:nvPr>
            <p:ph type="title"/>
          </p:nvPr>
        </p:nvSpPr>
        <p:spPr/>
        <p:txBody>
          <a:bodyPr/>
          <a:lstStyle/>
          <a:p>
            <a:r>
              <a:rPr lang="zh-CN" altLang="en-US" dirty="0"/>
              <a:t>建立动态数组</a:t>
            </a:r>
          </a:p>
        </p:txBody>
      </p:sp>
      <p:sp>
        <p:nvSpPr>
          <p:cNvPr id="3" name="内容占位符 2">
            <a:extLst>
              <a:ext uri="{FF2B5EF4-FFF2-40B4-BE49-F238E27FC236}">
                <a16:creationId xmlns:a16="http://schemas.microsoft.com/office/drawing/2014/main" id="{10C13818-6421-4588-A809-68BFD7BDADA8}"/>
              </a:ext>
            </a:extLst>
          </p:cNvPr>
          <p:cNvSpPr>
            <a:spLocks noGrp="1"/>
          </p:cNvSpPr>
          <p:nvPr>
            <p:ph idx="1"/>
          </p:nvPr>
        </p:nvSpPr>
        <p:spPr/>
        <p:txBody>
          <a:bodyPr/>
          <a:lstStyle/>
          <a:p>
            <a:pPr lvl="0"/>
            <a:r>
              <a:rPr lang="zh-CN" altLang="en-US" dirty="0"/>
              <a:t>也可以利用指针数组，构造</a:t>
            </a:r>
            <a:r>
              <a:rPr lang="zh-CN" altLang="en-US" dirty="0">
                <a:solidFill>
                  <a:srgbClr val="C00000"/>
                </a:solidFill>
              </a:rPr>
              <a:t>第二维大小不一致</a:t>
            </a:r>
            <a:r>
              <a:rPr lang="zh-CN" altLang="en-US" dirty="0"/>
              <a:t>的“数组”</a:t>
            </a:r>
            <a:endParaRPr lang="en-US" altLang="zh-CN" dirty="0"/>
          </a:p>
          <a:p>
            <a:pPr lvl="1"/>
            <a:r>
              <a:rPr lang="zh-CN" altLang="en-US" sz="2000" dirty="0"/>
              <a:t>定义指向指向所需数据类型的指针的指针变量（二级指针变量）</a:t>
            </a:r>
            <a:endParaRPr lang="en-US" altLang="zh-CN" sz="2000" dirty="0"/>
          </a:p>
          <a:p>
            <a:pPr lvl="1"/>
            <a:r>
              <a:rPr lang="zh-CN" altLang="en-US" sz="2000" dirty="0"/>
              <a:t>以二维数组的行为长度，动态创建一维指针数组，并将其首地址赋值给二级指针变量</a:t>
            </a:r>
          </a:p>
          <a:p>
            <a:pPr lvl="1"/>
            <a:r>
              <a:rPr lang="zh-CN" altLang="en-US" sz="2000" dirty="0"/>
              <a:t>以二维数组的列为长度，动态创建若干个（由行数决定）一维数组，并将其首地址分别赋值给指针数组中的对应元素（一级指针）</a:t>
            </a:r>
          </a:p>
          <a:p>
            <a:pPr lvl="1"/>
            <a:r>
              <a:rPr lang="zh-CN" altLang="en-US" sz="2000" dirty="0"/>
              <a:t>按二维数组方式或指针方式使用二级指针变量</a:t>
            </a:r>
          </a:p>
        </p:txBody>
      </p:sp>
      <p:pic>
        <p:nvPicPr>
          <p:cNvPr id="26" name="图片 25">
            <a:extLst>
              <a:ext uri="{FF2B5EF4-FFF2-40B4-BE49-F238E27FC236}">
                <a16:creationId xmlns:a16="http://schemas.microsoft.com/office/drawing/2014/main" id="{FEA339DE-9D85-407C-ACD9-062EFB5E2468}"/>
              </a:ext>
            </a:extLst>
          </p:cNvPr>
          <p:cNvPicPr>
            <a:picLocks noChangeAspect="1"/>
          </p:cNvPicPr>
          <p:nvPr/>
        </p:nvPicPr>
        <p:blipFill>
          <a:blip r:embed="rId3"/>
          <a:stretch>
            <a:fillRect/>
          </a:stretch>
        </p:blipFill>
        <p:spPr>
          <a:xfrm>
            <a:off x="942120" y="4674828"/>
            <a:ext cx="7259760" cy="2068871"/>
          </a:xfrm>
          <a:prstGeom prst="rect">
            <a:avLst/>
          </a:prstGeom>
        </p:spPr>
      </p:pic>
    </p:spTree>
    <p:extLst>
      <p:ext uri="{BB962C8B-B14F-4D97-AF65-F5344CB8AC3E}">
        <p14:creationId xmlns:p14="http://schemas.microsoft.com/office/powerpoint/2010/main" val="12951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6D09C0-45C3-4861-8A4C-B2F11244E0EC}"/>
              </a:ext>
            </a:extLst>
          </p:cNvPr>
          <p:cNvSpPr>
            <a:spLocks noGrp="1"/>
          </p:cNvSpPr>
          <p:nvPr>
            <p:ph type="title"/>
          </p:nvPr>
        </p:nvSpPr>
        <p:spPr/>
        <p:txBody>
          <a:bodyPr/>
          <a:lstStyle/>
          <a:p>
            <a:r>
              <a:rPr lang="zh-CN" altLang="en-US" dirty="0"/>
              <a:t>内存池管理</a:t>
            </a:r>
          </a:p>
        </p:txBody>
      </p:sp>
      <p:sp>
        <p:nvSpPr>
          <p:cNvPr id="3" name="内容占位符 2">
            <a:extLst>
              <a:ext uri="{FF2B5EF4-FFF2-40B4-BE49-F238E27FC236}">
                <a16:creationId xmlns:a16="http://schemas.microsoft.com/office/drawing/2014/main" id="{89D9E03C-D83C-472E-9AD0-ABD9157172A5}"/>
              </a:ext>
            </a:extLst>
          </p:cNvPr>
          <p:cNvSpPr>
            <a:spLocks noGrp="1"/>
          </p:cNvSpPr>
          <p:nvPr>
            <p:ph idx="1"/>
          </p:nvPr>
        </p:nvSpPr>
        <p:spPr>
          <a:xfrm>
            <a:off x="301625" y="1556792"/>
            <a:ext cx="8540750" cy="4826423"/>
          </a:xfrm>
        </p:spPr>
        <p:txBody>
          <a:bodyPr/>
          <a:lstStyle/>
          <a:p>
            <a:r>
              <a:rPr lang="zh-CN" altLang="en-US" sz="2000" dirty="0"/>
              <a:t>动态内存分配：在标准 </a:t>
            </a:r>
            <a:r>
              <a:rPr lang="en-US" altLang="zh-CN" sz="2000" dirty="0"/>
              <a:t>C </a:t>
            </a:r>
            <a:r>
              <a:rPr lang="zh-CN" altLang="en-US" sz="2000" dirty="0"/>
              <a:t>中，</a:t>
            </a:r>
            <a:r>
              <a:rPr lang="en-US" altLang="zh-CN" sz="2000" dirty="0"/>
              <a:t>malloc </a:t>
            </a:r>
            <a:r>
              <a:rPr lang="zh-CN" altLang="en-US" sz="2000" dirty="0"/>
              <a:t>是通过系统调用（如 </a:t>
            </a:r>
            <a:r>
              <a:rPr lang="en-US" altLang="zh-CN" sz="2000" dirty="0" err="1"/>
              <a:t>brk</a:t>
            </a:r>
            <a:r>
              <a:rPr lang="en-US" altLang="zh-CN" sz="2000" dirty="0"/>
              <a:t> </a:t>
            </a:r>
            <a:r>
              <a:rPr lang="zh-CN" altLang="en-US" sz="2000" dirty="0"/>
              <a:t>或 </a:t>
            </a:r>
            <a:r>
              <a:rPr lang="en-US" altLang="zh-CN" sz="2000" dirty="0" err="1"/>
              <a:t>mmap</a:t>
            </a:r>
            <a:r>
              <a:rPr lang="zh-CN" altLang="en-US" sz="2000" dirty="0"/>
              <a:t>）向操作系统申请内存的，在高性能应用中存在以下问题：</a:t>
            </a:r>
            <a:endParaRPr lang="en-US" altLang="zh-CN" sz="2000" dirty="0"/>
          </a:p>
          <a:p>
            <a:pPr lvl="1"/>
            <a:r>
              <a:rPr lang="zh-CN" altLang="en-US" sz="1800" dirty="0"/>
              <a:t>性能开销：频繁的系统调用会导致用户态和内核态之间的切换，浪费 </a:t>
            </a:r>
            <a:r>
              <a:rPr lang="en-US" altLang="zh-CN" sz="1800" dirty="0"/>
              <a:t>CPU </a:t>
            </a:r>
            <a:r>
              <a:rPr lang="zh-CN" altLang="en-US" sz="1800" dirty="0"/>
              <a:t>周期，系统调用的开销在每秒万次级的操作下会变得极其沉重</a:t>
            </a:r>
            <a:endParaRPr lang="en-US" altLang="zh-CN" sz="1800" dirty="0"/>
          </a:p>
          <a:p>
            <a:pPr lvl="1"/>
            <a:r>
              <a:rPr lang="zh-CN" altLang="en-US" sz="1800" dirty="0"/>
              <a:t>内存碎片：频繁分配和释放大小不一的内存块，会导致物理内存中出现大量无法利用的小空隙，最终无法申请到连续的大块内存</a:t>
            </a:r>
            <a:endParaRPr lang="en-US" altLang="zh-CN" sz="1800" dirty="0"/>
          </a:p>
          <a:p>
            <a:pPr lvl="1"/>
            <a:r>
              <a:rPr lang="zh-CN" altLang="en-US" sz="1800" dirty="0"/>
              <a:t>内存泄漏风险：生命周期管理的疏忽会导致程序占用内存持续攀升</a:t>
            </a:r>
            <a:endParaRPr lang="en-US" altLang="zh-CN" sz="1800" dirty="0"/>
          </a:p>
          <a:p>
            <a:r>
              <a:rPr lang="zh-CN" altLang="en-US" sz="2000" dirty="0"/>
              <a:t>内存池管理：预先申请一大块连续内存，然后在程序内部自行管理这块内存的分配和回收，用以满足后续所有的内存需求</a:t>
            </a:r>
            <a:endParaRPr lang="en-US" altLang="zh-CN" sz="2000" dirty="0"/>
          </a:p>
          <a:p>
            <a:r>
              <a:rPr lang="zh-CN" altLang="en-US" sz="2000" dirty="0"/>
              <a:t>内存池的两种主流模型：</a:t>
            </a:r>
            <a:endParaRPr lang="en-US" altLang="zh-CN" sz="2000" dirty="0"/>
          </a:p>
          <a:p>
            <a:pPr lvl="1"/>
            <a:r>
              <a:rPr lang="zh-CN" altLang="en-US" sz="1800" dirty="0"/>
              <a:t>固定大小内存池：预先划分为大小相等的块，效率最高，逻辑最简单。</a:t>
            </a:r>
            <a:endParaRPr lang="en-US" altLang="zh-CN" sz="1800" dirty="0"/>
          </a:p>
          <a:p>
            <a:pPr lvl="1"/>
            <a:r>
              <a:rPr lang="zh-CN" altLang="en-US" sz="1800" dirty="0"/>
              <a:t>变长内存池：允许分配不同大小的内存块，实现较复杂</a:t>
            </a:r>
          </a:p>
        </p:txBody>
      </p:sp>
    </p:spTree>
    <p:extLst>
      <p:ext uri="{BB962C8B-B14F-4D97-AF65-F5344CB8AC3E}">
        <p14:creationId xmlns:p14="http://schemas.microsoft.com/office/powerpoint/2010/main" val="854238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1483DF-D341-43B8-AE8E-414A8ACD0654}"/>
              </a:ext>
            </a:extLst>
          </p:cNvPr>
          <p:cNvSpPr>
            <a:spLocks noGrp="1"/>
          </p:cNvSpPr>
          <p:nvPr>
            <p:ph type="title"/>
          </p:nvPr>
        </p:nvSpPr>
        <p:spPr/>
        <p:txBody>
          <a:bodyPr/>
          <a:lstStyle/>
          <a:p>
            <a:r>
              <a:rPr lang="zh-CN" altLang="en-US" dirty="0"/>
              <a:t>内存池管理</a:t>
            </a:r>
          </a:p>
        </p:txBody>
      </p:sp>
      <p:sp>
        <p:nvSpPr>
          <p:cNvPr id="3" name="内容占位符 2">
            <a:extLst>
              <a:ext uri="{FF2B5EF4-FFF2-40B4-BE49-F238E27FC236}">
                <a16:creationId xmlns:a16="http://schemas.microsoft.com/office/drawing/2014/main" id="{26EE3FCC-5F8D-440D-B566-F7F18079CB8E}"/>
              </a:ext>
            </a:extLst>
          </p:cNvPr>
          <p:cNvSpPr>
            <a:spLocks noGrp="1"/>
          </p:cNvSpPr>
          <p:nvPr>
            <p:ph idx="1"/>
          </p:nvPr>
        </p:nvSpPr>
        <p:spPr/>
        <p:txBody>
          <a:bodyPr/>
          <a:lstStyle/>
          <a:p>
            <a:r>
              <a:rPr lang="zh-CN" altLang="en-US" dirty="0"/>
              <a:t>内存池的优缺点</a:t>
            </a:r>
            <a:endParaRPr lang="en-US" altLang="zh-CN" dirty="0"/>
          </a:p>
          <a:p>
            <a:endParaRPr lang="en-US" altLang="zh-CN" dirty="0"/>
          </a:p>
          <a:p>
            <a:endParaRPr lang="en-US" altLang="zh-CN" dirty="0"/>
          </a:p>
          <a:p>
            <a:endParaRPr lang="en-US" altLang="zh-CN" dirty="0"/>
          </a:p>
          <a:p>
            <a:endParaRPr lang="en-US" altLang="zh-CN" dirty="0"/>
          </a:p>
          <a:p>
            <a:r>
              <a:rPr lang="zh-CN" altLang="en-US" dirty="0"/>
              <a:t>内存池的核心步骤：</a:t>
            </a:r>
            <a:endParaRPr lang="en-US" altLang="zh-CN" dirty="0"/>
          </a:p>
          <a:p>
            <a:pPr lvl="1"/>
            <a:r>
              <a:rPr lang="zh-CN" altLang="en-US" sz="1800" dirty="0"/>
              <a:t>初始化：申请一大块内存，并将其切割成一个个相同大小的块，并串起来</a:t>
            </a:r>
            <a:endParaRPr lang="en-US" altLang="zh-CN" sz="1800" dirty="0"/>
          </a:p>
          <a:p>
            <a:pPr lvl="1"/>
            <a:r>
              <a:rPr lang="zh-CN" altLang="en-US" sz="1800" dirty="0"/>
              <a:t>分配：从内存池头部取出一个块，并将头指针指向下一个空闲的内存块</a:t>
            </a:r>
            <a:endParaRPr lang="en-US" altLang="zh-CN" sz="1800" dirty="0"/>
          </a:p>
          <a:p>
            <a:pPr lvl="1"/>
            <a:r>
              <a:rPr lang="zh-CN" altLang="en-US" sz="1800" dirty="0"/>
              <a:t>释放：将用完的块插回内存池的头部（操作时间复杂度为 </a:t>
            </a:r>
            <a:r>
              <a:rPr lang="en-US" altLang="zh-CN" sz="1800" dirty="0"/>
              <a:t>O(1)</a:t>
            </a:r>
            <a:r>
              <a:rPr lang="zh-CN" altLang="en-US" sz="1800" dirty="0"/>
              <a:t>）</a:t>
            </a:r>
          </a:p>
        </p:txBody>
      </p:sp>
      <p:graphicFrame>
        <p:nvGraphicFramePr>
          <p:cNvPr id="4" name="表格 4">
            <a:extLst>
              <a:ext uri="{FF2B5EF4-FFF2-40B4-BE49-F238E27FC236}">
                <a16:creationId xmlns:a16="http://schemas.microsoft.com/office/drawing/2014/main" id="{A0BE40E3-9BB5-4B75-92F2-7768866D5F44}"/>
              </a:ext>
            </a:extLst>
          </p:cNvPr>
          <p:cNvGraphicFramePr>
            <a:graphicFrameLocks/>
          </p:cNvGraphicFramePr>
          <p:nvPr>
            <p:extLst>
              <p:ext uri="{D42A27DB-BD31-4B8C-83A1-F6EECF244321}">
                <p14:modId xmlns:p14="http://schemas.microsoft.com/office/powerpoint/2010/main" val="937493225"/>
              </p:ext>
            </p:extLst>
          </p:nvPr>
        </p:nvGraphicFramePr>
        <p:xfrm>
          <a:off x="747345" y="2117578"/>
          <a:ext cx="7807572" cy="1849120"/>
        </p:xfrm>
        <a:graphic>
          <a:graphicData uri="http://schemas.openxmlformats.org/drawingml/2006/table">
            <a:tbl>
              <a:tblPr firstRow="1" bandRow="1">
                <a:tableStyleId>{93296810-A885-4BE3-A3E7-6D5BEEA58F35}</a:tableStyleId>
              </a:tblPr>
              <a:tblGrid>
                <a:gridCol w="2602524">
                  <a:extLst>
                    <a:ext uri="{9D8B030D-6E8A-4147-A177-3AD203B41FA5}">
                      <a16:colId xmlns:a16="http://schemas.microsoft.com/office/drawing/2014/main" val="3588313638"/>
                    </a:ext>
                  </a:extLst>
                </a:gridCol>
                <a:gridCol w="2602524">
                  <a:extLst>
                    <a:ext uri="{9D8B030D-6E8A-4147-A177-3AD203B41FA5}">
                      <a16:colId xmlns:a16="http://schemas.microsoft.com/office/drawing/2014/main" val="3525619638"/>
                    </a:ext>
                  </a:extLst>
                </a:gridCol>
                <a:gridCol w="2602524">
                  <a:extLst>
                    <a:ext uri="{9D8B030D-6E8A-4147-A177-3AD203B41FA5}">
                      <a16:colId xmlns:a16="http://schemas.microsoft.com/office/drawing/2014/main" val="3200170307"/>
                    </a:ext>
                  </a:extLst>
                </a:gridCol>
              </a:tblGrid>
              <a:tr h="0">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维度</a:t>
                      </a:r>
                      <a:endParaRPr lang="zh-CN" altLang="en-US" dirty="0">
                        <a:solidFill>
                          <a:schemeClr val="bg1"/>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内存池</a:t>
                      </a:r>
                      <a:endParaRPr lang="en-US" dirty="0">
                        <a:solidFill>
                          <a:schemeClr val="bg1"/>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标准 </a:t>
                      </a:r>
                      <a:r>
                        <a:rPr lang="en-US" b="1" dirty="0">
                          <a:solidFill>
                            <a:schemeClr val="bg1"/>
                          </a:solidFill>
                          <a:effectLst/>
                          <a:latin typeface="微软雅黑" panose="020B0503020204020204" pitchFamily="34" charset="-122"/>
                          <a:ea typeface="微软雅黑" panose="020B0503020204020204" pitchFamily="34" charset="-122"/>
                        </a:rPr>
                        <a:t>malloc</a:t>
                      </a:r>
                      <a:endParaRPr lang="en-US" dirty="0">
                        <a:solidFill>
                          <a:schemeClr val="bg1"/>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187578117"/>
                  </a:ext>
                </a:extLst>
              </a:tr>
              <a:tr h="370840">
                <a:tc>
                  <a:txBody>
                    <a:bodyPr/>
                    <a:lstStyle/>
                    <a:p>
                      <a:pPr algn="ctr"/>
                      <a:r>
                        <a:rPr lang="zh-CN" altLang="en-US" b="1" dirty="0">
                          <a:solidFill>
                            <a:srgbClr val="000000"/>
                          </a:solidFill>
                          <a:effectLst/>
                          <a:latin typeface="微软雅黑" panose="020B0503020204020204" pitchFamily="34" charset="-122"/>
                          <a:ea typeface="微软雅黑" panose="020B0503020204020204" pitchFamily="34" charset="-122"/>
                        </a:rPr>
                        <a:t>分配速度</a:t>
                      </a:r>
                      <a:endParaRPr lang="zh-CN" altLang="en-US"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极快 </a:t>
                      </a:r>
                      <a:r>
                        <a:rPr lang="en-US" altLang="zh-CN" dirty="0">
                          <a:solidFill>
                            <a:srgbClr val="000000"/>
                          </a:solidFill>
                          <a:effectLst/>
                          <a:latin typeface="微软雅黑" panose="020B0503020204020204" pitchFamily="34" charset="-122"/>
                          <a:ea typeface="微软雅黑" panose="020B0503020204020204" pitchFamily="34" charset="-122"/>
                        </a:rPr>
                        <a:t>(</a:t>
                      </a:r>
                      <a:r>
                        <a:rPr lang="en-US" dirty="0">
                          <a:solidFill>
                            <a:srgbClr val="000000"/>
                          </a:solidFill>
                          <a:effectLst/>
                          <a:latin typeface="微软雅黑" panose="020B0503020204020204" pitchFamily="34" charset="-122"/>
                          <a:ea typeface="微软雅黑" panose="020B0503020204020204" pitchFamily="34" charset="-122"/>
                        </a:rPr>
                        <a:t>O(1))</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较慢 </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搜索链表</a:t>
                      </a:r>
                      <a:r>
                        <a:rPr lang="en-US" altLang="zh-CN" dirty="0">
                          <a:solidFill>
                            <a:srgbClr val="000000"/>
                          </a:solidFill>
                          <a:effectLst/>
                          <a:latin typeface="微软雅黑" panose="020B0503020204020204" pitchFamily="34" charset="-122"/>
                          <a:ea typeface="微软雅黑" panose="020B0503020204020204" pitchFamily="34" charset="-122"/>
                        </a:rPr>
                        <a:t>)</a:t>
                      </a:r>
                    </a:p>
                  </a:txBody>
                  <a:tcPr anchor="ctr"/>
                </a:tc>
                <a:extLst>
                  <a:ext uri="{0D108BD9-81ED-4DB2-BD59-A6C34878D82A}">
                    <a16:rowId xmlns:a16="http://schemas.microsoft.com/office/drawing/2014/main" val="3318906533"/>
                  </a:ext>
                </a:extLst>
              </a:tr>
              <a:tr h="370840">
                <a:tc>
                  <a:txBody>
                    <a:bodyPr/>
                    <a:lstStyle/>
                    <a:p>
                      <a:pPr algn="ctr"/>
                      <a:r>
                        <a:rPr lang="zh-CN" altLang="en-US" b="1" dirty="0">
                          <a:solidFill>
                            <a:srgbClr val="000000"/>
                          </a:solidFill>
                          <a:effectLst/>
                          <a:latin typeface="微软雅黑" panose="020B0503020204020204" pitchFamily="34" charset="-122"/>
                          <a:ea typeface="微软雅黑" panose="020B0503020204020204" pitchFamily="34" charset="-122"/>
                        </a:rPr>
                        <a:t>内存碎片</a:t>
                      </a:r>
                      <a:endParaRPr lang="zh-CN" altLang="en-US"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极少 </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块固定</a:t>
                      </a:r>
                      <a:r>
                        <a:rPr lang="en-US" altLang="zh-CN" dirty="0">
                          <a:solidFill>
                            <a:srgbClr val="000000"/>
                          </a:solidFill>
                          <a:effectLst/>
                          <a:latin typeface="微软雅黑" panose="020B0503020204020204" pitchFamily="34" charset="-122"/>
                          <a:ea typeface="微软雅黑" panose="020B0503020204020204" pitchFamily="34" charset="-122"/>
                        </a:rPr>
                        <a:t>)</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严重 </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产生大量空洞</a:t>
                      </a:r>
                      <a:r>
                        <a:rPr lang="en-US" altLang="zh-CN" dirty="0">
                          <a:solidFill>
                            <a:srgbClr val="000000"/>
                          </a:solidFill>
                          <a:effectLst/>
                          <a:latin typeface="微软雅黑" panose="020B0503020204020204" pitchFamily="34" charset="-122"/>
                          <a:ea typeface="微软雅黑" panose="020B0503020204020204" pitchFamily="34" charset="-122"/>
                        </a:rPr>
                        <a:t>)</a:t>
                      </a:r>
                    </a:p>
                  </a:txBody>
                  <a:tcPr anchor="ctr"/>
                </a:tc>
                <a:extLst>
                  <a:ext uri="{0D108BD9-81ED-4DB2-BD59-A6C34878D82A}">
                    <a16:rowId xmlns:a16="http://schemas.microsoft.com/office/drawing/2014/main" val="1537991473"/>
                  </a:ext>
                </a:extLst>
              </a:tr>
              <a:tr h="370840">
                <a:tc>
                  <a:txBody>
                    <a:bodyPr/>
                    <a:lstStyle/>
                    <a:p>
                      <a:pPr algn="ctr"/>
                      <a:r>
                        <a:rPr lang="zh-CN" altLang="en-US" b="1">
                          <a:solidFill>
                            <a:srgbClr val="000000"/>
                          </a:solidFill>
                          <a:effectLst/>
                          <a:latin typeface="微软雅黑" panose="020B0503020204020204" pitchFamily="34" charset="-122"/>
                          <a:ea typeface="微软雅黑" panose="020B0503020204020204" pitchFamily="34" charset="-122"/>
                        </a:rPr>
                        <a:t>管理复杂度</a:t>
                      </a:r>
                      <a:endParaRPr lang="zh-CN" altLang="en-US">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较高 </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需手动维护池</a:t>
                      </a:r>
                      <a:r>
                        <a:rPr lang="en-US" altLang="zh-CN" dirty="0">
                          <a:solidFill>
                            <a:srgbClr val="000000"/>
                          </a:solidFill>
                          <a:effectLst/>
                          <a:latin typeface="微软雅黑" panose="020B0503020204020204" pitchFamily="34" charset="-122"/>
                          <a:ea typeface="微软雅黑" panose="020B0503020204020204" pitchFamily="34" charset="-122"/>
                        </a:rPr>
                        <a:t>)</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简单 </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系统托管</a:t>
                      </a:r>
                      <a:r>
                        <a:rPr lang="en-US" altLang="zh-CN" dirty="0">
                          <a:solidFill>
                            <a:srgbClr val="000000"/>
                          </a:solidFill>
                          <a:effectLst/>
                          <a:latin typeface="微软雅黑" panose="020B0503020204020204" pitchFamily="34" charset="-122"/>
                          <a:ea typeface="微软雅黑" panose="020B0503020204020204" pitchFamily="34" charset="-122"/>
                        </a:rPr>
                        <a:t>)</a:t>
                      </a:r>
                    </a:p>
                  </a:txBody>
                  <a:tcPr anchor="ctr"/>
                </a:tc>
                <a:extLst>
                  <a:ext uri="{0D108BD9-81ED-4DB2-BD59-A6C34878D82A}">
                    <a16:rowId xmlns:a16="http://schemas.microsoft.com/office/drawing/2014/main" val="2672801853"/>
                  </a:ext>
                </a:extLst>
              </a:tr>
              <a:tr h="370840">
                <a:tc>
                  <a:txBody>
                    <a:bodyPr/>
                    <a:lstStyle/>
                    <a:p>
                      <a:pPr algn="ctr"/>
                      <a:r>
                        <a:rPr lang="zh-CN" altLang="en-US" b="1">
                          <a:solidFill>
                            <a:srgbClr val="000000"/>
                          </a:solidFill>
                          <a:effectLst/>
                          <a:latin typeface="微软雅黑" panose="020B0503020204020204" pitchFamily="34" charset="-122"/>
                          <a:ea typeface="微软雅黑" panose="020B0503020204020204" pitchFamily="34" charset="-122"/>
                        </a:rPr>
                        <a:t>适用场景</a:t>
                      </a:r>
                      <a:endParaRPr lang="zh-CN" altLang="en-US">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高频、固定大小分配</a:t>
                      </a:r>
                    </a:p>
                  </a:txBody>
                  <a:tcPr anchor="ctr"/>
                </a:tc>
                <a:tc>
                  <a:txBody>
                    <a:bodyPr/>
                    <a:lstStyle/>
                    <a:p>
                      <a:pPr algn="ctr"/>
                      <a:r>
                        <a:rPr lang="zh-CN" altLang="en-US" dirty="0">
                          <a:solidFill>
                            <a:srgbClr val="000000"/>
                          </a:solidFill>
                          <a:effectLst/>
                          <a:latin typeface="微软雅黑" panose="020B0503020204020204" pitchFamily="34" charset="-122"/>
                          <a:ea typeface="微软雅黑" panose="020B0503020204020204" pitchFamily="34" charset="-122"/>
                        </a:rPr>
                        <a:t>随机、不确定大小分配</a:t>
                      </a:r>
                    </a:p>
                  </a:txBody>
                  <a:tcPr anchor="ctr"/>
                </a:tc>
                <a:extLst>
                  <a:ext uri="{0D108BD9-81ED-4DB2-BD59-A6C34878D82A}">
                    <a16:rowId xmlns:a16="http://schemas.microsoft.com/office/drawing/2014/main" val="3456228524"/>
                  </a:ext>
                </a:extLst>
              </a:tr>
            </a:tbl>
          </a:graphicData>
        </a:graphic>
      </p:graphicFrame>
    </p:spTree>
    <p:extLst>
      <p:ext uri="{BB962C8B-B14F-4D97-AF65-F5344CB8AC3E}">
        <p14:creationId xmlns:p14="http://schemas.microsoft.com/office/powerpoint/2010/main" val="3457700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9C59AB-BC03-49C9-912D-C1DF613AC6E5}"/>
              </a:ext>
            </a:extLst>
          </p:cNvPr>
          <p:cNvSpPr>
            <a:spLocks noGrp="1"/>
          </p:cNvSpPr>
          <p:nvPr>
            <p:ph type="title"/>
          </p:nvPr>
        </p:nvSpPr>
        <p:spPr/>
        <p:txBody>
          <a:bodyPr/>
          <a:lstStyle/>
          <a:p>
            <a:r>
              <a:rPr lang="zh-CN" altLang="en-US" dirty="0"/>
              <a:t>内存池管理（例）</a:t>
            </a:r>
          </a:p>
        </p:txBody>
      </p:sp>
      <p:sp>
        <p:nvSpPr>
          <p:cNvPr id="3" name="内容占位符 2">
            <a:extLst>
              <a:ext uri="{FF2B5EF4-FFF2-40B4-BE49-F238E27FC236}">
                <a16:creationId xmlns:a16="http://schemas.microsoft.com/office/drawing/2014/main" id="{46F12E15-4E21-43C6-987B-D6D6F7AF659A}"/>
              </a:ext>
            </a:extLst>
          </p:cNvPr>
          <p:cNvSpPr>
            <a:spLocks noGrp="1"/>
          </p:cNvSpPr>
          <p:nvPr>
            <p:ph idx="1"/>
          </p:nvPr>
        </p:nvSpPr>
        <p:spPr>
          <a:xfrm>
            <a:off x="301625" y="1556792"/>
            <a:ext cx="8540750" cy="4905554"/>
          </a:xfrm>
        </p:spPr>
        <p:txBody>
          <a:bodyPr/>
          <a:lstStyle/>
          <a:p>
            <a:r>
              <a:rPr lang="zh-CN" altLang="en-US" dirty="0"/>
              <a:t>例：基于数组的静态内存池</a:t>
            </a:r>
            <a:endParaRPr lang="en-US" altLang="zh-CN" dirty="0"/>
          </a:p>
          <a:p>
            <a:pPr lvl="1"/>
            <a:r>
              <a:rPr lang="zh-CN" altLang="en-US" sz="2000" dirty="0"/>
              <a:t>内存池定义</a:t>
            </a:r>
          </a:p>
        </p:txBody>
      </p:sp>
      <p:sp>
        <p:nvSpPr>
          <p:cNvPr id="4" name="卷形: 垂直 3">
            <a:extLst>
              <a:ext uri="{FF2B5EF4-FFF2-40B4-BE49-F238E27FC236}">
                <a16:creationId xmlns:a16="http://schemas.microsoft.com/office/drawing/2014/main" id="{E0C5A9F6-3198-4849-B9B9-5ACAFA4A8FC1}"/>
              </a:ext>
            </a:extLst>
          </p:cNvPr>
          <p:cNvSpPr/>
          <p:nvPr/>
        </p:nvSpPr>
        <p:spPr bwMode="auto">
          <a:xfrm>
            <a:off x="672888" y="2475301"/>
            <a:ext cx="7653427" cy="3588460"/>
          </a:xfrm>
          <a:prstGeom prst="verticalScroll">
            <a:avLst>
              <a:gd name="adj" fmla="val 23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#include &lt;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stdio.h</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#include &lt;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stdint.h</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p>
          <a:p>
            <a:pPr marL="0" marR="0" lvl="0" indent="0" defTabSz="914400" eaLnBrk="0" fontAlgn="base" latinLnBrk="0" hangingPunct="0">
              <a:lnSpc>
                <a:spcPct val="100000"/>
              </a:lnSpc>
              <a:spcBef>
                <a:spcPct val="0"/>
              </a:spcBef>
              <a:spcAft>
                <a:spcPct val="0"/>
              </a:spcAft>
              <a:buClrTx/>
              <a:buSzTx/>
              <a:buFontTx/>
              <a:buNone/>
              <a:tabLst/>
              <a:defRPr/>
            </a:pPr>
            <a:endPar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#define POOL_SIZE 10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内存池中块的数量</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#define BLOCK_SIZE 32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每个内存块的大小（字节）</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endPar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uint8_t data[POOL_SIZE][BLOCK_SIZE];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实际存储数据的二维数组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next_free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[POOL_SIZE];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存储下一个空闲块索引的数组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当前第一个可用的空闲块索引 </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free_count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剩余空闲块数量</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StaticPool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6AF29A1A-B276-490F-89FB-7F3FDFD43BF9}"/>
              </a:ext>
            </a:extLst>
          </p:cNvPr>
          <p:cNvSpPr txBox="1"/>
          <p:nvPr/>
        </p:nvSpPr>
        <p:spPr>
          <a:xfrm>
            <a:off x="1540989" y="6165603"/>
            <a:ext cx="5917223" cy="584775"/>
          </a:xfrm>
          <a:prstGeom prst="rect">
            <a:avLst/>
          </a:prstGeom>
          <a:noFill/>
        </p:spPr>
        <p:txBody>
          <a:bodyPr wrap="square">
            <a:spAutoFit/>
          </a:bodyPr>
          <a:lstStyle/>
          <a:p>
            <a:r>
              <a:rPr lang="zh-CN" altLang="en-US" sz="1600"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600" dirty="0">
                <a:solidFill>
                  <a:srgbClr val="000000"/>
                </a:solidFill>
                <a:latin typeface="微软雅黑" panose="020B0503020204020204" pitchFamily="34" charset="-122"/>
                <a:ea typeface="微软雅黑" panose="020B0503020204020204" pitchFamily="34" charset="-122"/>
              </a:rPr>
              <a:t>零碎片化：因为所有块的大小都是固定的（</a:t>
            </a:r>
            <a:r>
              <a:rPr lang="en-US" altLang="zh-CN" sz="1600" dirty="0">
                <a:solidFill>
                  <a:srgbClr val="000000"/>
                </a:solidFill>
                <a:latin typeface="微软雅黑" panose="020B0503020204020204" pitchFamily="34" charset="-122"/>
                <a:ea typeface="微软雅黑" panose="020B0503020204020204" pitchFamily="34" charset="-122"/>
              </a:rPr>
              <a:t>BLOCK_SIZE</a:t>
            </a:r>
            <a:r>
              <a:rPr lang="zh-CN" altLang="en-US" sz="1600" dirty="0">
                <a:solidFill>
                  <a:srgbClr val="000000"/>
                </a:solidFill>
                <a:latin typeface="微软雅黑" panose="020B0503020204020204" pitchFamily="34" charset="-122"/>
                <a:ea typeface="微软雅黑" panose="020B0503020204020204" pitchFamily="34" charset="-122"/>
              </a:rPr>
              <a:t>），所以永远不会出现“有空间但不够连续”的碎片化情况。</a:t>
            </a:r>
          </a:p>
        </p:txBody>
      </p:sp>
    </p:spTree>
    <p:extLst>
      <p:ext uri="{BB962C8B-B14F-4D97-AF65-F5344CB8AC3E}">
        <p14:creationId xmlns:p14="http://schemas.microsoft.com/office/powerpoint/2010/main" val="69113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5601D6-E35F-43E8-A2AA-41F99A547502}"/>
              </a:ext>
            </a:extLst>
          </p:cNvPr>
          <p:cNvSpPr>
            <a:spLocks noGrp="1"/>
          </p:cNvSpPr>
          <p:nvPr>
            <p:ph type="title"/>
          </p:nvPr>
        </p:nvSpPr>
        <p:spPr/>
        <p:txBody>
          <a:bodyPr/>
          <a:lstStyle/>
          <a:p>
            <a:r>
              <a:rPr lang="zh-CN" altLang="en-US" dirty="0"/>
              <a:t>指针相关运算符</a:t>
            </a:r>
          </a:p>
        </p:txBody>
      </p:sp>
      <p:sp>
        <p:nvSpPr>
          <p:cNvPr id="3" name="内容占位符 2">
            <a:extLst>
              <a:ext uri="{FF2B5EF4-FFF2-40B4-BE49-F238E27FC236}">
                <a16:creationId xmlns:a16="http://schemas.microsoft.com/office/drawing/2014/main" id="{BC065FBB-DF3D-4802-BBC3-2E263BE4880E}"/>
              </a:ext>
            </a:extLst>
          </p:cNvPr>
          <p:cNvSpPr>
            <a:spLocks noGrp="1"/>
          </p:cNvSpPr>
          <p:nvPr>
            <p:ph idx="1"/>
          </p:nvPr>
        </p:nvSpPr>
        <p:spPr/>
        <p:txBody>
          <a:bodyPr/>
          <a:lstStyle/>
          <a:p>
            <a:r>
              <a:rPr lang="zh-CN" altLang="en-US" sz="2400" dirty="0">
                <a:solidFill>
                  <a:prstClr val="black"/>
                </a:solidFill>
              </a:rPr>
              <a:t>取地址运算符</a:t>
            </a:r>
            <a:r>
              <a:rPr lang="en-US" altLang="zh-CN" sz="2400" dirty="0">
                <a:solidFill>
                  <a:srgbClr val="FF0000"/>
                </a:solidFill>
              </a:rPr>
              <a:t>&amp;</a:t>
            </a:r>
            <a:r>
              <a:rPr lang="zh-CN" altLang="en-US" sz="2400" dirty="0"/>
              <a:t>，</a:t>
            </a:r>
            <a:r>
              <a:rPr lang="zh-CN" altLang="en-US" dirty="0"/>
              <a:t>例：</a:t>
            </a:r>
            <a:r>
              <a:rPr lang="en-US" altLang="zh-CN" dirty="0" err="1"/>
              <a:t>scanf</a:t>
            </a:r>
            <a:r>
              <a:rPr lang="en-US" altLang="zh-CN" dirty="0"/>
              <a:t>("%d", &amp;a); </a:t>
            </a:r>
            <a:endParaRPr lang="en-US" altLang="zh-CN" sz="2400" dirty="0"/>
          </a:p>
          <a:p>
            <a:r>
              <a:rPr lang="zh-CN" altLang="en-US" sz="2400" dirty="0">
                <a:solidFill>
                  <a:prstClr val="black"/>
                </a:solidFill>
              </a:rPr>
              <a:t>间接访问运算符</a:t>
            </a:r>
            <a:r>
              <a:rPr lang="zh-CN" altLang="en-US" sz="2400" dirty="0">
                <a:solidFill>
                  <a:srgbClr val="FF0000"/>
                </a:solidFill>
              </a:rPr>
              <a:t>*</a:t>
            </a:r>
            <a:r>
              <a:rPr lang="zh-CN" altLang="en-US" sz="2400" dirty="0"/>
              <a:t>，例：</a:t>
            </a:r>
            <a:r>
              <a:rPr lang="en-US" altLang="zh-CN" sz="2400" dirty="0"/>
              <a:t>*p=*p+10</a:t>
            </a:r>
            <a:endParaRPr lang="zh-CN" altLang="en-US" sz="2400" dirty="0"/>
          </a:p>
          <a:p>
            <a:r>
              <a:rPr lang="zh-CN" altLang="en-US" dirty="0"/>
              <a:t>赋值运算符</a:t>
            </a:r>
            <a:r>
              <a:rPr lang="en-US" altLang="zh-CN" dirty="0">
                <a:solidFill>
                  <a:srgbClr val="FF0000"/>
                </a:solidFill>
              </a:rPr>
              <a:t>=</a:t>
            </a:r>
            <a:r>
              <a:rPr lang="zh-CN" altLang="en-US" dirty="0"/>
              <a:t>，例：</a:t>
            </a:r>
            <a:r>
              <a:rPr lang="en-US" altLang="zh-CN" dirty="0"/>
              <a:t>int a,*p; p=&amp;a;</a:t>
            </a:r>
          </a:p>
          <a:p>
            <a:r>
              <a:rPr lang="zh-CN" altLang="en-US" dirty="0"/>
              <a:t>与整数加、减运算 </a:t>
            </a:r>
            <a:r>
              <a:rPr lang="en-US" altLang="zh-CN" dirty="0">
                <a:solidFill>
                  <a:srgbClr val="FF0000"/>
                </a:solidFill>
              </a:rPr>
              <a:t>+</a:t>
            </a:r>
            <a:r>
              <a:rPr lang="zh-CN" altLang="en-US" dirty="0"/>
              <a:t>，</a:t>
            </a:r>
            <a:r>
              <a:rPr lang="en-US" altLang="zh-CN" dirty="0">
                <a:solidFill>
                  <a:srgbClr val="FF0000"/>
                </a:solidFill>
              </a:rPr>
              <a:t>-</a:t>
            </a:r>
          </a:p>
          <a:p>
            <a:pPr lvl="1"/>
            <a:r>
              <a:rPr lang="zh-CN" altLang="en-US" sz="2000" dirty="0"/>
              <a:t>例：</a:t>
            </a:r>
            <a:r>
              <a:rPr lang="en-US" altLang="zh-CN" sz="2000" dirty="0"/>
              <a:t>int a[10], *p=a; </a:t>
            </a:r>
            <a:r>
              <a:rPr lang="pt-BR" altLang="zh-CN" sz="2000" dirty="0"/>
              <a:t>p+n</a:t>
            </a:r>
            <a:r>
              <a:rPr lang="zh-CN" altLang="pt-BR" sz="2000" dirty="0"/>
              <a:t>指向</a:t>
            </a:r>
            <a:r>
              <a:rPr lang="pt-BR" altLang="zh-CN" sz="2000" dirty="0"/>
              <a:t>a[i+n]</a:t>
            </a:r>
            <a:r>
              <a:rPr lang="zh-CN" altLang="pt-BR" sz="2000" dirty="0"/>
              <a:t>；</a:t>
            </a:r>
            <a:r>
              <a:rPr lang="pt-BR" altLang="zh-CN" sz="2000" dirty="0"/>
              <a:t>p-n</a:t>
            </a:r>
            <a:r>
              <a:rPr lang="zh-CN" altLang="pt-BR" sz="2000" dirty="0"/>
              <a:t>指向</a:t>
            </a:r>
            <a:r>
              <a:rPr lang="pt-BR" altLang="zh-CN" sz="2000" dirty="0"/>
              <a:t>a[i-n]</a:t>
            </a:r>
          </a:p>
          <a:p>
            <a:pPr lvl="1"/>
            <a:r>
              <a:rPr lang="zh-CN" altLang="en-US" sz="2000" dirty="0"/>
              <a:t>例：若指针</a:t>
            </a:r>
            <a:r>
              <a:rPr lang="en-US" altLang="zh-CN" sz="2000" dirty="0"/>
              <a:t>q</a:t>
            </a:r>
            <a:r>
              <a:rPr lang="zh-CN" altLang="en-US" sz="2000" dirty="0"/>
              <a:t>指向数组</a:t>
            </a:r>
            <a:r>
              <a:rPr lang="en-US" altLang="zh-CN" sz="2000" dirty="0"/>
              <a:t>a</a:t>
            </a:r>
            <a:r>
              <a:rPr lang="zh-CN" altLang="en-US" sz="2000" dirty="0"/>
              <a:t>的第</a:t>
            </a:r>
            <a:r>
              <a:rPr lang="en-US" altLang="zh-CN" sz="2000" dirty="0"/>
              <a:t>j</a:t>
            </a:r>
            <a:r>
              <a:rPr lang="zh-CN" altLang="en-US" sz="2000" dirty="0"/>
              <a:t>个元素</a:t>
            </a:r>
            <a:r>
              <a:rPr lang="en-US" altLang="zh-CN" sz="2000" dirty="0"/>
              <a:t>a[j]</a:t>
            </a:r>
            <a:r>
              <a:rPr lang="zh-CN" altLang="en-US" sz="2000" dirty="0"/>
              <a:t>，则 </a:t>
            </a:r>
            <a:r>
              <a:rPr lang="en-US" altLang="zh-CN" sz="2000" dirty="0"/>
              <a:t>p-q</a:t>
            </a:r>
            <a:r>
              <a:rPr lang="zh-CN" altLang="en-US" sz="2000" dirty="0"/>
              <a:t>的值即为</a:t>
            </a:r>
            <a:r>
              <a:rPr lang="en-US" altLang="zh-CN" sz="2000" dirty="0" err="1"/>
              <a:t>i</a:t>
            </a:r>
            <a:r>
              <a:rPr lang="en-US" altLang="zh-CN" sz="2000" dirty="0"/>
              <a:t>-j</a:t>
            </a:r>
          </a:p>
          <a:p>
            <a:r>
              <a:rPr lang="zh-CN" altLang="en-US" dirty="0"/>
              <a:t>自增、自减运算</a:t>
            </a:r>
            <a:r>
              <a:rPr lang="en-US" altLang="zh-CN" dirty="0">
                <a:solidFill>
                  <a:srgbClr val="FF0000"/>
                </a:solidFill>
              </a:rPr>
              <a:t>++</a:t>
            </a:r>
            <a:r>
              <a:rPr lang="zh-CN" altLang="en-US" dirty="0"/>
              <a:t>，</a:t>
            </a:r>
            <a:r>
              <a:rPr lang="en-US" altLang="zh-CN" dirty="0">
                <a:solidFill>
                  <a:srgbClr val="FF0000"/>
                </a:solidFill>
              </a:rPr>
              <a:t>--</a:t>
            </a:r>
          </a:p>
          <a:p>
            <a:pPr lvl="1"/>
            <a:r>
              <a:rPr lang="zh-CN" altLang="en-US" sz="2000" dirty="0"/>
              <a:t>例：</a:t>
            </a:r>
            <a:r>
              <a:rPr lang="en-US" altLang="zh-CN" sz="2000" dirty="0"/>
              <a:t>p++</a:t>
            </a:r>
            <a:r>
              <a:rPr lang="zh-CN" altLang="en-US" sz="2000" dirty="0"/>
              <a:t>的值为</a:t>
            </a:r>
            <a:r>
              <a:rPr lang="en-US" altLang="zh-CN" sz="2000" dirty="0"/>
              <a:t>a[</a:t>
            </a:r>
            <a:r>
              <a:rPr lang="en-US" altLang="zh-CN" sz="2000" dirty="0" err="1"/>
              <a:t>i</a:t>
            </a:r>
            <a:r>
              <a:rPr lang="en-US" altLang="zh-CN" sz="2000" dirty="0"/>
              <a:t>]</a:t>
            </a:r>
            <a:r>
              <a:rPr lang="zh-CN" altLang="en-US" sz="2000" dirty="0"/>
              <a:t>的地址，</a:t>
            </a:r>
            <a:r>
              <a:rPr lang="en-US" altLang="zh-CN" sz="2000" dirty="0"/>
              <a:t>p</a:t>
            </a:r>
            <a:r>
              <a:rPr lang="zh-CN" altLang="en-US" sz="2000" dirty="0"/>
              <a:t>自增后指向</a:t>
            </a:r>
            <a:r>
              <a:rPr lang="en-US" altLang="zh-CN" sz="2000" dirty="0"/>
              <a:t>a[i+1]</a:t>
            </a:r>
          </a:p>
          <a:p>
            <a:pPr lvl="1"/>
            <a:r>
              <a:rPr lang="zh-CN" altLang="en-US" sz="2000" dirty="0"/>
              <a:t>例：</a:t>
            </a:r>
            <a:r>
              <a:rPr lang="en-US" altLang="zh-CN" sz="2000" dirty="0"/>
              <a:t>p--</a:t>
            </a:r>
            <a:r>
              <a:rPr lang="zh-CN" altLang="en-US" sz="2000" dirty="0"/>
              <a:t>的值为</a:t>
            </a:r>
            <a:r>
              <a:rPr lang="en-US" altLang="zh-CN" sz="2000" dirty="0"/>
              <a:t>a[</a:t>
            </a:r>
            <a:r>
              <a:rPr lang="en-US" altLang="zh-CN" sz="2000" dirty="0" err="1"/>
              <a:t>i</a:t>
            </a:r>
            <a:r>
              <a:rPr lang="en-US" altLang="zh-CN" sz="2000" dirty="0"/>
              <a:t>]</a:t>
            </a:r>
            <a:r>
              <a:rPr lang="zh-CN" altLang="en-US" sz="2000" dirty="0"/>
              <a:t>的地址，</a:t>
            </a:r>
            <a:r>
              <a:rPr lang="en-US" altLang="zh-CN" sz="2000" dirty="0"/>
              <a:t>p</a:t>
            </a:r>
            <a:r>
              <a:rPr lang="zh-CN" altLang="en-US" sz="2000" dirty="0"/>
              <a:t>自减后指向</a:t>
            </a:r>
            <a:r>
              <a:rPr lang="en-US" altLang="zh-CN" sz="2000" dirty="0"/>
              <a:t>a[i-1]</a:t>
            </a:r>
          </a:p>
        </p:txBody>
      </p:sp>
    </p:spTree>
    <p:extLst>
      <p:ext uri="{BB962C8B-B14F-4D97-AF65-F5344CB8AC3E}">
        <p14:creationId xmlns:p14="http://schemas.microsoft.com/office/powerpoint/2010/main" val="2483733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9C59AB-BC03-49C9-912D-C1DF613AC6E5}"/>
              </a:ext>
            </a:extLst>
          </p:cNvPr>
          <p:cNvSpPr>
            <a:spLocks noGrp="1"/>
          </p:cNvSpPr>
          <p:nvPr>
            <p:ph type="title"/>
          </p:nvPr>
        </p:nvSpPr>
        <p:spPr/>
        <p:txBody>
          <a:bodyPr/>
          <a:lstStyle/>
          <a:p>
            <a:r>
              <a:rPr lang="zh-CN" altLang="en-US" dirty="0"/>
              <a:t>内存池管理（例）</a:t>
            </a:r>
          </a:p>
        </p:txBody>
      </p:sp>
      <p:sp>
        <p:nvSpPr>
          <p:cNvPr id="3" name="内容占位符 2">
            <a:extLst>
              <a:ext uri="{FF2B5EF4-FFF2-40B4-BE49-F238E27FC236}">
                <a16:creationId xmlns:a16="http://schemas.microsoft.com/office/drawing/2014/main" id="{46F12E15-4E21-43C6-987B-D6D6F7AF659A}"/>
              </a:ext>
            </a:extLst>
          </p:cNvPr>
          <p:cNvSpPr>
            <a:spLocks noGrp="1"/>
          </p:cNvSpPr>
          <p:nvPr>
            <p:ph idx="1"/>
          </p:nvPr>
        </p:nvSpPr>
        <p:spPr/>
        <p:txBody>
          <a:bodyPr/>
          <a:lstStyle/>
          <a:p>
            <a:r>
              <a:rPr lang="zh-CN" altLang="en-US" dirty="0"/>
              <a:t>例：基于数组的静态内存池</a:t>
            </a:r>
            <a:endParaRPr lang="en-US" altLang="zh-CN" dirty="0"/>
          </a:p>
          <a:p>
            <a:pPr lvl="1"/>
            <a:r>
              <a:rPr lang="zh-CN" altLang="en-US" sz="2000" dirty="0"/>
              <a:t>初始化内存池</a:t>
            </a:r>
          </a:p>
        </p:txBody>
      </p:sp>
      <p:sp>
        <p:nvSpPr>
          <p:cNvPr id="4" name="卷形: 垂直 3">
            <a:extLst>
              <a:ext uri="{FF2B5EF4-FFF2-40B4-BE49-F238E27FC236}">
                <a16:creationId xmlns:a16="http://schemas.microsoft.com/office/drawing/2014/main" id="{E0C5A9F6-3198-4849-B9B9-5ACAFA4A8FC1}"/>
              </a:ext>
            </a:extLst>
          </p:cNvPr>
          <p:cNvSpPr/>
          <p:nvPr/>
        </p:nvSpPr>
        <p:spPr bwMode="auto">
          <a:xfrm>
            <a:off x="672888" y="2659940"/>
            <a:ext cx="7653427" cy="2773706"/>
          </a:xfrm>
          <a:prstGeom prst="verticalScroll">
            <a:avLst>
              <a:gd name="adj" fmla="val 23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pool_init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StaticPool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*pool)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初始化内存池</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POOL_SIZE - 1;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next_free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+ 1;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每个块指向下一个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pool-&gt;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next_free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[POOL_SIZE - 1] = -1;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最后一个块标记为结尾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free_count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POOL_SIZE;</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CB0045FB-6EC7-4D37-B1B3-D0527CD4FE40}"/>
              </a:ext>
            </a:extLst>
          </p:cNvPr>
          <p:cNvSpPr txBox="1"/>
          <p:nvPr/>
        </p:nvSpPr>
        <p:spPr>
          <a:xfrm>
            <a:off x="672888" y="5600942"/>
            <a:ext cx="7653426" cy="830997"/>
          </a:xfrm>
          <a:prstGeom prst="rect">
            <a:avLst/>
          </a:prstGeom>
          <a:noFill/>
        </p:spPr>
        <p:txBody>
          <a:bodyPr wrap="square">
            <a:spAutoFit/>
          </a:bodyPr>
          <a:lstStyle/>
          <a:p>
            <a:r>
              <a:rPr lang="zh-CN" altLang="en-US" sz="1600"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600" dirty="0">
                <a:solidFill>
                  <a:srgbClr val="000000"/>
                </a:solidFill>
                <a:latin typeface="微软雅黑" panose="020B0503020204020204" pitchFamily="34" charset="-122"/>
                <a:ea typeface="微软雅黑" panose="020B0503020204020204" pitchFamily="34" charset="-122"/>
              </a:rPr>
              <a:t>将一个大数组划分为 </a:t>
            </a:r>
            <a:r>
              <a:rPr lang="en-US" altLang="zh-CN" sz="1600" dirty="0">
                <a:solidFill>
                  <a:srgbClr val="000000"/>
                </a:solidFill>
                <a:latin typeface="微软雅黑" panose="020B0503020204020204" pitchFamily="34" charset="-122"/>
                <a:ea typeface="微软雅黑" panose="020B0503020204020204" pitchFamily="34" charset="-122"/>
              </a:rPr>
              <a:t>POOL_SIZE </a:t>
            </a:r>
            <a:r>
              <a:rPr lang="zh-CN" altLang="en-US" sz="1600" dirty="0">
                <a:solidFill>
                  <a:srgbClr val="000000"/>
                </a:solidFill>
                <a:latin typeface="微软雅黑" panose="020B0503020204020204" pitchFamily="34" charset="-122"/>
                <a:ea typeface="微软雅黑" panose="020B0503020204020204" pitchFamily="34" charset="-122"/>
              </a:rPr>
              <a:t>个固定大小的内存块。为了高效找到哪个内存块是空的，初始化时会在数组内部维护一个索引链表：</a:t>
            </a:r>
            <a:r>
              <a:rPr lang="en-US" altLang="zh-CN" sz="1600" dirty="0" err="1">
                <a:solidFill>
                  <a:srgbClr val="000000"/>
                </a:solidFill>
                <a:latin typeface="微软雅黑" panose="020B0503020204020204" pitchFamily="34" charset="-122"/>
                <a:ea typeface="微软雅黑" panose="020B0503020204020204" pitchFamily="34" charset="-122"/>
              </a:rPr>
              <a:t>next_free</a:t>
            </a: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数组，每个元素都指向它的下一个邻居（</a:t>
            </a:r>
            <a:r>
              <a:rPr lang="en-US" altLang="zh-CN" sz="1600" dirty="0">
                <a:solidFill>
                  <a:srgbClr val="000000"/>
                </a:solidFill>
                <a:latin typeface="微软雅黑" panose="020B0503020204020204" pitchFamily="34" charset="-122"/>
                <a:ea typeface="微软雅黑" panose="020B0503020204020204" pitchFamily="34" charset="-122"/>
              </a:rPr>
              <a:t>0-&gt;1, 1-&gt;2 ... 9-&gt;-1</a:t>
            </a:r>
            <a:r>
              <a:rPr lang="zh-CN" altLang="en-US" sz="1600" dirty="0">
                <a:solidFill>
                  <a:srgbClr val="000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154089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9C59AB-BC03-49C9-912D-C1DF613AC6E5}"/>
              </a:ext>
            </a:extLst>
          </p:cNvPr>
          <p:cNvSpPr>
            <a:spLocks noGrp="1"/>
          </p:cNvSpPr>
          <p:nvPr>
            <p:ph type="title"/>
          </p:nvPr>
        </p:nvSpPr>
        <p:spPr/>
        <p:txBody>
          <a:bodyPr/>
          <a:lstStyle/>
          <a:p>
            <a:r>
              <a:rPr lang="zh-CN" altLang="en-US" dirty="0"/>
              <a:t>内存池管理（例）</a:t>
            </a:r>
          </a:p>
        </p:txBody>
      </p:sp>
      <p:sp>
        <p:nvSpPr>
          <p:cNvPr id="3" name="内容占位符 2">
            <a:extLst>
              <a:ext uri="{FF2B5EF4-FFF2-40B4-BE49-F238E27FC236}">
                <a16:creationId xmlns:a16="http://schemas.microsoft.com/office/drawing/2014/main" id="{46F12E15-4E21-43C6-987B-D6D6F7AF659A}"/>
              </a:ext>
            </a:extLst>
          </p:cNvPr>
          <p:cNvSpPr>
            <a:spLocks noGrp="1"/>
          </p:cNvSpPr>
          <p:nvPr>
            <p:ph idx="1"/>
          </p:nvPr>
        </p:nvSpPr>
        <p:spPr>
          <a:xfrm>
            <a:off x="301625" y="1423564"/>
            <a:ext cx="8540750" cy="4675611"/>
          </a:xfrm>
        </p:spPr>
        <p:txBody>
          <a:bodyPr/>
          <a:lstStyle/>
          <a:p>
            <a:r>
              <a:rPr lang="zh-CN" altLang="en-US" dirty="0"/>
              <a:t>例：基于数组的静态内存池</a:t>
            </a:r>
            <a:endParaRPr lang="en-US" altLang="zh-CN" dirty="0"/>
          </a:p>
          <a:p>
            <a:pPr lvl="1"/>
            <a:r>
              <a:rPr lang="zh-CN" altLang="en-US" sz="2000" dirty="0"/>
              <a:t>分配内存</a:t>
            </a:r>
          </a:p>
        </p:txBody>
      </p:sp>
      <p:sp>
        <p:nvSpPr>
          <p:cNvPr id="4" name="卷形: 垂直 3">
            <a:extLst>
              <a:ext uri="{FF2B5EF4-FFF2-40B4-BE49-F238E27FC236}">
                <a16:creationId xmlns:a16="http://schemas.microsoft.com/office/drawing/2014/main" id="{E0C5A9F6-3198-4849-B9B9-5ACAFA4A8FC1}"/>
              </a:ext>
            </a:extLst>
          </p:cNvPr>
          <p:cNvSpPr/>
          <p:nvPr/>
        </p:nvSpPr>
        <p:spPr bwMode="auto">
          <a:xfrm>
            <a:off x="745284" y="2454786"/>
            <a:ext cx="7653427" cy="3793614"/>
          </a:xfrm>
          <a:prstGeom prst="verticalScroll">
            <a:avLst>
              <a:gd name="adj" fmla="val 23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pool_alloc</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StaticPool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*pool)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分配内存</a:t>
            </a: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if (pool-&gt;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-1) {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("Error: Pool out of memory!\n");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NULL;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获取当前空闲块的指针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*res = &amp;(pool-&gt;data[pool-&gt;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更新 </a:t>
            </a:r>
            <a:r>
              <a:rPr kumimoji="0" lang="en-US" altLang="zh-CN"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到下一个空闲位置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next_free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free_count</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res;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9ABB9785-4FB5-47B2-A38E-06DE95FF689F}"/>
              </a:ext>
            </a:extLst>
          </p:cNvPr>
          <p:cNvSpPr txBox="1"/>
          <p:nvPr/>
        </p:nvSpPr>
        <p:spPr>
          <a:xfrm>
            <a:off x="947213" y="6408783"/>
            <a:ext cx="7249571" cy="338554"/>
          </a:xfrm>
          <a:prstGeom prst="rect">
            <a:avLst/>
          </a:prstGeom>
          <a:noFill/>
        </p:spPr>
        <p:txBody>
          <a:bodyPr wrap="square">
            <a:spAutoFit/>
          </a:bodyPr>
          <a:lstStyle/>
          <a:p>
            <a:r>
              <a:rPr lang="en-US" altLang="zh-CN" sz="1600"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600" dirty="0">
                <a:solidFill>
                  <a:srgbClr val="000000"/>
                </a:solidFill>
                <a:latin typeface="微软雅黑" panose="020B0503020204020204" pitchFamily="34" charset="-122"/>
                <a:ea typeface="微软雅黑" panose="020B0503020204020204" pitchFamily="34" charset="-122"/>
              </a:rPr>
              <a:t>低复杂度：无论是分配还是释放，都只涉及几行简单的赋值操作，速度极快。</a:t>
            </a:r>
          </a:p>
        </p:txBody>
      </p:sp>
    </p:spTree>
    <p:extLst>
      <p:ext uri="{BB962C8B-B14F-4D97-AF65-F5344CB8AC3E}">
        <p14:creationId xmlns:p14="http://schemas.microsoft.com/office/powerpoint/2010/main" val="2063823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9C59AB-BC03-49C9-912D-C1DF613AC6E5}"/>
              </a:ext>
            </a:extLst>
          </p:cNvPr>
          <p:cNvSpPr>
            <a:spLocks noGrp="1"/>
          </p:cNvSpPr>
          <p:nvPr>
            <p:ph type="title"/>
          </p:nvPr>
        </p:nvSpPr>
        <p:spPr/>
        <p:txBody>
          <a:bodyPr/>
          <a:lstStyle/>
          <a:p>
            <a:r>
              <a:rPr lang="zh-CN" altLang="en-US" dirty="0"/>
              <a:t>内存池管理（例）</a:t>
            </a:r>
          </a:p>
        </p:txBody>
      </p:sp>
      <p:sp>
        <p:nvSpPr>
          <p:cNvPr id="3" name="内容占位符 2">
            <a:extLst>
              <a:ext uri="{FF2B5EF4-FFF2-40B4-BE49-F238E27FC236}">
                <a16:creationId xmlns:a16="http://schemas.microsoft.com/office/drawing/2014/main" id="{46F12E15-4E21-43C6-987B-D6D6F7AF659A}"/>
              </a:ext>
            </a:extLst>
          </p:cNvPr>
          <p:cNvSpPr>
            <a:spLocks noGrp="1"/>
          </p:cNvSpPr>
          <p:nvPr>
            <p:ph idx="1"/>
          </p:nvPr>
        </p:nvSpPr>
        <p:spPr>
          <a:xfrm>
            <a:off x="301625" y="1345224"/>
            <a:ext cx="8540750" cy="4753952"/>
          </a:xfrm>
        </p:spPr>
        <p:txBody>
          <a:bodyPr/>
          <a:lstStyle/>
          <a:p>
            <a:r>
              <a:rPr lang="zh-CN" altLang="en-US" dirty="0"/>
              <a:t>例：基于数组的静态内存池</a:t>
            </a:r>
            <a:endParaRPr lang="en-US" altLang="zh-CN" dirty="0"/>
          </a:p>
          <a:p>
            <a:pPr lvl="1"/>
            <a:r>
              <a:rPr lang="zh-CN" altLang="en-US" sz="2000" dirty="0"/>
              <a:t>释放内存</a:t>
            </a:r>
          </a:p>
        </p:txBody>
      </p:sp>
      <p:sp>
        <p:nvSpPr>
          <p:cNvPr id="4" name="卷形: 垂直 3">
            <a:extLst>
              <a:ext uri="{FF2B5EF4-FFF2-40B4-BE49-F238E27FC236}">
                <a16:creationId xmlns:a16="http://schemas.microsoft.com/office/drawing/2014/main" id="{E0C5A9F6-3198-4849-B9B9-5ACAFA4A8FC1}"/>
              </a:ext>
            </a:extLst>
          </p:cNvPr>
          <p:cNvSpPr/>
          <p:nvPr/>
        </p:nvSpPr>
        <p:spPr bwMode="auto">
          <a:xfrm>
            <a:off x="681678" y="2296770"/>
            <a:ext cx="7653427" cy="3802406"/>
          </a:xfrm>
          <a:prstGeom prst="verticalScroll">
            <a:avLst>
              <a:gd name="adj" fmla="val 23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StaticPool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*pool, void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ptr</a:t>
            </a: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释放内存</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根据指针地址计算出它在数组中的索引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index = ((uint8_t*)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ptr</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(uint8_t*)pool-&gt;data) / BLOCK_SIZE;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if (index &lt; 0 || index &gt;= POOL_SIZE) {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("Error: Pointer out of pool bounds!\n");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eaLnBrk="0" fontAlgn="base" hangingPunct="0">
              <a:spcBef>
                <a:spcPct val="0"/>
              </a:spcBef>
              <a:spcAft>
                <a:spcPct val="0"/>
              </a:spcAft>
              <a:defRPr/>
            </a:pPr>
            <a:endPar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将释放的块插回到空闲链表的头部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next_free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[index] = 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first_free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index;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pool-&gt;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free_count</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25C4CFDD-E991-49D7-A1A1-422FAA4AA369}"/>
              </a:ext>
            </a:extLst>
          </p:cNvPr>
          <p:cNvSpPr txBox="1"/>
          <p:nvPr/>
        </p:nvSpPr>
        <p:spPr>
          <a:xfrm>
            <a:off x="773723" y="6175640"/>
            <a:ext cx="7455877" cy="584775"/>
          </a:xfrm>
          <a:prstGeom prst="rect">
            <a:avLst/>
          </a:prstGeom>
          <a:noFill/>
        </p:spPr>
        <p:txBody>
          <a:bodyPr wrap="square">
            <a:spAutoFit/>
          </a:bodyPr>
          <a:lstStyle/>
          <a:p>
            <a:r>
              <a:rPr lang="zh-CN" altLang="en-US" sz="1600"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600" dirty="0">
                <a:solidFill>
                  <a:srgbClr val="000000"/>
                </a:solidFill>
                <a:latin typeface="微软雅黑" panose="020B0503020204020204" pitchFamily="34" charset="-122"/>
                <a:ea typeface="微软雅黑" panose="020B0503020204020204" pitchFamily="34" charset="-122"/>
              </a:rPr>
              <a:t>指针算术的妙用：在 释放内存的过程（</a:t>
            </a:r>
            <a:r>
              <a:rPr lang="en-US" altLang="zh-CN" sz="1600" dirty="0" err="1">
                <a:solidFill>
                  <a:srgbClr val="000000"/>
                </a:solidFill>
                <a:latin typeface="微软雅黑" panose="020B0503020204020204" pitchFamily="34" charset="-122"/>
                <a:ea typeface="微软雅黑" panose="020B0503020204020204" pitchFamily="34" charset="-122"/>
              </a:rPr>
              <a:t>pool_free</a:t>
            </a: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）中，没有使用低效的遍历，而是通过 </a:t>
            </a:r>
            <a:r>
              <a:rPr lang="en-US" altLang="zh-CN" sz="1600" dirty="0">
                <a:solidFill>
                  <a:srgbClr val="000000"/>
                </a:solidFill>
                <a:latin typeface="微软雅黑" panose="020B0503020204020204" pitchFamily="34" charset="-122"/>
                <a:ea typeface="微软雅黑" panose="020B0503020204020204" pitchFamily="34" charset="-122"/>
              </a:rPr>
              <a:t>(</a:t>
            </a:r>
            <a:r>
              <a:rPr lang="en-US" altLang="zh-CN" sz="1600" dirty="0" err="1">
                <a:solidFill>
                  <a:srgbClr val="000000"/>
                </a:solidFill>
                <a:latin typeface="微软雅黑" panose="020B0503020204020204" pitchFamily="34" charset="-122"/>
                <a:ea typeface="微软雅黑" panose="020B0503020204020204" pitchFamily="34" charset="-122"/>
              </a:rPr>
              <a:t>ptr</a:t>
            </a:r>
            <a:r>
              <a:rPr lang="en-US" altLang="zh-CN" sz="1600" dirty="0">
                <a:solidFill>
                  <a:srgbClr val="000000"/>
                </a:solidFill>
                <a:latin typeface="微软雅黑" panose="020B0503020204020204" pitchFamily="34" charset="-122"/>
                <a:ea typeface="微软雅黑" panose="020B0503020204020204" pitchFamily="34" charset="-122"/>
              </a:rPr>
              <a:t> - start) / size </a:t>
            </a:r>
            <a:r>
              <a:rPr lang="zh-CN" altLang="en-US" sz="1600" dirty="0">
                <a:solidFill>
                  <a:srgbClr val="000000"/>
                </a:solidFill>
                <a:latin typeface="微软雅黑" panose="020B0503020204020204" pitchFamily="34" charset="-122"/>
                <a:ea typeface="微软雅黑" panose="020B0503020204020204" pitchFamily="34" charset="-122"/>
              </a:rPr>
              <a:t>这种数学方式直接算出索引。</a:t>
            </a:r>
          </a:p>
        </p:txBody>
      </p:sp>
    </p:spTree>
    <p:extLst>
      <p:ext uri="{BB962C8B-B14F-4D97-AF65-F5344CB8AC3E}">
        <p14:creationId xmlns:p14="http://schemas.microsoft.com/office/powerpoint/2010/main" val="3165453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9C59AB-BC03-49C9-912D-C1DF613AC6E5}"/>
              </a:ext>
            </a:extLst>
          </p:cNvPr>
          <p:cNvSpPr>
            <a:spLocks noGrp="1"/>
          </p:cNvSpPr>
          <p:nvPr>
            <p:ph type="title"/>
          </p:nvPr>
        </p:nvSpPr>
        <p:spPr/>
        <p:txBody>
          <a:bodyPr/>
          <a:lstStyle/>
          <a:p>
            <a:r>
              <a:rPr lang="zh-CN" altLang="en-US" dirty="0"/>
              <a:t>内存池管理（例）</a:t>
            </a:r>
          </a:p>
        </p:txBody>
      </p:sp>
      <p:sp>
        <p:nvSpPr>
          <p:cNvPr id="3" name="内容占位符 2">
            <a:extLst>
              <a:ext uri="{FF2B5EF4-FFF2-40B4-BE49-F238E27FC236}">
                <a16:creationId xmlns:a16="http://schemas.microsoft.com/office/drawing/2014/main" id="{46F12E15-4E21-43C6-987B-D6D6F7AF659A}"/>
              </a:ext>
            </a:extLst>
          </p:cNvPr>
          <p:cNvSpPr>
            <a:spLocks noGrp="1"/>
          </p:cNvSpPr>
          <p:nvPr>
            <p:ph idx="1"/>
          </p:nvPr>
        </p:nvSpPr>
        <p:spPr>
          <a:xfrm>
            <a:off x="301625" y="1362808"/>
            <a:ext cx="8540750" cy="4736367"/>
          </a:xfrm>
        </p:spPr>
        <p:txBody>
          <a:bodyPr/>
          <a:lstStyle/>
          <a:p>
            <a:r>
              <a:rPr lang="zh-CN" altLang="en-US" dirty="0"/>
              <a:t>例：基于数组的静态内存池</a:t>
            </a:r>
            <a:endParaRPr lang="en-US" altLang="zh-CN" dirty="0"/>
          </a:p>
          <a:p>
            <a:pPr lvl="1"/>
            <a:r>
              <a:rPr lang="zh-CN" altLang="en-US" sz="2000" dirty="0"/>
              <a:t>内存池的使用</a:t>
            </a:r>
          </a:p>
        </p:txBody>
      </p:sp>
      <p:sp>
        <p:nvSpPr>
          <p:cNvPr id="4" name="卷形: 垂直 3">
            <a:extLst>
              <a:ext uri="{FF2B5EF4-FFF2-40B4-BE49-F238E27FC236}">
                <a16:creationId xmlns:a16="http://schemas.microsoft.com/office/drawing/2014/main" id="{E0C5A9F6-3198-4849-B9B9-5ACAFA4A8FC1}"/>
              </a:ext>
            </a:extLst>
          </p:cNvPr>
          <p:cNvSpPr/>
          <p:nvPr/>
        </p:nvSpPr>
        <p:spPr bwMode="auto">
          <a:xfrm>
            <a:off x="646512" y="2314907"/>
            <a:ext cx="7653427" cy="4332078"/>
          </a:xfrm>
          <a:prstGeom prst="verticalScroll">
            <a:avLst>
              <a:gd name="adj" fmla="val 235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main() {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StaticPool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myPool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pool_init</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myPool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初始化内存池</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*p1 = (int*)</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pool_alloc</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myPool</a:t>
            </a: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申请内存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if (p1) { *p1 = 42;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("Allocated p1, value: %d\n", *p1); }</a:t>
            </a:r>
            <a:endPar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char *p2 = (char*)</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pool_alloc</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myPool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申请内存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if (p2) {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snprintf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(p2, BLOCK_SIZE, "Hello Memory Pool!");                 </a:t>
            </a: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("Allocated p2, content: %s\n", p2);    </a:t>
            </a: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eaLnBrk="0" fontAlgn="base" hangingPunct="0">
              <a:spcBef>
                <a:spcPct val="0"/>
              </a:spcBef>
              <a:spcAft>
                <a:spcPct val="0"/>
              </a:spcAft>
              <a:defRPr/>
            </a:pPr>
            <a:endPar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(“Remaining blocks: %d\n”,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myPool.free_count</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pool_free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myPool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p1);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释放内存 </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eaLnBrk="0" fontAlgn="base" hangingPunct="0">
              <a:spcBef>
                <a:spcPct val="0"/>
              </a:spcBef>
              <a:spcAft>
                <a:spcPct val="0"/>
              </a:spcAf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("After free p1, remaining blocks: %d\n",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myPool.free_count</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69758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指针基本概念回顾</a:t>
            </a:r>
            <a:endParaRPr lang="en-US" altLang="zh-CN" dirty="0">
              <a:solidFill>
                <a:schemeClr val="bg1">
                  <a:lumMod val="75000"/>
                </a:schemeClr>
              </a:solidFill>
            </a:endParaRPr>
          </a:p>
          <a:p>
            <a:r>
              <a:rPr lang="zh-CN" altLang="en-US" dirty="0">
                <a:solidFill>
                  <a:schemeClr val="bg1">
                    <a:lumMod val="75000"/>
                  </a:schemeClr>
                </a:solidFill>
              </a:rPr>
              <a:t>指向数组的指针与指针数组</a:t>
            </a:r>
            <a:endParaRPr lang="en-US" altLang="zh-CN" dirty="0">
              <a:solidFill>
                <a:schemeClr val="bg1">
                  <a:lumMod val="75000"/>
                </a:schemeClr>
              </a:solidFill>
            </a:endParaRPr>
          </a:p>
          <a:p>
            <a:r>
              <a:rPr lang="zh-CN" altLang="en-US" dirty="0">
                <a:solidFill>
                  <a:schemeClr val="bg1">
                    <a:lumMod val="75000"/>
                  </a:schemeClr>
                </a:solidFill>
              </a:rPr>
              <a:t>二级与多级指针</a:t>
            </a:r>
            <a:endParaRPr lang="en-US" altLang="zh-CN" dirty="0">
              <a:solidFill>
                <a:schemeClr val="bg1">
                  <a:lumMod val="75000"/>
                </a:schemeClr>
              </a:solidFill>
            </a:endParaRPr>
          </a:p>
          <a:p>
            <a:r>
              <a:rPr lang="zh-CN" altLang="en-US" dirty="0">
                <a:solidFill>
                  <a:schemeClr val="bg1">
                    <a:lumMod val="75000"/>
                  </a:schemeClr>
                </a:solidFill>
              </a:rPr>
              <a:t>带指针的函数与函数指针</a:t>
            </a:r>
            <a:endParaRPr lang="en-US" altLang="zh-CN" dirty="0">
              <a:solidFill>
                <a:schemeClr val="bg1">
                  <a:lumMod val="75000"/>
                </a:schemeClr>
              </a:solidFill>
            </a:endParaRPr>
          </a:p>
          <a:p>
            <a:r>
              <a:rPr lang="zh-CN" altLang="en-US" dirty="0">
                <a:solidFill>
                  <a:schemeClr val="bg1">
                    <a:lumMod val="75000"/>
                  </a:schemeClr>
                </a:solidFill>
              </a:rPr>
              <a:t>高级内存管理技术</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动态内存分配</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内存池管理</a:t>
            </a:r>
            <a:endParaRPr lang="en-US" altLang="zh-CN" dirty="0">
              <a:solidFill>
                <a:schemeClr val="bg1">
                  <a:lumMod val="75000"/>
                </a:schemeClr>
              </a:solidFill>
            </a:endParaRPr>
          </a:p>
          <a:p>
            <a:r>
              <a:rPr lang="zh-CN" altLang="en-US" dirty="0"/>
              <a:t>应用实例：链表</a:t>
            </a:r>
            <a:endParaRPr lang="en-US" altLang="zh-CN" dirty="0"/>
          </a:p>
          <a:p>
            <a:r>
              <a:rPr lang="zh-CN" altLang="en-US" dirty="0">
                <a:solidFill>
                  <a:schemeClr val="bg1">
                    <a:lumMod val="75000"/>
                  </a:schemeClr>
                </a:solidFill>
              </a:rPr>
              <a:t>内存调试与优化</a:t>
            </a:r>
            <a:endParaRPr lang="en-US" altLang="zh-CN" dirty="0">
              <a:solidFill>
                <a:schemeClr val="bg1">
                  <a:lumMod val="75000"/>
                </a:schemeClr>
              </a:solidFill>
            </a:endParaRPr>
          </a:p>
          <a:p>
            <a:endParaRPr lang="zh-CN" altLang="en-US" dirty="0"/>
          </a:p>
        </p:txBody>
      </p:sp>
    </p:spTree>
    <p:extLst>
      <p:ext uri="{BB962C8B-B14F-4D97-AF65-F5344CB8AC3E}">
        <p14:creationId xmlns:p14="http://schemas.microsoft.com/office/powerpoint/2010/main" val="2321449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406640-5CD4-4CEC-A982-DFB73E66EBC2}"/>
              </a:ext>
            </a:extLst>
          </p:cNvPr>
          <p:cNvSpPr>
            <a:spLocks noGrp="1"/>
          </p:cNvSpPr>
          <p:nvPr>
            <p:ph type="title"/>
          </p:nvPr>
        </p:nvSpPr>
        <p:spPr/>
        <p:txBody>
          <a:bodyPr/>
          <a:lstStyle/>
          <a:p>
            <a:r>
              <a:rPr lang="zh-CN" altLang="en-US" dirty="0"/>
              <a:t>链表的定义</a:t>
            </a:r>
          </a:p>
        </p:txBody>
      </p:sp>
      <p:sp>
        <p:nvSpPr>
          <p:cNvPr id="3" name="内容占位符 2">
            <a:extLst>
              <a:ext uri="{FF2B5EF4-FFF2-40B4-BE49-F238E27FC236}">
                <a16:creationId xmlns:a16="http://schemas.microsoft.com/office/drawing/2014/main" id="{FAF12694-E151-4F2C-BF23-A09DFAC03142}"/>
              </a:ext>
            </a:extLst>
          </p:cNvPr>
          <p:cNvSpPr>
            <a:spLocks noGrp="1"/>
          </p:cNvSpPr>
          <p:nvPr>
            <p:ph idx="1"/>
          </p:nvPr>
        </p:nvSpPr>
        <p:spPr/>
        <p:txBody>
          <a:bodyPr/>
          <a:lstStyle/>
          <a:p>
            <a:pPr lvl="0"/>
            <a:r>
              <a:rPr lang="zh-CN" altLang="en-US" dirty="0"/>
              <a:t>链表是一种动态管理的数据结构</a:t>
            </a:r>
            <a:endParaRPr lang="en-US" altLang="zh-CN" dirty="0"/>
          </a:p>
          <a:p>
            <a:pPr lvl="1"/>
            <a:r>
              <a:rPr lang="zh-CN" altLang="en-US" sz="2000" dirty="0">
                <a:solidFill>
                  <a:prstClr val="black"/>
                </a:solidFill>
              </a:rPr>
              <a:t>用</a:t>
            </a:r>
            <a:r>
              <a:rPr lang="zh-CN" altLang="en-US" sz="2000" dirty="0">
                <a:solidFill>
                  <a:srgbClr val="C00000"/>
                </a:solidFill>
              </a:rPr>
              <a:t>结构体类型</a:t>
            </a:r>
            <a:r>
              <a:rPr lang="zh-CN" altLang="en-US" sz="2000" dirty="0">
                <a:solidFill>
                  <a:prstClr val="black"/>
                </a:solidFill>
              </a:rPr>
              <a:t>定义复杂数据结构的</a:t>
            </a:r>
            <a:r>
              <a:rPr lang="zh-CN" altLang="en-US" sz="2000" dirty="0">
                <a:solidFill>
                  <a:srgbClr val="C00000"/>
                </a:solidFill>
              </a:rPr>
              <a:t>结点</a:t>
            </a:r>
            <a:endParaRPr lang="en-US" altLang="zh-CN" sz="2000" dirty="0">
              <a:solidFill>
                <a:prstClr val="black"/>
              </a:solidFill>
            </a:endParaRPr>
          </a:p>
          <a:p>
            <a:pPr lvl="1"/>
            <a:r>
              <a:rPr lang="zh-CN" altLang="en-US" sz="2000" dirty="0"/>
              <a:t>用结构体指针将若干个结点串连在一起</a:t>
            </a:r>
            <a:endParaRPr lang="en-US" altLang="zh-CN" sz="2000" dirty="0"/>
          </a:p>
          <a:p>
            <a:pPr lvl="1"/>
            <a:r>
              <a:rPr lang="zh-CN" altLang="en-US" sz="2000" dirty="0"/>
              <a:t>用动态分配空间的方式产生实际数据结点</a:t>
            </a:r>
            <a:endParaRPr lang="en-US" altLang="zh-CN" sz="2000" dirty="0"/>
          </a:p>
          <a:p>
            <a:pPr lvl="1"/>
            <a:endParaRPr lang="en-US" altLang="zh-CN" sz="2000" dirty="0">
              <a:solidFill>
                <a:srgbClr val="44546A"/>
              </a:solidFill>
            </a:endParaRPr>
          </a:p>
          <a:p>
            <a:pPr lvl="1"/>
            <a:endParaRPr lang="en-US" altLang="zh-CN" sz="2000" dirty="0">
              <a:solidFill>
                <a:srgbClr val="44546A"/>
              </a:solidFill>
            </a:endParaRPr>
          </a:p>
          <a:p>
            <a:pPr marL="0" lvl="0" indent="0">
              <a:buNone/>
            </a:pPr>
            <a:endParaRPr lang="zh-CN" altLang="en-US" dirty="0">
              <a:solidFill>
                <a:srgbClr val="44546A"/>
              </a:solidFill>
            </a:endParaRPr>
          </a:p>
          <a:p>
            <a:pPr lvl="0"/>
            <a:r>
              <a:rPr lang="zh-CN" altLang="en-US" dirty="0">
                <a:solidFill>
                  <a:prstClr val="black"/>
                </a:solidFill>
              </a:rPr>
              <a:t>数组的分量称为元素，链表的分量称为</a:t>
            </a:r>
            <a:r>
              <a:rPr lang="zh-CN" altLang="en-US" dirty="0">
                <a:solidFill>
                  <a:srgbClr val="C00000"/>
                </a:solidFill>
              </a:rPr>
              <a:t>结点</a:t>
            </a:r>
            <a:r>
              <a:rPr lang="zh-CN" altLang="en-US" dirty="0">
                <a:solidFill>
                  <a:prstClr val="black"/>
                </a:solidFill>
              </a:rPr>
              <a:t>，一个结点就是一个结构体类型的数据</a:t>
            </a:r>
            <a:endParaRPr lang="en-US" altLang="zh-CN" dirty="0">
              <a:solidFill>
                <a:prstClr val="black"/>
              </a:solidFill>
            </a:endParaRPr>
          </a:p>
          <a:p>
            <a:pPr lvl="0"/>
            <a:r>
              <a:rPr lang="zh-CN" altLang="en-US" dirty="0">
                <a:solidFill>
                  <a:prstClr val="black"/>
                </a:solidFill>
              </a:rPr>
              <a:t>链表可以方便地实现插入、删除操作</a:t>
            </a:r>
            <a:endParaRPr lang="zh-CN" altLang="en-US" sz="2000" dirty="0"/>
          </a:p>
        </p:txBody>
      </p:sp>
      <p:grpSp>
        <p:nvGrpSpPr>
          <p:cNvPr id="4" name="组合 3">
            <a:extLst>
              <a:ext uri="{FF2B5EF4-FFF2-40B4-BE49-F238E27FC236}">
                <a16:creationId xmlns:a16="http://schemas.microsoft.com/office/drawing/2014/main" id="{0A769402-B1EF-4DCD-950E-DCFFCA66C99B}"/>
              </a:ext>
            </a:extLst>
          </p:cNvPr>
          <p:cNvGrpSpPr/>
          <p:nvPr/>
        </p:nvGrpSpPr>
        <p:grpSpPr>
          <a:xfrm>
            <a:off x="813506" y="3680023"/>
            <a:ext cx="7206327" cy="965589"/>
            <a:chOff x="1961616" y="3773524"/>
            <a:chExt cx="7206327" cy="965589"/>
          </a:xfrm>
        </p:grpSpPr>
        <p:grpSp>
          <p:nvGrpSpPr>
            <p:cNvPr id="5" name="组合 4">
              <a:extLst>
                <a:ext uri="{FF2B5EF4-FFF2-40B4-BE49-F238E27FC236}">
                  <a16:creationId xmlns:a16="http://schemas.microsoft.com/office/drawing/2014/main" id="{8593E812-2BC2-403B-8FDE-9FFB34C95237}"/>
                </a:ext>
              </a:extLst>
            </p:cNvPr>
            <p:cNvGrpSpPr/>
            <p:nvPr/>
          </p:nvGrpSpPr>
          <p:grpSpPr>
            <a:xfrm>
              <a:off x="1961616" y="3824713"/>
              <a:ext cx="798628" cy="365760"/>
              <a:chOff x="9477853" y="3853373"/>
              <a:chExt cx="798628" cy="365760"/>
            </a:xfrm>
          </p:grpSpPr>
          <p:sp>
            <p:nvSpPr>
              <p:cNvPr id="26" name="矩形 25">
                <a:extLst>
                  <a:ext uri="{FF2B5EF4-FFF2-40B4-BE49-F238E27FC236}">
                    <a16:creationId xmlns:a16="http://schemas.microsoft.com/office/drawing/2014/main" id="{2EB4B2D9-09AF-4987-842B-B58A82F8F7BA}"/>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7" name="矩形 26">
                <a:extLst>
                  <a:ext uri="{FF2B5EF4-FFF2-40B4-BE49-F238E27FC236}">
                    <a16:creationId xmlns:a16="http://schemas.microsoft.com/office/drawing/2014/main" id="{606AA373-B87F-4760-A97E-3F0D19A04E69}"/>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 name="组合 5">
              <a:extLst>
                <a:ext uri="{FF2B5EF4-FFF2-40B4-BE49-F238E27FC236}">
                  <a16:creationId xmlns:a16="http://schemas.microsoft.com/office/drawing/2014/main" id="{E2B08660-08E2-44C8-A6EB-FB4CA13A28CA}"/>
                </a:ext>
              </a:extLst>
            </p:cNvPr>
            <p:cNvGrpSpPr/>
            <p:nvPr/>
          </p:nvGrpSpPr>
          <p:grpSpPr>
            <a:xfrm>
              <a:off x="3256332" y="4047615"/>
              <a:ext cx="798628" cy="365760"/>
              <a:chOff x="9477853" y="3853373"/>
              <a:chExt cx="798628" cy="365760"/>
            </a:xfrm>
          </p:grpSpPr>
          <p:sp>
            <p:nvSpPr>
              <p:cNvPr id="24" name="矩形 23">
                <a:extLst>
                  <a:ext uri="{FF2B5EF4-FFF2-40B4-BE49-F238E27FC236}">
                    <a16:creationId xmlns:a16="http://schemas.microsoft.com/office/drawing/2014/main" id="{F0DCADF4-F749-45BE-94E7-0ECC7FB7C6A6}"/>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5" name="矩形 24">
                <a:extLst>
                  <a:ext uri="{FF2B5EF4-FFF2-40B4-BE49-F238E27FC236}">
                    <a16:creationId xmlns:a16="http://schemas.microsoft.com/office/drawing/2014/main" id="{27CE1200-80C2-4F60-B060-71C87DBD27BB}"/>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7" name="组合 6">
              <a:extLst>
                <a:ext uri="{FF2B5EF4-FFF2-40B4-BE49-F238E27FC236}">
                  <a16:creationId xmlns:a16="http://schemas.microsoft.com/office/drawing/2014/main" id="{E211297B-D7CF-48F4-9A1B-F6516BDAB91F}"/>
                </a:ext>
              </a:extLst>
            </p:cNvPr>
            <p:cNvGrpSpPr/>
            <p:nvPr/>
          </p:nvGrpSpPr>
          <p:grpSpPr>
            <a:xfrm>
              <a:off x="4511590" y="3773524"/>
              <a:ext cx="798628" cy="365760"/>
              <a:chOff x="9477853" y="3853373"/>
              <a:chExt cx="798628" cy="365760"/>
            </a:xfrm>
          </p:grpSpPr>
          <p:sp>
            <p:nvSpPr>
              <p:cNvPr id="22" name="矩形 21">
                <a:extLst>
                  <a:ext uri="{FF2B5EF4-FFF2-40B4-BE49-F238E27FC236}">
                    <a16:creationId xmlns:a16="http://schemas.microsoft.com/office/drawing/2014/main" id="{CEC62F95-FFBA-40BE-B652-B165CF688EA0}"/>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3" name="矩形 22">
                <a:extLst>
                  <a:ext uri="{FF2B5EF4-FFF2-40B4-BE49-F238E27FC236}">
                    <a16:creationId xmlns:a16="http://schemas.microsoft.com/office/drawing/2014/main" id="{3995C49A-E126-471F-A64C-1ED5E22E6B9C}"/>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8" name="组合 7">
              <a:extLst>
                <a:ext uri="{FF2B5EF4-FFF2-40B4-BE49-F238E27FC236}">
                  <a16:creationId xmlns:a16="http://schemas.microsoft.com/office/drawing/2014/main" id="{639E55DA-E1C9-49F1-AEE4-2AD401F1E330}"/>
                </a:ext>
              </a:extLst>
            </p:cNvPr>
            <p:cNvGrpSpPr/>
            <p:nvPr/>
          </p:nvGrpSpPr>
          <p:grpSpPr>
            <a:xfrm>
              <a:off x="5774974" y="4019950"/>
              <a:ext cx="798628" cy="365760"/>
              <a:chOff x="9477853" y="3853373"/>
              <a:chExt cx="798628" cy="365760"/>
            </a:xfrm>
          </p:grpSpPr>
          <p:sp>
            <p:nvSpPr>
              <p:cNvPr id="20" name="矩形 19">
                <a:extLst>
                  <a:ext uri="{FF2B5EF4-FFF2-40B4-BE49-F238E27FC236}">
                    <a16:creationId xmlns:a16="http://schemas.microsoft.com/office/drawing/2014/main" id="{0D660759-0037-4A90-B624-1496BB25BC7E}"/>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1" name="矩形 20">
                <a:extLst>
                  <a:ext uri="{FF2B5EF4-FFF2-40B4-BE49-F238E27FC236}">
                    <a16:creationId xmlns:a16="http://schemas.microsoft.com/office/drawing/2014/main" id="{0D220F5A-4F6E-4C9A-831A-BEBF8DD48554}"/>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9" name="组合 8">
              <a:extLst>
                <a:ext uri="{FF2B5EF4-FFF2-40B4-BE49-F238E27FC236}">
                  <a16:creationId xmlns:a16="http://schemas.microsoft.com/office/drawing/2014/main" id="{AFC31A2C-E59C-4A07-9C5D-2375D68B5A3C}"/>
                </a:ext>
              </a:extLst>
            </p:cNvPr>
            <p:cNvGrpSpPr/>
            <p:nvPr/>
          </p:nvGrpSpPr>
          <p:grpSpPr>
            <a:xfrm>
              <a:off x="7131985" y="4373353"/>
              <a:ext cx="798628" cy="365760"/>
              <a:chOff x="9477853" y="3853373"/>
              <a:chExt cx="798628" cy="365760"/>
            </a:xfrm>
          </p:grpSpPr>
          <p:sp>
            <p:nvSpPr>
              <p:cNvPr id="18" name="矩形 17">
                <a:extLst>
                  <a:ext uri="{FF2B5EF4-FFF2-40B4-BE49-F238E27FC236}">
                    <a16:creationId xmlns:a16="http://schemas.microsoft.com/office/drawing/2014/main" id="{88AB1253-34B8-47D5-97D3-E5106B9B9D02}"/>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9" name="矩形 18">
                <a:extLst>
                  <a:ext uri="{FF2B5EF4-FFF2-40B4-BE49-F238E27FC236}">
                    <a16:creationId xmlns:a16="http://schemas.microsoft.com/office/drawing/2014/main" id="{D3D583CC-2068-4E0F-815A-3B8FC52A9C6D}"/>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0" name="组合 9">
              <a:extLst>
                <a:ext uri="{FF2B5EF4-FFF2-40B4-BE49-F238E27FC236}">
                  <a16:creationId xmlns:a16="http://schemas.microsoft.com/office/drawing/2014/main" id="{927D02A9-F9A3-4024-BC9B-3DE2C47052D1}"/>
                </a:ext>
              </a:extLst>
            </p:cNvPr>
            <p:cNvGrpSpPr/>
            <p:nvPr/>
          </p:nvGrpSpPr>
          <p:grpSpPr>
            <a:xfrm>
              <a:off x="8369315" y="3849427"/>
              <a:ext cx="798628" cy="365760"/>
              <a:chOff x="9477853" y="3853373"/>
              <a:chExt cx="798628" cy="365760"/>
            </a:xfrm>
          </p:grpSpPr>
          <p:sp>
            <p:nvSpPr>
              <p:cNvPr id="16" name="矩形 15">
                <a:extLst>
                  <a:ext uri="{FF2B5EF4-FFF2-40B4-BE49-F238E27FC236}">
                    <a16:creationId xmlns:a16="http://schemas.microsoft.com/office/drawing/2014/main" id="{EE236A7B-AA97-4F77-BCC0-7BCC8CE59EA8}"/>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7" name="矩形 16">
                <a:extLst>
                  <a:ext uri="{FF2B5EF4-FFF2-40B4-BE49-F238E27FC236}">
                    <a16:creationId xmlns:a16="http://schemas.microsoft.com/office/drawing/2014/main" id="{288A4B1E-E788-49A5-98FF-D95361058BA7}"/>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cxnSp>
          <p:nvCxnSpPr>
            <p:cNvPr id="11" name="连接符: 曲线 10">
              <a:extLst>
                <a:ext uri="{FF2B5EF4-FFF2-40B4-BE49-F238E27FC236}">
                  <a16:creationId xmlns:a16="http://schemas.microsoft.com/office/drawing/2014/main" id="{006D88EF-9D92-41CF-828E-EEDD87CF6B64}"/>
                </a:ext>
              </a:extLst>
            </p:cNvPr>
            <p:cNvCxnSpPr>
              <a:cxnSpLocks/>
            </p:cNvCxnSpPr>
            <p:nvPr/>
          </p:nvCxnSpPr>
          <p:spPr>
            <a:xfrm>
              <a:off x="2561966" y="4007593"/>
              <a:ext cx="680997" cy="207594"/>
            </a:xfrm>
            <a:prstGeom prst="curvedConnector3">
              <a:avLst/>
            </a:prstGeom>
            <a:noFill/>
            <a:ln w="6350" cap="flat" cmpd="sng" algn="ctr">
              <a:solidFill>
                <a:srgbClr val="00B0F0"/>
              </a:solidFill>
              <a:prstDash val="solid"/>
              <a:miter lim="800000"/>
              <a:tailEnd type="triangle"/>
            </a:ln>
            <a:effectLst/>
          </p:spPr>
        </p:cxnSp>
        <p:cxnSp>
          <p:nvCxnSpPr>
            <p:cNvPr id="12" name="连接符: 曲线 11">
              <a:extLst>
                <a:ext uri="{FF2B5EF4-FFF2-40B4-BE49-F238E27FC236}">
                  <a16:creationId xmlns:a16="http://schemas.microsoft.com/office/drawing/2014/main" id="{269DF874-6661-47D2-9A68-D5EFE2B0E6A2}"/>
                </a:ext>
              </a:extLst>
            </p:cNvPr>
            <p:cNvCxnSpPr>
              <a:cxnSpLocks/>
            </p:cNvCxnSpPr>
            <p:nvPr/>
          </p:nvCxnSpPr>
          <p:spPr>
            <a:xfrm flipV="1">
              <a:off x="3858544" y="3956404"/>
              <a:ext cx="653046" cy="258784"/>
            </a:xfrm>
            <a:prstGeom prst="curvedConnector3">
              <a:avLst/>
            </a:prstGeom>
            <a:noFill/>
            <a:ln w="6350" cap="flat" cmpd="sng" algn="ctr">
              <a:solidFill>
                <a:srgbClr val="00B0F0"/>
              </a:solidFill>
              <a:prstDash val="solid"/>
              <a:miter lim="800000"/>
              <a:tailEnd type="triangle"/>
            </a:ln>
            <a:effectLst/>
          </p:spPr>
        </p:cxnSp>
        <p:cxnSp>
          <p:nvCxnSpPr>
            <p:cNvPr id="13" name="连接符: 曲线 12">
              <a:extLst>
                <a:ext uri="{FF2B5EF4-FFF2-40B4-BE49-F238E27FC236}">
                  <a16:creationId xmlns:a16="http://schemas.microsoft.com/office/drawing/2014/main" id="{10ED44A1-102E-4928-B539-C1E8FC165872}"/>
                </a:ext>
              </a:extLst>
            </p:cNvPr>
            <p:cNvCxnSpPr>
              <a:cxnSpLocks/>
            </p:cNvCxnSpPr>
            <p:nvPr/>
          </p:nvCxnSpPr>
          <p:spPr>
            <a:xfrm>
              <a:off x="5113802" y="3956403"/>
              <a:ext cx="643679" cy="234070"/>
            </a:xfrm>
            <a:prstGeom prst="curvedConnector3">
              <a:avLst/>
            </a:prstGeom>
            <a:noFill/>
            <a:ln w="6350" cap="flat" cmpd="sng" algn="ctr">
              <a:solidFill>
                <a:srgbClr val="00B0F0"/>
              </a:solidFill>
              <a:prstDash val="solid"/>
              <a:miter lim="800000"/>
              <a:tailEnd type="triangle"/>
            </a:ln>
            <a:effectLst/>
          </p:spPr>
        </p:cxnSp>
        <p:cxnSp>
          <p:nvCxnSpPr>
            <p:cNvPr id="14" name="连接符: 曲线 13">
              <a:extLst>
                <a:ext uri="{FF2B5EF4-FFF2-40B4-BE49-F238E27FC236}">
                  <a16:creationId xmlns:a16="http://schemas.microsoft.com/office/drawing/2014/main" id="{29F50A4B-6638-4747-8E81-8194BEEB0791}"/>
                </a:ext>
              </a:extLst>
            </p:cNvPr>
            <p:cNvCxnSpPr>
              <a:cxnSpLocks/>
            </p:cNvCxnSpPr>
            <p:nvPr/>
          </p:nvCxnSpPr>
          <p:spPr>
            <a:xfrm>
              <a:off x="6403712" y="4215187"/>
              <a:ext cx="719602" cy="341046"/>
            </a:xfrm>
            <a:prstGeom prst="curvedConnector3">
              <a:avLst/>
            </a:prstGeom>
            <a:noFill/>
            <a:ln w="6350" cap="flat" cmpd="sng" algn="ctr">
              <a:solidFill>
                <a:srgbClr val="00B0F0"/>
              </a:solidFill>
              <a:prstDash val="solid"/>
              <a:miter lim="800000"/>
              <a:tailEnd type="triangle"/>
            </a:ln>
            <a:effectLst/>
          </p:spPr>
        </p:cxnSp>
        <p:cxnSp>
          <p:nvCxnSpPr>
            <p:cNvPr id="15" name="连接符: 曲线 14">
              <a:extLst>
                <a:ext uri="{FF2B5EF4-FFF2-40B4-BE49-F238E27FC236}">
                  <a16:creationId xmlns:a16="http://schemas.microsoft.com/office/drawing/2014/main" id="{CF8BABC5-3301-4E06-B1C4-0BF66CA4D4BE}"/>
                </a:ext>
              </a:extLst>
            </p:cNvPr>
            <p:cNvCxnSpPr>
              <a:cxnSpLocks/>
            </p:cNvCxnSpPr>
            <p:nvPr/>
          </p:nvCxnSpPr>
          <p:spPr>
            <a:xfrm flipV="1">
              <a:off x="7769545" y="4037959"/>
              <a:ext cx="599770" cy="518274"/>
            </a:xfrm>
            <a:prstGeom prst="curvedConnector3">
              <a:avLst/>
            </a:prstGeom>
            <a:noFill/>
            <a:ln w="6350" cap="flat" cmpd="sng" algn="ctr">
              <a:solidFill>
                <a:srgbClr val="00B0F0"/>
              </a:solidFill>
              <a:prstDash val="solid"/>
              <a:miter lim="800000"/>
              <a:tailEnd type="triangle"/>
            </a:ln>
            <a:effectLst/>
          </p:spPr>
        </p:cxnSp>
      </p:grpSp>
    </p:spTree>
    <p:extLst>
      <p:ext uri="{BB962C8B-B14F-4D97-AF65-F5344CB8AC3E}">
        <p14:creationId xmlns:p14="http://schemas.microsoft.com/office/powerpoint/2010/main" val="2809686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BED0D8-86FD-45BA-9A09-3D393B7B5929}"/>
              </a:ext>
            </a:extLst>
          </p:cNvPr>
          <p:cNvSpPr>
            <a:spLocks noGrp="1"/>
          </p:cNvSpPr>
          <p:nvPr>
            <p:ph type="title"/>
          </p:nvPr>
        </p:nvSpPr>
        <p:spPr/>
        <p:txBody>
          <a:bodyPr/>
          <a:lstStyle/>
          <a:p>
            <a:r>
              <a:rPr lang="zh-CN" altLang="en-US" dirty="0"/>
              <a:t>链表的定义（例）</a:t>
            </a:r>
          </a:p>
        </p:txBody>
      </p:sp>
      <p:sp>
        <p:nvSpPr>
          <p:cNvPr id="3" name="内容占位符 2">
            <a:extLst>
              <a:ext uri="{FF2B5EF4-FFF2-40B4-BE49-F238E27FC236}">
                <a16:creationId xmlns:a16="http://schemas.microsoft.com/office/drawing/2014/main" id="{9643148E-4484-447F-8EB0-B020DD900F19}"/>
              </a:ext>
            </a:extLst>
          </p:cNvPr>
          <p:cNvSpPr>
            <a:spLocks noGrp="1"/>
          </p:cNvSpPr>
          <p:nvPr>
            <p:ph idx="1"/>
          </p:nvPr>
        </p:nvSpPr>
        <p:spPr/>
        <p:txBody>
          <a:bodyPr/>
          <a:lstStyle/>
          <a:p>
            <a:pPr lvl="0"/>
            <a:r>
              <a:rPr lang="zh-CN" altLang="en-US" dirty="0">
                <a:solidFill>
                  <a:prstClr val="black"/>
                </a:solidFill>
              </a:rPr>
              <a:t>例：任务链表，将一系列任务连成一个表。其数据结点包括：</a:t>
            </a:r>
            <a:endParaRPr lang="en-US" altLang="zh-CN" dirty="0">
              <a:solidFill>
                <a:prstClr val="black"/>
              </a:solidFill>
            </a:endParaRPr>
          </a:p>
          <a:p>
            <a:pPr lvl="1"/>
            <a:r>
              <a:rPr lang="zh-CN" altLang="en-US" sz="2000" dirty="0">
                <a:solidFill>
                  <a:prstClr val="black"/>
                </a:solidFill>
              </a:rPr>
              <a:t>任务的内容</a:t>
            </a:r>
            <a:r>
              <a:rPr lang="en-US" altLang="zh-CN" sz="2000" dirty="0">
                <a:solidFill>
                  <a:prstClr val="black"/>
                </a:solidFill>
              </a:rPr>
              <a:t>/</a:t>
            </a:r>
            <a:r>
              <a:rPr lang="zh-CN" altLang="en-US" sz="2000" dirty="0">
                <a:solidFill>
                  <a:prstClr val="black"/>
                </a:solidFill>
              </a:rPr>
              <a:t>索引</a:t>
            </a:r>
            <a:endParaRPr lang="en-US" altLang="zh-CN" sz="2000" dirty="0">
              <a:solidFill>
                <a:prstClr val="black"/>
              </a:solidFill>
            </a:endParaRPr>
          </a:p>
          <a:p>
            <a:pPr lvl="1"/>
            <a:r>
              <a:rPr lang="zh-CN" altLang="en-US" sz="2000" dirty="0">
                <a:solidFill>
                  <a:prstClr val="black"/>
                </a:solidFill>
              </a:rPr>
              <a:t>指向下一个数据结点的指针</a:t>
            </a:r>
            <a:endParaRPr lang="en-US" altLang="zh-CN" sz="2000" dirty="0">
              <a:solidFill>
                <a:prstClr val="black"/>
              </a:solidFill>
            </a:endParaRPr>
          </a:p>
          <a:p>
            <a:endParaRPr lang="zh-CN" altLang="en-US" dirty="0"/>
          </a:p>
        </p:txBody>
      </p:sp>
      <p:sp>
        <p:nvSpPr>
          <p:cNvPr id="4" name="AutoShape 5">
            <a:extLst>
              <a:ext uri="{FF2B5EF4-FFF2-40B4-BE49-F238E27FC236}">
                <a16:creationId xmlns:a16="http://schemas.microsoft.com/office/drawing/2014/main" id="{1A8C4259-807C-4401-91B5-0606C3562944}"/>
              </a:ext>
            </a:extLst>
          </p:cNvPr>
          <p:cNvSpPr>
            <a:spLocks noChangeArrowheads="1"/>
          </p:cNvSpPr>
          <p:nvPr/>
        </p:nvSpPr>
        <p:spPr bwMode="auto">
          <a:xfrm>
            <a:off x="612516" y="5875047"/>
            <a:ext cx="1007616" cy="432122"/>
          </a:xfrm>
          <a:prstGeom prst="wedgeRoundRectCallout">
            <a:avLst>
              <a:gd name="adj1" fmla="val 24814"/>
              <a:gd name="adj2" fmla="val -122926"/>
              <a:gd name="adj3" fmla="val 16667"/>
            </a:avLst>
          </a:prstGeom>
          <a:solidFill>
            <a:sysClr val="window" lastClr="FFFFFF"/>
          </a:solidFill>
          <a:ln w="12700" cap="flat" cmpd="sng" algn="ctr">
            <a:solidFill>
              <a:srgbClr val="00B0F0"/>
            </a:solidFill>
            <a:prstDash val="solid"/>
            <a:miter lim="800000"/>
            <a:headEnd/>
            <a:tailEnd/>
          </a:ln>
          <a:effec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头指针</a:t>
            </a:r>
          </a:p>
        </p:txBody>
      </p:sp>
      <p:grpSp>
        <p:nvGrpSpPr>
          <p:cNvPr id="5" name="组合 4">
            <a:extLst>
              <a:ext uri="{FF2B5EF4-FFF2-40B4-BE49-F238E27FC236}">
                <a16:creationId xmlns:a16="http://schemas.microsoft.com/office/drawing/2014/main" id="{B1163DA9-9636-472F-B25D-833CCF88260A}"/>
              </a:ext>
            </a:extLst>
          </p:cNvPr>
          <p:cNvGrpSpPr/>
          <p:nvPr/>
        </p:nvGrpSpPr>
        <p:grpSpPr>
          <a:xfrm>
            <a:off x="1116324" y="5158205"/>
            <a:ext cx="6535926" cy="607254"/>
            <a:chOff x="1237106" y="1291778"/>
            <a:chExt cx="6535926" cy="607254"/>
          </a:xfrm>
        </p:grpSpPr>
        <p:sp>
          <p:nvSpPr>
            <p:cNvPr id="6" name="矩形 5">
              <a:extLst>
                <a:ext uri="{FF2B5EF4-FFF2-40B4-BE49-F238E27FC236}">
                  <a16:creationId xmlns:a16="http://schemas.microsoft.com/office/drawing/2014/main" id="{610F8C74-64AE-41E0-9A47-DA6A875405EA}"/>
                </a:ext>
              </a:extLst>
            </p:cNvPr>
            <p:cNvSpPr/>
            <p:nvPr/>
          </p:nvSpPr>
          <p:spPr bwMode="auto">
            <a:xfrm>
              <a:off x="2217716" y="1465411"/>
              <a:ext cx="720000" cy="432122"/>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1001</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CE2BD24D-25FB-4027-9C0C-8E4698A09B56}"/>
                </a:ext>
              </a:extLst>
            </p:cNvPr>
            <p:cNvSpPr/>
            <p:nvPr/>
          </p:nvSpPr>
          <p:spPr bwMode="auto">
            <a:xfrm>
              <a:off x="2940250" y="1465411"/>
              <a:ext cx="789660" cy="43212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E2DDD235-C50B-4EE0-959F-C3DF5415E8E2}"/>
                </a:ext>
              </a:extLst>
            </p:cNvPr>
            <p:cNvSpPr/>
            <p:nvPr/>
          </p:nvSpPr>
          <p:spPr bwMode="auto">
            <a:xfrm>
              <a:off x="4234188" y="1465411"/>
              <a:ext cx="720000" cy="432122"/>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1005</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id="{7BA6294B-74B5-4BB1-8479-A627ACCB9C77}"/>
                </a:ext>
              </a:extLst>
            </p:cNvPr>
            <p:cNvSpPr/>
            <p:nvPr/>
          </p:nvSpPr>
          <p:spPr bwMode="auto">
            <a:xfrm>
              <a:off x="4956722" y="1465411"/>
              <a:ext cx="789660" cy="43212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a:extLst>
                <a:ext uri="{FF2B5EF4-FFF2-40B4-BE49-F238E27FC236}">
                  <a16:creationId xmlns:a16="http://schemas.microsoft.com/office/drawing/2014/main" id="{4D8EC467-0882-40FC-BFC5-8410F1A16C39}"/>
                </a:ext>
              </a:extLst>
            </p:cNvPr>
            <p:cNvSpPr/>
            <p:nvPr/>
          </p:nvSpPr>
          <p:spPr bwMode="auto">
            <a:xfrm>
              <a:off x="6251009" y="1466910"/>
              <a:ext cx="720000" cy="432122"/>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1120</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CD759B2F-C11F-49E2-9D06-AC0F99661F1E}"/>
                </a:ext>
              </a:extLst>
            </p:cNvPr>
            <p:cNvSpPr/>
            <p:nvPr/>
          </p:nvSpPr>
          <p:spPr bwMode="auto">
            <a:xfrm>
              <a:off x="6983372" y="1466910"/>
              <a:ext cx="789660" cy="43212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NULL</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12" name="直接箭头连接符 11">
              <a:extLst>
                <a:ext uri="{FF2B5EF4-FFF2-40B4-BE49-F238E27FC236}">
                  <a16:creationId xmlns:a16="http://schemas.microsoft.com/office/drawing/2014/main" id="{DDF267B8-7F12-483E-AE2E-483F46908517}"/>
                </a:ext>
              </a:extLst>
            </p:cNvPr>
            <p:cNvCxnSpPr>
              <a:cxnSpLocks/>
              <a:endCxn id="8" idx="1"/>
            </p:cNvCxnSpPr>
            <p:nvPr/>
          </p:nvCxnSpPr>
          <p:spPr bwMode="auto">
            <a:xfrm>
              <a:off x="3333729" y="1681472"/>
              <a:ext cx="900459" cy="0"/>
            </a:xfrm>
            <a:prstGeom prst="straightConnector1">
              <a:avLst/>
            </a:prstGeom>
            <a:solidFill>
              <a:srgbClr val="00B0F0"/>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a:extLst>
                <a:ext uri="{FF2B5EF4-FFF2-40B4-BE49-F238E27FC236}">
                  <a16:creationId xmlns:a16="http://schemas.microsoft.com/office/drawing/2014/main" id="{D522598F-49F5-4988-AF3E-8EB8A479BA90}"/>
                </a:ext>
              </a:extLst>
            </p:cNvPr>
            <p:cNvCxnSpPr>
              <a:cxnSpLocks/>
              <a:endCxn id="10" idx="1"/>
            </p:cNvCxnSpPr>
            <p:nvPr/>
          </p:nvCxnSpPr>
          <p:spPr bwMode="auto">
            <a:xfrm>
              <a:off x="5410430" y="1681472"/>
              <a:ext cx="840579" cy="1499"/>
            </a:xfrm>
            <a:prstGeom prst="straightConnector1">
              <a:avLst/>
            </a:prstGeom>
            <a:solidFill>
              <a:srgbClr val="00B0F0"/>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a:extLst>
                <a:ext uri="{FF2B5EF4-FFF2-40B4-BE49-F238E27FC236}">
                  <a16:creationId xmlns:a16="http://schemas.microsoft.com/office/drawing/2014/main" id="{65678641-C135-47A4-9550-2F79CA095C1B}"/>
                </a:ext>
              </a:extLst>
            </p:cNvPr>
            <p:cNvCxnSpPr>
              <a:cxnSpLocks/>
              <a:endCxn id="6" idx="1"/>
            </p:cNvCxnSpPr>
            <p:nvPr/>
          </p:nvCxnSpPr>
          <p:spPr bwMode="auto">
            <a:xfrm>
              <a:off x="1569422" y="1681472"/>
              <a:ext cx="648294" cy="0"/>
            </a:xfrm>
            <a:prstGeom prst="straightConnector1">
              <a:avLst/>
            </a:prstGeom>
            <a:solidFill>
              <a:srgbClr val="00B0F0"/>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文本框 14">
              <a:extLst>
                <a:ext uri="{FF2B5EF4-FFF2-40B4-BE49-F238E27FC236}">
                  <a16:creationId xmlns:a16="http://schemas.microsoft.com/office/drawing/2014/main" id="{1528F1D4-2F03-41C1-B745-060F47DE239B}"/>
                </a:ext>
              </a:extLst>
            </p:cNvPr>
            <p:cNvSpPr txBox="1"/>
            <p:nvPr/>
          </p:nvSpPr>
          <p:spPr>
            <a:xfrm>
              <a:off x="1237106" y="1291778"/>
              <a:ext cx="668773" cy="40011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16" name="AutoShape 8">
            <a:extLst>
              <a:ext uri="{FF2B5EF4-FFF2-40B4-BE49-F238E27FC236}">
                <a16:creationId xmlns:a16="http://schemas.microsoft.com/office/drawing/2014/main" id="{A109882F-9552-4E8B-895E-B3BFAAC2B612}"/>
              </a:ext>
            </a:extLst>
          </p:cNvPr>
          <p:cNvSpPr>
            <a:spLocks noChangeArrowheads="1"/>
          </p:cNvSpPr>
          <p:nvPr/>
        </p:nvSpPr>
        <p:spPr bwMode="auto">
          <a:xfrm>
            <a:off x="4778864" y="5953809"/>
            <a:ext cx="1296144" cy="430287"/>
          </a:xfrm>
          <a:prstGeom prst="wedgeRoundRectCallout">
            <a:avLst>
              <a:gd name="adj1" fmla="val 678"/>
              <a:gd name="adj2" fmla="val -133301"/>
              <a:gd name="adj3" fmla="val 16667"/>
            </a:avLst>
          </a:prstGeom>
          <a:solidFill>
            <a:sysClr val="window" lastClr="FFFFFF"/>
          </a:solidFill>
          <a:ln w="12700" cap="flat" cmpd="sng" algn="ctr">
            <a:solidFill>
              <a:srgbClr val="00B0F0"/>
            </a:solidFill>
            <a:prstDash val="solid"/>
            <a:miter lim="800000"/>
            <a:headEnd/>
            <a:tailEnd/>
          </a:ln>
          <a:effec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链表指针</a:t>
            </a:r>
          </a:p>
        </p:txBody>
      </p:sp>
      <p:sp>
        <p:nvSpPr>
          <p:cNvPr id="17" name="AutoShape 6">
            <a:extLst>
              <a:ext uri="{FF2B5EF4-FFF2-40B4-BE49-F238E27FC236}">
                <a16:creationId xmlns:a16="http://schemas.microsoft.com/office/drawing/2014/main" id="{2DA48963-9339-466C-A17F-6187FE1F6473}"/>
              </a:ext>
            </a:extLst>
          </p:cNvPr>
          <p:cNvSpPr>
            <a:spLocks noChangeArrowheads="1"/>
          </p:cNvSpPr>
          <p:nvPr/>
        </p:nvSpPr>
        <p:spPr bwMode="auto">
          <a:xfrm>
            <a:off x="3816514" y="5956994"/>
            <a:ext cx="863922" cy="430213"/>
          </a:xfrm>
          <a:prstGeom prst="wedgeRoundRectCallout">
            <a:avLst>
              <a:gd name="adj1" fmla="val -2353"/>
              <a:gd name="adj2" fmla="val -109584"/>
              <a:gd name="adj3" fmla="val 16667"/>
            </a:avLst>
          </a:prstGeom>
          <a:solidFill>
            <a:sysClr val="window" lastClr="FFFFFF"/>
          </a:solidFill>
          <a:ln w="12700" cap="flat" cmpd="sng" algn="ctr">
            <a:solidFill>
              <a:srgbClr val="00B0F0"/>
            </a:solidFill>
            <a:prstDash val="solid"/>
            <a:miter lim="800000"/>
            <a:headEnd/>
            <a:tailEnd/>
          </a:ln>
          <a:effec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a:t>
            </a:r>
          </a:p>
        </p:txBody>
      </p:sp>
      <p:sp>
        <p:nvSpPr>
          <p:cNvPr id="18" name="AutoShape 9">
            <a:extLst>
              <a:ext uri="{FF2B5EF4-FFF2-40B4-BE49-F238E27FC236}">
                <a16:creationId xmlns:a16="http://schemas.microsoft.com/office/drawing/2014/main" id="{888B0B6C-37BD-41E4-A923-124EABDC1FA4}"/>
              </a:ext>
            </a:extLst>
          </p:cNvPr>
          <p:cNvSpPr>
            <a:spLocks noChangeArrowheads="1"/>
          </p:cNvSpPr>
          <p:nvPr/>
        </p:nvSpPr>
        <p:spPr bwMode="auto">
          <a:xfrm>
            <a:off x="6490486" y="5895156"/>
            <a:ext cx="2351889" cy="430436"/>
          </a:xfrm>
          <a:prstGeom prst="wedgeRoundRectCallout">
            <a:avLst>
              <a:gd name="adj1" fmla="val -19193"/>
              <a:gd name="adj2" fmla="val -93196"/>
              <a:gd name="adj3" fmla="val 16667"/>
            </a:avLst>
          </a:prstGeom>
          <a:solidFill>
            <a:sysClr val="window" lastClr="FFFFFF"/>
          </a:solidFill>
          <a:ln w="12700" cap="flat" cmpd="sng" algn="ctr">
            <a:solidFill>
              <a:srgbClr val="00B0F0"/>
            </a:solidFill>
            <a:prstDash val="solid"/>
            <a:miter lim="800000"/>
            <a:headEnd/>
            <a:tailEnd/>
          </a:ln>
          <a:effec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空指针，表示结尾</a:t>
            </a:r>
          </a:p>
        </p:txBody>
      </p:sp>
      <p:sp>
        <p:nvSpPr>
          <p:cNvPr id="19" name="AutoShape 8">
            <a:extLst>
              <a:ext uri="{FF2B5EF4-FFF2-40B4-BE49-F238E27FC236}">
                <a16:creationId xmlns:a16="http://schemas.microsoft.com/office/drawing/2014/main" id="{CFF8B02A-CB09-49CA-9E41-CE6191C455F9}"/>
              </a:ext>
            </a:extLst>
          </p:cNvPr>
          <p:cNvSpPr>
            <a:spLocks noChangeArrowheads="1"/>
          </p:cNvSpPr>
          <p:nvPr/>
        </p:nvSpPr>
        <p:spPr bwMode="auto">
          <a:xfrm>
            <a:off x="2423287" y="5947056"/>
            <a:ext cx="789660" cy="430287"/>
          </a:xfrm>
          <a:prstGeom prst="wedgeRoundRectCallout">
            <a:avLst>
              <a:gd name="adj1" fmla="val -573"/>
              <a:gd name="adj2" fmla="val -97791"/>
              <a:gd name="adj3" fmla="val 16667"/>
            </a:avLst>
          </a:prstGeom>
          <a:solidFill>
            <a:sysClr val="window" lastClr="FFFFFF"/>
          </a:solidFill>
          <a:ln w="12700" cap="flat" cmpd="sng" algn="ctr">
            <a:solidFill>
              <a:srgbClr val="00B0F0"/>
            </a:solidFill>
            <a:prstDash val="solid"/>
            <a:miter lim="800000"/>
            <a:headEnd/>
            <a:tailEnd/>
          </a:ln>
          <a:effec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结点</a:t>
            </a:r>
          </a:p>
        </p:txBody>
      </p:sp>
      <p:sp>
        <p:nvSpPr>
          <p:cNvPr id="20" name="卷形: 垂直 4">
            <a:extLst>
              <a:ext uri="{FF2B5EF4-FFF2-40B4-BE49-F238E27FC236}">
                <a16:creationId xmlns:a16="http://schemas.microsoft.com/office/drawing/2014/main" id="{97BF2AF1-CF9B-47A5-A25D-A567E6E0C16C}"/>
              </a:ext>
            </a:extLst>
          </p:cNvPr>
          <p:cNvSpPr/>
          <p:nvPr/>
        </p:nvSpPr>
        <p:spPr bwMode="auto">
          <a:xfrm>
            <a:off x="853055" y="3130399"/>
            <a:ext cx="4719784" cy="1765421"/>
          </a:xfrm>
          <a:prstGeom prst="verticalScroll">
            <a:avLst>
              <a:gd name="adj" fmla="val 709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task_num</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*next;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055191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D94E2F-C54A-455B-9E2D-03796F13CE94}"/>
              </a:ext>
            </a:extLst>
          </p:cNvPr>
          <p:cNvSpPr>
            <a:spLocks noGrp="1"/>
          </p:cNvSpPr>
          <p:nvPr>
            <p:ph type="title"/>
          </p:nvPr>
        </p:nvSpPr>
        <p:spPr/>
        <p:txBody>
          <a:bodyPr/>
          <a:lstStyle/>
          <a:p>
            <a:r>
              <a:rPr lang="zh-CN" altLang="en-US" dirty="0"/>
              <a:t>链表的创建</a:t>
            </a:r>
          </a:p>
        </p:txBody>
      </p:sp>
      <p:sp>
        <p:nvSpPr>
          <p:cNvPr id="3" name="内容占位符 2">
            <a:extLst>
              <a:ext uri="{FF2B5EF4-FFF2-40B4-BE49-F238E27FC236}">
                <a16:creationId xmlns:a16="http://schemas.microsoft.com/office/drawing/2014/main" id="{F0141957-9797-4F1D-9DAC-E18D8304C3EE}"/>
              </a:ext>
            </a:extLst>
          </p:cNvPr>
          <p:cNvSpPr>
            <a:spLocks noGrp="1"/>
          </p:cNvSpPr>
          <p:nvPr>
            <p:ph idx="1"/>
          </p:nvPr>
        </p:nvSpPr>
        <p:spPr/>
        <p:txBody>
          <a:bodyPr/>
          <a:lstStyle/>
          <a:p>
            <a:pPr lvl="0"/>
            <a:r>
              <a:rPr lang="zh-CN" altLang="en-US" sz="2800" dirty="0">
                <a:solidFill>
                  <a:prstClr val="black"/>
                </a:solidFill>
              </a:rPr>
              <a:t>链表初始化</a:t>
            </a:r>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marL="0" lvl="0" indent="0">
              <a:buNone/>
            </a:pPr>
            <a:endParaRPr lang="en-US" altLang="zh-CN" sz="2800" dirty="0">
              <a:solidFill>
                <a:prstClr val="black"/>
              </a:solidFill>
            </a:endParaRPr>
          </a:p>
          <a:p>
            <a:pPr lvl="0"/>
            <a:r>
              <a:rPr lang="zh-CN" altLang="en-US" sz="2800" dirty="0">
                <a:solidFill>
                  <a:prstClr val="black"/>
                </a:solidFill>
              </a:rPr>
              <a:t>创建链表的第一个结点：</a:t>
            </a:r>
            <a:endParaRPr lang="en-US" altLang="zh-CN" sz="2800" dirty="0">
              <a:solidFill>
                <a:prstClr val="black"/>
              </a:solidFill>
            </a:endParaRPr>
          </a:p>
          <a:p>
            <a:endParaRPr lang="zh-CN" altLang="en-US" dirty="0"/>
          </a:p>
        </p:txBody>
      </p:sp>
      <p:sp>
        <p:nvSpPr>
          <p:cNvPr id="4" name="卷形: 垂直 3">
            <a:extLst>
              <a:ext uri="{FF2B5EF4-FFF2-40B4-BE49-F238E27FC236}">
                <a16:creationId xmlns:a16="http://schemas.microsoft.com/office/drawing/2014/main" id="{B2241910-0416-4D38-ACB2-62510B6DC2CD}"/>
              </a:ext>
            </a:extLst>
          </p:cNvPr>
          <p:cNvSpPr/>
          <p:nvPr/>
        </p:nvSpPr>
        <p:spPr bwMode="auto">
          <a:xfrm>
            <a:off x="330185" y="2502760"/>
            <a:ext cx="3042612" cy="1035711"/>
          </a:xfrm>
          <a:prstGeom prst="verticalScroll">
            <a:avLst>
              <a:gd name="adj" fmla="val 13442"/>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*head;</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head=NULL;</a:t>
            </a:r>
          </a:p>
        </p:txBody>
      </p:sp>
      <p:sp>
        <p:nvSpPr>
          <p:cNvPr id="5" name="卷形: 垂直 4">
            <a:extLst>
              <a:ext uri="{FF2B5EF4-FFF2-40B4-BE49-F238E27FC236}">
                <a16:creationId xmlns:a16="http://schemas.microsoft.com/office/drawing/2014/main" id="{72591CA4-3532-4A47-A859-EC01F971C6EA}"/>
              </a:ext>
            </a:extLst>
          </p:cNvPr>
          <p:cNvSpPr/>
          <p:nvPr/>
        </p:nvSpPr>
        <p:spPr bwMode="auto">
          <a:xfrm>
            <a:off x="330185" y="4951161"/>
            <a:ext cx="6216635" cy="1695399"/>
          </a:xfrm>
          <a:prstGeom prst="verticalScroll">
            <a:avLst>
              <a:gd name="adj" fmla="val 761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*p;</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malloc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p-&gt;next=head;</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head=p;</a:t>
            </a:r>
          </a:p>
        </p:txBody>
      </p:sp>
      <p:grpSp>
        <p:nvGrpSpPr>
          <p:cNvPr id="6" name="组合 5">
            <a:extLst>
              <a:ext uri="{FF2B5EF4-FFF2-40B4-BE49-F238E27FC236}">
                <a16:creationId xmlns:a16="http://schemas.microsoft.com/office/drawing/2014/main" id="{C1CB4250-364B-43D1-BD00-E62374B213AA}"/>
              </a:ext>
            </a:extLst>
          </p:cNvPr>
          <p:cNvGrpSpPr/>
          <p:nvPr/>
        </p:nvGrpSpPr>
        <p:grpSpPr>
          <a:xfrm>
            <a:off x="3438502" y="2789782"/>
            <a:ext cx="1991316" cy="461665"/>
            <a:chOff x="7746725" y="2066709"/>
            <a:chExt cx="1991316" cy="461665"/>
          </a:xfrm>
        </p:grpSpPr>
        <p:sp>
          <p:nvSpPr>
            <p:cNvPr id="7" name="Line 16">
              <a:extLst>
                <a:ext uri="{FF2B5EF4-FFF2-40B4-BE49-F238E27FC236}">
                  <a16:creationId xmlns:a16="http://schemas.microsoft.com/office/drawing/2014/main" id="{340A1ADF-ECE6-47BF-931E-8624245D7A35}"/>
                </a:ext>
              </a:extLst>
            </p:cNvPr>
            <p:cNvSpPr>
              <a:spLocks noChangeShapeType="1"/>
            </p:cNvSpPr>
            <p:nvPr/>
          </p:nvSpPr>
          <p:spPr bwMode="auto">
            <a:xfrm>
              <a:off x="8458564" y="2290147"/>
              <a:ext cx="5306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8" name="Text Box 25">
              <a:extLst>
                <a:ext uri="{FF2B5EF4-FFF2-40B4-BE49-F238E27FC236}">
                  <a16:creationId xmlns:a16="http://schemas.microsoft.com/office/drawing/2014/main" id="{B77530F7-4D40-4BAE-B871-7B8160D90F9B}"/>
                </a:ext>
              </a:extLst>
            </p:cNvPr>
            <p:cNvSpPr txBox="1">
              <a:spLocks noChangeArrowheads="1"/>
            </p:cNvSpPr>
            <p:nvPr/>
          </p:nvSpPr>
          <p:spPr bwMode="auto">
            <a:xfrm>
              <a:off x="7746725" y="2066709"/>
              <a:ext cx="764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sp>
          <p:nvSpPr>
            <p:cNvPr id="9" name="Rectangle 15">
              <a:extLst>
                <a:ext uri="{FF2B5EF4-FFF2-40B4-BE49-F238E27FC236}">
                  <a16:creationId xmlns:a16="http://schemas.microsoft.com/office/drawing/2014/main" id="{98D33801-E490-4499-8B4A-BCFE58253086}"/>
                </a:ext>
              </a:extLst>
            </p:cNvPr>
            <p:cNvSpPr>
              <a:spLocks noChangeArrowheads="1"/>
            </p:cNvSpPr>
            <p:nvPr/>
          </p:nvSpPr>
          <p:spPr bwMode="auto">
            <a:xfrm>
              <a:off x="9161779" y="2098297"/>
              <a:ext cx="576262" cy="360361"/>
            </a:xfrm>
            <a:prstGeom prst="rect">
              <a:avLst/>
            </a:prstGeom>
            <a:noFill/>
            <a:ln w="6350" cap="flat" cmpd="sng" algn="ctr">
              <a:no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NULL</a:t>
              </a:r>
            </a:p>
          </p:txBody>
        </p:sp>
      </p:grpSp>
      <p:sp>
        <p:nvSpPr>
          <p:cNvPr id="10" name="Line 13">
            <a:extLst>
              <a:ext uri="{FF2B5EF4-FFF2-40B4-BE49-F238E27FC236}">
                <a16:creationId xmlns:a16="http://schemas.microsoft.com/office/drawing/2014/main" id="{6C2CE886-B4B3-4D7A-BA17-46833460BB9D}"/>
              </a:ext>
            </a:extLst>
          </p:cNvPr>
          <p:cNvSpPr>
            <a:spLocks noChangeShapeType="1"/>
          </p:cNvSpPr>
          <p:nvPr/>
        </p:nvSpPr>
        <p:spPr bwMode="auto">
          <a:xfrm flipV="1">
            <a:off x="6062896" y="4657943"/>
            <a:ext cx="5306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1" name="Rectangle 14">
            <a:extLst>
              <a:ext uri="{FF2B5EF4-FFF2-40B4-BE49-F238E27FC236}">
                <a16:creationId xmlns:a16="http://schemas.microsoft.com/office/drawing/2014/main" id="{2FD4C5B1-F12E-4BA9-93F2-90EFE03B2871}"/>
              </a:ext>
            </a:extLst>
          </p:cNvPr>
          <p:cNvSpPr>
            <a:spLocks noChangeArrowheads="1"/>
          </p:cNvSpPr>
          <p:nvPr/>
        </p:nvSpPr>
        <p:spPr bwMode="auto">
          <a:xfrm>
            <a:off x="6593497" y="4475168"/>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2" name="Rectangle 15">
            <a:extLst>
              <a:ext uri="{FF2B5EF4-FFF2-40B4-BE49-F238E27FC236}">
                <a16:creationId xmlns:a16="http://schemas.microsoft.com/office/drawing/2014/main" id="{63047351-3F5E-4A9F-9A77-7822083029B3}"/>
              </a:ext>
            </a:extLst>
          </p:cNvPr>
          <p:cNvSpPr>
            <a:spLocks noChangeArrowheads="1"/>
          </p:cNvSpPr>
          <p:nvPr/>
        </p:nvSpPr>
        <p:spPr bwMode="auto">
          <a:xfrm>
            <a:off x="7051134" y="4475168"/>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3" name="Line 16">
            <a:extLst>
              <a:ext uri="{FF2B5EF4-FFF2-40B4-BE49-F238E27FC236}">
                <a16:creationId xmlns:a16="http://schemas.microsoft.com/office/drawing/2014/main" id="{9F7BE054-5587-4AE9-B62C-CF534B89600D}"/>
              </a:ext>
            </a:extLst>
          </p:cNvPr>
          <p:cNvSpPr>
            <a:spLocks noChangeShapeType="1"/>
          </p:cNvSpPr>
          <p:nvPr/>
        </p:nvSpPr>
        <p:spPr bwMode="auto">
          <a:xfrm flipV="1">
            <a:off x="6231295" y="3779305"/>
            <a:ext cx="164221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4" name="Line 18">
            <a:extLst>
              <a:ext uri="{FF2B5EF4-FFF2-40B4-BE49-F238E27FC236}">
                <a16:creationId xmlns:a16="http://schemas.microsoft.com/office/drawing/2014/main" id="{13CE28D2-F180-46AF-8F8D-491258D96F00}"/>
              </a:ext>
            </a:extLst>
          </p:cNvPr>
          <p:cNvSpPr>
            <a:spLocks noChangeShapeType="1"/>
          </p:cNvSpPr>
          <p:nvPr/>
        </p:nvSpPr>
        <p:spPr bwMode="auto">
          <a:xfrm>
            <a:off x="6231295" y="3779303"/>
            <a:ext cx="396643" cy="695864"/>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5" name="Text Box 25">
            <a:extLst>
              <a:ext uri="{FF2B5EF4-FFF2-40B4-BE49-F238E27FC236}">
                <a16:creationId xmlns:a16="http://schemas.microsoft.com/office/drawing/2014/main" id="{4B42D4C2-DAE2-4FC0-8F9F-304CFC130570}"/>
              </a:ext>
            </a:extLst>
          </p:cNvPr>
          <p:cNvSpPr txBox="1">
            <a:spLocks noChangeArrowheads="1"/>
          </p:cNvSpPr>
          <p:nvPr/>
        </p:nvSpPr>
        <p:spPr bwMode="auto">
          <a:xfrm>
            <a:off x="5758731" y="4081713"/>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p</a:t>
            </a:r>
          </a:p>
        </p:txBody>
      </p:sp>
      <p:sp>
        <p:nvSpPr>
          <p:cNvPr id="16" name="Text Box 25">
            <a:extLst>
              <a:ext uri="{FF2B5EF4-FFF2-40B4-BE49-F238E27FC236}">
                <a16:creationId xmlns:a16="http://schemas.microsoft.com/office/drawing/2014/main" id="{BEDBC96F-15E5-4E14-9736-BC3F3111D118}"/>
              </a:ext>
            </a:extLst>
          </p:cNvPr>
          <p:cNvSpPr txBox="1">
            <a:spLocks noChangeArrowheads="1"/>
          </p:cNvSpPr>
          <p:nvPr/>
        </p:nvSpPr>
        <p:spPr bwMode="auto">
          <a:xfrm>
            <a:off x="5466342" y="3538471"/>
            <a:ext cx="764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head</a:t>
            </a:r>
          </a:p>
        </p:txBody>
      </p:sp>
      <p:sp>
        <p:nvSpPr>
          <p:cNvPr id="17" name="Rectangle 15">
            <a:extLst>
              <a:ext uri="{FF2B5EF4-FFF2-40B4-BE49-F238E27FC236}">
                <a16:creationId xmlns:a16="http://schemas.microsoft.com/office/drawing/2014/main" id="{5388227B-96A8-4E5B-9BE7-8EDA2230C59C}"/>
              </a:ext>
            </a:extLst>
          </p:cNvPr>
          <p:cNvSpPr>
            <a:spLocks noChangeArrowheads="1"/>
          </p:cNvSpPr>
          <p:nvPr/>
        </p:nvSpPr>
        <p:spPr bwMode="auto">
          <a:xfrm>
            <a:off x="8067295" y="3572435"/>
            <a:ext cx="576262" cy="360361"/>
          </a:xfrm>
          <a:prstGeom prst="rect">
            <a:avLst/>
          </a:prstGeom>
          <a:noFill/>
          <a:ln w="6350" cap="flat" cmpd="sng" algn="ctr">
            <a:no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NULL</a:t>
            </a:r>
          </a:p>
        </p:txBody>
      </p:sp>
      <p:sp>
        <p:nvSpPr>
          <p:cNvPr id="18" name="Line 18">
            <a:extLst>
              <a:ext uri="{FF2B5EF4-FFF2-40B4-BE49-F238E27FC236}">
                <a16:creationId xmlns:a16="http://schemas.microsoft.com/office/drawing/2014/main" id="{AECD80B2-314F-4890-AB06-5DBE015C1210}"/>
              </a:ext>
            </a:extLst>
          </p:cNvPr>
          <p:cNvSpPr>
            <a:spLocks noChangeShapeType="1"/>
          </p:cNvSpPr>
          <p:nvPr/>
        </p:nvSpPr>
        <p:spPr bwMode="auto">
          <a:xfrm flipV="1">
            <a:off x="7286620" y="3858241"/>
            <a:ext cx="622741" cy="841407"/>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Tree>
    <p:extLst>
      <p:ext uri="{BB962C8B-B14F-4D97-AF65-F5344CB8AC3E}">
        <p14:creationId xmlns:p14="http://schemas.microsoft.com/office/powerpoint/2010/main" val="184378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par>
                          <p:cTn id="37" fill="hold">
                            <p:stCondLst>
                              <p:cond delay="2000"/>
                            </p:stCondLst>
                            <p:childTnLst>
                              <p:par>
                                <p:cTn id="38" presetID="10" presetClass="exit" presetSubtype="0" fill="hold" grpId="1" nodeType="afterEffect">
                                  <p:stCondLst>
                                    <p:cond delay="0"/>
                                  </p:stCondLst>
                                  <p:childTnLst>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3" grpId="1" animBg="1"/>
      <p:bldP spid="14" grpId="0" animBg="1"/>
      <p:bldP spid="15" grpId="0"/>
      <p:bldP spid="16" grpId="0"/>
      <p:bldP spid="17"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1E7208-9200-4FB5-9EC8-6150B3F7D4F3}"/>
              </a:ext>
            </a:extLst>
          </p:cNvPr>
          <p:cNvSpPr>
            <a:spLocks noGrp="1"/>
          </p:cNvSpPr>
          <p:nvPr>
            <p:ph type="title"/>
          </p:nvPr>
        </p:nvSpPr>
        <p:spPr/>
        <p:txBody>
          <a:bodyPr/>
          <a:lstStyle/>
          <a:p>
            <a:r>
              <a:rPr lang="zh-CN" altLang="en-US" dirty="0"/>
              <a:t>链表的创建</a:t>
            </a:r>
          </a:p>
        </p:txBody>
      </p:sp>
      <p:sp>
        <p:nvSpPr>
          <p:cNvPr id="3" name="内容占位符 2">
            <a:extLst>
              <a:ext uri="{FF2B5EF4-FFF2-40B4-BE49-F238E27FC236}">
                <a16:creationId xmlns:a16="http://schemas.microsoft.com/office/drawing/2014/main" id="{CC58738E-DE51-43AA-BA23-8FCDB5E51A98}"/>
              </a:ext>
            </a:extLst>
          </p:cNvPr>
          <p:cNvSpPr>
            <a:spLocks noGrp="1"/>
          </p:cNvSpPr>
          <p:nvPr>
            <p:ph idx="1"/>
          </p:nvPr>
        </p:nvSpPr>
        <p:spPr/>
        <p:txBody>
          <a:bodyPr/>
          <a:lstStyle/>
          <a:p>
            <a:r>
              <a:rPr lang="zh-CN" altLang="en-US" sz="2800" dirty="0"/>
              <a:t>头插法：在链表头顺序插入新结点来建立链表</a:t>
            </a:r>
            <a:endParaRPr lang="en-US" altLang="zh-CN" sz="2800" dirty="0"/>
          </a:p>
          <a:p>
            <a:pPr lvl="1"/>
            <a:endParaRPr lang="en-US" altLang="zh-CN" dirty="0"/>
          </a:p>
          <a:p>
            <a:pPr lvl="1"/>
            <a:endParaRPr lang="en-US" altLang="zh-CN" dirty="0"/>
          </a:p>
          <a:p>
            <a:pPr lvl="1"/>
            <a:endParaRPr lang="en-US" altLang="zh-CN" dirty="0"/>
          </a:p>
          <a:p>
            <a:pPr lvl="1"/>
            <a:endParaRPr lang="en-US" altLang="zh-CN" dirty="0"/>
          </a:p>
          <a:p>
            <a:pPr lvl="1"/>
            <a:r>
              <a:rPr lang="zh-CN" altLang="en-US" dirty="0"/>
              <a:t>先插入的在链表尾，后插入的在链表头</a:t>
            </a:r>
          </a:p>
          <a:p>
            <a:pPr lvl="1"/>
            <a:endParaRPr lang="zh-CN" altLang="en-US" dirty="0"/>
          </a:p>
        </p:txBody>
      </p:sp>
      <p:sp>
        <p:nvSpPr>
          <p:cNvPr id="4" name="卷形: 垂直 3">
            <a:extLst>
              <a:ext uri="{FF2B5EF4-FFF2-40B4-BE49-F238E27FC236}">
                <a16:creationId xmlns:a16="http://schemas.microsoft.com/office/drawing/2014/main" id="{C9DFF2A9-008A-4126-B3CC-9DDD374DF2F2}"/>
              </a:ext>
            </a:extLst>
          </p:cNvPr>
          <p:cNvSpPr/>
          <p:nvPr/>
        </p:nvSpPr>
        <p:spPr bwMode="auto">
          <a:xfrm>
            <a:off x="949755" y="2352288"/>
            <a:ext cx="6389354" cy="1709969"/>
          </a:xfrm>
          <a:prstGeom prst="verticalScroll">
            <a:avLst>
              <a:gd name="adj" fmla="val 722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*p;</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malloc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p-&gt;next=head;</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head=p;</a:t>
            </a:r>
          </a:p>
        </p:txBody>
      </p:sp>
      <p:sp>
        <p:nvSpPr>
          <p:cNvPr id="5" name="Text Box 25">
            <a:extLst>
              <a:ext uri="{FF2B5EF4-FFF2-40B4-BE49-F238E27FC236}">
                <a16:creationId xmlns:a16="http://schemas.microsoft.com/office/drawing/2014/main" id="{B161E949-5456-46A8-84F7-DA25D81BC295}"/>
              </a:ext>
            </a:extLst>
          </p:cNvPr>
          <p:cNvSpPr txBox="1">
            <a:spLocks noChangeArrowheads="1"/>
          </p:cNvSpPr>
          <p:nvPr/>
        </p:nvSpPr>
        <p:spPr bwMode="auto">
          <a:xfrm>
            <a:off x="2529095" y="5070375"/>
            <a:ext cx="789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head</a:t>
            </a:r>
          </a:p>
        </p:txBody>
      </p:sp>
      <p:grpSp>
        <p:nvGrpSpPr>
          <p:cNvPr id="6" name="组合 5">
            <a:extLst>
              <a:ext uri="{FF2B5EF4-FFF2-40B4-BE49-F238E27FC236}">
                <a16:creationId xmlns:a16="http://schemas.microsoft.com/office/drawing/2014/main" id="{70FAC54D-9B5B-4CA5-B16C-F0FACC78ACF9}"/>
              </a:ext>
            </a:extLst>
          </p:cNvPr>
          <p:cNvGrpSpPr/>
          <p:nvPr/>
        </p:nvGrpSpPr>
        <p:grpSpPr>
          <a:xfrm>
            <a:off x="4635271" y="5090249"/>
            <a:ext cx="900002" cy="360363"/>
            <a:chOff x="10176711" y="2392525"/>
            <a:chExt cx="900002" cy="360363"/>
          </a:xfrm>
        </p:grpSpPr>
        <p:sp>
          <p:nvSpPr>
            <p:cNvPr id="7" name="Rectangle 14">
              <a:extLst>
                <a:ext uri="{FF2B5EF4-FFF2-40B4-BE49-F238E27FC236}">
                  <a16:creationId xmlns:a16="http://schemas.microsoft.com/office/drawing/2014/main" id="{80253E20-5230-4B79-B649-058943853B6B}"/>
                </a:ext>
              </a:extLst>
            </p:cNvPr>
            <p:cNvSpPr>
              <a:spLocks noChangeArrowheads="1"/>
            </p:cNvSpPr>
            <p:nvPr/>
          </p:nvSpPr>
          <p:spPr bwMode="auto">
            <a:xfrm>
              <a:off x="10176711" y="239252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8" name="Rectangle 15">
              <a:extLst>
                <a:ext uri="{FF2B5EF4-FFF2-40B4-BE49-F238E27FC236}">
                  <a16:creationId xmlns:a16="http://schemas.microsoft.com/office/drawing/2014/main" id="{46792FFD-2A7A-4D00-A954-1FA821DEBE1E}"/>
                </a:ext>
              </a:extLst>
            </p:cNvPr>
            <p:cNvSpPr>
              <a:spLocks noChangeArrowheads="1"/>
            </p:cNvSpPr>
            <p:nvPr/>
          </p:nvSpPr>
          <p:spPr bwMode="auto">
            <a:xfrm>
              <a:off x="10626713" y="239252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9" name="Line 16">
            <a:extLst>
              <a:ext uri="{FF2B5EF4-FFF2-40B4-BE49-F238E27FC236}">
                <a16:creationId xmlns:a16="http://schemas.microsoft.com/office/drawing/2014/main" id="{7A60E8B1-E1DD-46F2-A1AD-D065276628E0}"/>
              </a:ext>
            </a:extLst>
          </p:cNvPr>
          <p:cNvSpPr>
            <a:spLocks noChangeShapeType="1"/>
          </p:cNvSpPr>
          <p:nvPr/>
        </p:nvSpPr>
        <p:spPr bwMode="auto">
          <a:xfrm flipV="1">
            <a:off x="5373403" y="5270433"/>
            <a:ext cx="73379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grpSp>
        <p:nvGrpSpPr>
          <p:cNvPr id="10" name="组合 9">
            <a:extLst>
              <a:ext uri="{FF2B5EF4-FFF2-40B4-BE49-F238E27FC236}">
                <a16:creationId xmlns:a16="http://schemas.microsoft.com/office/drawing/2014/main" id="{1A6BC9FE-25E6-452D-8985-C530CD5AEAED}"/>
              </a:ext>
            </a:extLst>
          </p:cNvPr>
          <p:cNvGrpSpPr/>
          <p:nvPr/>
        </p:nvGrpSpPr>
        <p:grpSpPr>
          <a:xfrm>
            <a:off x="3476008" y="5980075"/>
            <a:ext cx="893424" cy="360363"/>
            <a:chOff x="9017451" y="3020172"/>
            <a:chExt cx="893424" cy="360363"/>
          </a:xfrm>
        </p:grpSpPr>
        <p:sp>
          <p:nvSpPr>
            <p:cNvPr id="11" name="Rectangle 14">
              <a:extLst>
                <a:ext uri="{FF2B5EF4-FFF2-40B4-BE49-F238E27FC236}">
                  <a16:creationId xmlns:a16="http://schemas.microsoft.com/office/drawing/2014/main" id="{17F6CB10-928B-47C6-9155-FAA904F1151C}"/>
                </a:ext>
              </a:extLst>
            </p:cNvPr>
            <p:cNvSpPr>
              <a:spLocks noChangeArrowheads="1"/>
            </p:cNvSpPr>
            <p:nvPr/>
          </p:nvSpPr>
          <p:spPr bwMode="auto">
            <a:xfrm>
              <a:off x="9017451" y="30201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2" name="Rectangle 15">
              <a:extLst>
                <a:ext uri="{FF2B5EF4-FFF2-40B4-BE49-F238E27FC236}">
                  <a16:creationId xmlns:a16="http://schemas.microsoft.com/office/drawing/2014/main" id="{544AF2B2-5825-408F-9D32-BA06BD75B7F9}"/>
                </a:ext>
              </a:extLst>
            </p:cNvPr>
            <p:cNvSpPr>
              <a:spLocks noChangeArrowheads="1"/>
            </p:cNvSpPr>
            <p:nvPr/>
          </p:nvSpPr>
          <p:spPr bwMode="auto">
            <a:xfrm>
              <a:off x="9460875" y="30201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13" name="Line 13">
            <a:extLst>
              <a:ext uri="{FF2B5EF4-FFF2-40B4-BE49-F238E27FC236}">
                <a16:creationId xmlns:a16="http://schemas.microsoft.com/office/drawing/2014/main" id="{0BC45449-50D6-4822-B47D-E49B263A8609}"/>
              </a:ext>
            </a:extLst>
          </p:cNvPr>
          <p:cNvSpPr>
            <a:spLocks noChangeShapeType="1"/>
          </p:cNvSpPr>
          <p:nvPr/>
        </p:nvSpPr>
        <p:spPr bwMode="auto">
          <a:xfrm flipV="1">
            <a:off x="3105353" y="6147794"/>
            <a:ext cx="370655"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4" name="Text Box 25">
            <a:extLst>
              <a:ext uri="{FF2B5EF4-FFF2-40B4-BE49-F238E27FC236}">
                <a16:creationId xmlns:a16="http://schemas.microsoft.com/office/drawing/2014/main" id="{A798B5E1-95F4-4528-A1B3-9AA0C24AA795}"/>
              </a:ext>
            </a:extLst>
          </p:cNvPr>
          <p:cNvSpPr txBox="1">
            <a:spLocks noChangeArrowheads="1"/>
          </p:cNvSpPr>
          <p:nvPr/>
        </p:nvSpPr>
        <p:spPr bwMode="auto">
          <a:xfrm>
            <a:off x="2783313" y="5829432"/>
            <a:ext cx="3811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p</a:t>
            </a:r>
          </a:p>
        </p:txBody>
      </p:sp>
      <p:sp>
        <p:nvSpPr>
          <p:cNvPr id="15" name="Line 13">
            <a:extLst>
              <a:ext uri="{FF2B5EF4-FFF2-40B4-BE49-F238E27FC236}">
                <a16:creationId xmlns:a16="http://schemas.microsoft.com/office/drawing/2014/main" id="{8D3B8C19-ECFB-4E58-A2C4-3A940D8E7593}"/>
              </a:ext>
            </a:extLst>
          </p:cNvPr>
          <p:cNvSpPr>
            <a:spLocks noChangeShapeType="1"/>
          </p:cNvSpPr>
          <p:nvPr/>
        </p:nvSpPr>
        <p:spPr bwMode="auto">
          <a:xfrm>
            <a:off x="3223617" y="5276947"/>
            <a:ext cx="266925" cy="699879"/>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6" name="Line 13">
            <a:extLst>
              <a:ext uri="{FF2B5EF4-FFF2-40B4-BE49-F238E27FC236}">
                <a16:creationId xmlns:a16="http://schemas.microsoft.com/office/drawing/2014/main" id="{5EA83AEA-04DC-4900-BFAB-030FA05BCA3D}"/>
              </a:ext>
            </a:extLst>
          </p:cNvPr>
          <p:cNvSpPr>
            <a:spLocks noChangeShapeType="1"/>
          </p:cNvSpPr>
          <p:nvPr/>
        </p:nvSpPr>
        <p:spPr bwMode="auto">
          <a:xfrm>
            <a:off x="3240148" y="5273690"/>
            <a:ext cx="1395121"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7" name="Line 13">
            <a:extLst>
              <a:ext uri="{FF2B5EF4-FFF2-40B4-BE49-F238E27FC236}">
                <a16:creationId xmlns:a16="http://schemas.microsoft.com/office/drawing/2014/main" id="{939F0FFE-193C-4714-B31E-F51F24D8A230}"/>
              </a:ext>
            </a:extLst>
          </p:cNvPr>
          <p:cNvSpPr>
            <a:spLocks noChangeShapeType="1"/>
          </p:cNvSpPr>
          <p:nvPr/>
        </p:nvSpPr>
        <p:spPr bwMode="auto">
          <a:xfrm flipV="1">
            <a:off x="4146409" y="5353552"/>
            <a:ext cx="488859" cy="794241"/>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Tree>
    <p:extLst>
      <p:ext uri="{BB962C8B-B14F-4D97-AF65-F5344CB8AC3E}">
        <p14:creationId xmlns:p14="http://schemas.microsoft.com/office/powerpoint/2010/main" val="7857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2000"/>
                            </p:stCondLst>
                            <p:childTnLst>
                              <p:par>
                                <p:cTn id="33" presetID="10" presetClass="exit" presetSubtype="0" fill="hold" grpId="1" nodeType="afterEffect">
                                  <p:stCondLst>
                                    <p:cond delay="0"/>
                                  </p:stCondLst>
                                  <p:childTnLst>
                                    <p:animEffect transition="out" filter="fade">
                                      <p:cBhvr>
                                        <p:cTn id="34" dur="1000"/>
                                        <p:tgtEl>
                                          <p:spTgt spid="16"/>
                                        </p:tgtEl>
                                      </p:cBhvr>
                                    </p:animEffect>
                                    <p:set>
                                      <p:cBhvr>
                                        <p:cTn id="35" dur="1" fill="hold">
                                          <p:stCondLst>
                                            <p:cond delay="999"/>
                                          </p:stCondLst>
                                        </p:cTn>
                                        <p:tgtEl>
                                          <p:spTgt spid="16"/>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3" grpId="0" animBg="1"/>
      <p:bldP spid="14" grpId="0"/>
      <p:bldP spid="15" grpId="0" animBg="1"/>
      <p:bldP spid="16" grpId="0" animBg="1"/>
      <p:bldP spid="16" grpId="1" animBg="1"/>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4C5EF9-7FAD-4D3F-BA53-8165F4CBE061}"/>
              </a:ext>
            </a:extLst>
          </p:cNvPr>
          <p:cNvSpPr>
            <a:spLocks noGrp="1"/>
          </p:cNvSpPr>
          <p:nvPr>
            <p:ph type="title"/>
          </p:nvPr>
        </p:nvSpPr>
        <p:spPr/>
        <p:txBody>
          <a:bodyPr/>
          <a:lstStyle/>
          <a:p>
            <a:r>
              <a:rPr lang="zh-CN" altLang="en-US" dirty="0"/>
              <a:t>链表的创建</a:t>
            </a:r>
          </a:p>
        </p:txBody>
      </p:sp>
      <p:sp>
        <p:nvSpPr>
          <p:cNvPr id="3" name="内容占位符 2">
            <a:extLst>
              <a:ext uri="{FF2B5EF4-FFF2-40B4-BE49-F238E27FC236}">
                <a16:creationId xmlns:a16="http://schemas.microsoft.com/office/drawing/2014/main" id="{90CC646F-96D8-42EA-9D93-EC0F8D9887F3}"/>
              </a:ext>
            </a:extLst>
          </p:cNvPr>
          <p:cNvSpPr>
            <a:spLocks noGrp="1"/>
          </p:cNvSpPr>
          <p:nvPr>
            <p:ph idx="1"/>
          </p:nvPr>
        </p:nvSpPr>
        <p:spPr/>
        <p:txBody>
          <a:bodyPr/>
          <a:lstStyle/>
          <a:p>
            <a:pPr lvl="0"/>
            <a:r>
              <a:rPr lang="zh-CN" altLang="en-US" sz="2800" dirty="0">
                <a:solidFill>
                  <a:prstClr val="black"/>
                </a:solidFill>
              </a:rPr>
              <a:t>尾插法：在链表尾顺序插入新结点来建立链表</a:t>
            </a:r>
            <a:endParaRPr lang="en-US" altLang="zh-CN" sz="2800" dirty="0">
              <a:solidFill>
                <a:prstClr val="black"/>
              </a:solidFill>
            </a:endParaRPr>
          </a:p>
          <a:p>
            <a:pPr lvl="1"/>
            <a:r>
              <a:rPr lang="zh-CN" altLang="en-US" sz="2400" dirty="0">
                <a:solidFill>
                  <a:prstClr val="black"/>
                </a:solidFill>
              </a:rPr>
              <a:t>除头指针</a:t>
            </a:r>
            <a:r>
              <a:rPr lang="en-US" altLang="zh-CN" sz="2400" dirty="0">
                <a:solidFill>
                  <a:prstClr val="black"/>
                </a:solidFill>
              </a:rPr>
              <a:t>head</a:t>
            </a:r>
            <a:r>
              <a:rPr lang="zh-CN" altLang="en-US" sz="2400" dirty="0">
                <a:solidFill>
                  <a:prstClr val="black"/>
                </a:solidFill>
              </a:rPr>
              <a:t>外，再增加一个尾指针</a:t>
            </a:r>
            <a:r>
              <a:rPr lang="en-US" altLang="zh-CN" sz="2400" dirty="0">
                <a:solidFill>
                  <a:prstClr val="black"/>
                </a:solidFill>
              </a:rPr>
              <a:t>tail</a:t>
            </a:r>
            <a:r>
              <a:rPr lang="zh-CN" altLang="en-US" sz="2400" dirty="0">
                <a:solidFill>
                  <a:prstClr val="black"/>
                </a:solidFill>
              </a:rPr>
              <a:t>，并进行初始化</a:t>
            </a:r>
            <a:endParaRPr lang="en-US" altLang="zh-CN" sz="2400" dirty="0">
              <a:solidFill>
                <a:prstClr val="black"/>
              </a:solidFill>
            </a:endParaRPr>
          </a:p>
          <a:p>
            <a:pPr lvl="1"/>
            <a:endParaRPr lang="en-US" altLang="zh-CN" dirty="0">
              <a:solidFill>
                <a:prstClr val="black"/>
              </a:solidFill>
            </a:endParaRPr>
          </a:p>
          <a:p>
            <a:pPr lvl="1"/>
            <a:endParaRPr lang="en-US" altLang="zh-CN" sz="2400" dirty="0">
              <a:solidFill>
                <a:prstClr val="black"/>
              </a:solidFill>
            </a:endParaRPr>
          </a:p>
          <a:p>
            <a:pPr lvl="1"/>
            <a:r>
              <a:rPr lang="zh-CN" altLang="en-US" sz="2400" dirty="0">
                <a:solidFill>
                  <a:prstClr val="black"/>
                </a:solidFill>
              </a:rPr>
              <a:t>插入第一个结点</a:t>
            </a:r>
            <a:endParaRPr lang="en-US" altLang="zh-CN" sz="2400" dirty="0">
              <a:solidFill>
                <a:prstClr val="black"/>
              </a:solidFill>
            </a:endParaRPr>
          </a:p>
          <a:p>
            <a:endParaRPr lang="zh-CN" altLang="en-US" dirty="0"/>
          </a:p>
        </p:txBody>
      </p:sp>
      <p:sp>
        <p:nvSpPr>
          <p:cNvPr id="4" name="卷形: 垂直 3">
            <a:extLst>
              <a:ext uri="{FF2B5EF4-FFF2-40B4-BE49-F238E27FC236}">
                <a16:creationId xmlns:a16="http://schemas.microsoft.com/office/drawing/2014/main" id="{CECDD817-5543-4524-BA57-245ECEAA48FB}"/>
              </a:ext>
            </a:extLst>
          </p:cNvPr>
          <p:cNvSpPr/>
          <p:nvPr/>
        </p:nvSpPr>
        <p:spPr bwMode="auto">
          <a:xfrm>
            <a:off x="768995" y="2654636"/>
            <a:ext cx="3336004" cy="971646"/>
          </a:xfrm>
          <a:prstGeom prst="verticalScroll">
            <a:avLst>
              <a:gd name="adj" fmla="val 13978"/>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head, *tail;</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head=tail=NULL;</a:t>
            </a:r>
          </a:p>
        </p:txBody>
      </p:sp>
      <p:sp>
        <p:nvSpPr>
          <p:cNvPr id="5" name="卷形: 垂直 4">
            <a:extLst>
              <a:ext uri="{FF2B5EF4-FFF2-40B4-BE49-F238E27FC236}">
                <a16:creationId xmlns:a16="http://schemas.microsoft.com/office/drawing/2014/main" id="{FFEDE48F-B408-4052-9F85-14D224056303}"/>
              </a:ext>
            </a:extLst>
          </p:cNvPr>
          <p:cNvSpPr/>
          <p:nvPr/>
        </p:nvSpPr>
        <p:spPr bwMode="auto">
          <a:xfrm>
            <a:off x="632055" y="4301366"/>
            <a:ext cx="4743242" cy="2199865"/>
          </a:xfrm>
          <a:prstGeom prst="verticalScroll">
            <a:avLst>
              <a:gd name="adj" fmla="val 8128"/>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*p;</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p=(struct Node *) malloc(</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lang="en-US" altLang="zh-CN" sz="2400" kern="0" dirty="0">
                <a:solidFill>
                  <a:prstClr val="black"/>
                </a:solidFill>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Node));</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p-&gt;next=NULL;</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head=tail=p;</a:t>
            </a:r>
          </a:p>
        </p:txBody>
      </p:sp>
      <p:grpSp>
        <p:nvGrpSpPr>
          <p:cNvPr id="6" name="组合 5">
            <a:extLst>
              <a:ext uri="{FF2B5EF4-FFF2-40B4-BE49-F238E27FC236}">
                <a16:creationId xmlns:a16="http://schemas.microsoft.com/office/drawing/2014/main" id="{F682275D-AD61-4946-914A-320939442874}"/>
              </a:ext>
            </a:extLst>
          </p:cNvPr>
          <p:cNvGrpSpPr/>
          <p:nvPr/>
        </p:nvGrpSpPr>
        <p:grpSpPr>
          <a:xfrm>
            <a:off x="4329350" y="2724960"/>
            <a:ext cx="2302080" cy="830997"/>
            <a:chOff x="8975520" y="2598003"/>
            <a:chExt cx="2302080" cy="830997"/>
          </a:xfrm>
        </p:grpSpPr>
        <p:sp>
          <p:nvSpPr>
            <p:cNvPr id="7" name="Line 16">
              <a:extLst>
                <a:ext uri="{FF2B5EF4-FFF2-40B4-BE49-F238E27FC236}">
                  <a16:creationId xmlns:a16="http://schemas.microsoft.com/office/drawing/2014/main" id="{407B873E-BCA1-413C-9354-4780D61371C8}"/>
                </a:ext>
              </a:extLst>
            </p:cNvPr>
            <p:cNvSpPr>
              <a:spLocks noChangeShapeType="1"/>
            </p:cNvSpPr>
            <p:nvPr/>
          </p:nvSpPr>
          <p:spPr bwMode="auto">
            <a:xfrm flipV="1">
              <a:off x="9653688" y="3038128"/>
              <a:ext cx="76495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8" name="Text Box 25">
              <a:extLst>
                <a:ext uri="{FF2B5EF4-FFF2-40B4-BE49-F238E27FC236}">
                  <a16:creationId xmlns:a16="http://schemas.microsoft.com/office/drawing/2014/main" id="{4AB365B5-4E23-42D0-B597-9A7B9268D360}"/>
                </a:ext>
              </a:extLst>
            </p:cNvPr>
            <p:cNvSpPr txBox="1">
              <a:spLocks noChangeArrowheads="1"/>
            </p:cNvSpPr>
            <p:nvPr/>
          </p:nvSpPr>
          <p:spPr bwMode="auto">
            <a:xfrm>
              <a:off x="8975520" y="2598003"/>
              <a:ext cx="7649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tail</a:t>
              </a:r>
            </a:p>
          </p:txBody>
        </p:sp>
        <p:sp>
          <p:nvSpPr>
            <p:cNvPr id="9" name="Rectangle 15">
              <a:extLst>
                <a:ext uri="{FF2B5EF4-FFF2-40B4-BE49-F238E27FC236}">
                  <a16:creationId xmlns:a16="http://schemas.microsoft.com/office/drawing/2014/main" id="{16829046-E1C7-449A-B6AF-233DA255A8EC}"/>
                </a:ext>
              </a:extLst>
            </p:cNvPr>
            <p:cNvSpPr>
              <a:spLocks noChangeArrowheads="1"/>
            </p:cNvSpPr>
            <p:nvPr/>
          </p:nvSpPr>
          <p:spPr bwMode="auto">
            <a:xfrm>
              <a:off x="10418642" y="2841471"/>
              <a:ext cx="858958" cy="360361"/>
            </a:xfrm>
            <a:prstGeom prst="rect">
              <a:avLst/>
            </a:prstGeom>
            <a:noFill/>
            <a:ln w="6350" cap="flat" cmpd="sng" algn="ctr">
              <a:no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NULL</a:t>
              </a:r>
            </a:p>
          </p:txBody>
        </p:sp>
      </p:grpSp>
      <p:sp>
        <p:nvSpPr>
          <p:cNvPr id="10" name="Line 13">
            <a:extLst>
              <a:ext uri="{FF2B5EF4-FFF2-40B4-BE49-F238E27FC236}">
                <a16:creationId xmlns:a16="http://schemas.microsoft.com/office/drawing/2014/main" id="{3782F758-7363-4188-A2EA-EBCBD3AA97AC}"/>
              </a:ext>
            </a:extLst>
          </p:cNvPr>
          <p:cNvSpPr>
            <a:spLocks noChangeShapeType="1"/>
          </p:cNvSpPr>
          <p:nvPr/>
        </p:nvSpPr>
        <p:spPr bwMode="auto">
          <a:xfrm flipV="1">
            <a:off x="6413410" y="6046227"/>
            <a:ext cx="461726"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nvGrpSpPr>
          <p:cNvPr id="11" name="组合 10">
            <a:extLst>
              <a:ext uri="{FF2B5EF4-FFF2-40B4-BE49-F238E27FC236}">
                <a16:creationId xmlns:a16="http://schemas.microsoft.com/office/drawing/2014/main" id="{2DA17F31-19AB-4B3F-A4A3-FF777A601014}"/>
              </a:ext>
            </a:extLst>
          </p:cNvPr>
          <p:cNvGrpSpPr/>
          <p:nvPr/>
        </p:nvGrpSpPr>
        <p:grpSpPr>
          <a:xfrm>
            <a:off x="6877271" y="5836346"/>
            <a:ext cx="902787" cy="360363"/>
            <a:chOff x="10057698" y="4338145"/>
            <a:chExt cx="902787" cy="360363"/>
          </a:xfrm>
        </p:grpSpPr>
        <p:sp>
          <p:nvSpPr>
            <p:cNvPr id="12" name="Rectangle 14">
              <a:extLst>
                <a:ext uri="{FF2B5EF4-FFF2-40B4-BE49-F238E27FC236}">
                  <a16:creationId xmlns:a16="http://schemas.microsoft.com/office/drawing/2014/main" id="{6F697B3D-ABBB-4833-A61D-D0073FDA88EE}"/>
                </a:ext>
              </a:extLst>
            </p:cNvPr>
            <p:cNvSpPr>
              <a:spLocks noChangeArrowheads="1"/>
            </p:cNvSpPr>
            <p:nvPr/>
          </p:nvSpPr>
          <p:spPr bwMode="auto">
            <a:xfrm>
              <a:off x="10057698" y="433814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3" name="Rectangle 15">
              <a:extLst>
                <a:ext uri="{FF2B5EF4-FFF2-40B4-BE49-F238E27FC236}">
                  <a16:creationId xmlns:a16="http://schemas.microsoft.com/office/drawing/2014/main" id="{F5C79CC7-B86F-4F6F-9D40-58FC9947B603}"/>
                </a:ext>
              </a:extLst>
            </p:cNvPr>
            <p:cNvSpPr>
              <a:spLocks noChangeArrowheads="1"/>
            </p:cNvSpPr>
            <p:nvPr/>
          </p:nvSpPr>
          <p:spPr bwMode="auto">
            <a:xfrm>
              <a:off x="10510485" y="433814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14" name="Line 16">
            <a:extLst>
              <a:ext uri="{FF2B5EF4-FFF2-40B4-BE49-F238E27FC236}">
                <a16:creationId xmlns:a16="http://schemas.microsoft.com/office/drawing/2014/main" id="{A0680992-47D8-4584-9E64-FEA95FD75283}"/>
              </a:ext>
            </a:extLst>
          </p:cNvPr>
          <p:cNvSpPr>
            <a:spLocks noChangeShapeType="1"/>
          </p:cNvSpPr>
          <p:nvPr/>
        </p:nvSpPr>
        <p:spPr bwMode="auto">
          <a:xfrm flipV="1">
            <a:off x="6631430" y="5105122"/>
            <a:ext cx="139171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5" name="Line 18">
            <a:extLst>
              <a:ext uri="{FF2B5EF4-FFF2-40B4-BE49-F238E27FC236}">
                <a16:creationId xmlns:a16="http://schemas.microsoft.com/office/drawing/2014/main" id="{9B104708-6AB9-4496-A585-518FE1F8AD80}"/>
              </a:ext>
            </a:extLst>
          </p:cNvPr>
          <p:cNvSpPr>
            <a:spLocks noChangeShapeType="1"/>
          </p:cNvSpPr>
          <p:nvPr/>
        </p:nvSpPr>
        <p:spPr bwMode="auto">
          <a:xfrm>
            <a:off x="6635355" y="5108497"/>
            <a:ext cx="239130" cy="736728"/>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6" name="Text Box 25">
            <a:extLst>
              <a:ext uri="{FF2B5EF4-FFF2-40B4-BE49-F238E27FC236}">
                <a16:creationId xmlns:a16="http://schemas.microsoft.com/office/drawing/2014/main" id="{E1256E3C-A86A-4ED4-9ED8-818796A88107}"/>
              </a:ext>
            </a:extLst>
          </p:cNvPr>
          <p:cNvSpPr txBox="1">
            <a:spLocks noChangeArrowheads="1"/>
          </p:cNvSpPr>
          <p:nvPr/>
        </p:nvSpPr>
        <p:spPr bwMode="auto">
          <a:xfrm>
            <a:off x="6099448" y="5721598"/>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p</a:t>
            </a:r>
          </a:p>
        </p:txBody>
      </p:sp>
      <p:sp>
        <p:nvSpPr>
          <p:cNvPr id="17" name="Text Box 25">
            <a:extLst>
              <a:ext uri="{FF2B5EF4-FFF2-40B4-BE49-F238E27FC236}">
                <a16:creationId xmlns:a16="http://schemas.microsoft.com/office/drawing/2014/main" id="{6153553B-6E96-4C71-9F8C-2AFC21686192}"/>
              </a:ext>
            </a:extLst>
          </p:cNvPr>
          <p:cNvSpPr txBox="1">
            <a:spLocks noChangeArrowheads="1"/>
          </p:cNvSpPr>
          <p:nvPr/>
        </p:nvSpPr>
        <p:spPr bwMode="auto">
          <a:xfrm>
            <a:off x="5866478" y="4689599"/>
            <a:ext cx="7649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head</a:t>
            </a:r>
          </a:p>
          <a:p>
            <a:pPr algn="ct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tail</a:t>
            </a:r>
          </a:p>
        </p:txBody>
      </p:sp>
      <p:sp>
        <p:nvSpPr>
          <p:cNvPr id="18" name="Rectangle 15">
            <a:extLst>
              <a:ext uri="{FF2B5EF4-FFF2-40B4-BE49-F238E27FC236}">
                <a16:creationId xmlns:a16="http://schemas.microsoft.com/office/drawing/2014/main" id="{725AB141-DCC2-4370-9C08-0645E3C966A2}"/>
              </a:ext>
            </a:extLst>
          </p:cNvPr>
          <p:cNvSpPr>
            <a:spLocks noChangeArrowheads="1"/>
          </p:cNvSpPr>
          <p:nvPr/>
        </p:nvSpPr>
        <p:spPr bwMode="auto">
          <a:xfrm>
            <a:off x="8099495" y="4928316"/>
            <a:ext cx="858957" cy="360361"/>
          </a:xfrm>
          <a:prstGeom prst="rect">
            <a:avLst/>
          </a:prstGeom>
          <a:noFill/>
          <a:ln w="6350" cap="flat" cmpd="sng" algn="ctr">
            <a:no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NULL</a:t>
            </a:r>
          </a:p>
        </p:txBody>
      </p:sp>
      <p:sp>
        <p:nvSpPr>
          <p:cNvPr id="19" name="Line 18">
            <a:extLst>
              <a:ext uri="{FF2B5EF4-FFF2-40B4-BE49-F238E27FC236}">
                <a16:creationId xmlns:a16="http://schemas.microsoft.com/office/drawing/2014/main" id="{B2CD3690-CD6C-4B6A-9A30-17870311B7C4}"/>
              </a:ext>
            </a:extLst>
          </p:cNvPr>
          <p:cNvSpPr>
            <a:spLocks noChangeShapeType="1"/>
          </p:cNvSpPr>
          <p:nvPr/>
        </p:nvSpPr>
        <p:spPr bwMode="auto">
          <a:xfrm flipV="1">
            <a:off x="7598637" y="5141924"/>
            <a:ext cx="424506" cy="904299"/>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Tree>
    <p:extLst>
      <p:ext uri="{BB962C8B-B14F-4D97-AF65-F5344CB8AC3E}">
        <p14:creationId xmlns:p14="http://schemas.microsoft.com/office/powerpoint/2010/main" val="17854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par>
                          <p:cTn id="34" fill="hold">
                            <p:stCondLst>
                              <p:cond delay="2000"/>
                            </p:stCondLst>
                            <p:childTnLst>
                              <p:par>
                                <p:cTn id="35" presetID="10" presetClass="exit" presetSubtype="0" fill="hold" grpId="1" nodeType="afterEffect">
                                  <p:stCondLst>
                                    <p:cond delay="0"/>
                                  </p:stCondLst>
                                  <p:childTnLst>
                                    <p:animEffect transition="out" filter="fade">
                                      <p:cBhvr>
                                        <p:cTn id="36" dur="1000"/>
                                        <p:tgtEl>
                                          <p:spTgt spid="14"/>
                                        </p:tgtEl>
                                      </p:cBhvr>
                                    </p:animEffect>
                                    <p:set>
                                      <p:cBhvr>
                                        <p:cTn id="37" dur="1" fill="hold">
                                          <p:stCondLst>
                                            <p:cond delay="999"/>
                                          </p:stCondLst>
                                        </p:cTn>
                                        <p:tgtEl>
                                          <p:spTgt spid="14"/>
                                        </p:tgtEl>
                                        <p:attrNameLst>
                                          <p:attrName>style.visibility</p:attrName>
                                        </p:attrNameLst>
                                      </p:cBhvr>
                                      <p:to>
                                        <p:strVal val="hidden"/>
                                      </p:to>
                                    </p:se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4" grpId="1" animBg="1"/>
      <p:bldP spid="15" grpId="0" animBg="1"/>
      <p:bldP spid="16" grpId="0"/>
      <p:bldP spid="17"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FC1A8-8EA3-495D-9E22-CDE4EF9517DF}"/>
              </a:ext>
            </a:extLst>
          </p:cNvPr>
          <p:cNvSpPr>
            <a:spLocks noGrp="1"/>
          </p:cNvSpPr>
          <p:nvPr>
            <p:ph type="title"/>
          </p:nvPr>
        </p:nvSpPr>
        <p:spPr/>
        <p:txBody>
          <a:bodyPr/>
          <a:lstStyle/>
          <a:p>
            <a:r>
              <a:rPr lang="zh-CN" altLang="en-US" dirty="0"/>
              <a:t>指针相关运算符（续）</a:t>
            </a:r>
          </a:p>
        </p:txBody>
      </p:sp>
      <p:sp>
        <p:nvSpPr>
          <p:cNvPr id="3" name="内容占位符 2">
            <a:extLst>
              <a:ext uri="{FF2B5EF4-FFF2-40B4-BE49-F238E27FC236}">
                <a16:creationId xmlns:a16="http://schemas.microsoft.com/office/drawing/2014/main" id="{29805920-AD97-435B-833F-8FB1A755CF7A}"/>
              </a:ext>
            </a:extLst>
          </p:cNvPr>
          <p:cNvSpPr>
            <a:spLocks noGrp="1"/>
          </p:cNvSpPr>
          <p:nvPr>
            <p:ph idx="1"/>
          </p:nvPr>
        </p:nvSpPr>
        <p:spPr>
          <a:xfrm>
            <a:off x="301625" y="1556792"/>
            <a:ext cx="8540750" cy="4808839"/>
          </a:xfrm>
        </p:spPr>
        <p:txBody>
          <a:bodyPr/>
          <a:lstStyle/>
          <a:p>
            <a:r>
              <a:rPr lang="zh-CN" altLang="en-US" dirty="0"/>
              <a:t>关系运算</a:t>
            </a:r>
            <a:r>
              <a:rPr lang="en-US" altLang="zh-CN" dirty="0">
                <a:solidFill>
                  <a:srgbClr val="FF0000"/>
                </a:solidFill>
              </a:rPr>
              <a:t>&gt;</a:t>
            </a:r>
            <a:r>
              <a:rPr lang="en-US" altLang="zh-CN" dirty="0"/>
              <a:t>,</a:t>
            </a:r>
            <a:r>
              <a:rPr lang="en-US" altLang="zh-CN" dirty="0">
                <a:solidFill>
                  <a:srgbClr val="FF0000"/>
                </a:solidFill>
              </a:rPr>
              <a:t>&lt;</a:t>
            </a:r>
            <a:r>
              <a:rPr lang="en-US" altLang="zh-CN" dirty="0"/>
              <a:t>,</a:t>
            </a:r>
            <a:r>
              <a:rPr lang="en-US" altLang="zh-CN" dirty="0">
                <a:solidFill>
                  <a:srgbClr val="FF0000"/>
                </a:solidFill>
              </a:rPr>
              <a:t>==</a:t>
            </a:r>
            <a:r>
              <a:rPr lang="en-US" altLang="zh-CN" dirty="0"/>
              <a:t>,</a:t>
            </a:r>
            <a:r>
              <a:rPr lang="en-US" altLang="zh-CN" dirty="0">
                <a:solidFill>
                  <a:srgbClr val="FF0000"/>
                </a:solidFill>
              </a:rPr>
              <a:t>&gt;=</a:t>
            </a:r>
            <a:r>
              <a:rPr lang="en-US" altLang="zh-CN" dirty="0"/>
              <a:t>,</a:t>
            </a:r>
            <a:r>
              <a:rPr lang="en-US" altLang="zh-CN" dirty="0">
                <a:solidFill>
                  <a:srgbClr val="FF0000"/>
                </a:solidFill>
              </a:rPr>
              <a:t>&lt;=</a:t>
            </a:r>
            <a:r>
              <a:rPr lang="en-US" altLang="zh-CN" dirty="0"/>
              <a:t>,</a:t>
            </a:r>
            <a:r>
              <a:rPr lang="en-US" altLang="zh-CN" dirty="0">
                <a:solidFill>
                  <a:srgbClr val="FF0000"/>
                </a:solidFill>
              </a:rPr>
              <a:t>!=</a:t>
            </a:r>
          </a:p>
          <a:p>
            <a:pPr lvl="1"/>
            <a:r>
              <a:rPr lang="zh-CN" altLang="en-US" sz="2000" dirty="0"/>
              <a:t>同类型指针之间可以比较是否</a:t>
            </a:r>
            <a:r>
              <a:rPr lang="en-US" altLang="zh-CN" sz="2000" dirty="0"/>
              <a:t>==</a:t>
            </a:r>
            <a:r>
              <a:rPr lang="zh-CN" altLang="en-US" sz="2000" dirty="0"/>
              <a:t>或</a:t>
            </a:r>
            <a:r>
              <a:rPr lang="en-US" altLang="zh-CN" sz="2000" dirty="0"/>
              <a:t>!=</a:t>
            </a:r>
            <a:r>
              <a:rPr lang="zh-CN" altLang="en-US" sz="2000" dirty="0"/>
              <a:t>，判断这两个指针是否指向了同一个数据</a:t>
            </a:r>
            <a:endParaRPr lang="en-US" altLang="zh-CN" sz="2000" dirty="0"/>
          </a:p>
          <a:p>
            <a:pPr lvl="1"/>
            <a:r>
              <a:rPr lang="zh-CN" altLang="en-US" sz="2000" dirty="0"/>
              <a:t>指向同一个数组中的元素的指针可以进行</a:t>
            </a:r>
            <a:r>
              <a:rPr lang="en-US" altLang="zh-CN" sz="2000" dirty="0"/>
              <a:t>&gt;</a:t>
            </a:r>
            <a:r>
              <a:rPr lang="zh-CN" altLang="en-US" sz="2000" dirty="0"/>
              <a:t>、</a:t>
            </a:r>
            <a:r>
              <a:rPr lang="en-US" altLang="zh-CN" sz="2000" dirty="0"/>
              <a:t>&gt;=</a:t>
            </a:r>
            <a:r>
              <a:rPr lang="zh-CN" altLang="en-US" sz="2000" dirty="0"/>
              <a:t>、</a:t>
            </a:r>
            <a:r>
              <a:rPr lang="en-US" altLang="zh-CN" sz="2000" dirty="0"/>
              <a:t>&lt;</a:t>
            </a:r>
            <a:r>
              <a:rPr lang="zh-CN" altLang="en-US" sz="2000" dirty="0"/>
              <a:t>、</a:t>
            </a:r>
            <a:r>
              <a:rPr lang="en-US" altLang="zh-CN" sz="2000" dirty="0"/>
              <a:t>&lt;=</a:t>
            </a:r>
            <a:r>
              <a:rPr lang="zh-CN" altLang="en-US" sz="2000" dirty="0"/>
              <a:t>的关系比较，判断这两个指针所指元素在数组中的前后次序关系</a:t>
            </a:r>
            <a:endParaRPr lang="en-US" altLang="zh-CN" sz="2000" dirty="0"/>
          </a:p>
          <a:p>
            <a:pPr lvl="1"/>
            <a:r>
              <a:rPr lang="zh-CN" altLang="en-US" sz="2000" dirty="0"/>
              <a:t>任何类型的指针都可以与</a:t>
            </a:r>
            <a:r>
              <a:rPr lang="en-US" altLang="zh-CN" sz="2000" dirty="0"/>
              <a:t>0</a:t>
            </a:r>
            <a:r>
              <a:rPr lang="zh-CN" altLang="en-US" sz="2000" dirty="0"/>
              <a:t>或</a:t>
            </a:r>
            <a:r>
              <a:rPr lang="en-US" altLang="zh-CN" sz="2000" dirty="0"/>
              <a:t>NULL</a:t>
            </a:r>
            <a:r>
              <a:rPr lang="zh-CN" altLang="en-US" sz="2000" dirty="0"/>
              <a:t>比较是否</a:t>
            </a:r>
            <a:r>
              <a:rPr lang="en-US" altLang="zh-CN" sz="2000" dirty="0"/>
              <a:t>==</a:t>
            </a:r>
            <a:r>
              <a:rPr lang="zh-CN" altLang="en-US" sz="2000" dirty="0"/>
              <a:t>或</a:t>
            </a:r>
            <a:r>
              <a:rPr lang="en-US" altLang="zh-CN" sz="2000" dirty="0"/>
              <a:t>!=</a:t>
            </a:r>
            <a:r>
              <a:rPr lang="zh-CN" altLang="en-US" sz="2000" dirty="0"/>
              <a:t>，判断指针值是否为“空”</a:t>
            </a:r>
          </a:p>
          <a:p>
            <a:r>
              <a:rPr lang="zh-CN" altLang="en-US" dirty="0"/>
              <a:t>下标运算</a:t>
            </a:r>
            <a:r>
              <a:rPr lang="en-US" altLang="zh-CN" dirty="0">
                <a:solidFill>
                  <a:srgbClr val="FF0000"/>
                </a:solidFill>
              </a:rPr>
              <a:t>[]</a:t>
            </a:r>
            <a:endParaRPr lang="zh-CN" altLang="en-US" dirty="0">
              <a:solidFill>
                <a:srgbClr val="FF0000"/>
              </a:solidFill>
            </a:endParaRPr>
          </a:p>
          <a:p>
            <a:pPr lvl="1"/>
            <a:r>
              <a:rPr lang="zh-CN" altLang="en-US" sz="2000" dirty="0"/>
              <a:t>等价性：</a:t>
            </a:r>
            <a:r>
              <a:rPr lang="en-US" altLang="zh-CN" sz="2000" dirty="0"/>
              <a:t>a[</a:t>
            </a:r>
            <a:r>
              <a:rPr lang="en-US" altLang="zh-CN" sz="2000" dirty="0" err="1"/>
              <a:t>i</a:t>
            </a:r>
            <a:r>
              <a:rPr lang="en-US" altLang="zh-CN" sz="2000" dirty="0"/>
              <a:t>] </a:t>
            </a:r>
            <a:r>
              <a:rPr lang="en-US" altLang="zh-CN" sz="2000" dirty="0">
                <a:sym typeface="Wingdings" panose="05000000000000000000" pitchFamily="2" charset="2"/>
              </a:rPr>
              <a:t> *(</a:t>
            </a:r>
            <a:r>
              <a:rPr lang="en-US" altLang="zh-CN" sz="2000" dirty="0" err="1">
                <a:sym typeface="Wingdings" panose="05000000000000000000" pitchFamily="2" charset="2"/>
              </a:rPr>
              <a:t>a+i</a:t>
            </a:r>
            <a:r>
              <a:rPr lang="en-US" altLang="zh-CN" sz="2000" dirty="0">
                <a:sym typeface="Wingdings" panose="05000000000000000000" pitchFamily="2" charset="2"/>
              </a:rPr>
              <a:t>), *(</a:t>
            </a:r>
            <a:r>
              <a:rPr lang="en-US" altLang="zh-CN" sz="2000" dirty="0" err="1">
                <a:sym typeface="Wingdings" panose="05000000000000000000" pitchFamily="2" charset="2"/>
              </a:rPr>
              <a:t>p+i</a:t>
            </a:r>
            <a:r>
              <a:rPr lang="en-US" altLang="zh-CN" sz="2000" dirty="0">
                <a:sym typeface="Wingdings" panose="05000000000000000000" pitchFamily="2" charset="2"/>
              </a:rPr>
              <a:t>)  p[8]</a:t>
            </a:r>
            <a:endParaRPr lang="en-US" altLang="zh-CN" sz="2000" dirty="0"/>
          </a:p>
          <a:p>
            <a:pPr lvl="1"/>
            <a:r>
              <a:rPr lang="zh-CN" altLang="en-US" sz="2000" dirty="0"/>
              <a:t>若指针</a:t>
            </a:r>
            <a:r>
              <a:rPr lang="en-US" altLang="zh-CN" sz="2000" dirty="0"/>
              <a:t>p</a:t>
            </a:r>
            <a:r>
              <a:rPr lang="zh-CN" altLang="en-US" sz="2000" dirty="0"/>
              <a:t>指向数组</a:t>
            </a:r>
            <a:r>
              <a:rPr lang="en-US" altLang="zh-CN" sz="2000" dirty="0"/>
              <a:t>a</a:t>
            </a:r>
            <a:r>
              <a:rPr lang="zh-CN" altLang="en-US" sz="2000" dirty="0"/>
              <a:t>的起始元素</a:t>
            </a:r>
            <a:r>
              <a:rPr lang="en-US" altLang="zh-CN" sz="2000" dirty="0"/>
              <a:t>a[0]</a:t>
            </a:r>
            <a:r>
              <a:rPr lang="zh-CN" altLang="en-US" sz="2000" dirty="0"/>
              <a:t>，</a:t>
            </a:r>
            <a:r>
              <a:rPr lang="en-US" altLang="zh-CN" sz="2000" dirty="0"/>
              <a:t>a[</a:t>
            </a:r>
            <a:r>
              <a:rPr lang="en-US" altLang="zh-CN" sz="2000" dirty="0" err="1"/>
              <a:t>i</a:t>
            </a:r>
            <a:r>
              <a:rPr lang="en-US" altLang="zh-CN" sz="2000" dirty="0"/>
              <a:t>]</a:t>
            </a:r>
            <a:r>
              <a:rPr lang="zh-CN" altLang="en-US" sz="2000" dirty="0"/>
              <a:t>就可以表示为*</a:t>
            </a:r>
            <a:r>
              <a:rPr lang="en-US" altLang="zh-CN" sz="2000" dirty="0"/>
              <a:t>(</a:t>
            </a:r>
            <a:r>
              <a:rPr lang="en-US" altLang="zh-CN" sz="2000" dirty="0" err="1"/>
              <a:t>p+i</a:t>
            </a:r>
            <a:r>
              <a:rPr lang="en-US" altLang="zh-CN" sz="2000" dirty="0"/>
              <a:t>)</a:t>
            </a:r>
          </a:p>
          <a:p>
            <a:pPr lvl="1"/>
            <a:r>
              <a:rPr lang="zh-CN" altLang="pl-PL" sz="2000" dirty="0"/>
              <a:t>由于</a:t>
            </a:r>
            <a:r>
              <a:rPr lang="pl-PL" altLang="zh-CN" sz="2000" dirty="0"/>
              <a:t>p</a:t>
            </a:r>
            <a:r>
              <a:rPr lang="zh-CN" altLang="pl-PL" sz="2000" dirty="0"/>
              <a:t>和</a:t>
            </a:r>
            <a:r>
              <a:rPr lang="pl-PL" altLang="zh-CN" sz="2000" dirty="0"/>
              <a:t>a</a:t>
            </a:r>
            <a:r>
              <a:rPr lang="zh-CN" altLang="pl-PL" sz="2000" dirty="0"/>
              <a:t>的值相等，</a:t>
            </a:r>
            <a:r>
              <a:rPr lang="pl-PL" altLang="zh-CN" sz="2000" dirty="0"/>
              <a:t>p[i]</a:t>
            </a:r>
            <a:r>
              <a:rPr lang="zh-CN" altLang="pl-PL" sz="2000" dirty="0"/>
              <a:t>和*</a:t>
            </a:r>
            <a:r>
              <a:rPr lang="pl-PL" altLang="zh-CN" sz="2000" dirty="0"/>
              <a:t>(a+i)</a:t>
            </a:r>
            <a:r>
              <a:rPr lang="zh-CN" altLang="pl-PL" sz="2000" dirty="0"/>
              <a:t>也可以表示</a:t>
            </a:r>
            <a:r>
              <a:rPr lang="pl-PL" altLang="zh-CN" sz="2000" dirty="0"/>
              <a:t>a[i]</a:t>
            </a:r>
          </a:p>
        </p:txBody>
      </p:sp>
    </p:spTree>
    <p:extLst>
      <p:ext uri="{BB962C8B-B14F-4D97-AF65-F5344CB8AC3E}">
        <p14:creationId xmlns:p14="http://schemas.microsoft.com/office/powerpoint/2010/main" val="992081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372462-707F-441C-A5F2-1542C37C6F49}"/>
              </a:ext>
            </a:extLst>
          </p:cNvPr>
          <p:cNvSpPr>
            <a:spLocks noGrp="1"/>
          </p:cNvSpPr>
          <p:nvPr>
            <p:ph type="title"/>
          </p:nvPr>
        </p:nvSpPr>
        <p:spPr/>
        <p:txBody>
          <a:bodyPr/>
          <a:lstStyle/>
          <a:p>
            <a:r>
              <a:rPr lang="zh-CN" altLang="en-US" dirty="0"/>
              <a:t>链表的创建</a:t>
            </a:r>
          </a:p>
        </p:txBody>
      </p:sp>
      <p:sp>
        <p:nvSpPr>
          <p:cNvPr id="3" name="内容占位符 2">
            <a:extLst>
              <a:ext uri="{FF2B5EF4-FFF2-40B4-BE49-F238E27FC236}">
                <a16:creationId xmlns:a16="http://schemas.microsoft.com/office/drawing/2014/main" id="{C3BA8C6B-D070-4DA6-A73E-51810938DC70}"/>
              </a:ext>
            </a:extLst>
          </p:cNvPr>
          <p:cNvSpPr>
            <a:spLocks noGrp="1"/>
          </p:cNvSpPr>
          <p:nvPr>
            <p:ph idx="1"/>
          </p:nvPr>
        </p:nvSpPr>
        <p:spPr/>
        <p:txBody>
          <a:bodyPr/>
          <a:lstStyle/>
          <a:p>
            <a:pPr lvl="0"/>
            <a:r>
              <a:rPr lang="zh-CN" altLang="en-US" sz="2800" dirty="0">
                <a:solidFill>
                  <a:prstClr val="black"/>
                </a:solidFill>
              </a:rPr>
              <a:t>尾插法：在链表头顺序插入新结点来建立链表</a:t>
            </a:r>
            <a:endParaRPr lang="en-US" altLang="zh-CN" sz="2800" dirty="0">
              <a:solidFill>
                <a:prstClr val="black"/>
              </a:solidFill>
            </a:endParaRPr>
          </a:p>
          <a:p>
            <a:pPr lvl="1"/>
            <a:r>
              <a:rPr lang="zh-CN" altLang="en-US" sz="2400" dirty="0">
                <a:solidFill>
                  <a:prstClr val="black"/>
                </a:solidFill>
              </a:rPr>
              <a:t>插入新结点</a:t>
            </a:r>
            <a:endParaRPr lang="en-US" altLang="zh-CN" sz="2400" dirty="0">
              <a:solidFill>
                <a:prstClr val="black"/>
              </a:solidFill>
            </a:endParaRPr>
          </a:p>
          <a:p>
            <a:pPr lvl="1"/>
            <a:endParaRPr lang="en-US" altLang="zh-CN" sz="2400" dirty="0">
              <a:solidFill>
                <a:prstClr val="black"/>
              </a:solidFill>
            </a:endParaRPr>
          </a:p>
          <a:p>
            <a:pPr lvl="1"/>
            <a:endParaRPr lang="en-US" altLang="zh-CN" sz="2400" dirty="0">
              <a:solidFill>
                <a:prstClr val="black"/>
              </a:solidFill>
            </a:endParaRPr>
          </a:p>
          <a:p>
            <a:pPr lvl="1"/>
            <a:endParaRPr lang="en-US" altLang="zh-CN" sz="2400" dirty="0">
              <a:solidFill>
                <a:prstClr val="black"/>
              </a:solidFill>
            </a:endParaRPr>
          </a:p>
          <a:p>
            <a:pPr lvl="1"/>
            <a:endParaRPr lang="en-US" altLang="zh-CN" sz="2400" dirty="0">
              <a:solidFill>
                <a:prstClr val="black"/>
              </a:solidFill>
            </a:endParaRPr>
          </a:p>
          <a:p>
            <a:pPr marL="457200" lvl="1" indent="0">
              <a:buNone/>
            </a:pPr>
            <a:endParaRPr lang="en-US" altLang="zh-CN" sz="2400" dirty="0">
              <a:solidFill>
                <a:prstClr val="black"/>
              </a:solidFill>
            </a:endParaRPr>
          </a:p>
          <a:p>
            <a:pPr lvl="1"/>
            <a:r>
              <a:rPr lang="zh-CN" altLang="en-US" sz="2400" dirty="0">
                <a:solidFill>
                  <a:prstClr val="black"/>
                </a:solidFill>
              </a:rPr>
              <a:t>先插入的在链表头，后插入的在链表尾</a:t>
            </a:r>
          </a:p>
        </p:txBody>
      </p:sp>
      <p:sp>
        <p:nvSpPr>
          <p:cNvPr id="4" name="卷形: 垂直 3">
            <a:extLst>
              <a:ext uri="{FF2B5EF4-FFF2-40B4-BE49-F238E27FC236}">
                <a16:creationId xmlns:a16="http://schemas.microsoft.com/office/drawing/2014/main" id="{11F97533-C2FD-4890-AB44-A87454F7C5D4}"/>
              </a:ext>
            </a:extLst>
          </p:cNvPr>
          <p:cNvSpPr/>
          <p:nvPr/>
        </p:nvSpPr>
        <p:spPr bwMode="auto">
          <a:xfrm>
            <a:off x="722076" y="2666848"/>
            <a:ext cx="4896210" cy="2528852"/>
          </a:xfrm>
          <a:prstGeom prst="verticalScroll">
            <a:avLst>
              <a:gd name="adj" fmla="val 575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*p;</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p=(struct Node *) malloc(</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lang="en-US" altLang="zh-CN" sz="2400" kern="0" dirty="0">
                <a:solidFill>
                  <a:prstClr val="black"/>
                </a:solidFill>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Node));</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p-&gt;next=NULL;</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tail-&gt;next=p;</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tail=p;</a:t>
            </a:r>
          </a:p>
        </p:txBody>
      </p:sp>
      <p:sp>
        <p:nvSpPr>
          <p:cNvPr id="5" name="Line 13">
            <a:extLst>
              <a:ext uri="{FF2B5EF4-FFF2-40B4-BE49-F238E27FC236}">
                <a16:creationId xmlns:a16="http://schemas.microsoft.com/office/drawing/2014/main" id="{422AEAB7-F845-40A3-9038-1E4862B73CFB}"/>
              </a:ext>
            </a:extLst>
          </p:cNvPr>
          <p:cNvSpPr>
            <a:spLocks noChangeShapeType="1"/>
          </p:cNvSpPr>
          <p:nvPr/>
        </p:nvSpPr>
        <p:spPr bwMode="auto">
          <a:xfrm>
            <a:off x="6158355" y="4269778"/>
            <a:ext cx="1001419" cy="218441"/>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6" name="Rectangle 15">
            <a:extLst>
              <a:ext uri="{FF2B5EF4-FFF2-40B4-BE49-F238E27FC236}">
                <a16:creationId xmlns:a16="http://schemas.microsoft.com/office/drawing/2014/main" id="{04BF6739-0FA3-4387-8735-3FE53D6D5B16}"/>
              </a:ext>
            </a:extLst>
          </p:cNvPr>
          <p:cNvSpPr>
            <a:spLocks noChangeArrowheads="1"/>
          </p:cNvSpPr>
          <p:nvPr/>
        </p:nvSpPr>
        <p:spPr bwMode="auto">
          <a:xfrm>
            <a:off x="8219161" y="3429000"/>
            <a:ext cx="865574" cy="360363"/>
          </a:xfrm>
          <a:prstGeom prst="rect">
            <a:avLst/>
          </a:prstGeom>
          <a:noFill/>
          <a:ln w="6350" cap="flat" cmpd="sng" algn="ctr">
            <a:no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NULL</a:t>
            </a:r>
          </a:p>
        </p:txBody>
      </p:sp>
      <p:sp>
        <p:nvSpPr>
          <p:cNvPr id="7" name="Text Box 25">
            <a:extLst>
              <a:ext uri="{FF2B5EF4-FFF2-40B4-BE49-F238E27FC236}">
                <a16:creationId xmlns:a16="http://schemas.microsoft.com/office/drawing/2014/main" id="{4DB81BCF-21E6-463C-8FBF-8C5562477E7B}"/>
              </a:ext>
            </a:extLst>
          </p:cNvPr>
          <p:cNvSpPr txBox="1">
            <a:spLocks noChangeArrowheads="1"/>
          </p:cNvSpPr>
          <p:nvPr/>
        </p:nvSpPr>
        <p:spPr bwMode="auto">
          <a:xfrm>
            <a:off x="5618286" y="4010651"/>
            <a:ext cx="648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tail</a:t>
            </a:r>
          </a:p>
        </p:txBody>
      </p:sp>
      <p:grpSp>
        <p:nvGrpSpPr>
          <p:cNvPr id="8" name="组合 7">
            <a:extLst>
              <a:ext uri="{FF2B5EF4-FFF2-40B4-BE49-F238E27FC236}">
                <a16:creationId xmlns:a16="http://schemas.microsoft.com/office/drawing/2014/main" id="{07D9D6F0-E82A-41BA-9DEF-C93E23E06D98}"/>
              </a:ext>
            </a:extLst>
          </p:cNvPr>
          <p:cNvGrpSpPr/>
          <p:nvPr/>
        </p:nvGrpSpPr>
        <p:grpSpPr>
          <a:xfrm>
            <a:off x="7195496" y="4367787"/>
            <a:ext cx="900000" cy="360363"/>
            <a:chOff x="9995721" y="3859357"/>
            <a:chExt cx="900000" cy="360363"/>
          </a:xfrm>
        </p:grpSpPr>
        <p:sp>
          <p:nvSpPr>
            <p:cNvPr id="9" name="Rectangle 14">
              <a:extLst>
                <a:ext uri="{FF2B5EF4-FFF2-40B4-BE49-F238E27FC236}">
                  <a16:creationId xmlns:a16="http://schemas.microsoft.com/office/drawing/2014/main" id="{B423AECD-2844-45D8-AB3B-7C90FE3C40E4}"/>
                </a:ext>
              </a:extLst>
            </p:cNvPr>
            <p:cNvSpPr>
              <a:spLocks noChangeArrowheads="1"/>
            </p:cNvSpPr>
            <p:nvPr/>
          </p:nvSpPr>
          <p:spPr bwMode="auto">
            <a:xfrm>
              <a:off x="9995721" y="3859357"/>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0" name="Rectangle 15">
              <a:extLst>
                <a:ext uri="{FF2B5EF4-FFF2-40B4-BE49-F238E27FC236}">
                  <a16:creationId xmlns:a16="http://schemas.microsoft.com/office/drawing/2014/main" id="{0E2F0266-85ED-4506-9C64-15960FBCB54A}"/>
                </a:ext>
              </a:extLst>
            </p:cNvPr>
            <p:cNvSpPr>
              <a:spLocks noChangeArrowheads="1"/>
            </p:cNvSpPr>
            <p:nvPr/>
          </p:nvSpPr>
          <p:spPr bwMode="auto">
            <a:xfrm>
              <a:off x="10445721" y="3859357"/>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11" name="Line 13">
            <a:extLst>
              <a:ext uri="{FF2B5EF4-FFF2-40B4-BE49-F238E27FC236}">
                <a16:creationId xmlns:a16="http://schemas.microsoft.com/office/drawing/2014/main" id="{BDD01311-69C3-445C-BD7E-9DAEFBE9877A}"/>
              </a:ext>
            </a:extLst>
          </p:cNvPr>
          <p:cNvSpPr>
            <a:spLocks noChangeShapeType="1"/>
          </p:cNvSpPr>
          <p:nvPr/>
        </p:nvSpPr>
        <p:spPr bwMode="auto">
          <a:xfrm flipV="1">
            <a:off x="6821220" y="4547949"/>
            <a:ext cx="338554"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2" name="Text Box 25">
            <a:extLst>
              <a:ext uri="{FF2B5EF4-FFF2-40B4-BE49-F238E27FC236}">
                <a16:creationId xmlns:a16="http://schemas.microsoft.com/office/drawing/2014/main" id="{0EE2A575-2822-4D92-8736-9A0D010824A4}"/>
              </a:ext>
            </a:extLst>
          </p:cNvPr>
          <p:cNvSpPr txBox="1">
            <a:spLocks noChangeArrowheads="1"/>
          </p:cNvSpPr>
          <p:nvPr/>
        </p:nvSpPr>
        <p:spPr bwMode="auto">
          <a:xfrm>
            <a:off x="6561772" y="4295338"/>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p</a:t>
            </a:r>
          </a:p>
        </p:txBody>
      </p:sp>
      <p:grpSp>
        <p:nvGrpSpPr>
          <p:cNvPr id="13" name="组合 12">
            <a:extLst>
              <a:ext uri="{FF2B5EF4-FFF2-40B4-BE49-F238E27FC236}">
                <a16:creationId xmlns:a16="http://schemas.microsoft.com/office/drawing/2014/main" id="{49773BE6-F250-4143-BE44-79D450E26F97}"/>
              </a:ext>
            </a:extLst>
          </p:cNvPr>
          <p:cNvGrpSpPr/>
          <p:nvPr/>
        </p:nvGrpSpPr>
        <p:grpSpPr>
          <a:xfrm>
            <a:off x="6259773" y="3439907"/>
            <a:ext cx="900001" cy="360363"/>
            <a:chOff x="9059998" y="2931477"/>
            <a:chExt cx="900001" cy="360363"/>
          </a:xfrm>
        </p:grpSpPr>
        <p:sp>
          <p:nvSpPr>
            <p:cNvPr id="14" name="Rectangle 14">
              <a:extLst>
                <a:ext uri="{FF2B5EF4-FFF2-40B4-BE49-F238E27FC236}">
                  <a16:creationId xmlns:a16="http://schemas.microsoft.com/office/drawing/2014/main" id="{13CA37C3-0BDE-4DCA-BCCA-D85E10EBFCE6}"/>
                </a:ext>
              </a:extLst>
            </p:cNvPr>
            <p:cNvSpPr>
              <a:spLocks noChangeArrowheads="1"/>
            </p:cNvSpPr>
            <p:nvPr/>
          </p:nvSpPr>
          <p:spPr bwMode="auto">
            <a:xfrm>
              <a:off x="9059998" y="2931477"/>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5" name="Rectangle 15">
              <a:extLst>
                <a:ext uri="{FF2B5EF4-FFF2-40B4-BE49-F238E27FC236}">
                  <a16:creationId xmlns:a16="http://schemas.microsoft.com/office/drawing/2014/main" id="{E0126147-25CF-42FA-9DD2-B057136FBD67}"/>
                </a:ext>
              </a:extLst>
            </p:cNvPr>
            <p:cNvSpPr>
              <a:spLocks noChangeArrowheads="1"/>
            </p:cNvSpPr>
            <p:nvPr/>
          </p:nvSpPr>
          <p:spPr bwMode="auto">
            <a:xfrm>
              <a:off x="9509999" y="2931477"/>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16" name="Line 13">
            <a:extLst>
              <a:ext uri="{FF2B5EF4-FFF2-40B4-BE49-F238E27FC236}">
                <a16:creationId xmlns:a16="http://schemas.microsoft.com/office/drawing/2014/main" id="{132ED572-FE88-457B-805B-46FE5654CA61}"/>
              </a:ext>
            </a:extLst>
          </p:cNvPr>
          <p:cNvSpPr>
            <a:spLocks noChangeShapeType="1"/>
          </p:cNvSpPr>
          <p:nvPr/>
        </p:nvSpPr>
        <p:spPr bwMode="auto">
          <a:xfrm>
            <a:off x="5670621" y="3620089"/>
            <a:ext cx="589152"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7" name="Line 13">
            <a:extLst>
              <a:ext uri="{FF2B5EF4-FFF2-40B4-BE49-F238E27FC236}">
                <a16:creationId xmlns:a16="http://schemas.microsoft.com/office/drawing/2014/main" id="{5207B029-0761-465E-B5BB-3CBF0DAB0D81}"/>
              </a:ext>
            </a:extLst>
          </p:cNvPr>
          <p:cNvSpPr>
            <a:spLocks noChangeShapeType="1"/>
          </p:cNvSpPr>
          <p:nvPr/>
        </p:nvSpPr>
        <p:spPr bwMode="auto">
          <a:xfrm flipV="1">
            <a:off x="6158354" y="3789362"/>
            <a:ext cx="101417" cy="401465"/>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8" name="Line 13">
            <a:extLst>
              <a:ext uri="{FF2B5EF4-FFF2-40B4-BE49-F238E27FC236}">
                <a16:creationId xmlns:a16="http://schemas.microsoft.com/office/drawing/2014/main" id="{D19E5BCC-9ECF-4384-B86B-3AE59A2EEE2C}"/>
              </a:ext>
            </a:extLst>
          </p:cNvPr>
          <p:cNvSpPr>
            <a:spLocks noChangeShapeType="1"/>
          </p:cNvSpPr>
          <p:nvPr/>
        </p:nvSpPr>
        <p:spPr bwMode="auto">
          <a:xfrm flipV="1">
            <a:off x="7850346" y="3744954"/>
            <a:ext cx="335633" cy="80299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9" name="Line 13">
            <a:extLst>
              <a:ext uri="{FF2B5EF4-FFF2-40B4-BE49-F238E27FC236}">
                <a16:creationId xmlns:a16="http://schemas.microsoft.com/office/drawing/2014/main" id="{7F2FC507-C58D-4656-BA51-2CB888A598B5}"/>
              </a:ext>
            </a:extLst>
          </p:cNvPr>
          <p:cNvSpPr>
            <a:spLocks noChangeShapeType="1"/>
          </p:cNvSpPr>
          <p:nvPr/>
        </p:nvSpPr>
        <p:spPr bwMode="auto">
          <a:xfrm flipV="1">
            <a:off x="6975741" y="3620089"/>
            <a:ext cx="1201786"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20" name="Line 13">
            <a:extLst>
              <a:ext uri="{FF2B5EF4-FFF2-40B4-BE49-F238E27FC236}">
                <a16:creationId xmlns:a16="http://schemas.microsoft.com/office/drawing/2014/main" id="{779D9F84-2901-46F2-88B8-6A8D30A7CED7}"/>
              </a:ext>
            </a:extLst>
          </p:cNvPr>
          <p:cNvSpPr>
            <a:spLocks noChangeShapeType="1"/>
          </p:cNvSpPr>
          <p:nvPr/>
        </p:nvSpPr>
        <p:spPr bwMode="auto">
          <a:xfrm>
            <a:off x="6973664" y="3642936"/>
            <a:ext cx="216799" cy="724841"/>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Tree>
    <p:extLst>
      <p:ext uri="{BB962C8B-B14F-4D97-AF65-F5344CB8AC3E}">
        <p14:creationId xmlns:p14="http://schemas.microsoft.com/office/powerpoint/2010/main" val="13523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2000"/>
                            </p:stCondLst>
                            <p:childTnLst>
                              <p:par>
                                <p:cTn id="39" presetID="10" presetClass="exit" presetSubtype="0" fill="hold" grpId="1" nodeType="afterEffect">
                                  <p:stCondLst>
                                    <p:cond delay="0"/>
                                  </p:stCondLst>
                                  <p:childTnLst>
                                    <p:animEffect transition="out" filter="fade">
                                      <p:cBhvr>
                                        <p:cTn id="40" dur="1000"/>
                                        <p:tgtEl>
                                          <p:spTgt spid="19"/>
                                        </p:tgtEl>
                                      </p:cBhvr>
                                    </p:animEffect>
                                    <p:set>
                                      <p:cBhvr>
                                        <p:cTn id="41" dur="1" fill="hold">
                                          <p:stCondLst>
                                            <p:cond delay="999"/>
                                          </p:stCondLst>
                                        </p:cTn>
                                        <p:tgtEl>
                                          <p:spTgt spid="19"/>
                                        </p:tgtEl>
                                        <p:attrNameLst>
                                          <p:attrName>style.visibility</p:attrName>
                                        </p:attrNameLst>
                                      </p:cBhvr>
                                      <p:to>
                                        <p:strVal val="hidden"/>
                                      </p:to>
                                    </p:se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childTnLst>
                                </p:cTn>
                              </p:par>
                            </p:childTnLst>
                          </p:cTn>
                        </p:par>
                        <p:par>
                          <p:cTn id="46" fill="hold">
                            <p:stCondLst>
                              <p:cond delay="4000"/>
                            </p:stCondLst>
                            <p:childTnLst>
                              <p:par>
                                <p:cTn id="47" presetID="10" presetClass="exit" presetSubtype="0" fill="hold" grpId="1" nodeType="afterEffect">
                                  <p:stCondLst>
                                    <p:cond delay="0"/>
                                  </p:stCondLst>
                                  <p:childTnLst>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P spid="12" grpId="0"/>
      <p:bldP spid="16" grpId="0" animBg="1"/>
      <p:bldP spid="17" grpId="0" animBg="1"/>
      <p:bldP spid="17" grpId="1" animBg="1"/>
      <p:bldP spid="18" grpId="0" animBg="1"/>
      <p:bldP spid="19" grpId="0" animBg="1"/>
      <p:bldP spid="19" grpId="1" animBg="1"/>
      <p:bldP spid="2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9FF2D4-B7E8-4E0D-99DB-A9D969F4819B}"/>
              </a:ext>
            </a:extLst>
          </p:cNvPr>
          <p:cNvSpPr>
            <a:spLocks noGrp="1"/>
          </p:cNvSpPr>
          <p:nvPr>
            <p:ph type="title"/>
          </p:nvPr>
        </p:nvSpPr>
        <p:spPr/>
        <p:txBody>
          <a:bodyPr/>
          <a:lstStyle/>
          <a:p>
            <a:r>
              <a:rPr lang="zh-CN" altLang="en-US" dirty="0"/>
              <a:t>链表的遍历</a:t>
            </a:r>
          </a:p>
        </p:txBody>
      </p:sp>
      <p:sp>
        <p:nvSpPr>
          <p:cNvPr id="3" name="内容占位符 2">
            <a:extLst>
              <a:ext uri="{FF2B5EF4-FFF2-40B4-BE49-F238E27FC236}">
                <a16:creationId xmlns:a16="http://schemas.microsoft.com/office/drawing/2014/main" id="{FB4369EF-0394-44D0-A35F-CF5D15A4F49E}"/>
              </a:ext>
            </a:extLst>
          </p:cNvPr>
          <p:cNvSpPr>
            <a:spLocks noGrp="1"/>
          </p:cNvSpPr>
          <p:nvPr>
            <p:ph idx="1"/>
          </p:nvPr>
        </p:nvSpPr>
        <p:spPr/>
        <p:txBody>
          <a:bodyPr/>
          <a:lstStyle/>
          <a:p>
            <a:pPr lvl="0"/>
            <a:r>
              <a:rPr lang="zh-CN" altLang="en-US" sz="2400" dirty="0"/>
              <a:t>用一个指针指向链表头（初始化）</a:t>
            </a:r>
            <a:endParaRPr lang="en-US" altLang="zh-CN" sz="2400" dirty="0"/>
          </a:p>
          <a:p>
            <a:pPr lvl="0"/>
            <a:r>
              <a:rPr lang="zh-CN" altLang="en-US" sz="2400" dirty="0"/>
              <a:t>将指针指向下一个结点（移动），直至找到目标节点（值），或达到链表末尾（</a:t>
            </a:r>
            <a:r>
              <a:rPr lang="en-US" altLang="zh-CN" sz="2400" dirty="0"/>
              <a:t>q-&gt;next == NULL</a:t>
            </a:r>
            <a:r>
              <a:rPr lang="zh-CN" altLang="en-US" sz="2400" dirty="0"/>
              <a:t>）</a:t>
            </a:r>
            <a:endParaRPr lang="en-US" altLang="zh-CN" sz="2400" dirty="0"/>
          </a:p>
          <a:p>
            <a:pPr lvl="0"/>
            <a:r>
              <a:rPr lang="zh-CN" altLang="en-US" sz="2400" dirty="0"/>
              <a:t>读取指针所指向结点的内容（访问）</a:t>
            </a:r>
            <a:endParaRPr lang="en-US" altLang="zh-CN" sz="2400" dirty="0"/>
          </a:p>
          <a:p>
            <a:endParaRPr lang="zh-CN" altLang="en-US" dirty="0"/>
          </a:p>
        </p:txBody>
      </p:sp>
      <p:sp>
        <p:nvSpPr>
          <p:cNvPr id="4" name="卷形: 垂直 3">
            <a:extLst>
              <a:ext uri="{FF2B5EF4-FFF2-40B4-BE49-F238E27FC236}">
                <a16:creationId xmlns:a16="http://schemas.microsoft.com/office/drawing/2014/main" id="{92F0CCA2-ADF8-4384-BC4F-13D0A677C282}"/>
              </a:ext>
            </a:extLst>
          </p:cNvPr>
          <p:cNvSpPr/>
          <p:nvPr/>
        </p:nvSpPr>
        <p:spPr bwMode="auto">
          <a:xfrm>
            <a:off x="680981" y="3505903"/>
            <a:ext cx="6844257" cy="3240360"/>
          </a:xfrm>
          <a:prstGeom prst="verticalScroll">
            <a:avLst>
              <a:gd name="adj" fmla="val 449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*lookup(</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head, int k)</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*q;</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q=head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while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q!=NULL</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&amp;&amp; </a:t>
            </a:r>
            <a:r>
              <a:rPr kumimoji="0" lang="en-US" altLang="zh-CN" sz="24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q-&gt;num!=k</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q=q-&gt;next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(q==NULL) return(NULL);</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else return(q);</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3677484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E6EC52-2BBD-4799-8A85-C9BC65829895}"/>
              </a:ext>
            </a:extLst>
          </p:cNvPr>
          <p:cNvSpPr>
            <a:spLocks noGrp="1"/>
          </p:cNvSpPr>
          <p:nvPr>
            <p:ph type="title"/>
          </p:nvPr>
        </p:nvSpPr>
        <p:spPr/>
        <p:txBody>
          <a:bodyPr/>
          <a:lstStyle/>
          <a:p>
            <a:r>
              <a:rPr lang="zh-CN" altLang="en-US" dirty="0"/>
              <a:t>链表的插入</a:t>
            </a:r>
          </a:p>
        </p:txBody>
      </p:sp>
      <p:sp>
        <p:nvSpPr>
          <p:cNvPr id="3" name="内容占位符 2">
            <a:extLst>
              <a:ext uri="{FF2B5EF4-FFF2-40B4-BE49-F238E27FC236}">
                <a16:creationId xmlns:a16="http://schemas.microsoft.com/office/drawing/2014/main" id="{BEDD6D4A-4001-413B-AC4D-FCB83E1936F9}"/>
              </a:ext>
            </a:extLst>
          </p:cNvPr>
          <p:cNvSpPr>
            <a:spLocks noGrp="1"/>
          </p:cNvSpPr>
          <p:nvPr>
            <p:ph idx="1"/>
          </p:nvPr>
        </p:nvSpPr>
        <p:spPr/>
        <p:txBody>
          <a:bodyPr/>
          <a:lstStyle/>
          <a:p>
            <a:r>
              <a:rPr lang="zh-CN" altLang="en-US" dirty="0"/>
              <a:t>在链表头部插入一个新结点（头插法）</a:t>
            </a:r>
          </a:p>
          <a:p>
            <a:r>
              <a:rPr lang="zh-CN" altLang="en-US" dirty="0"/>
              <a:t>在链表任意位置（除链表头外）插入一个新结点</a:t>
            </a:r>
          </a:p>
          <a:p>
            <a:pPr lvl="1"/>
            <a:endParaRPr lang="en-US" altLang="zh-CN" sz="2000" dirty="0"/>
          </a:p>
          <a:p>
            <a:pPr lvl="1"/>
            <a:endParaRPr lang="en-US" altLang="zh-CN" sz="2000" dirty="0"/>
          </a:p>
          <a:p>
            <a:pPr lvl="1"/>
            <a:endParaRPr lang="en-US" altLang="zh-CN" sz="2000" dirty="0"/>
          </a:p>
          <a:p>
            <a:pPr lvl="1"/>
            <a:endParaRPr lang="en-US" altLang="zh-CN" sz="2000" dirty="0"/>
          </a:p>
          <a:p>
            <a:pPr marL="457200" lvl="1" indent="0">
              <a:buNone/>
            </a:pPr>
            <a:endParaRPr lang="en-US" altLang="zh-CN" sz="2000" dirty="0"/>
          </a:p>
          <a:p>
            <a:pPr lvl="1"/>
            <a:r>
              <a:rPr lang="zh-CN" altLang="en-US" sz="2000" dirty="0"/>
              <a:t>要注意不要丢失连接：先连接后续结点，再接入前继结点</a:t>
            </a:r>
          </a:p>
        </p:txBody>
      </p:sp>
      <p:sp>
        <p:nvSpPr>
          <p:cNvPr id="4" name="卷形: 垂直 3">
            <a:extLst>
              <a:ext uri="{FF2B5EF4-FFF2-40B4-BE49-F238E27FC236}">
                <a16:creationId xmlns:a16="http://schemas.microsoft.com/office/drawing/2014/main" id="{3212CC34-5BF3-43CC-94DC-734B8151BE87}"/>
              </a:ext>
            </a:extLst>
          </p:cNvPr>
          <p:cNvSpPr/>
          <p:nvPr/>
        </p:nvSpPr>
        <p:spPr bwMode="auto">
          <a:xfrm>
            <a:off x="658466" y="2623035"/>
            <a:ext cx="6556225" cy="2160240"/>
          </a:xfrm>
          <a:prstGeom prst="verticalScroll">
            <a:avLst>
              <a:gd name="adj" fmla="val 6868"/>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Node *p, *q;</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找到待插入位置</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q</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（新结点将插入在</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q</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之后）</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Node *)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malloc</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Node));</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p-&gt;next=q-&gt;next;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q-&gt;next=p;</a:t>
            </a:r>
          </a:p>
        </p:txBody>
      </p:sp>
      <p:sp>
        <p:nvSpPr>
          <p:cNvPr id="5" name="Text Box 25">
            <a:extLst>
              <a:ext uri="{FF2B5EF4-FFF2-40B4-BE49-F238E27FC236}">
                <a16:creationId xmlns:a16="http://schemas.microsoft.com/office/drawing/2014/main" id="{C573DA02-D56A-4037-A635-EC528E614757}"/>
              </a:ext>
            </a:extLst>
          </p:cNvPr>
          <p:cNvSpPr txBox="1">
            <a:spLocks noChangeArrowheads="1"/>
          </p:cNvSpPr>
          <p:nvPr/>
        </p:nvSpPr>
        <p:spPr bwMode="auto">
          <a:xfrm>
            <a:off x="2249153" y="5849518"/>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q</a:t>
            </a:r>
          </a:p>
        </p:txBody>
      </p:sp>
      <p:grpSp>
        <p:nvGrpSpPr>
          <p:cNvPr id="6" name="组合 5">
            <a:extLst>
              <a:ext uri="{FF2B5EF4-FFF2-40B4-BE49-F238E27FC236}">
                <a16:creationId xmlns:a16="http://schemas.microsoft.com/office/drawing/2014/main" id="{B9C9574A-9732-43B5-BEB5-C898DB2C216E}"/>
              </a:ext>
            </a:extLst>
          </p:cNvPr>
          <p:cNvGrpSpPr/>
          <p:nvPr/>
        </p:nvGrpSpPr>
        <p:grpSpPr>
          <a:xfrm>
            <a:off x="3891016" y="6321610"/>
            <a:ext cx="900000" cy="360363"/>
            <a:chOff x="9513840" y="3068637"/>
            <a:chExt cx="900000" cy="360363"/>
          </a:xfrm>
        </p:grpSpPr>
        <p:sp>
          <p:nvSpPr>
            <p:cNvPr id="7" name="Rectangle 14">
              <a:extLst>
                <a:ext uri="{FF2B5EF4-FFF2-40B4-BE49-F238E27FC236}">
                  <a16:creationId xmlns:a16="http://schemas.microsoft.com/office/drawing/2014/main" id="{3206F079-C8B1-47A4-A58D-CD57153110AB}"/>
                </a:ext>
              </a:extLst>
            </p:cNvPr>
            <p:cNvSpPr>
              <a:spLocks noChangeArrowheads="1"/>
            </p:cNvSpPr>
            <p:nvPr/>
          </p:nvSpPr>
          <p:spPr bwMode="auto">
            <a:xfrm>
              <a:off x="9513840" y="3068637"/>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8" name="Rectangle 15">
              <a:extLst>
                <a:ext uri="{FF2B5EF4-FFF2-40B4-BE49-F238E27FC236}">
                  <a16:creationId xmlns:a16="http://schemas.microsoft.com/office/drawing/2014/main" id="{C2039E35-36D0-42FA-B64A-8E32A5495413}"/>
                </a:ext>
              </a:extLst>
            </p:cNvPr>
            <p:cNvSpPr>
              <a:spLocks noChangeArrowheads="1"/>
            </p:cNvSpPr>
            <p:nvPr/>
          </p:nvSpPr>
          <p:spPr bwMode="auto">
            <a:xfrm>
              <a:off x="9963840" y="3068637"/>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9" name="Line 13">
            <a:extLst>
              <a:ext uri="{FF2B5EF4-FFF2-40B4-BE49-F238E27FC236}">
                <a16:creationId xmlns:a16="http://schemas.microsoft.com/office/drawing/2014/main" id="{A9033993-BBF3-4DCE-ACF5-63D6BE7167EE}"/>
              </a:ext>
            </a:extLst>
          </p:cNvPr>
          <p:cNvSpPr>
            <a:spLocks noChangeShapeType="1"/>
          </p:cNvSpPr>
          <p:nvPr/>
        </p:nvSpPr>
        <p:spPr bwMode="auto">
          <a:xfrm flipV="1">
            <a:off x="3578108" y="6501789"/>
            <a:ext cx="312906"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0" name="Text Box 25">
            <a:extLst>
              <a:ext uri="{FF2B5EF4-FFF2-40B4-BE49-F238E27FC236}">
                <a16:creationId xmlns:a16="http://schemas.microsoft.com/office/drawing/2014/main" id="{B7707FFD-BFC3-4708-A1FD-01841320A856}"/>
              </a:ext>
            </a:extLst>
          </p:cNvPr>
          <p:cNvSpPr txBox="1">
            <a:spLocks noChangeArrowheads="1"/>
          </p:cNvSpPr>
          <p:nvPr/>
        </p:nvSpPr>
        <p:spPr bwMode="auto">
          <a:xfrm>
            <a:off x="3305049" y="619643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p</a:t>
            </a:r>
          </a:p>
        </p:txBody>
      </p:sp>
      <p:grpSp>
        <p:nvGrpSpPr>
          <p:cNvPr id="11" name="组合 10">
            <a:extLst>
              <a:ext uri="{FF2B5EF4-FFF2-40B4-BE49-F238E27FC236}">
                <a16:creationId xmlns:a16="http://schemas.microsoft.com/office/drawing/2014/main" id="{0327C1EC-3D3A-4B09-B871-E5F332074CBF}"/>
              </a:ext>
            </a:extLst>
          </p:cNvPr>
          <p:cNvGrpSpPr/>
          <p:nvPr/>
        </p:nvGrpSpPr>
        <p:grpSpPr>
          <a:xfrm>
            <a:off x="2789405" y="5453893"/>
            <a:ext cx="900001" cy="360363"/>
            <a:chOff x="8407660" y="2494472"/>
            <a:chExt cx="900001" cy="360363"/>
          </a:xfrm>
        </p:grpSpPr>
        <p:sp>
          <p:nvSpPr>
            <p:cNvPr id="12" name="Rectangle 14">
              <a:extLst>
                <a:ext uri="{FF2B5EF4-FFF2-40B4-BE49-F238E27FC236}">
                  <a16:creationId xmlns:a16="http://schemas.microsoft.com/office/drawing/2014/main" id="{9576F6AA-F979-4358-A1BD-574BE07736D3}"/>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3" name="Rectangle 15">
              <a:extLst>
                <a:ext uri="{FF2B5EF4-FFF2-40B4-BE49-F238E27FC236}">
                  <a16:creationId xmlns:a16="http://schemas.microsoft.com/office/drawing/2014/main" id="{7F3494F7-DB0F-4E7E-9562-81D9C803C678}"/>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14" name="组合 13">
            <a:extLst>
              <a:ext uri="{FF2B5EF4-FFF2-40B4-BE49-F238E27FC236}">
                <a16:creationId xmlns:a16="http://schemas.microsoft.com/office/drawing/2014/main" id="{D9BA4EBC-5871-44E3-99FC-26D7D8AA4213}"/>
              </a:ext>
            </a:extLst>
          </p:cNvPr>
          <p:cNvGrpSpPr/>
          <p:nvPr/>
        </p:nvGrpSpPr>
        <p:grpSpPr>
          <a:xfrm>
            <a:off x="5133801" y="5442988"/>
            <a:ext cx="902479" cy="360363"/>
            <a:chOff x="10752056" y="2483567"/>
            <a:chExt cx="902479" cy="360363"/>
          </a:xfrm>
        </p:grpSpPr>
        <p:sp>
          <p:nvSpPr>
            <p:cNvPr id="15" name="Rectangle 14">
              <a:extLst>
                <a:ext uri="{FF2B5EF4-FFF2-40B4-BE49-F238E27FC236}">
                  <a16:creationId xmlns:a16="http://schemas.microsoft.com/office/drawing/2014/main" id="{393903B6-F7CC-4ABC-9055-7693D6C44188}"/>
                </a:ext>
              </a:extLst>
            </p:cNvPr>
            <p:cNvSpPr>
              <a:spLocks noChangeArrowheads="1"/>
            </p:cNvSpPr>
            <p:nvPr/>
          </p:nvSpPr>
          <p:spPr bwMode="auto">
            <a:xfrm>
              <a:off x="10752056" y="2483567"/>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6" name="Rectangle 15">
              <a:extLst>
                <a:ext uri="{FF2B5EF4-FFF2-40B4-BE49-F238E27FC236}">
                  <a16:creationId xmlns:a16="http://schemas.microsoft.com/office/drawing/2014/main" id="{FADB9B1B-7DF8-432C-B00C-874CD491571E}"/>
                </a:ext>
              </a:extLst>
            </p:cNvPr>
            <p:cNvSpPr>
              <a:spLocks noChangeArrowheads="1"/>
            </p:cNvSpPr>
            <p:nvPr/>
          </p:nvSpPr>
          <p:spPr bwMode="auto">
            <a:xfrm>
              <a:off x="11204535" y="2483567"/>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17" name="Line 13">
            <a:extLst>
              <a:ext uri="{FF2B5EF4-FFF2-40B4-BE49-F238E27FC236}">
                <a16:creationId xmlns:a16="http://schemas.microsoft.com/office/drawing/2014/main" id="{C2748207-0E5D-4C7B-A7FB-C262584010CD}"/>
              </a:ext>
            </a:extLst>
          </p:cNvPr>
          <p:cNvSpPr>
            <a:spLocks noChangeShapeType="1"/>
          </p:cNvSpPr>
          <p:nvPr/>
        </p:nvSpPr>
        <p:spPr bwMode="auto">
          <a:xfrm flipV="1">
            <a:off x="5861772" y="5634075"/>
            <a:ext cx="5513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8" name="Line 13">
            <a:extLst>
              <a:ext uri="{FF2B5EF4-FFF2-40B4-BE49-F238E27FC236}">
                <a16:creationId xmlns:a16="http://schemas.microsoft.com/office/drawing/2014/main" id="{4C945204-A3A6-4451-82FC-374CCEF95648}"/>
              </a:ext>
            </a:extLst>
          </p:cNvPr>
          <p:cNvSpPr>
            <a:spLocks noChangeShapeType="1"/>
          </p:cNvSpPr>
          <p:nvPr/>
        </p:nvSpPr>
        <p:spPr bwMode="auto">
          <a:xfrm>
            <a:off x="2200253" y="5634075"/>
            <a:ext cx="589152"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9" name="Line 13">
            <a:extLst>
              <a:ext uri="{FF2B5EF4-FFF2-40B4-BE49-F238E27FC236}">
                <a16:creationId xmlns:a16="http://schemas.microsoft.com/office/drawing/2014/main" id="{90DFB772-D04A-44B5-A802-FC3F1F43AC6F}"/>
              </a:ext>
            </a:extLst>
          </p:cNvPr>
          <p:cNvSpPr>
            <a:spLocks noChangeShapeType="1"/>
          </p:cNvSpPr>
          <p:nvPr/>
        </p:nvSpPr>
        <p:spPr bwMode="auto">
          <a:xfrm flipV="1">
            <a:off x="2520946" y="5803350"/>
            <a:ext cx="268458" cy="30828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20" name="Line 13">
            <a:extLst>
              <a:ext uri="{FF2B5EF4-FFF2-40B4-BE49-F238E27FC236}">
                <a16:creationId xmlns:a16="http://schemas.microsoft.com/office/drawing/2014/main" id="{AC4CBC24-19DA-4315-BCB1-2CC1BD59F074}"/>
              </a:ext>
            </a:extLst>
          </p:cNvPr>
          <p:cNvSpPr>
            <a:spLocks noChangeShapeType="1"/>
          </p:cNvSpPr>
          <p:nvPr/>
        </p:nvSpPr>
        <p:spPr bwMode="auto">
          <a:xfrm flipV="1">
            <a:off x="4599733" y="5693781"/>
            <a:ext cx="522064" cy="80800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21" name="Line 13">
            <a:extLst>
              <a:ext uri="{FF2B5EF4-FFF2-40B4-BE49-F238E27FC236}">
                <a16:creationId xmlns:a16="http://schemas.microsoft.com/office/drawing/2014/main" id="{6B0A81F5-8C0B-40AB-989E-E90A8B51223D}"/>
              </a:ext>
            </a:extLst>
          </p:cNvPr>
          <p:cNvSpPr>
            <a:spLocks noChangeShapeType="1"/>
          </p:cNvSpPr>
          <p:nvPr/>
        </p:nvSpPr>
        <p:spPr bwMode="auto">
          <a:xfrm flipV="1">
            <a:off x="3505372" y="5634075"/>
            <a:ext cx="1628429"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22" name="Line 13">
            <a:extLst>
              <a:ext uri="{FF2B5EF4-FFF2-40B4-BE49-F238E27FC236}">
                <a16:creationId xmlns:a16="http://schemas.microsoft.com/office/drawing/2014/main" id="{2CD70713-BC94-4B8D-BD43-7478FC085C0F}"/>
              </a:ext>
            </a:extLst>
          </p:cNvPr>
          <p:cNvSpPr>
            <a:spLocks noChangeShapeType="1"/>
          </p:cNvSpPr>
          <p:nvPr/>
        </p:nvSpPr>
        <p:spPr bwMode="auto">
          <a:xfrm>
            <a:off x="3503295" y="5656923"/>
            <a:ext cx="403311" cy="66468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Tree>
    <p:extLst>
      <p:ext uri="{BB962C8B-B14F-4D97-AF65-F5344CB8AC3E}">
        <p14:creationId xmlns:p14="http://schemas.microsoft.com/office/powerpoint/2010/main" val="333225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childTnLst>
                          </p:cTn>
                        </p:par>
                        <p:par>
                          <p:cTn id="42" fill="hold">
                            <p:stCondLst>
                              <p:cond delay="2000"/>
                            </p:stCondLst>
                            <p:childTnLst>
                              <p:par>
                                <p:cTn id="43" presetID="10" presetClass="exit" presetSubtype="0" fill="hold" grpId="1" nodeType="afterEffect">
                                  <p:stCondLst>
                                    <p:cond delay="0"/>
                                  </p:stCondLst>
                                  <p:childTnLst>
                                    <p:animEffect transition="out" filter="fade">
                                      <p:cBhvr>
                                        <p:cTn id="44" dur="1000"/>
                                        <p:tgtEl>
                                          <p:spTgt spid="21"/>
                                        </p:tgtEl>
                                      </p:cBhvr>
                                    </p:animEffect>
                                    <p:set>
                                      <p:cBhvr>
                                        <p:cTn id="45" dur="1" fill="hold">
                                          <p:stCondLst>
                                            <p:cond delay="999"/>
                                          </p:stCondLst>
                                        </p:cTn>
                                        <p:tgtEl>
                                          <p:spTgt spid="21"/>
                                        </p:tgtEl>
                                        <p:attrNameLst>
                                          <p:attrName>style.visibility</p:attrName>
                                        </p:attrNameLst>
                                      </p:cBhvr>
                                      <p:to>
                                        <p:strVal val="hidden"/>
                                      </p:to>
                                    </p:se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7" grpId="0" animBg="1"/>
      <p:bldP spid="18" grpId="0" animBg="1"/>
      <p:bldP spid="19" grpId="0" animBg="1"/>
      <p:bldP spid="20" grpId="0" animBg="1"/>
      <p:bldP spid="21" grpId="0" animBg="1"/>
      <p:bldP spid="21" grpId="1" animBg="1"/>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75A6EF-5521-4AF6-B285-81EE466C5886}"/>
              </a:ext>
            </a:extLst>
          </p:cNvPr>
          <p:cNvSpPr>
            <a:spLocks noGrp="1"/>
          </p:cNvSpPr>
          <p:nvPr>
            <p:ph type="title"/>
          </p:nvPr>
        </p:nvSpPr>
        <p:spPr/>
        <p:txBody>
          <a:bodyPr/>
          <a:lstStyle/>
          <a:p>
            <a:r>
              <a:rPr lang="zh-CN" altLang="en-US" dirty="0"/>
              <a:t>链表的删除</a:t>
            </a:r>
          </a:p>
        </p:txBody>
      </p:sp>
      <p:sp>
        <p:nvSpPr>
          <p:cNvPr id="3" name="内容占位符 2">
            <a:extLst>
              <a:ext uri="{FF2B5EF4-FFF2-40B4-BE49-F238E27FC236}">
                <a16:creationId xmlns:a16="http://schemas.microsoft.com/office/drawing/2014/main" id="{2791118D-3765-41DC-BE87-2E12A00109EA}"/>
              </a:ext>
            </a:extLst>
          </p:cNvPr>
          <p:cNvSpPr>
            <a:spLocks noGrp="1"/>
          </p:cNvSpPr>
          <p:nvPr>
            <p:ph idx="1"/>
          </p:nvPr>
        </p:nvSpPr>
        <p:spPr/>
        <p:txBody>
          <a:bodyPr/>
          <a:lstStyle/>
          <a:p>
            <a:pPr lvl="0"/>
            <a:r>
              <a:rPr lang="zh-CN" altLang="en-US" sz="2800" dirty="0">
                <a:solidFill>
                  <a:prstClr val="black"/>
                </a:solidFill>
              </a:rPr>
              <a:t>链表结点的删除</a:t>
            </a:r>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marL="457200" lvl="1" indent="0">
              <a:buNone/>
            </a:pPr>
            <a:endParaRPr lang="en-US" altLang="zh-CN" sz="2400" dirty="0">
              <a:solidFill>
                <a:prstClr val="black"/>
              </a:solidFill>
            </a:endParaRPr>
          </a:p>
          <a:p>
            <a:pPr lvl="1"/>
            <a:r>
              <a:rPr lang="zh-CN" altLang="en-US" sz="2400" dirty="0">
                <a:solidFill>
                  <a:prstClr val="black"/>
                </a:solidFill>
              </a:rPr>
              <a:t>删除首结点时，代码应改为</a:t>
            </a:r>
            <a:r>
              <a:rPr lang="en-US" altLang="zh-CN" sz="2400" dirty="0">
                <a:solidFill>
                  <a:prstClr val="black"/>
                </a:solidFill>
              </a:rPr>
              <a:t>head=p-&gt;next;</a:t>
            </a:r>
            <a:endParaRPr lang="zh-CN" altLang="en-US" sz="2400" dirty="0">
              <a:solidFill>
                <a:prstClr val="black"/>
              </a:solidFill>
            </a:endParaRPr>
          </a:p>
          <a:p>
            <a:endParaRPr lang="zh-CN" altLang="en-US" dirty="0"/>
          </a:p>
        </p:txBody>
      </p:sp>
      <p:sp>
        <p:nvSpPr>
          <p:cNvPr id="4" name="卷形: 垂直 3">
            <a:extLst>
              <a:ext uri="{FF2B5EF4-FFF2-40B4-BE49-F238E27FC236}">
                <a16:creationId xmlns:a16="http://schemas.microsoft.com/office/drawing/2014/main" id="{503C7ADA-40DD-4B83-B0D4-BC7656BB7DB5}"/>
              </a:ext>
            </a:extLst>
          </p:cNvPr>
          <p:cNvSpPr/>
          <p:nvPr/>
        </p:nvSpPr>
        <p:spPr bwMode="auto">
          <a:xfrm>
            <a:off x="670719" y="2177032"/>
            <a:ext cx="6042940" cy="2284097"/>
          </a:xfrm>
          <a:prstGeom prst="verticalScroll">
            <a:avLst>
              <a:gd name="adj" fmla="val 6868"/>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*p,*q;</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遍历查找链表，找到待删除结点的指针</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，以及</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的前一个结点指针</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q;</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q-&gt;next=p-&gt;next;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free(p);</a:t>
            </a:r>
          </a:p>
        </p:txBody>
      </p:sp>
      <p:sp>
        <p:nvSpPr>
          <p:cNvPr id="5" name="Line 13">
            <a:extLst>
              <a:ext uri="{FF2B5EF4-FFF2-40B4-BE49-F238E27FC236}">
                <a16:creationId xmlns:a16="http://schemas.microsoft.com/office/drawing/2014/main" id="{D9D16FA3-E650-442D-9384-DF176A4DE1C1}"/>
              </a:ext>
            </a:extLst>
          </p:cNvPr>
          <p:cNvSpPr>
            <a:spLocks noChangeShapeType="1"/>
          </p:cNvSpPr>
          <p:nvPr/>
        </p:nvSpPr>
        <p:spPr bwMode="auto">
          <a:xfrm flipV="1">
            <a:off x="3385134" y="5852754"/>
            <a:ext cx="372218" cy="327149"/>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6" name="Text Box 25">
            <a:extLst>
              <a:ext uri="{FF2B5EF4-FFF2-40B4-BE49-F238E27FC236}">
                <a16:creationId xmlns:a16="http://schemas.microsoft.com/office/drawing/2014/main" id="{BBB013AA-8DFE-4913-9F43-647551BD2BA1}"/>
              </a:ext>
            </a:extLst>
          </p:cNvPr>
          <p:cNvSpPr txBox="1">
            <a:spLocks noChangeArrowheads="1"/>
          </p:cNvSpPr>
          <p:nvPr/>
        </p:nvSpPr>
        <p:spPr bwMode="auto">
          <a:xfrm>
            <a:off x="3123528" y="5974358"/>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p</a:t>
            </a:r>
          </a:p>
        </p:txBody>
      </p:sp>
      <p:sp>
        <p:nvSpPr>
          <p:cNvPr id="7" name="Line 13">
            <a:extLst>
              <a:ext uri="{FF2B5EF4-FFF2-40B4-BE49-F238E27FC236}">
                <a16:creationId xmlns:a16="http://schemas.microsoft.com/office/drawing/2014/main" id="{0294D51F-3832-45ED-8D16-5CA3504FE3A1}"/>
              </a:ext>
            </a:extLst>
          </p:cNvPr>
          <p:cNvSpPr>
            <a:spLocks noChangeShapeType="1"/>
          </p:cNvSpPr>
          <p:nvPr/>
        </p:nvSpPr>
        <p:spPr bwMode="auto">
          <a:xfrm flipV="1">
            <a:off x="1910896" y="5864871"/>
            <a:ext cx="372218" cy="36036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8" name="Text Box 25">
            <a:extLst>
              <a:ext uri="{FF2B5EF4-FFF2-40B4-BE49-F238E27FC236}">
                <a16:creationId xmlns:a16="http://schemas.microsoft.com/office/drawing/2014/main" id="{FA0FC51C-12BA-4DED-A532-248A69C9A7D4}"/>
              </a:ext>
            </a:extLst>
          </p:cNvPr>
          <p:cNvSpPr txBox="1">
            <a:spLocks noChangeArrowheads="1"/>
          </p:cNvSpPr>
          <p:nvPr/>
        </p:nvSpPr>
        <p:spPr bwMode="auto">
          <a:xfrm>
            <a:off x="1570873" y="599440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q</a:t>
            </a:r>
          </a:p>
        </p:txBody>
      </p:sp>
      <p:grpSp>
        <p:nvGrpSpPr>
          <p:cNvPr id="9" name="组合 8">
            <a:extLst>
              <a:ext uri="{FF2B5EF4-FFF2-40B4-BE49-F238E27FC236}">
                <a16:creationId xmlns:a16="http://schemas.microsoft.com/office/drawing/2014/main" id="{62C9968D-2A0D-400B-9B22-DAA104B29DBB}"/>
              </a:ext>
            </a:extLst>
          </p:cNvPr>
          <p:cNvGrpSpPr/>
          <p:nvPr/>
        </p:nvGrpSpPr>
        <p:grpSpPr>
          <a:xfrm>
            <a:off x="3748893" y="5504508"/>
            <a:ext cx="906991" cy="360365"/>
            <a:chOff x="9125152" y="2477442"/>
            <a:chExt cx="906991" cy="360365"/>
          </a:xfrm>
        </p:grpSpPr>
        <p:sp>
          <p:nvSpPr>
            <p:cNvPr id="10" name="Rectangle 14">
              <a:extLst>
                <a:ext uri="{FF2B5EF4-FFF2-40B4-BE49-F238E27FC236}">
                  <a16:creationId xmlns:a16="http://schemas.microsoft.com/office/drawing/2014/main" id="{4076FAA2-C353-407F-A8AF-4D04EAE9FEF5}"/>
                </a:ext>
              </a:extLst>
            </p:cNvPr>
            <p:cNvSpPr>
              <a:spLocks noChangeArrowheads="1"/>
            </p:cNvSpPr>
            <p:nvPr/>
          </p:nvSpPr>
          <p:spPr bwMode="auto">
            <a:xfrm>
              <a:off x="9125152" y="2477444"/>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1" name="Rectangle 15">
              <a:extLst>
                <a:ext uri="{FF2B5EF4-FFF2-40B4-BE49-F238E27FC236}">
                  <a16:creationId xmlns:a16="http://schemas.microsoft.com/office/drawing/2014/main" id="{E845415B-75ED-4104-9679-2C5571D40CBF}"/>
                </a:ext>
              </a:extLst>
            </p:cNvPr>
            <p:cNvSpPr>
              <a:spLocks noChangeArrowheads="1"/>
            </p:cNvSpPr>
            <p:nvPr/>
          </p:nvSpPr>
          <p:spPr bwMode="auto">
            <a:xfrm>
              <a:off x="9582143" y="247744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组合 11">
            <a:extLst>
              <a:ext uri="{FF2B5EF4-FFF2-40B4-BE49-F238E27FC236}">
                <a16:creationId xmlns:a16="http://schemas.microsoft.com/office/drawing/2014/main" id="{E8875EE7-2CE1-47B4-8CFA-03B85AC88CD1}"/>
              </a:ext>
            </a:extLst>
          </p:cNvPr>
          <p:cNvGrpSpPr/>
          <p:nvPr/>
        </p:nvGrpSpPr>
        <p:grpSpPr>
          <a:xfrm>
            <a:off x="2296314" y="5517131"/>
            <a:ext cx="904388" cy="360364"/>
            <a:chOff x="7672573" y="2490065"/>
            <a:chExt cx="904388" cy="360364"/>
          </a:xfrm>
        </p:grpSpPr>
        <p:sp>
          <p:nvSpPr>
            <p:cNvPr id="13" name="Rectangle 14">
              <a:extLst>
                <a:ext uri="{FF2B5EF4-FFF2-40B4-BE49-F238E27FC236}">
                  <a16:creationId xmlns:a16="http://schemas.microsoft.com/office/drawing/2014/main" id="{80C6837D-2CE5-4EB6-B325-74BCFF4B38F1}"/>
                </a:ext>
              </a:extLst>
            </p:cNvPr>
            <p:cNvSpPr>
              <a:spLocks noChangeArrowheads="1"/>
            </p:cNvSpPr>
            <p:nvPr/>
          </p:nvSpPr>
          <p:spPr bwMode="auto">
            <a:xfrm>
              <a:off x="7672573" y="2490066"/>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4" name="Rectangle 15">
              <a:extLst>
                <a:ext uri="{FF2B5EF4-FFF2-40B4-BE49-F238E27FC236}">
                  <a16:creationId xmlns:a16="http://schemas.microsoft.com/office/drawing/2014/main" id="{93004E40-55D4-4178-BD8E-B41414880FC6}"/>
                </a:ext>
              </a:extLst>
            </p:cNvPr>
            <p:cNvSpPr>
              <a:spLocks noChangeArrowheads="1"/>
            </p:cNvSpPr>
            <p:nvPr/>
          </p:nvSpPr>
          <p:spPr bwMode="auto">
            <a:xfrm>
              <a:off x="8126961" y="249006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grpSp>
      <p:sp>
        <p:nvSpPr>
          <p:cNvPr id="15" name="Line 16">
            <a:extLst>
              <a:ext uri="{FF2B5EF4-FFF2-40B4-BE49-F238E27FC236}">
                <a16:creationId xmlns:a16="http://schemas.microsoft.com/office/drawing/2014/main" id="{6AC24A99-652E-4182-93C9-9D3980553737}"/>
              </a:ext>
            </a:extLst>
          </p:cNvPr>
          <p:cNvSpPr>
            <a:spLocks noChangeShapeType="1"/>
          </p:cNvSpPr>
          <p:nvPr/>
        </p:nvSpPr>
        <p:spPr bwMode="auto">
          <a:xfrm>
            <a:off x="1757647" y="5704816"/>
            <a:ext cx="533865"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nvGrpSpPr>
          <p:cNvPr id="16" name="组合 15">
            <a:extLst>
              <a:ext uri="{FF2B5EF4-FFF2-40B4-BE49-F238E27FC236}">
                <a16:creationId xmlns:a16="http://schemas.microsoft.com/office/drawing/2014/main" id="{556392EE-B3DE-4448-91FF-79E2BAD6FF6E}"/>
              </a:ext>
            </a:extLst>
          </p:cNvPr>
          <p:cNvGrpSpPr/>
          <p:nvPr/>
        </p:nvGrpSpPr>
        <p:grpSpPr>
          <a:xfrm>
            <a:off x="5199384" y="5504508"/>
            <a:ext cx="898442" cy="360363"/>
            <a:chOff x="10575643" y="2477442"/>
            <a:chExt cx="898442" cy="360363"/>
          </a:xfrm>
        </p:grpSpPr>
        <p:sp>
          <p:nvSpPr>
            <p:cNvPr id="17" name="Rectangle 14">
              <a:extLst>
                <a:ext uri="{FF2B5EF4-FFF2-40B4-BE49-F238E27FC236}">
                  <a16:creationId xmlns:a16="http://schemas.microsoft.com/office/drawing/2014/main" id="{6D353EFC-1B87-412F-883B-8EF51AF637E8}"/>
                </a:ext>
              </a:extLst>
            </p:cNvPr>
            <p:cNvSpPr>
              <a:spLocks noChangeArrowheads="1"/>
            </p:cNvSpPr>
            <p:nvPr/>
          </p:nvSpPr>
          <p:spPr bwMode="auto">
            <a:xfrm>
              <a:off x="10575643" y="247744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8" name="Rectangle 15">
              <a:extLst>
                <a:ext uri="{FF2B5EF4-FFF2-40B4-BE49-F238E27FC236}">
                  <a16:creationId xmlns:a16="http://schemas.microsoft.com/office/drawing/2014/main" id="{7BA85AF8-3A60-4161-9C24-7DDC269FC19B}"/>
                </a:ext>
              </a:extLst>
            </p:cNvPr>
            <p:cNvSpPr>
              <a:spLocks noChangeArrowheads="1"/>
            </p:cNvSpPr>
            <p:nvPr/>
          </p:nvSpPr>
          <p:spPr bwMode="auto">
            <a:xfrm>
              <a:off x="11024085" y="247744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grpSp>
      <p:sp>
        <p:nvSpPr>
          <p:cNvPr id="19" name="任意多边形: 形状 18">
            <a:extLst>
              <a:ext uri="{FF2B5EF4-FFF2-40B4-BE49-F238E27FC236}">
                <a16:creationId xmlns:a16="http://schemas.microsoft.com/office/drawing/2014/main" id="{E722C3CD-1954-4728-B44C-3886A3797E93}"/>
              </a:ext>
            </a:extLst>
          </p:cNvPr>
          <p:cNvSpPr/>
          <p:nvPr/>
        </p:nvSpPr>
        <p:spPr bwMode="auto">
          <a:xfrm flipV="1">
            <a:off x="2975600" y="5213401"/>
            <a:ext cx="2220917" cy="479694"/>
          </a:xfrm>
          <a:custGeom>
            <a:avLst/>
            <a:gdLst>
              <a:gd name="connsiteX0" fmla="*/ 0 w 1622323"/>
              <a:gd name="connsiteY0" fmla="*/ 0 h 481781"/>
              <a:gd name="connsiteX1" fmla="*/ 39329 w 1622323"/>
              <a:gd name="connsiteY1" fmla="*/ 88491 h 481781"/>
              <a:gd name="connsiteX2" fmla="*/ 167148 w 1622323"/>
              <a:gd name="connsiteY2" fmla="*/ 226142 h 481781"/>
              <a:gd name="connsiteX3" fmla="*/ 275303 w 1622323"/>
              <a:gd name="connsiteY3" fmla="*/ 334297 h 481781"/>
              <a:gd name="connsiteX4" fmla="*/ 412955 w 1622323"/>
              <a:gd name="connsiteY4" fmla="*/ 393291 h 481781"/>
              <a:gd name="connsiteX5" fmla="*/ 599768 w 1622323"/>
              <a:gd name="connsiteY5" fmla="*/ 462116 h 481781"/>
              <a:gd name="connsiteX6" fmla="*/ 806245 w 1622323"/>
              <a:gd name="connsiteY6" fmla="*/ 481781 h 481781"/>
              <a:gd name="connsiteX7" fmla="*/ 1307690 w 1622323"/>
              <a:gd name="connsiteY7" fmla="*/ 452284 h 481781"/>
              <a:gd name="connsiteX8" fmla="*/ 1376516 w 1622323"/>
              <a:gd name="connsiteY8" fmla="*/ 412955 h 481781"/>
              <a:gd name="connsiteX9" fmla="*/ 1474839 w 1622323"/>
              <a:gd name="connsiteY9" fmla="*/ 393291 h 481781"/>
              <a:gd name="connsiteX10" fmla="*/ 1563329 w 1622323"/>
              <a:gd name="connsiteY10" fmla="*/ 353962 h 481781"/>
              <a:gd name="connsiteX11" fmla="*/ 1622323 w 1622323"/>
              <a:gd name="connsiteY11" fmla="*/ 334297 h 481781"/>
              <a:gd name="connsiteX0" fmla="*/ 1 w 1592827"/>
              <a:gd name="connsiteY0" fmla="*/ 0 h 1386348"/>
              <a:gd name="connsiteX1" fmla="*/ 9833 w 1592827"/>
              <a:gd name="connsiteY1" fmla="*/ 993058 h 1386348"/>
              <a:gd name="connsiteX2" fmla="*/ 137652 w 1592827"/>
              <a:gd name="connsiteY2" fmla="*/ 1130709 h 1386348"/>
              <a:gd name="connsiteX3" fmla="*/ 245807 w 1592827"/>
              <a:gd name="connsiteY3" fmla="*/ 1238864 h 1386348"/>
              <a:gd name="connsiteX4" fmla="*/ 383459 w 1592827"/>
              <a:gd name="connsiteY4" fmla="*/ 1297858 h 1386348"/>
              <a:gd name="connsiteX5" fmla="*/ 570272 w 1592827"/>
              <a:gd name="connsiteY5" fmla="*/ 1366683 h 1386348"/>
              <a:gd name="connsiteX6" fmla="*/ 776749 w 1592827"/>
              <a:gd name="connsiteY6" fmla="*/ 1386348 h 1386348"/>
              <a:gd name="connsiteX7" fmla="*/ 1278194 w 1592827"/>
              <a:gd name="connsiteY7" fmla="*/ 1356851 h 1386348"/>
              <a:gd name="connsiteX8" fmla="*/ 1347020 w 1592827"/>
              <a:gd name="connsiteY8" fmla="*/ 1317522 h 1386348"/>
              <a:gd name="connsiteX9" fmla="*/ 1445343 w 1592827"/>
              <a:gd name="connsiteY9" fmla="*/ 1297858 h 1386348"/>
              <a:gd name="connsiteX10" fmla="*/ 1533833 w 1592827"/>
              <a:gd name="connsiteY10" fmla="*/ 1258529 h 1386348"/>
              <a:gd name="connsiteX11" fmla="*/ 1592827 w 1592827"/>
              <a:gd name="connsiteY11" fmla="*/ 1238864 h 1386348"/>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1533833 w 2861188"/>
              <a:gd name="connsiteY10" fmla="*/ 1268361 h 1396180"/>
              <a:gd name="connsiteX11" fmla="*/ 2861188 w 2861188"/>
              <a:gd name="connsiteY11"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2861188 w 2861188"/>
              <a:gd name="connsiteY10"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2467898 w 2861188"/>
              <a:gd name="connsiteY9" fmla="*/ 619432 h 1396180"/>
              <a:gd name="connsiteX10" fmla="*/ 2861188 w 2861188"/>
              <a:gd name="connsiteY10" fmla="*/ 0 h 1396180"/>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1278193 w 2861187"/>
              <a:gd name="connsiteY7" fmla="*/ 1366683 h 1396180"/>
              <a:gd name="connsiteX8" fmla="*/ 1347019 w 2861187"/>
              <a:gd name="connsiteY8" fmla="*/ 1327354 h 1396180"/>
              <a:gd name="connsiteX9" fmla="*/ 2467897 w 2861187"/>
              <a:gd name="connsiteY9" fmla="*/ 619432 h 1396180"/>
              <a:gd name="connsiteX10" fmla="*/ 2861187 w 2861187"/>
              <a:gd name="connsiteY10" fmla="*/ 0 h 1396180"/>
              <a:gd name="connsiteX0" fmla="*/ 0 w 2861187"/>
              <a:gd name="connsiteY0" fmla="*/ 9832 h 1430316"/>
              <a:gd name="connsiteX1" fmla="*/ 265470 w 2861187"/>
              <a:gd name="connsiteY1" fmla="*/ 648929 h 1430316"/>
              <a:gd name="connsiteX2" fmla="*/ 137651 w 2861187"/>
              <a:gd name="connsiteY2" fmla="*/ 1140541 h 1430316"/>
              <a:gd name="connsiteX3" fmla="*/ 245806 w 2861187"/>
              <a:gd name="connsiteY3" fmla="*/ 1248696 h 1430316"/>
              <a:gd name="connsiteX4" fmla="*/ 383458 w 2861187"/>
              <a:gd name="connsiteY4" fmla="*/ 1307690 h 1430316"/>
              <a:gd name="connsiteX5" fmla="*/ 570271 w 2861187"/>
              <a:gd name="connsiteY5" fmla="*/ 1376515 h 1430316"/>
              <a:gd name="connsiteX6" fmla="*/ 776748 w 2861187"/>
              <a:gd name="connsiteY6" fmla="*/ 1396180 h 1430316"/>
              <a:gd name="connsiteX7" fmla="*/ 1278193 w 2861187"/>
              <a:gd name="connsiteY7" fmla="*/ 1366683 h 1430316"/>
              <a:gd name="connsiteX8" fmla="*/ 2467897 w 2861187"/>
              <a:gd name="connsiteY8" fmla="*/ 619432 h 1430316"/>
              <a:gd name="connsiteX9" fmla="*/ 2861187 w 2861187"/>
              <a:gd name="connsiteY9" fmla="*/ 0 h 1430316"/>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2467897 w 2861187"/>
              <a:gd name="connsiteY7" fmla="*/ 619432 h 1396180"/>
              <a:gd name="connsiteX8" fmla="*/ 2861187 w 2861187"/>
              <a:gd name="connsiteY8" fmla="*/ 0 h 1396180"/>
              <a:gd name="connsiteX0" fmla="*/ 0 w 2861187"/>
              <a:gd name="connsiteY0" fmla="*/ 9832 h 1418030"/>
              <a:gd name="connsiteX1" fmla="*/ 265470 w 2861187"/>
              <a:gd name="connsiteY1" fmla="*/ 648929 h 1418030"/>
              <a:gd name="connsiteX2" fmla="*/ 137651 w 2861187"/>
              <a:gd name="connsiteY2" fmla="*/ 1140541 h 1418030"/>
              <a:gd name="connsiteX3" fmla="*/ 245806 w 2861187"/>
              <a:gd name="connsiteY3" fmla="*/ 1248696 h 1418030"/>
              <a:gd name="connsiteX4" fmla="*/ 383458 w 2861187"/>
              <a:gd name="connsiteY4" fmla="*/ 1307690 h 1418030"/>
              <a:gd name="connsiteX5" fmla="*/ 570271 w 2861187"/>
              <a:gd name="connsiteY5" fmla="*/ 1376515 h 1418030"/>
              <a:gd name="connsiteX6" fmla="*/ 2467897 w 2861187"/>
              <a:gd name="connsiteY6" fmla="*/ 619432 h 1418030"/>
              <a:gd name="connsiteX7" fmla="*/ 2861187 w 2861187"/>
              <a:gd name="connsiteY7" fmla="*/ 0 h 1418030"/>
              <a:gd name="connsiteX0" fmla="*/ 0 w 2861187"/>
              <a:gd name="connsiteY0" fmla="*/ 9832 h 1417174"/>
              <a:gd name="connsiteX1" fmla="*/ 265470 w 2861187"/>
              <a:gd name="connsiteY1" fmla="*/ 648929 h 1417174"/>
              <a:gd name="connsiteX2" fmla="*/ 137651 w 2861187"/>
              <a:gd name="connsiteY2" fmla="*/ 1140541 h 1417174"/>
              <a:gd name="connsiteX3" fmla="*/ 245806 w 2861187"/>
              <a:gd name="connsiteY3" fmla="*/ 1248696 h 1417174"/>
              <a:gd name="connsiteX4" fmla="*/ 383458 w 2861187"/>
              <a:gd name="connsiteY4" fmla="*/ 1307690 h 1417174"/>
              <a:gd name="connsiteX5" fmla="*/ 619433 w 2861187"/>
              <a:gd name="connsiteY5" fmla="*/ 1376515 h 1417174"/>
              <a:gd name="connsiteX6" fmla="*/ 2467897 w 2861187"/>
              <a:gd name="connsiteY6" fmla="*/ 619432 h 1417174"/>
              <a:gd name="connsiteX7" fmla="*/ 2861187 w 2861187"/>
              <a:gd name="connsiteY7" fmla="*/ 0 h 1417174"/>
              <a:gd name="connsiteX0" fmla="*/ 0 w 2861187"/>
              <a:gd name="connsiteY0" fmla="*/ 9832 h 1345548"/>
              <a:gd name="connsiteX1" fmla="*/ 265470 w 2861187"/>
              <a:gd name="connsiteY1" fmla="*/ 648929 h 1345548"/>
              <a:gd name="connsiteX2" fmla="*/ 137651 w 2861187"/>
              <a:gd name="connsiteY2" fmla="*/ 1140541 h 1345548"/>
              <a:gd name="connsiteX3" fmla="*/ 245806 w 2861187"/>
              <a:gd name="connsiteY3" fmla="*/ 1248696 h 1345548"/>
              <a:gd name="connsiteX4" fmla="*/ 383458 w 2861187"/>
              <a:gd name="connsiteY4" fmla="*/ 1307690 h 1345548"/>
              <a:gd name="connsiteX5" fmla="*/ 2467897 w 2861187"/>
              <a:gd name="connsiteY5" fmla="*/ 619432 h 1345548"/>
              <a:gd name="connsiteX6" fmla="*/ 2861187 w 2861187"/>
              <a:gd name="connsiteY6" fmla="*/ 0 h 1345548"/>
              <a:gd name="connsiteX0" fmla="*/ 0 w 2861187"/>
              <a:gd name="connsiteY0" fmla="*/ 9832 h 1266593"/>
              <a:gd name="connsiteX1" fmla="*/ 265470 w 2861187"/>
              <a:gd name="connsiteY1" fmla="*/ 648929 h 1266593"/>
              <a:gd name="connsiteX2" fmla="*/ 137651 w 2861187"/>
              <a:gd name="connsiteY2" fmla="*/ 1140541 h 1266593"/>
              <a:gd name="connsiteX3" fmla="*/ 245806 w 2861187"/>
              <a:gd name="connsiteY3" fmla="*/ 1248696 h 1266593"/>
              <a:gd name="connsiteX4" fmla="*/ 1337187 w 2861187"/>
              <a:gd name="connsiteY4" fmla="*/ 845573 h 1266593"/>
              <a:gd name="connsiteX5" fmla="*/ 2467897 w 2861187"/>
              <a:gd name="connsiteY5" fmla="*/ 619432 h 1266593"/>
              <a:gd name="connsiteX6" fmla="*/ 2861187 w 2861187"/>
              <a:gd name="connsiteY6" fmla="*/ 0 h 1266593"/>
              <a:gd name="connsiteX0" fmla="*/ 0 w 2861187"/>
              <a:gd name="connsiteY0" fmla="*/ 9832 h 1143583"/>
              <a:gd name="connsiteX1" fmla="*/ 265470 w 2861187"/>
              <a:gd name="connsiteY1" fmla="*/ 648929 h 1143583"/>
              <a:gd name="connsiteX2" fmla="*/ 137651 w 2861187"/>
              <a:gd name="connsiteY2" fmla="*/ 1140541 h 1143583"/>
              <a:gd name="connsiteX3" fmla="*/ 1337187 w 2861187"/>
              <a:gd name="connsiteY3" fmla="*/ 845573 h 1143583"/>
              <a:gd name="connsiteX4" fmla="*/ 2467897 w 2861187"/>
              <a:gd name="connsiteY4" fmla="*/ 619432 h 1143583"/>
              <a:gd name="connsiteX5" fmla="*/ 2861187 w 2861187"/>
              <a:gd name="connsiteY5" fmla="*/ 0 h 1143583"/>
              <a:gd name="connsiteX0" fmla="*/ 0 w 2861187"/>
              <a:gd name="connsiteY0" fmla="*/ 9832 h 845842"/>
              <a:gd name="connsiteX1" fmla="*/ 265470 w 2861187"/>
              <a:gd name="connsiteY1" fmla="*/ 648929 h 845842"/>
              <a:gd name="connsiteX2" fmla="*/ 1337187 w 2861187"/>
              <a:gd name="connsiteY2" fmla="*/ 845573 h 845842"/>
              <a:gd name="connsiteX3" fmla="*/ 2467897 w 2861187"/>
              <a:gd name="connsiteY3" fmla="*/ 619432 h 845842"/>
              <a:gd name="connsiteX4" fmla="*/ 2861187 w 2861187"/>
              <a:gd name="connsiteY4" fmla="*/ 0 h 845842"/>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6515"/>
              <a:gd name="connsiteX1" fmla="*/ 265470 w 2861187"/>
              <a:gd name="connsiteY1" fmla="*/ 648929 h 846515"/>
              <a:gd name="connsiteX2" fmla="*/ 1337187 w 2861187"/>
              <a:gd name="connsiteY2" fmla="*/ 845573 h 846515"/>
              <a:gd name="connsiteX3" fmla="*/ 2448232 w 2861187"/>
              <a:gd name="connsiteY3" fmla="*/ 589936 h 846515"/>
              <a:gd name="connsiteX4" fmla="*/ 2861187 w 2861187"/>
              <a:gd name="connsiteY4" fmla="*/ 0 h 846515"/>
              <a:gd name="connsiteX0" fmla="*/ 0 w 2861187"/>
              <a:gd name="connsiteY0" fmla="*/ 9832 h 845938"/>
              <a:gd name="connsiteX1" fmla="*/ 216309 w 2861187"/>
              <a:gd name="connsiteY1" fmla="*/ 560439 h 845938"/>
              <a:gd name="connsiteX2" fmla="*/ 1337187 w 2861187"/>
              <a:gd name="connsiteY2" fmla="*/ 845573 h 845938"/>
              <a:gd name="connsiteX3" fmla="*/ 2448232 w 2861187"/>
              <a:gd name="connsiteY3" fmla="*/ 589936 h 845938"/>
              <a:gd name="connsiteX4" fmla="*/ 2861187 w 2861187"/>
              <a:gd name="connsiteY4" fmla="*/ 0 h 845938"/>
              <a:gd name="connsiteX0" fmla="*/ 0 w 2861187"/>
              <a:gd name="connsiteY0" fmla="*/ 9832 h 738230"/>
              <a:gd name="connsiteX1" fmla="*/ 216309 w 2861187"/>
              <a:gd name="connsiteY1" fmla="*/ 560439 h 738230"/>
              <a:gd name="connsiteX2" fmla="*/ 1366684 w 2861187"/>
              <a:gd name="connsiteY2" fmla="*/ 717753 h 738230"/>
              <a:gd name="connsiteX3" fmla="*/ 2448232 w 2861187"/>
              <a:gd name="connsiteY3" fmla="*/ 589936 h 738230"/>
              <a:gd name="connsiteX4" fmla="*/ 2861187 w 2861187"/>
              <a:gd name="connsiteY4" fmla="*/ 0 h 738230"/>
              <a:gd name="connsiteX0" fmla="*/ 0 w 2861187"/>
              <a:gd name="connsiteY0" fmla="*/ 9832 h 719334"/>
              <a:gd name="connsiteX1" fmla="*/ 216309 w 2861187"/>
              <a:gd name="connsiteY1" fmla="*/ 560439 h 719334"/>
              <a:gd name="connsiteX2" fmla="*/ 1366684 w 2861187"/>
              <a:gd name="connsiteY2" fmla="*/ 717753 h 719334"/>
              <a:gd name="connsiteX3" fmla="*/ 2448232 w 2861187"/>
              <a:gd name="connsiteY3" fmla="*/ 491614 h 719334"/>
              <a:gd name="connsiteX4" fmla="*/ 2861187 w 2861187"/>
              <a:gd name="connsiteY4" fmla="*/ 0 h 719334"/>
              <a:gd name="connsiteX0" fmla="*/ 0 w 2861187"/>
              <a:gd name="connsiteY0" fmla="*/ 9832 h 717959"/>
              <a:gd name="connsiteX1" fmla="*/ 265470 w 2861187"/>
              <a:gd name="connsiteY1" fmla="*/ 521110 h 717959"/>
              <a:gd name="connsiteX2" fmla="*/ 1366684 w 2861187"/>
              <a:gd name="connsiteY2" fmla="*/ 717753 h 717959"/>
              <a:gd name="connsiteX3" fmla="*/ 2448232 w 2861187"/>
              <a:gd name="connsiteY3" fmla="*/ 491614 h 717959"/>
              <a:gd name="connsiteX4" fmla="*/ 2861187 w 2861187"/>
              <a:gd name="connsiteY4" fmla="*/ 0 h 717959"/>
              <a:gd name="connsiteX0" fmla="*/ 0 w 2861187"/>
              <a:gd name="connsiteY0" fmla="*/ 9832 h 717994"/>
              <a:gd name="connsiteX1" fmla="*/ 265470 w 2861187"/>
              <a:gd name="connsiteY1" fmla="*/ 521110 h 717994"/>
              <a:gd name="connsiteX2" fmla="*/ 1366684 w 2861187"/>
              <a:gd name="connsiteY2" fmla="*/ 717753 h 717994"/>
              <a:gd name="connsiteX3" fmla="*/ 2448232 w 2861187"/>
              <a:gd name="connsiteY3" fmla="*/ 491614 h 717994"/>
              <a:gd name="connsiteX4" fmla="*/ 2861187 w 2861187"/>
              <a:gd name="connsiteY4" fmla="*/ 0 h 717994"/>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71020"/>
              <a:gd name="connsiteY0" fmla="*/ 19664 h 728259"/>
              <a:gd name="connsiteX1" fmla="*/ 265470 w 2871020"/>
              <a:gd name="connsiteY1" fmla="*/ 530942 h 728259"/>
              <a:gd name="connsiteX2" fmla="*/ 1366684 w 2871020"/>
              <a:gd name="connsiteY2" fmla="*/ 727585 h 728259"/>
              <a:gd name="connsiteX3" fmla="*/ 2389239 w 2871020"/>
              <a:gd name="connsiteY3" fmla="*/ 550607 h 728259"/>
              <a:gd name="connsiteX4" fmla="*/ 2871020 w 2871020"/>
              <a:gd name="connsiteY4" fmla="*/ 0 h 728259"/>
              <a:gd name="connsiteX0" fmla="*/ 0 w 2871020"/>
              <a:gd name="connsiteY0" fmla="*/ 19664 h 737078"/>
              <a:gd name="connsiteX1" fmla="*/ 265470 w 2871020"/>
              <a:gd name="connsiteY1" fmla="*/ 530942 h 737078"/>
              <a:gd name="connsiteX2" fmla="*/ 1374588 w 2871020"/>
              <a:gd name="connsiteY2" fmla="*/ 736639 h 737078"/>
              <a:gd name="connsiteX3" fmla="*/ 2389239 w 2871020"/>
              <a:gd name="connsiteY3" fmla="*/ 550607 h 737078"/>
              <a:gd name="connsiteX4" fmla="*/ 2871020 w 2871020"/>
              <a:gd name="connsiteY4" fmla="*/ 0 h 737078"/>
              <a:gd name="connsiteX0" fmla="*/ 0 w 2871020"/>
              <a:gd name="connsiteY0" fmla="*/ 19664 h 736896"/>
              <a:gd name="connsiteX1" fmla="*/ 265470 w 2871020"/>
              <a:gd name="connsiteY1" fmla="*/ 530942 h 736896"/>
              <a:gd name="connsiteX2" fmla="*/ 1374588 w 2871020"/>
              <a:gd name="connsiteY2" fmla="*/ 736639 h 736896"/>
              <a:gd name="connsiteX3" fmla="*/ 2389239 w 2871020"/>
              <a:gd name="connsiteY3" fmla="*/ 550607 h 736896"/>
              <a:gd name="connsiteX4" fmla="*/ 2871020 w 2871020"/>
              <a:gd name="connsiteY4" fmla="*/ 0 h 736896"/>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7632"/>
              <a:gd name="connsiteX1" fmla="*/ 352777 w 2871020"/>
              <a:gd name="connsiteY1" fmla="*/ 516655 h 737632"/>
              <a:gd name="connsiteX2" fmla="*/ 1374588 w 2871020"/>
              <a:gd name="connsiteY2" fmla="*/ 736639 h 737632"/>
              <a:gd name="connsiteX3" fmla="*/ 2389239 w 2871020"/>
              <a:gd name="connsiteY3" fmla="*/ 550607 h 737632"/>
              <a:gd name="connsiteX4" fmla="*/ 2871020 w 2871020"/>
              <a:gd name="connsiteY4" fmla="*/ 0 h 737632"/>
              <a:gd name="connsiteX0" fmla="*/ 0 w 2871020"/>
              <a:gd name="connsiteY0" fmla="*/ -1 h 717967"/>
              <a:gd name="connsiteX1" fmla="*/ 352777 w 2871020"/>
              <a:gd name="connsiteY1" fmla="*/ 496990 h 717967"/>
              <a:gd name="connsiteX2" fmla="*/ 1374588 w 2871020"/>
              <a:gd name="connsiteY2" fmla="*/ 716974 h 717967"/>
              <a:gd name="connsiteX3" fmla="*/ 2389239 w 2871020"/>
              <a:gd name="connsiteY3" fmla="*/ 530942 h 717967"/>
              <a:gd name="connsiteX4" fmla="*/ 2871020 w 2871020"/>
              <a:gd name="connsiteY4" fmla="*/ 66144 h 717967"/>
              <a:gd name="connsiteX0" fmla="*/ 0 w 2871020"/>
              <a:gd name="connsiteY0" fmla="*/ 1 h 717969"/>
              <a:gd name="connsiteX1" fmla="*/ 352777 w 2871020"/>
              <a:gd name="connsiteY1" fmla="*/ 496992 h 717969"/>
              <a:gd name="connsiteX2" fmla="*/ 1374588 w 2871020"/>
              <a:gd name="connsiteY2" fmla="*/ 716976 h 717969"/>
              <a:gd name="connsiteX3" fmla="*/ 2389239 w 2871020"/>
              <a:gd name="connsiteY3" fmla="*/ 530944 h 717969"/>
              <a:gd name="connsiteX4" fmla="*/ 2871020 w 2871020"/>
              <a:gd name="connsiteY4" fmla="*/ 66146 h 7179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66146 h 7254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80447 h 725469"/>
              <a:gd name="connsiteX0" fmla="*/ 0 w 2871020"/>
              <a:gd name="connsiteY0" fmla="*/ -1 h 721918"/>
              <a:gd name="connsiteX1" fmla="*/ 352777 w 2871020"/>
              <a:gd name="connsiteY1" fmla="*/ 496990 h 721918"/>
              <a:gd name="connsiteX2" fmla="*/ 1374588 w 2871020"/>
              <a:gd name="connsiteY2" fmla="*/ 716974 h 721918"/>
              <a:gd name="connsiteX3" fmla="*/ 2219495 w 2871020"/>
              <a:gd name="connsiteY3" fmla="*/ 559545 h 721918"/>
              <a:gd name="connsiteX4" fmla="*/ 2871020 w 2871020"/>
              <a:gd name="connsiteY4" fmla="*/ 80445 h 721918"/>
              <a:gd name="connsiteX0" fmla="*/ 0 w 2871020"/>
              <a:gd name="connsiteY0" fmla="*/ 1 h 718130"/>
              <a:gd name="connsiteX1" fmla="*/ 352777 w 2871020"/>
              <a:gd name="connsiteY1" fmla="*/ 496992 h 718130"/>
              <a:gd name="connsiteX2" fmla="*/ 1374588 w 2871020"/>
              <a:gd name="connsiteY2" fmla="*/ 716976 h 718130"/>
              <a:gd name="connsiteX3" fmla="*/ 2219495 w 2871020"/>
              <a:gd name="connsiteY3" fmla="*/ 559547 h 718130"/>
              <a:gd name="connsiteX4" fmla="*/ 2871020 w 2871020"/>
              <a:gd name="connsiteY4" fmla="*/ 80447 h 718130"/>
              <a:gd name="connsiteX0" fmla="*/ 0 w 2871020"/>
              <a:gd name="connsiteY0" fmla="*/ -1 h 718130"/>
              <a:gd name="connsiteX1" fmla="*/ 352777 w 2871020"/>
              <a:gd name="connsiteY1" fmla="*/ 496990 h 718130"/>
              <a:gd name="connsiteX2" fmla="*/ 1374588 w 2871020"/>
              <a:gd name="connsiteY2" fmla="*/ 716974 h 718130"/>
              <a:gd name="connsiteX3" fmla="*/ 2219495 w 2871020"/>
              <a:gd name="connsiteY3" fmla="*/ 559545 h 718130"/>
              <a:gd name="connsiteX4" fmla="*/ 2871020 w 2871020"/>
              <a:gd name="connsiteY4" fmla="*/ 80445 h 718130"/>
              <a:gd name="connsiteX0" fmla="*/ 0 w 2871020"/>
              <a:gd name="connsiteY0" fmla="*/ 1 h 720244"/>
              <a:gd name="connsiteX1" fmla="*/ 352777 w 2871020"/>
              <a:gd name="connsiteY1" fmla="*/ 496992 h 720244"/>
              <a:gd name="connsiteX2" fmla="*/ 1374588 w 2871020"/>
              <a:gd name="connsiteY2" fmla="*/ 716976 h 720244"/>
              <a:gd name="connsiteX3" fmla="*/ 2231620 w 2871020"/>
              <a:gd name="connsiteY3" fmla="*/ 588150 h 720244"/>
              <a:gd name="connsiteX4" fmla="*/ 2871020 w 2871020"/>
              <a:gd name="connsiteY4" fmla="*/ 80447 h 720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020" h="720244">
                <a:moveTo>
                  <a:pt x="0" y="1"/>
                </a:moveTo>
                <a:cubicBezTo>
                  <a:pt x="46370" y="186661"/>
                  <a:pt x="139486" y="350335"/>
                  <a:pt x="352777" y="496992"/>
                </a:cubicBezTo>
                <a:cubicBezTo>
                  <a:pt x="565692" y="643390"/>
                  <a:pt x="1061447" y="701783"/>
                  <a:pt x="1374588" y="716976"/>
                </a:cubicBezTo>
                <a:cubicBezTo>
                  <a:pt x="1687729" y="732169"/>
                  <a:pt x="1865534" y="695262"/>
                  <a:pt x="2231620" y="588150"/>
                </a:cubicBezTo>
                <a:cubicBezTo>
                  <a:pt x="2533142" y="454521"/>
                  <a:pt x="2641795" y="368078"/>
                  <a:pt x="2871020" y="80447"/>
                </a:cubicBezTo>
              </a:path>
            </a:pathLst>
          </a:custGeom>
          <a:noFill/>
          <a:ln w="9525" cap="flat" cmpd="sng" algn="ctr">
            <a:solidFill>
              <a:sysClr val="windowText" lastClr="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微软雅黑" pitchFamily="34" charset="-122"/>
              <a:cs typeface="Arial" panose="020B0604020202020204" pitchFamily="34" charset="0"/>
            </a:endParaRPr>
          </a:p>
        </p:txBody>
      </p:sp>
      <p:sp>
        <p:nvSpPr>
          <p:cNvPr id="20" name="Line 16">
            <a:extLst>
              <a:ext uri="{FF2B5EF4-FFF2-40B4-BE49-F238E27FC236}">
                <a16:creationId xmlns:a16="http://schemas.microsoft.com/office/drawing/2014/main" id="{39AEF98D-4BD4-4F50-B9AA-34C3F60C250E}"/>
              </a:ext>
            </a:extLst>
          </p:cNvPr>
          <p:cNvSpPr>
            <a:spLocks noChangeShapeType="1"/>
          </p:cNvSpPr>
          <p:nvPr/>
        </p:nvSpPr>
        <p:spPr bwMode="auto">
          <a:xfrm flipV="1">
            <a:off x="2975600" y="5698391"/>
            <a:ext cx="774717"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21" name="Line 16">
            <a:extLst>
              <a:ext uri="{FF2B5EF4-FFF2-40B4-BE49-F238E27FC236}">
                <a16:creationId xmlns:a16="http://schemas.microsoft.com/office/drawing/2014/main" id="{E99C7C91-3BE3-486D-A838-1977CA18BA54}"/>
              </a:ext>
            </a:extLst>
          </p:cNvPr>
          <p:cNvSpPr>
            <a:spLocks noChangeShapeType="1"/>
          </p:cNvSpPr>
          <p:nvPr/>
        </p:nvSpPr>
        <p:spPr bwMode="auto">
          <a:xfrm flipV="1">
            <a:off x="4438316" y="5685766"/>
            <a:ext cx="763327"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22" name="Line 16">
            <a:extLst>
              <a:ext uri="{FF2B5EF4-FFF2-40B4-BE49-F238E27FC236}">
                <a16:creationId xmlns:a16="http://schemas.microsoft.com/office/drawing/2014/main" id="{E18006CA-AF7B-48AB-8A94-959FD0528580}"/>
              </a:ext>
            </a:extLst>
          </p:cNvPr>
          <p:cNvSpPr>
            <a:spLocks noChangeShapeType="1"/>
          </p:cNvSpPr>
          <p:nvPr/>
        </p:nvSpPr>
        <p:spPr bwMode="auto">
          <a:xfrm flipV="1">
            <a:off x="5879791" y="5694221"/>
            <a:ext cx="72008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Tree>
    <p:extLst>
      <p:ext uri="{BB962C8B-B14F-4D97-AF65-F5344CB8AC3E}">
        <p14:creationId xmlns:p14="http://schemas.microsoft.com/office/powerpoint/2010/main" val="27799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childTnLst>
                          </p:cTn>
                        </p:par>
                        <p:par>
                          <p:cTn id="44" fill="hold">
                            <p:stCondLst>
                              <p:cond delay="1000"/>
                            </p:stCondLst>
                            <p:childTnLst>
                              <p:par>
                                <p:cTn id="45" presetID="10" presetClass="exit" presetSubtype="0" fill="hold" grpId="1" nodeType="afterEffect">
                                  <p:stCondLst>
                                    <p:cond delay="0"/>
                                  </p:stCondLst>
                                  <p:childTnLst>
                                    <p:animEffect transition="out" filter="fade">
                                      <p:cBhvr>
                                        <p:cTn id="46" dur="1000"/>
                                        <p:tgtEl>
                                          <p:spTgt spid="20"/>
                                        </p:tgtEl>
                                      </p:cBhvr>
                                    </p:animEffect>
                                    <p:set>
                                      <p:cBhvr>
                                        <p:cTn id="47" dur="1" fill="hold">
                                          <p:stCondLst>
                                            <p:cond delay="9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9"/>
                                        </p:tgtEl>
                                      </p:cBhvr>
                                    </p:animEffect>
                                    <p:set>
                                      <p:cBhvr>
                                        <p:cTn id="50" dur="1" fill="hold">
                                          <p:stCondLst>
                                            <p:cond delay="9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1000"/>
                                        <p:tgtEl>
                                          <p:spTgt spid="21"/>
                                        </p:tgtEl>
                                      </p:cBhvr>
                                    </p:animEffect>
                                    <p:set>
                                      <p:cBhvr>
                                        <p:cTn id="53"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5" grpId="0" animBg="1"/>
      <p:bldP spid="19" grpId="0" animBg="1"/>
      <p:bldP spid="20" grpId="0" animBg="1"/>
      <p:bldP spid="20" grpId="1" animBg="1"/>
      <p:bldP spid="21" grpId="0" animBg="1"/>
      <p:bldP spid="21" grpId="1" animBg="1"/>
      <p:bldP spid="2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504F3-4B92-4F29-A72F-94CE2A7C0EEA}"/>
              </a:ext>
            </a:extLst>
          </p:cNvPr>
          <p:cNvSpPr>
            <a:spLocks noGrp="1"/>
          </p:cNvSpPr>
          <p:nvPr>
            <p:ph type="title"/>
          </p:nvPr>
        </p:nvSpPr>
        <p:spPr/>
        <p:txBody>
          <a:bodyPr/>
          <a:lstStyle/>
          <a:p>
            <a:r>
              <a:rPr lang="zh-CN" altLang="en-US" dirty="0"/>
              <a:t>链表的删除</a:t>
            </a:r>
          </a:p>
        </p:txBody>
      </p:sp>
      <p:sp>
        <p:nvSpPr>
          <p:cNvPr id="3" name="内容占位符 2">
            <a:extLst>
              <a:ext uri="{FF2B5EF4-FFF2-40B4-BE49-F238E27FC236}">
                <a16:creationId xmlns:a16="http://schemas.microsoft.com/office/drawing/2014/main" id="{8CCB0AB1-4A68-42F3-8A5A-F0DACA36DC97}"/>
              </a:ext>
            </a:extLst>
          </p:cNvPr>
          <p:cNvSpPr>
            <a:spLocks noGrp="1"/>
          </p:cNvSpPr>
          <p:nvPr>
            <p:ph idx="1"/>
          </p:nvPr>
        </p:nvSpPr>
        <p:spPr/>
        <p:txBody>
          <a:bodyPr/>
          <a:lstStyle/>
          <a:p>
            <a:pPr lvl="0"/>
            <a:r>
              <a:rPr lang="zh-CN" altLang="en-US" sz="2800" dirty="0">
                <a:solidFill>
                  <a:prstClr val="black"/>
                </a:solidFill>
              </a:rPr>
              <a:t>整个链表删除</a:t>
            </a:r>
            <a:endParaRPr lang="en-US" altLang="zh-CN" sz="2800" dirty="0">
              <a:solidFill>
                <a:prstClr val="black"/>
              </a:solidFill>
            </a:endParaRPr>
          </a:p>
          <a:p>
            <a:pPr lvl="1"/>
            <a:r>
              <a:rPr lang="zh-CN" altLang="en-US" sz="2400" dirty="0">
                <a:solidFill>
                  <a:prstClr val="black"/>
                </a:solidFill>
              </a:rPr>
              <a:t>从链表的尾部开始，逐个结点向前删除</a:t>
            </a:r>
            <a:endParaRPr lang="en-US" altLang="zh-CN" sz="2400" dirty="0">
              <a:solidFill>
                <a:prstClr val="black"/>
              </a:solidFill>
            </a:endParaRPr>
          </a:p>
          <a:p>
            <a:pPr lvl="1"/>
            <a:r>
              <a:rPr lang="zh-CN" altLang="en-US" sz="2400" dirty="0">
                <a:solidFill>
                  <a:prstClr val="black"/>
                </a:solidFill>
              </a:rPr>
              <a:t>从前向后删除</a:t>
            </a:r>
            <a:endParaRPr lang="en-US" altLang="zh-CN" sz="2400" dirty="0">
              <a:solidFill>
                <a:prstClr val="black"/>
              </a:solidFill>
            </a:endParaRPr>
          </a:p>
          <a:p>
            <a:endParaRPr lang="zh-CN" altLang="en-US" dirty="0"/>
          </a:p>
        </p:txBody>
      </p:sp>
      <p:sp>
        <p:nvSpPr>
          <p:cNvPr id="4" name="卷形: 垂直 3">
            <a:extLst>
              <a:ext uri="{FF2B5EF4-FFF2-40B4-BE49-F238E27FC236}">
                <a16:creationId xmlns:a16="http://schemas.microsoft.com/office/drawing/2014/main" id="{83B6FCBF-53BB-4600-8F2F-B64FAB43BF76}"/>
              </a:ext>
            </a:extLst>
          </p:cNvPr>
          <p:cNvSpPr/>
          <p:nvPr/>
        </p:nvSpPr>
        <p:spPr bwMode="auto">
          <a:xfrm>
            <a:off x="1017849" y="3235318"/>
            <a:ext cx="6622666" cy="1802674"/>
          </a:xfrm>
          <a:prstGeom prst="verticalScroll">
            <a:avLst>
              <a:gd name="adj" fmla="val 483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*p;</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while (head!=NULL)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p=head; head=head-&gt;next; free(p);</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grpSp>
        <p:nvGrpSpPr>
          <p:cNvPr id="5" name="组合 4">
            <a:extLst>
              <a:ext uri="{FF2B5EF4-FFF2-40B4-BE49-F238E27FC236}">
                <a16:creationId xmlns:a16="http://schemas.microsoft.com/office/drawing/2014/main" id="{7913A920-8B68-44D9-ACDA-788038DCDA6D}"/>
              </a:ext>
            </a:extLst>
          </p:cNvPr>
          <p:cNvGrpSpPr/>
          <p:nvPr/>
        </p:nvGrpSpPr>
        <p:grpSpPr>
          <a:xfrm>
            <a:off x="411451" y="6185969"/>
            <a:ext cx="630753" cy="461665"/>
            <a:chOff x="1439495" y="5030278"/>
            <a:chExt cx="630753" cy="461665"/>
          </a:xfrm>
        </p:grpSpPr>
        <p:sp>
          <p:nvSpPr>
            <p:cNvPr id="6" name="Text Box 25">
              <a:extLst>
                <a:ext uri="{FF2B5EF4-FFF2-40B4-BE49-F238E27FC236}">
                  <a16:creationId xmlns:a16="http://schemas.microsoft.com/office/drawing/2014/main" id="{E0E5A00A-75C4-4644-880F-1704E3C0BCC7}"/>
                </a:ext>
              </a:extLst>
            </p:cNvPr>
            <p:cNvSpPr txBox="1">
              <a:spLocks noChangeArrowheads="1"/>
            </p:cNvSpPr>
            <p:nvPr/>
          </p:nvSpPr>
          <p:spPr bwMode="auto">
            <a:xfrm>
              <a:off x="1439495" y="5030278"/>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p</a:t>
              </a:r>
            </a:p>
          </p:txBody>
        </p:sp>
        <p:sp>
          <p:nvSpPr>
            <p:cNvPr id="7" name="Line 13">
              <a:extLst>
                <a:ext uri="{FF2B5EF4-FFF2-40B4-BE49-F238E27FC236}">
                  <a16:creationId xmlns:a16="http://schemas.microsoft.com/office/drawing/2014/main" id="{8EBC9E16-6445-4059-A0AE-93353A78BAE4}"/>
                </a:ext>
              </a:extLst>
            </p:cNvPr>
            <p:cNvSpPr>
              <a:spLocks noChangeShapeType="1"/>
            </p:cNvSpPr>
            <p:nvPr/>
          </p:nvSpPr>
          <p:spPr bwMode="auto">
            <a:xfrm flipV="1">
              <a:off x="1730236" y="5046218"/>
              <a:ext cx="340012" cy="31503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8" name="组合 7">
            <a:extLst>
              <a:ext uri="{FF2B5EF4-FFF2-40B4-BE49-F238E27FC236}">
                <a16:creationId xmlns:a16="http://schemas.microsoft.com/office/drawing/2014/main" id="{02A4DBAD-A97F-4C16-897E-D9A0DEBF7161}"/>
              </a:ext>
            </a:extLst>
          </p:cNvPr>
          <p:cNvGrpSpPr/>
          <p:nvPr/>
        </p:nvGrpSpPr>
        <p:grpSpPr>
          <a:xfrm>
            <a:off x="1055404" y="5854169"/>
            <a:ext cx="1454003" cy="360364"/>
            <a:chOff x="4529323" y="4723725"/>
            <a:chExt cx="1454003" cy="360364"/>
          </a:xfrm>
        </p:grpSpPr>
        <p:sp>
          <p:nvSpPr>
            <p:cNvPr id="9" name="Rectangle 14">
              <a:extLst>
                <a:ext uri="{FF2B5EF4-FFF2-40B4-BE49-F238E27FC236}">
                  <a16:creationId xmlns:a16="http://schemas.microsoft.com/office/drawing/2014/main" id="{CC20C038-3019-411F-A27D-8684BC1680F4}"/>
                </a:ext>
              </a:extLst>
            </p:cNvPr>
            <p:cNvSpPr>
              <a:spLocks noChangeArrowheads="1"/>
            </p:cNvSpPr>
            <p:nvPr/>
          </p:nvSpPr>
          <p:spPr bwMode="auto">
            <a:xfrm>
              <a:off x="4529323" y="4723726"/>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0" name="Rectangle 15">
              <a:extLst>
                <a:ext uri="{FF2B5EF4-FFF2-40B4-BE49-F238E27FC236}">
                  <a16:creationId xmlns:a16="http://schemas.microsoft.com/office/drawing/2014/main" id="{BFCC0587-0114-4922-BB96-FC0589828A7E}"/>
                </a:ext>
              </a:extLst>
            </p:cNvPr>
            <p:cNvSpPr>
              <a:spLocks noChangeArrowheads="1"/>
            </p:cNvSpPr>
            <p:nvPr/>
          </p:nvSpPr>
          <p:spPr bwMode="auto">
            <a:xfrm>
              <a:off x="4993236" y="472372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1" name="Line 16">
              <a:extLst>
                <a:ext uri="{FF2B5EF4-FFF2-40B4-BE49-F238E27FC236}">
                  <a16:creationId xmlns:a16="http://schemas.microsoft.com/office/drawing/2014/main" id="{C554C9C3-A09C-4FA5-AB37-90C9EE95F8CE}"/>
                </a:ext>
              </a:extLst>
            </p:cNvPr>
            <p:cNvSpPr>
              <a:spLocks noChangeShapeType="1"/>
            </p:cNvSpPr>
            <p:nvPr/>
          </p:nvSpPr>
          <p:spPr bwMode="auto">
            <a:xfrm flipV="1">
              <a:off x="5208609" y="4904985"/>
              <a:ext cx="774717"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12" name="组合 11">
            <a:extLst>
              <a:ext uri="{FF2B5EF4-FFF2-40B4-BE49-F238E27FC236}">
                <a16:creationId xmlns:a16="http://schemas.microsoft.com/office/drawing/2014/main" id="{CD2FAF71-D836-4FB9-8233-D714AF5EC50E}"/>
              </a:ext>
            </a:extLst>
          </p:cNvPr>
          <p:cNvGrpSpPr/>
          <p:nvPr/>
        </p:nvGrpSpPr>
        <p:grpSpPr>
          <a:xfrm>
            <a:off x="2507983" y="5841546"/>
            <a:ext cx="1452750" cy="360365"/>
            <a:chOff x="3536027" y="4685855"/>
            <a:chExt cx="1452750" cy="360365"/>
          </a:xfrm>
        </p:grpSpPr>
        <p:sp>
          <p:nvSpPr>
            <p:cNvPr id="13" name="Rectangle 14">
              <a:extLst>
                <a:ext uri="{FF2B5EF4-FFF2-40B4-BE49-F238E27FC236}">
                  <a16:creationId xmlns:a16="http://schemas.microsoft.com/office/drawing/2014/main" id="{EDE5826B-514C-48A0-BE04-C52D95298851}"/>
                </a:ext>
              </a:extLst>
            </p:cNvPr>
            <p:cNvSpPr>
              <a:spLocks noChangeArrowheads="1"/>
            </p:cNvSpPr>
            <p:nvPr/>
          </p:nvSpPr>
          <p:spPr bwMode="auto">
            <a:xfrm>
              <a:off x="3536027" y="4685857"/>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4" name="Rectangle 15">
              <a:extLst>
                <a:ext uri="{FF2B5EF4-FFF2-40B4-BE49-F238E27FC236}">
                  <a16:creationId xmlns:a16="http://schemas.microsoft.com/office/drawing/2014/main" id="{C59EA4C3-E6EC-43AE-95D1-4DDE1609726E}"/>
                </a:ext>
              </a:extLst>
            </p:cNvPr>
            <p:cNvSpPr>
              <a:spLocks noChangeArrowheads="1"/>
            </p:cNvSpPr>
            <p:nvPr/>
          </p:nvSpPr>
          <p:spPr bwMode="auto">
            <a:xfrm>
              <a:off x="3993018" y="468585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5" name="Line 16">
              <a:extLst>
                <a:ext uri="{FF2B5EF4-FFF2-40B4-BE49-F238E27FC236}">
                  <a16:creationId xmlns:a16="http://schemas.microsoft.com/office/drawing/2014/main" id="{C33329D5-DC1B-4A26-9C79-D2B6F1BBE596}"/>
                </a:ext>
              </a:extLst>
            </p:cNvPr>
            <p:cNvSpPr>
              <a:spLocks noChangeShapeType="1"/>
            </p:cNvSpPr>
            <p:nvPr/>
          </p:nvSpPr>
          <p:spPr bwMode="auto">
            <a:xfrm flipV="1">
              <a:off x="4225450" y="4867113"/>
              <a:ext cx="763327"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16" name="组合 15">
            <a:extLst>
              <a:ext uri="{FF2B5EF4-FFF2-40B4-BE49-F238E27FC236}">
                <a16:creationId xmlns:a16="http://schemas.microsoft.com/office/drawing/2014/main" id="{292DEE35-A17C-4D19-802D-0BAFA2758FC4}"/>
              </a:ext>
            </a:extLst>
          </p:cNvPr>
          <p:cNvGrpSpPr/>
          <p:nvPr/>
        </p:nvGrpSpPr>
        <p:grpSpPr>
          <a:xfrm>
            <a:off x="3958474" y="5841546"/>
            <a:ext cx="1400487" cy="360363"/>
            <a:chOff x="4986518" y="4685855"/>
            <a:chExt cx="1400487" cy="360363"/>
          </a:xfrm>
        </p:grpSpPr>
        <p:sp>
          <p:nvSpPr>
            <p:cNvPr id="17" name="Rectangle 14">
              <a:extLst>
                <a:ext uri="{FF2B5EF4-FFF2-40B4-BE49-F238E27FC236}">
                  <a16:creationId xmlns:a16="http://schemas.microsoft.com/office/drawing/2014/main" id="{690C9A58-C1E6-415D-85F5-F7F83A3EE3F9}"/>
                </a:ext>
              </a:extLst>
            </p:cNvPr>
            <p:cNvSpPr>
              <a:spLocks noChangeArrowheads="1"/>
            </p:cNvSpPr>
            <p:nvPr/>
          </p:nvSpPr>
          <p:spPr bwMode="auto">
            <a:xfrm>
              <a:off x="4986518" y="468585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8" name="Rectangle 15">
              <a:extLst>
                <a:ext uri="{FF2B5EF4-FFF2-40B4-BE49-F238E27FC236}">
                  <a16:creationId xmlns:a16="http://schemas.microsoft.com/office/drawing/2014/main" id="{AD411A58-72B8-411B-A286-FACFB8422D19}"/>
                </a:ext>
              </a:extLst>
            </p:cNvPr>
            <p:cNvSpPr>
              <a:spLocks noChangeArrowheads="1"/>
            </p:cNvSpPr>
            <p:nvPr/>
          </p:nvSpPr>
          <p:spPr bwMode="auto">
            <a:xfrm>
              <a:off x="5444485" y="468585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9" name="Line 16">
              <a:extLst>
                <a:ext uri="{FF2B5EF4-FFF2-40B4-BE49-F238E27FC236}">
                  <a16:creationId xmlns:a16="http://schemas.microsoft.com/office/drawing/2014/main" id="{1401CFB3-19EF-443A-A701-0C119218D9F7}"/>
                </a:ext>
              </a:extLst>
            </p:cNvPr>
            <p:cNvSpPr>
              <a:spLocks noChangeShapeType="1"/>
            </p:cNvSpPr>
            <p:nvPr/>
          </p:nvSpPr>
          <p:spPr bwMode="auto">
            <a:xfrm flipV="1">
              <a:off x="5666925" y="4875568"/>
              <a:ext cx="72008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20" name="组合 19">
            <a:extLst>
              <a:ext uri="{FF2B5EF4-FFF2-40B4-BE49-F238E27FC236}">
                <a16:creationId xmlns:a16="http://schemas.microsoft.com/office/drawing/2014/main" id="{50DAF7BE-6E95-4EE4-A848-CDF5D92634EE}"/>
              </a:ext>
            </a:extLst>
          </p:cNvPr>
          <p:cNvGrpSpPr/>
          <p:nvPr/>
        </p:nvGrpSpPr>
        <p:grpSpPr>
          <a:xfrm>
            <a:off x="0" y="5337109"/>
            <a:ext cx="1072011" cy="532067"/>
            <a:chOff x="1028044" y="4181418"/>
            <a:chExt cx="1072011" cy="532067"/>
          </a:xfrm>
        </p:grpSpPr>
        <p:sp>
          <p:nvSpPr>
            <p:cNvPr id="21" name="Line 13">
              <a:extLst>
                <a:ext uri="{FF2B5EF4-FFF2-40B4-BE49-F238E27FC236}">
                  <a16:creationId xmlns:a16="http://schemas.microsoft.com/office/drawing/2014/main" id="{34372D1A-BA5B-410E-866F-F8AEA440E684}"/>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22" name="Text Box 25">
              <a:extLst>
                <a:ext uri="{FF2B5EF4-FFF2-40B4-BE49-F238E27FC236}">
                  <a16:creationId xmlns:a16="http://schemas.microsoft.com/office/drawing/2014/main" id="{F076629E-6A59-42E0-9CEC-CA41AF52ECD0}"/>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grpSp>
        <p:nvGrpSpPr>
          <p:cNvPr id="23" name="组合 22">
            <a:extLst>
              <a:ext uri="{FF2B5EF4-FFF2-40B4-BE49-F238E27FC236}">
                <a16:creationId xmlns:a16="http://schemas.microsoft.com/office/drawing/2014/main" id="{F7AD7475-FCDB-4491-9E7C-B80EB9F02E24}"/>
              </a:ext>
            </a:extLst>
          </p:cNvPr>
          <p:cNvGrpSpPr/>
          <p:nvPr/>
        </p:nvGrpSpPr>
        <p:grpSpPr>
          <a:xfrm>
            <a:off x="5364902" y="5838186"/>
            <a:ext cx="1400487" cy="360363"/>
            <a:chOff x="4986518" y="4685855"/>
            <a:chExt cx="1400487" cy="360363"/>
          </a:xfrm>
        </p:grpSpPr>
        <p:sp>
          <p:nvSpPr>
            <p:cNvPr id="24" name="Rectangle 14">
              <a:extLst>
                <a:ext uri="{FF2B5EF4-FFF2-40B4-BE49-F238E27FC236}">
                  <a16:creationId xmlns:a16="http://schemas.microsoft.com/office/drawing/2014/main" id="{204AD0C8-E6A8-4028-A58E-39323DB7DB35}"/>
                </a:ext>
              </a:extLst>
            </p:cNvPr>
            <p:cNvSpPr>
              <a:spLocks noChangeArrowheads="1"/>
            </p:cNvSpPr>
            <p:nvPr/>
          </p:nvSpPr>
          <p:spPr bwMode="auto">
            <a:xfrm>
              <a:off x="4986518" y="468585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5" name="Rectangle 15">
              <a:extLst>
                <a:ext uri="{FF2B5EF4-FFF2-40B4-BE49-F238E27FC236}">
                  <a16:creationId xmlns:a16="http://schemas.microsoft.com/office/drawing/2014/main" id="{CEA9C607-084B-46D2-8EAB-8E7BA3BA4AA7}"/>
                </a:ext>
              </a:extLst>
            </p:cNvPr>
            <p:cNvSpPr>
              <a:spLocks noChangeArrowheads="1"/>
            </p:cNvSpPr>
            <p:nvPr/>
          </p:nvSpPr>
          <p:spPr bwMode="auto">
            <a:xfrm>
              <a:off x="5444485" y="468585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6" name="Line 16">
              <a:extLst>
                <a:ext uri="{FF2B5EF4-FFF2-40B4-BE49-F238E27FC236}">
                  <a16:creationId xmlns:a16="http://schemas.microsoft.com/office/drawing/2014/main" id="{F2335CF6-16B0-400D-BC36-4AE10829F3C2}"/>
                </a:ext>
              </a:extLst>
            </p:cNvPr>
            <p:cNvSpPr>
              <a:spLocks noChangeShapeType="1"/>
            </p:cNvSpPr>
            <p:nvPr/>
          </p:nvSpPr>
          <p:spPr bwMode="auto">
            <a:xfrm flipV="1">
              <a:off x="5666925" y="4875568"/>
              <a:ext cx="72008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27" name="组合 26">
            <a:extLst>
              <a:ext uri="{FF2B5EF4-FFF2-40B4-BE49-F238E27FC236}">
                <a16:creationId xmlns:a16="http://schemas.microsoft.com/office/drawing/2014/main" id="{1652E54F-F943-4858-A155-FBCDBE2E6571}"/>
              </a:ext>
            </a:extLst>
          </p:cNvPr>
          <p:cNvGrpSpPr/>
          <p:nvPr/>
        </p:nvGrpSpPr>
        <p:grpSpPr>
          <a:xfrm>
            <a:off x="6774602" y="5843489"/>
            <a:ext cx="1400487" cy="360363"/>
            <a:chOff x="4986518" y="4685855"/>
            <a:chExt cx="1400487" cy="360363"/>
          </a:xfrm>
        </p:grpSpPr>
        <p:sp>
          <p:nvSpPr>
            <p:cNvPr id="28" name="Rectangle 14">
              <a:extLst>
                <a:ext uri="{FF2B5EF4-FFF2-40B4-BE49-F238E27FC236}">
                  <a16:creationId xmlns:a16="http://schemas.microsoft.com/office/drawing/2014/main" id="{CC23D227-5C34-40CB-B27A-34C20BCBA20F}"/>
                </a:ext>
              </a:extLst>
            </p:cNvPr>
            <p:cNvSpPr>
              <a:spLocks noChangeArrowheads="1"/>
            </p:cNvSpPr>
            <p:nvPr/>
          </p:nvSpPr>
          <p:spPr bwMode="auto">
            <a:xfrm>
              <a:off x="4986518" y="468585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9" name="Rectangle 15">
              <a:extLst>
                <a:ext uri="{FF2B5EF4-FFF2-40B4-BE49-F238E27FC236}">
                  <a16:creationId xmlns:a16="http://schemas.microsoft.com/office/drawing/2014/main" id="{0AF1D80E-E669-422D-8533-C5974B22D4D7}"/>
                </a:ext>
              </a:extLst>
            </p:cNvPr>
            <p:cNvSpPr>
              <a:spLocks noChangeArrowheads="1"/>
            </p:cNvSpPr>
            <p:nvPr/>
          </p:nvSpPr>
          <p:spPr bwMode="auto">
            <a:xfrm>
              <a:off x="5444485" y="468585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30" name="Line 16">
              <a:extLst>
                <a:ext uri="{FF2B5EF4-FFF2-40B4-BE49-F238E27FC236}">
                  <a16:creationId xmlns:a16="http://schemas.microsoft.com/office/drawing/2014/main" id="{9701D1FF-5625-4293-8F40-3DB2797EF252}"/>
                </a:ext>
              </a:extLst>
            </p:cNvPr>
            <p:cNvSpPr>
              <a:spLocks noChangeShapeType="1"/>
            </p:cNvSpPr>
            <p:nvPr/>
          </p:nvSpPr>
          <p:spPr bwMode="auto">
            <a:xfrm flipV="1">
              <a:off x="5666925" y="4875568"/>
              <a:ext cx="72008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sp>
        <p:nvSpPr>
          <p:cNvPr id="31" name="Text Box 25">
            <a:extLst>
              <a:ext uri="{FF2B5EF4-FFF2-40B4-BE49-F238E27FC236}">
                <a16:creationId xmlns:a16="http://schemas.microsoft.com/office/drawing/2014/main" id="{A4B2FA4C-2223-4EAC-92C6-118E1BA52121}"/>
              </a:ext>
            </a:extLst>
          </p:cNvPr>
          <p:cNvSpPr txBox="1">
            <a:spLocks noChangeArrowheads="1"/>
          </p:cNvSpPr>
          <p:nvPr/>
        </p:nvSpPr>
        <p:spPr bwMode="auto">
          <a:xfrm>
            <a:off x="8142214" y="5803517"/>
            <a:ext cx="1032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NULL</a:t>
            </a:r>
          </a:p>
        </p:txBody>
      </p:sp>
      <p:grpSp>
        <p:nvGrpSpPr>
          <p:cNvPr id="32" name="组合 31">
            <a:extLst>
              <a:ext uri="{FF2B5EF4-FFF2-40B4-BE49-F238E27FC236}">
                <a16:creationId xmlns:a16="http://schemas.microsoft.com/office/drawing/2014/main" id="{4D18FBC5-ADD8-4DCD-9458-7D7256F47A4F}"/>
              </a:ext>
            </a:extLst>
          </p:cNvPr>
          <p:cNvGrpSpPr/>
          <p:nvPr/>
        </p:nvGrpSpPr>
        <p:grpSpPr>
          <a:xfrm>
            <a:off x="1865456" y="6201546"/>
            <a:ext cx="630753" cy="461665"/>
            <a:chOff x="1439495" y="5030278"/>
            <a:chExt cx="630753" cy="461665"/>
          </a:xfrm>
        </p:grpSpPr>
        <p:sp>
          <p:nvSpPr>
            <p:cNvPr id="33" name="Text Box 25">
              <a:extLst>
                <a:ext uri="{FF2B5EF4-FFF2-40B4-BE49-F238E27FC236}">
                  <a16:creationId xmlns:a16="http://schemas.microsoft.com/office/drawing/2014/main" id="{7F4F3CFA-0DCE-4E90-8367-84B9FE857AE3}"/>
                </a:ext>
              </a:extLst>
            </p:cNvPr>
            <p:cNvSpPr txBox="1">
              <a:spLocks noChangeArrowheads="1"/>
            </p:cNvSpPr>
            <p:nvPr/>
          </p:nvSpPr>
          <p:spPr bwMode="auto">
            <a:xfrm>
              <a:off x="1439495" y="5030278"/>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p</a:t>
              </a:r>
            </a:p>
          </p:txBody>
        </p:sp>
        <p:sp>
          <p:nvSpPr>
            <p:cNvPr id="34" name="Line 13">
              <a:extLst>
                <a:ext uri="{FF2B5EF4-FFF2-40B4-BE49-F238E27FC236}">
                  <a16:creationId xmlns:a16="http://schemas.microsoft.com/office/drawing/2014/main" id="{0A9F6EDB-D581-4AE6-AA25-DE508E69A6B0}"/>
                </a:ext>
              </a:extLst>
            </p:cNvPr>
            <p:cNvSpPr>
              <a:spLocks noChangeShapeType="1"/>
            </p:cNvSpPr>
            <p:nvPr/>
          </p:nvSpPr>
          <p:spPr bwMode="auto">
            <a:xfrm flipV="1">
              <a:off x="1730236" y="5046218"/>
              <a:ext cx="340012" cy="31503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35" name="组合 34">
            <a:extLst>
              <a:ext uri="{FF2B5EF4-FFF2-40B4-BE49-F238E27FC236}">
                <a16:creationId xmlns:a16="http://schemas.microsoft.com/office/drawing/2014/main" id="{1634D0A2-131B-436B-AD99-A3610E1FDBAF}"/>
              </a:ext>
            </a:extLst>
          </p:cNvPr>
          <p:cNvGrpSpPr/>
          <p:nvPr/>
        </p:nvGrpSpPr>
        <p:grpSpPr>
          <a:xfrm>
            <a:off x="1454005" y="5352686"/>
            <a:ext cx="1072011" cy="532067"/>
            <a:chOff x="1028044" y="4181418"/>
            <a:chExt cx="1072011" cy="532067"/>
          </a:xfrm>
        </p:grpSpPr>
        <p:sp>
          <p:nvSpPr>
            <p:cNvPr id="36" name="Line 13">
              <a:extLst>
                <a:ext uri="{FF2B5EF4-FFF2-40B4-BE49-F238E27FC236}">
                  <a16:creationId xmlns:a16="http://schemas.microsoft.com/office/drawing/2014/main" id="{ACC89D96-CC87-4C72-86DB-7A3D18AB8369}"/>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37" name="Text Box 25">
              <a:extLst>
                <a:ext uri="{FF2B5EF4-FFF2-40B4-BE49-F238E27FC236}">
                  <a16:creationId xmlns:a16="http://schemas.microsoft.com/office/drawing/2014/main" id="{D94982DF-CF1F-4E11-890A-740177C0A693}"/>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grpSp>
        <p:nvGrpSpPr>
          <p:cNvPr id="38" name="组合 37">
            <a:extLst>
              <a:ext uri="{FF2B5EF4-FFF2-40B4-BE49-F238E27FC236}">
                <a16:creationId xmlns:a16="http://schemas.microsoft.com/office/drawing/2014/main" id="{0F8243F7-A805-415F-BC1A-8B1C8A504B2D}"/>
              </a:ext>
            </a:extLst>
          </p:cNvPr>
          <p:cNvGrpSpPr/>
          <p:nvPr/>
        </p:nvGrpSpPr>
        <p:grpSpPr>
          <a:xfrm>
            <a:off x="3295439" y="6185969"/>
            <a:ext cx="630753" cy="461665"/>
            <a:chOff x="1439495" y="5030278"/>
            <a:chExt cx="630753" cy="461665"/>
          </a:xfrm>
        </p:grpSpPr>
        <p:sp>
          <p:nvSpPr>
            <p:cNvPr id="39" name="Text Box 25">
              <a:extLst>
                <a:ext uri="{FF2B5EF4-FFF2-40B4-BE49-F238E27FC236}">
                  <a16:creationId xmlns:a16="http://schemas.microsoft.com/office/drawing/2014/main" id="{14CFC9F3-421F-4FE8-914D-635DCB9AAE61}"/>
                </a:ext>
              </a:extLst>
            </p:cNvPr>
            <p:cNvSpPr txBox="1">
              <a:spLocks noChangeArrowheads="1"/>
            </p:cNvSpPr>
            <p:nvPr/>
          </p:nvSpPr>
          <p:spPr bwMode="auto">
            <a:xfrm>
              <a:off x="1439495" y="5030278"/>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p</a:t>
              </a:r>
            </a:p>
          </p:txBody>
        </p:sp>
        <p:sp>
          <p:nvSpPr>
            <p:cNvPr id="40" name="Line 13">
              <a:extLst>
                <a:ext uri="{FF2B5EF4-FFF2-40B4-BE49-F238E27FC236}">
                  <a16:creationId xmlns:a16="http://schemas.microsoft.com/office/drawing/2014/main" id="{FFCC32F7-B335-4FCF-9012-4ACD470F4B56}"/>
                </a:ext>
              </a:extLst>
            </p:cNvPr>
            <p:cNvSpPr>
              <a:spLocks noChangeShapeType="1"/>
            </p:cNvSpPr>
            <p:nvPr/>
          </p:nvSpPr>
          <p:spPr bwMode="auto">
            <a:xfrm flipV="1">
              <a:off x="1730236" y="5046218"/>
              <a:ext cx="340012" cy="31503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41" name="组合 40">
            <a:extLst>
              <a:ext uri="{FF2B5EF4-FFF2-40B4-BE49-F238E27FC236}">
                <a16:creationId xmlns:a16="http://schemas.microsoft.com/office/drawing/2014/main" id="{FAFD16BA-0018-445F-AF9F-9FD9E1884303}"/>
              </a:ext>
            </a:extLst>
          </p:cNvPr>
          <p:cNvGrpSpPr/>
          <p:nvPr/>
        </p:nvGrpSpPr>
        <p:grpSpPr>
          <a:xfrm>
            <a:off x="2883988" y="5337109"/>
            <a:ext cx="1072011" cy="532067"/>
            <a:chOff x="1028044" y="4181418"/>
            <a:chExt cx="1072011" cy="532067"/>
          </a:xfrm>
        </p:grpSpPr>
        <p:sp>
          <p:nvSpPr>
            <p:cNvPr id="42" name="Line 13">
              <a:extLst>
                <a:ext uri="{FF2B5EF4-FFF2-40B4-BE49-F238E27FC236}">
                  <a16:creationId xmlns:a16="http://schemas.microsoft.com/office/drawing/2014/main" id="{F1982EBD-A3A3-45A4-99F5-B37AD202BBF5}"/>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43" name="Text Box 25">
              <a:extLst>
                <a:ext uri="{FF2B5EF4-FFF2-40B4-BE49-F238E27FC236}">
                  <a16:creationId xmlns:a16="http://schemas.microsoft.com/office/drawing/2014/main" id="{BD5CDDFA-6C7A-49F4-A33D-8E03EFBF33A2}"/>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grpSp>
        <p:nvGrpSpPr>
          <p:cNvPr id="44" name="组合 43">
            <a:extLst>
              <a:ext uri="{FF2B5EF4-FFF2-40B4-BE49-F238E27FC236}">
                <a16:creationId xmlns:a16="http://schemas.microsoft.com/office/drawing/2014/main" id="{789A177D-AA17-48F4-8E3D-01B50A45F949}"/>
              </a:ext>
            </a:extLst>
          </p:cNvPr>
          <p:cNvGrpSpPr/>
          <p:nvPr/>
        </p:nvGrpSpPr>
        <p:grpSpPr>
          <a:xfrm>
            <a:off x="4724495" y="6185969"/>
            <a:ext cx="630753" cy="461665"/>
            <a:chOff x="1439495" y="5030278"/>
            <a:chExt cx="630753" cy="461665"/>
          </a:xfrm>
        </p:grpSpPr>
        <p:sp>
          <p:nvSpPr>
            <p:cNvPr id="45" name="Text Box 25">
              <a:extLst>
                <a:ext uri="{FF2B5EF4-FFF2-40B4-BE49-F238E27FC236}">
                  <a16:creationId xmlns:a16="http://schemas.microsoft.com/office/drawing/2014/main" id="{F4C1FEF7-8C10-4F85-82F3-1AC5EE401F74}"/>
                </a:ext>
              </a:extLst>
            </p:cNvPr>
            <p:cNvSpPr txBox="1">
              <a:spLocks noChangeArrowheads="1"/>
            </p:cNvSpPr>
            <p:nvPr/>
          </p:nvSpPr>
          <p:spPr bwMode="auto">
            <a:xfrm>
              <a:off x="1439495" y="5030278"/>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p</a:t>
              </a:r>
            </a:p>
          </p:txBody>
        </p:sp>
        <p:sp>
          <p:nvSpPr>
            <p:cNvPr id="46" name="Line 13">
              <a:extLst>
                <a:ext uri="{FF2B5EF4-FFF2-40B4-BE49-F238E27FC236}">
                  <a16:creationId xmlns:a16="http://schemas.microsoft.com/office/drawing/2014/main" id="{A19E77CD-F638-49E8-9FE1-E800E9CE7240}"/>
                </a:ext>
              </a:extLst>
            </p:cNvPr>
            <p:cNvSpPr>
              <a:spLocks noChangeShapeType="1"/>
            </p:cNvSpPr>
            <p:nvPr/>
          </p:nvSpPr>
          <p:spPr bwMode="auto">
            <a:xfrm flipV="1">
              <a:off x="1730236" y="5046218"/>
              <a:ext cx="340012" cy="31503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47" name="组合 46">
            <a:extLst>
              <a:ext uri="{FF2B5EF4-FFF2-40B4-BE49-F238E27FC236}">
                <a16:creationId xmlns:a16="http://schemas.microsoft.com/office/drawing/2014/main" id="{9A63DE02-2344-4B2B-81F6-81BCEFC34941}"/>
              </a:ext>
            </a:extLst>
          </p:cNvPr>
          <p:cNvGrpSpPr/>
          <p:nvPr/>
        </p:nvGrpSpPr>
        <p:grpSpPr>
          <a:xfrm>
            <a:off x="4313044" y="5337109"/>
            <a:ext cx="1072011" cy="532067"/>
            <a:chOff x="1028044" y="4181418"/>
            <a:chExt cx="1072011" cy="532067"/>
          </a:xfrm>
        </p:grpSpPr>
        <p:sp>
          <p:nvSpPr>
            <p:cNvPr id="48" name="Line 13">
              <a:extLst>
                <a:ext uri="{FF2B5EF4-FFF2-40B4-BE49-F238E27FC236}">
                  <a16:creationId xmlns:a16="http://schemas.microsoft.com/office/drawing/2014/main" id="{FF41D194-640D-4687-8800-5C4739BCFAE8}"/>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49" name="Text Box 25">
              <a:extLst>
                <a:ext uri="{FF2B5EF4-FFF2-40B4-BE49-F238E27FC236}">
                  <a16:creationId xmlns:a16="http://schemas.microsoft.com/office/drawing/2014/main" id="{B7B1B246-7AD4-42A8-8667-5F2A392A4D24}"/>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grpSp>
        <p:nvGrpSpPr>
          <p:cNvPr id="50" name="组合 49">
            <a:extLst>
              <a:ext uri="{FF2B5EF4-FFF2-40B4-BE49-F238E27FC236}">
                <a16:creationId xmlns:a16="http://schemas.microsoft.com/office/drawing/2014/main" id="{7B0AB51B-51B5-481C-B972-921A5D43D12B}"/>
              </a:ext>
            </a:extLst>
          </p:cNvPr>
          <p:cNvGrpSpPr/>
          <p:nvPr/>
        </p:nvGrpSpPr>
        <p:grpSpPr>
          <a:xfrm>
            <a:off x="6114508" y="6170962"/>
            <a:ext cx="630753" cy="461665"/>
            <a:chOff x="1439495" y="5030278"/>
            <a:chExt cx="630753" cy="461665"/>
          </a:xfrm>
        </p:grpSpPr>
        <p:sp>
          <p:nvSpPr>
            <p:cNvPr id="51" name="Text Box 25">
              <a:extLst>
                <a:ext uri="{FF2B5EF4-FFF2-40B4-BE49-F238E27FC236}">
                  <a16:creationId xmlns:a16="http://schemas.microsoft.com/office/drawing/2014/main" id="{5EA16E6A-2D7E-4895-B62D-167A6778D996}"/>
                </a:ext>
              </a:extLst>
            </p:cNvPr>
            <p:cNvSpPr txBox="1">
              <a:spLocks noChangeArrowheads="1"/>
            </p:cNvSpPr>
            <p:nvPr/>
          </p:nvSpPr>
          <p:spPr bwMode="auto">
            <a:xfrm>
              <a:off x="1439495" y="5030278"/>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p</a:t>
              </a:r>
            </a:p>
          </p:txBody>
        </p:sp>
        <p:sp>
          <p:nvSpPr>
            <p:cNvPr id="52" name="Line 13">
              <a:extLst>
                <a:ext uri="{FF2B5EF4-FFF2-40B4-BE49-F238E27FC236}">
                  <a16:creationId xmlns:a16="http://schemas.microsoft.com/office/drawing/2014/main" id="{D372E615-BCFA-4F5B-B61A-D3FEA06A3211}"/>
                </a:ext>
              </a:extLst>
            </p:cNvPr>
            <p:cNvSpPr>
              <a:spLocks noChangeShapeType="1"/>
            </p:cNvSpPr>
            <p:nvPr/>
          </p:nvSpPr>
          <p:spPr bwMode="auto">
            <a:xfrm flipV="1">
              <a:off x="1730236" y="5046218"/>
              <a:ext cx="340012" cy="31503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grpSp>
        <p:nvGrpSpPr>
          <p:cNvPr id="53" name="组合 52">
            <a:extLst>
              <a:ext uri="{FF2B5EF4-FFF2-40B4-BE49-F238E27FC236}">
                <a16:creationId xmlns:a16="http://schemas.microsoft.com/office/drawing/2014/main" id="{313EF3BE-9A10-48CA-9859-5C97A8F17FB0}"/>
              </a:ext>
            </a:extLst>
          </p:cNvPr>
          <p:cNvGrpSpPr/>
          <p:nvPr/>
        </p:nvGrpSpPr>
        <p:grpSpPr>
          <a:xfrm>
            <a:off x="5703057" y="5322102"/>
            <a:ext cx="1072011" cy="532067"/>
            <a:chOff x="1028044" y="4181418"/>
            <a:chExt cx="1072011" cy="532067"/>
          </a:xfrm>
        </p:grpSpPr>
        <p:sp>
          <p:nvSpPr>
            <p:cNvPr id="54" name="Line 13">
              <a:extLst>
                <a:ext uri="{FF2B5EF4-FFF2-40B4-BE49-F238E27FC236}">
                  <a16:creationId xmlns:a16="http://schemas.microsoft.com/office/drawing/2014/main" id="{D5381242-B195-4522-AD27-791242665B6D}"/>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55" name="Text Box 25">
              <a:extLst>
                <a:ext uri="{FF2B5EF4-FFF2-40B4-BE49-F238E27FC236}">
                  <a16:creationId xmlns:a16="http://schemas.microsoft.com/office/drawing/2014/main" id="{7046A68D-43F6-481F-A7CB-EB7E801716A8}"/>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grpSp>
        <p:nvGrpSpPr>
          <p:cNvPr id="56" name="组合 55">
            <a:extLst>
              <a:ext uri="{FF2B5EF4-FFF2-40B4-BE49-F238E27FC236}">
                <a16:creationId xmlns:a16="http://schemas.microsoft.com/office/drawing/2014/main" id="{EBDD8ECA-BCFB-47F0-A5A0-839058E214A5}"/>
              </a:ext>
            </a:extLst>
          </p:cNvPr>
          <p:cNvGrpSpPr/>
          <p:nvPr/>
        </p:nvGrpSpPr>
        <p:grpSpPr>
          <a:xfrm>
            <a:off x="7104544" y="5330486"/>
            <a:ext cx="1072011" cy="532067"/>
            <a:chOff x="1028044" y="4181418"/>
            <a:chExt cx="1072011" cy="532067"/>
          </a:xfrm>
        </p:grpSpPr>
        <p:sp>
          <p:nvSpPr>
            <p:cNvPr id="57" name="Line 13">
              <a:extLst>
                <a:ext uri="{FF2B5EF4-FFF2-40B4-BE49-F238E27FC236}">
                  <a16:creationId xmlns:a16="http://schemas.microsoft.com/office/drawing/2014/main" id="{13236D0B-FD6E-4DBA-9F82-6B5C91DF8131}"/>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58" name="Text Box 25">
              <a:extLst>
                <a:ext uri="{FF2B5EF4-FFF2-40B4-BE49-F238E27FC236}">
                  <a16:creationId xmlns:a16="http://schemas.microsoft.com/office/drawing/2014/main" id="{D31A0AED-29B0-420C-B9B1-838C19B066C1}"/>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spTree>
    <p:extLst>
      <p:ext uri="{BB962C8B-B14F-4D97-AF65-F5344CB8AC3E}">
        <p14:creationId xmlns:p14="http://schemas.microsoft.com/office/powerpoint/2010/main" val="14614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par>
                          <p:cTn id="19" fill="hold">
                            <p:stCondLst>
                              <p:cond delay="3000"/>
                            </p:stCondLst>
                            <p:childTnLst>
                              <p:par>
                                <p:cTn id="20" presetID="10" presetClass="exit" presetSubtype="0" fill="hold" nodeType="afterEffect">
                                  <p:stCondLst>
                                    <p:cond delay="0"/>
                                  </p:stCondLst>
                                  <p:childTnLst>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childTnLst>
                                </p:cTn>
                              </p:par>
                            </p:childTnLst>
                          </p:cTn>
                        </p:par>
                        <p:par>
                          <p:cTn id="26" fill="hold">
                            <p:stCondLst>
                              <p:cond delay="4000"/>
                            </p:stCondLst>
                            <p:childTnLst>
                              <p:par>
                                <p:cTn id="27" presetID="10" presetClass="exit" presetSubtype="0" fill="hold" nodeType="afterEffect">
                                  <p:stCondLst>
                                    <p:cond delay="0"/>
                                  </p:stCondLst>
                                  <p:childTnLst>
                                    <p:animEffect transition="out" filter="fade">
                                      <p:cBhvr>
                                        <p:cTn id="28" dur="1000"/>
                                        <p:tgtEl>
                                          <p:spTgt spid="35"/>
                                        </p:tgtEl>
                                      </p:cBhvr>
                                    </p:animEffect>
                                    <p:set>
                                      <p:cBhvr>
                                        <p:cTn id="29" dur="1" fill="hold">
                                          <p:stCondLst>
                                            <p:cond delay="999"/>
                                          </p:stCondLst>
                                        </p:cTn>
                                        <p:tgtEl>
                                          <p:spTgt spid="35"/>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childTnLst>
                                </p:cTn>
                              </p:par>
                            </p:childTnLst>
                          </p:cTn>
                        </p:par>
                        <p:par>
                          <p:cTn id="33" fill="hold">
                            <p:stCondLst>
                              <p:cond delay="5000"/>
                            </p:stCondLst>
                            <p:childTnLst>
                              <p:par>
                                <p:cTn id="34" presetID="10" presetClass="exit" presetSubtype="0" fill="hold" nodeType="afterEffect">
                                  <p:stCondLst>
                                    <p:cond delay="0"/>
                                  </p:stCondLst>
                                  <p:childTnLst>
                                    <p:animEffect transition="out" filter="fade">
                                      <p:cBhvr>
                                        <p:cTn id="35" dur="1000"/>
                                        <p:tgtEl>
                                          <p:spTgt spid="12"/>
                                        </p:tgtEl>
                                      </p:cBhvr>
                                    </p:animEffect>
                                    <p:set>
                                      <p:cBhvr>
                                        <p:cTn id="36" dur="1" fill="hold">
                                          <p:stCondLst>
                                            <p:cond delay="999"/>
                                          </p:stCondLst>
                                        </p:cTn>
                                        <p:tgtEl>
                                          <p:spTgt spid="12"/>
                                        </p:tgtEl>
                                        <p:attrNameLst>
                                          <p:attrName>style.visibility</p:attrName>
                                        </p:attrNameLst>
                                      </p:cBhvr>
                                      <p:to>
                                        <p:strVal val="hidden"/>
                                      </p:to>
                                    </p:set>
                                  </p:childTnLst>
                                </p:cTn>
                              </p:par>
                            </p:childTnLst>
                          </p:cTn>
                        </p:par>
                        <p:par>
                          <p:cTn id="37" fill="hold">
                            <p:stCondLst>
                              <p:cond delay="6000"/>
                            </p:stCondLst>
                            <p:childTnLst>
                              <p:par>
                                <p:cTn id="38" presetID="10" presetClass="exit" presetSubtype="0" fill="hold" nodeType="afterEffect">
                                  <p:stCondLst>
                                    <p:cond delay="0"/>
                                  </p:stCondLst>
                                  <p:childTnLst>
                                    <p:animEffect transition="out" filter="fade">
                                      <p:cBhvr>
                                        <p:cTn id="39" dur="1000"/>
                                        <p:tgtEl>
                                          <p:spTgt spid="32"/>
                                        </p:tgtEl>
                                      </p:cBhvr>
                                    </p:animEffect>
                                    <p:set>
                                      <p:cBhvr>
                                        <p:cTn id="40" dur="1" fill="hold">
                                          <p:stCondLst>
                                            <p:cond delay="999"/>
                                          </p:stCondLst>
                                        </p:cTn>
                                        <p:tgtEl>
                                          <p:spTgt spid="3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childTnLst>
                          </p:cTn>
                        </p:par>
                        <p:par>
                          <p:cTn id="44" fill="hold">
                            <p:stCondLst>
                              <p:cond delay="7000"/>
                            </p:stCondLst>
                            <p:childTnLst>
                              <p:par>
                                <p:cTn id="45" presetID="10" presetClass="exit" presetSubtype="0" fill="hold" nodeType="afterEffect">
                                  <p:stCondLst>
                                    <p:cond delay="0"/>
                                  </p:stCondLst>
                                  <p:childTnLst>
                                    <p:animEffect transition="out" filter="fade">
                                      <p:cBhvr>
                                        <p:cTn id="46" dur="1000"/>
                                        <p:tgtEl>
                                          <p:spTgt spid="41"/>
                                        </p:tgtEl>
                                      </p:cBhvr>
                                    </p:animEffect>
                                    <p:set>
                                      <p:cBhvr>
                                        <p:cTn id="47" dur="1" fill="hold">
                                          <p:stCondLst>
                                            <p:cond delay="999"/>
                                          </p:stCondLst>
                                        </p:cTn>
                                        <p:tgtEl>
                                          <p:spTgt spid="4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childTnLst>
                                </p:cTn>
                              </p:par>
                            </p:childTnLst>
                          </p:cTn>
                        </p:par>
                        <p:par>
                          <p:cTn id="51" fill="hold">
                            <p:stCondLst>
                              <p:cond delay="8000"/>
                            </p:stCondLst>
                            <p:childTnLst>
                              <p:par>
                                <p:cTn id="52" presetID="10" presetClass="exit" presetSubtype="0" fill="hold" nodeType="afterEffect">
                                  <p:stCondLst>
                                    <p:cond delay="0"/>
                                  </p:stCondLst>
                                  <p:childTnLst>
                                    <p:animEffect transition="out" filter="fade">
                                      <p:cBhvr>
                                        <p:cTn id="53" dur="1000"/>
                                        <p:tgtEl>
                                          <p:spTgt spid="16"/>
                                        </p:tgtEl>
                                      </p:cBhvr>
                                    </p:animEffect>
                                    <p:set>
                                      <p:cBhvr>
                                        <p:cTn id="54" dur="1" fill="hold">
                                          <p:stCondLst>
                                            <p:cond delay="999"/>
                                          </p:stCondLst>
                                        </p:cTn>
                                        <p:tgtEl>
                                          <p:spTgt spid="16"/>
                                        </p:tgtEl>
                                        <p:attrNameLst>
                                          <p:attrName>style.visibility</p:attrName>
                                        </p:attrNameLst>
                                      </p:cBhvr>
                                      <p:to>
                                        <p:strVal val="hidden"/>
                                      </p:to>
                                    </p:set>
                                  </p:childTnLst>
                                </p:cTn>
                              </p:par>
                            </p:childTnLst>
                          </p:cTn>
                        </p:par>
                        <p:par>
                          <p:cTn id="55" fill="hold">
                            <p:stCondLst>
                              <p:cond delay="9000"/>
                            </p:stCondLst>
                            <p:childTnLst>
                              <p:par>
                                <p:cTn id="56" presetID="10" presetClass="exit" presetSubtype="0" fill="hold" nodeType="afterEffect">
                                  <p:stCondLst>
                                    <p:cond delay="0"/>
                                  </p:stCondLst>
                                  <p:childTnLst>
                                    <p:animEffect transition="out" filter="fade">
                                      <p:cBhvr>
                                        <p:cTn id="57" dur="1000"/>
                                        <p:tgtEl>
                                          <p:spTgt spid="38"/>
                                        </p:tgtEl>
                                      </p:cBhvr>
                                    </p:animEffect>
                                    <p:set>
                                      <p:cBhvr>
                                        <p:cTn id="58" dur="1" fill="hold">
                                          <p:stCondLst>
                                            <p:cond delay="999"/>
                                          </p:stCondLst>
                                        </p:cTn>
                                        <p:tgtEl>
                                          <p:spTgt spid="38"/>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childTnLst>
                                </p:cTn>
                              </p:par>
                            </p:childTnLst>
                          </p:cTn>
                        </p:par>
                        <p:par>
                          <p:cTn id="62" fill="hold">
                            <p:stCondLst>
                              <p:cond delay="10000"/>
                            </p:stCondLst>
                            <p:childTnLst>
                              <p:par>
                                <p:cTn id="63" presetID="10" presetClass="exit" presetSubtype="0" fill="hold" nodeType="afterEffect">
                                  <p:stCondLst>
                                    <p:cond delay="0"/>
                                  </p:stCondLst>
                                  <p:childTnLst>
                                    <p:animEffect transition="out" filter="fade">
                                      <p:cBhvr>
                                        <p:cTn id="64" dur="1000"/>
                                        <p:tgtEl>
                                          <p:spTgt spid="47"/>
                                        </p:tgtEl>
                                      </p:cBhvr>
                                    </p:animEffect>
                                    <p:set>
                                      <p:cBhvr>
                                        <p:cTn id="65" dur="1" fill="hold">
                                          <p:stCondLst>
                                            <p:cond delay="999"/>
                                          </p:stCondLst>
                                        </p:cTn>
                                        <p:tgtEl>
                                          <p:spTgt spid="47"/>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1000"/>
                                        <p:tgtEl>
                                          <p:spTgt spid="53"/>
                                        </p:tgtEl>
                                      </p:cBhvr>
                                    </p:animEffect>
                                  </p:childTnLst>
                                </p:cTn>
                              </p:par>
                            </p:childTnLst>
                          </p:cTn>
                        </p:par>
                        <p:par>
                          <p:cTn id="69" fill="hold">
                            <p:stCondLst>
                              <p:cond delay="11000"/>
                            </p:stCondLst>
                            <p:childTnLst>
                              <p:par>
                                <p:cTn id="70" presetID="10" presetClass="exit" presetSubtype="0" fill="hold" nodeType="afterEffect">
                                  <p:stCondLst>
                                    <p:cond delay="0"/>
                                  </p:stCondLst>
                                  <p:childTnLst>
                                    <p:animEffect transition="out" filter="fad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cTn>
                              </p:par>
                            </p:childTnLst>
                          </p:cTn>
                        </p:par>
                        <p:par>
                          <p:cTn id="73" fill="hold">
                            <p:stCondLst>
                              <p:cond delay="12000"/>
                            </p:stCondLst>
                            <p:childTnLst>
                              <p:par>
                                <p:cTn id="74" presetID="10" presetClass="exit" presetSubtype="0" fill="hold" nodeType="afterEffect">
                                  <p:stCondLst>
                                    <p:cond delay="0"/>
                                  </p:stCondLst>
                                  <p:childTnLst>
                                    <p:animEffect transition="out" filter="fade">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1000"/>
                                        <p:tgtEl>
                                          <p:spTgt spid="50"/>
                                        </p:tgtEl>
                                      </p:cBhvr>
                                    </p:animEffect>
                                  </p:childTnLst>
                                </p:cTn>
                              </p:par>
                            </p:childTnLst>
                          </p:cTn>
                        </p:par>
                        <p:par>
                          <p:cTn id="80" fill="hold">
                            <p:stCondLst>
                              <p:cond delay="13000"/>
                            </p:stCondLst>
                            <p:childTnLst>
                              <p:par>
                                <p:cTn id="81" presetID="10" presetClass="exit" presetSubtype="0" fill="hold" nodeType="afterEffect">
                                  <p:stCondLst>
                                    <p:cond delay="0"/>
                                  </p:stCondLst>
                                  <p:childTnLst>
                                    <p:animEffect transition="out" filter="fade">
                                      <p:cBhvr>
                                        <p:cTn id="82" dur="1000"/>
                                        <p:tgtEl>
                                          <p:spTgt spid="53"/>
                                        </p:tgtEl>
                                      </p:cBhvr>
                                    </p:animEffect>
                                    <p:set>
                                      <p:cBhvr>
                                        <p:cTn id="83" dur="1" fill="hold">
                                          <p:stCondLst>
                                            <p:cond delay="999"/>
                                          </p:stCondLst>
                                        </p:cTn>
                                        <p:tgtEl>
                                          <p:spTgt spid="53"/>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1000"/>
                                        <p:tgtEl>
                                          <p:spTgt spid="56"/>
                                        </p:tgtEl>
                                      </p:cBhvr>
                                    </p:animEffect>
                                  </p:childTnLst>
                                </p:cTn>
                              </p:par>
                            </p:childTnLst>
                          </p:cTn>
                        </p:par>
                        <p:par>
                          <p:cTn id="87" fill="hold">
                            <p:stCondLst>
                              <p:cond delay="14000"/>
                            </p:stCondLst>
                            <p:childTnLst>
                              <p:par>
                                <p:cTn id="88" presetID="10" presetClass="exit" presetSubtype="0" fill="hold" nodeType="afterEffect">
                                  <p:stCondLst>
                                    <p:cond delay="0"/>
                                  </p:stCondLst>
                                  <p:childTnLst>
                                    <p:animEffect transition="out" filter="fade">
                                      <p:cBhvr>
                                        <p:cTn id="89" dur="1000"/>
                                        <p:tgtEl>
                                          <p:spTgt spid="27"/>
                                        </p:tgtEl>
                                      </p:cBhvr>
                                    </p:animEffect>
                                    <p:set>
                                      <p:cBhvr>
                                        <p:cTn id="90"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B1B76C-5589-427D-A87A-A050A27BB7D1}"/>
              </a:ext>
            </a:extLst>
          </p:cNvPr>
          <p:cNvSpPr>
            <a:spLocks noGrp="1"/>
          </p:cNvSpPr>
          <p:nvPr>
            <p:ph type="title"/>
          </p:nvPr>
        </p:nvSpPr>
        <p:spPr/>
        <p:txBody>
          <a:bodyPr/>
          <a:lstStyle/>
          <a:p>
            <a:r>
              <a:rPr lang="zh-CN" altLang="en-US" dirty="0"/>
              <a:t>链表的改造</a:t>
            </a:r>
            <a:r>
              <a:rPr lang="en-US" altLang="zh-CN" dirty="0"/>
              <a:t>: </a:t>
            </a:r>
            <a:r>
              <a:rPr lang="zh-CN" altLang="en-US" dirty="0"/>
              <a:t>虚拟首结点</a:t>
            </a:r>
          </a:p>
        </p:txBody>
      </p:sp>
      <p:sp>
        <p:nvSpPr>
          <p:cNvPr id="3" name="内容占位符 2">
            <a:extLst>
              <a:ext uri="{FF2B5EF4-FFF2-40B4-BE49-F238E27FC236}">
                <a16:creationId xmlns:a16="http://schemas.microsoft.com/office/drawing/2014/main" id="{309ACD57-C2B6-43CE-AB98-8B9D234ACE7D}"/>
              </a:ext>
            </a:extLst>
          </p:cNvPr>
          <p:cNvSpPr>
            <a:spLocks noGrp="1"/>
          </p:cNvSpPr>
          <p:nvPr>
            <p:ph idx="1"/>
          </p:nvPr>
        </p:nvSpPr>
        <p:spPr/>
        <p:txBody>
          <a:bodyPr/>
          <a:lstStyle/>
          <a:p>
            <a:pPr lvl="0"/>
            <a:r>
              <a:rPr lang="zh-CN" altLang="en-US" dirty="0">
                <a:solidFill>
                  <a:prstClr val="black"/>
                </a:solidFill>
              </a:rPr>
              <a:t>在链表的任意位置插入与在链表头插入的过程不一样</a:t>
            </a:r>
            <a:endParaRPr lang="en-US" altLang="zh-CN" dirty="0">
              <a:solidFill>
                <a:prstClr val="black"/>
              </a:solidFill>
            </a:endParaRPr>
          </a:p>
          <a:p>
            <a:pPr lvl="1"/>
            <a:r>
              <a:rPr lang="zh-CN" altLang="en-US" sz="2000" dirty="0">
                <a:solidFill>
                  <a:prstClr val="black"/>
                </a:solidFill>
              </a:rPr>
              <a:t>一般插入点的前面是结点，表头的前面是</a:t>
            </a:r>
            <a:r>
              <a:rPr lang="en-US" altLang="zh-CN" sz="2000" dirty="0">
                <a:solidFill>
                  <a:prstClr val="black"/>
                </a:solidFill>
              </a:rPr>
              <a:t>head</a:t>
            </a:r>
            <a:r>
              <a:rPr lang="zh-CN" altLang="en-US" sz="2000" dirty="0">
                <a:solidFill>
                  <a:prstClr val="black"/>
                </a:solidFill>
              </a:rPr>
              <a:t>指针</a:t>
            </a:r>
            <a:endParaRPr lang="en-US" altLang="zh-CN" sz="2000" dirty="0">
              <a:solidFill>
                <a:prstClr val="black"/>
              </a:solidFill>
            </a:endParaRPr>
          </a:p>
          <a:p>
            <a:pPr lvl="0"/>
            <a:r>
              <a:rPr lang="zh-CN" altLang="en-US" dirty="0">
                <a:solidFill>
                  <a:prstClr val="black"/>
                </a:solidFill>
              </a:rPr>
              <a:t>虚拟首结点：第一个结点不用</a:t>
            </a:r>
            <a:endParaRPr lang="en-US" altLang="zh-CN" dirty="0">
              <a:solidFill>
                <a:prstClr val="black"/>
              </a:solidFill>
            </a:endParaRPr>
          </a:p>
          <a:p>
            <a:pPr marL="457200" lvl="1" indent="0">
              <a:buNone/>
            </a:pPr>
            <a:endParaRPr lang="en-US" altLang="zh-CN" sz="2000" dirty="0">
              <a:solidFill>
                <a:prstClr val="black"/>
              </a:solidFill>
            </a:endParaRPr>
          </a:p>
          <a:p>
            <a:pPr lvl="1"/>
            <a:endParaRPr lang="en-US" altLang="zh-CN" sz="2000" dirty="0">
              <a:solidFill>
                <a:prstClr val="black"/>
              </a:solidFill>
            </a:endParaRPr>
          </a:p>
          <a:p>
            <a:pPr lvl="1"/>
            <a:r>
              <a:rPr lang="zh-CN" altLang="en-US" sz="2000" dirty="0">
                <a:solidFill>
                  <a:prstClr val="black"/>
                </a:solidFill>
              </a:rPr>
              <a:t>好处：只需调用一般位置插入即可，无需区分是否是首结点插入 </a:t>
            </a:r>
            <a:endParaRPr lang="en-US" altLang="zh-CN" sz="2000" dirty="0">
              <a:solidFill>
                <a:prstClr val="black"/>
              </a:solidFill>
            </a:endParaRPr>
          </a:p>
          <a:p>
            <a:pPr lvl="1"/>
            <a:endParaRPr lang="en-US" altLang="zh-CN" sz="2000" dirty="0">
              <a:solidFill>
                <a:prstClr val="black"/>
              </a:solidFill>
            </a:endParaRPr>
          </a:p>
          <a:p>
            <a:pPr lvl="1"/>
            <a:r>
              <a:rPr lang="zh-CN" altLang="en-US" sz="2000" dirty="0">
                <a:solidFill>
                  <a:prstClr val="black"/>
                </a:solidFill>
              </a:rPr>
              <a:t>链表初始化</a:t>
            </a:r>
            <a:endParaRPr lang="en-US" altLang="zh-CN" sz="2000" dirty="0">
              <a:solidFill>
                <a:prstClr val="black"/>
              </a:solidFill>
            </a:endParaRPr>
          </a:p>
          <a:p>
            <a:pPr marL="0" indent="0">
              <a:buNone/>
            </a:pPr>
            <a:endParaRPr lang="zh-CN" altLang="en-US" dirty="0"/>
          </a:p>
        </p:txBody>
      </p:sp>
      <p:grpSp>
        <p:nvGrpSpPr>
          <p:cNvPr id="4" name="组合 3">
            <a:extLst>
              <a:ext uri="{FF2B5EF4-FFF2-40B4-BE49-F238E27FC236}">
                <a16:creationId xmlns:a16="http://schemas.microsoft.com/office/drawing/2014/main" id="{31DFAA09-926B-403B-B95C-E18FDAA1DD9F}"/>
              </a:ext>
            </a:extLst>
          </p:cNvPr>
          <p:cNvGrpSpPr/>
          <p:nvPr/>
        </p:nvGrpSpPr>
        <p:grpSpPr>
          <a:xfrm>
            <a:off x="704832" y="3230873"/>
            <a:ext cx="7392086" cy="461665"/>
            <a:chOff x="3541562" y="1754091"/>
            <a:chExt cx="7392086" cy="461665"/>
          </a:xfrm>
        </p:grpSpPr>
        <p:sp>
          <p:nvSpPr>
            <p:cNvPr id="5" name="Text Box 25">
              <a:extLst>
                <a:ext uri="{FF2B5EF4-FFF2-40B4-BE49-F238E27FC236}">
                  <a16:creationId xmlns:a16="http://schemas.microsoft.com/office/drawing/2014/main" id="{6182121F-F27C-4939-B5FD-C5E9593A04F0}"/>
                </a:ext>
              </a:extLst>
            </p:cNvPr>
            <p:cNvSpPr txBox="1">
              <a:spLocks noChangeArrowheads="1"/>
            </p:cNvSpPr>
            <p:nvPr/>
          </p:nvSpPr>
          <p:spPr bwMode="auto">
            <a:xfrm>
              <a:off x="3541562" y="1754091"/>
              <a:ext cx="8190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a:t>
              </a:r>
            </a:p>
          </p:txBody>
        </p:sp>
        <p:grpSp>
          <p:nvGrpSpPr>
            <p:cNvPr id="6" name="组合 5">
              <a:extLst>
                <a:ext uri="{FF2B5EF4-FFF2-40B4-BE49-F238E27FC236}">
                  <a16:creationId xmlns:a16="http://schemas.microsoft.com/office/drawing/2014/main" id="{384233E4-4D91-499E-9A6B-6965DC406601}"/>
                </a:ext>
              </a:extLst>
            </p:cNvPr>
            <p:cNvGrpSpPr/>
            <p:nvPr/>
          </p:nvGrpSpPr>
          <p:grpSpPr>
            <a:xfrm>
              <a:off x="8487195" y="1804743"/>
              <a:ext cx="2446453" cy="370010"/>
              <a:chOff x="5274655" y="3491877"/>
              <a:chExt cx="2446453" cy="370010"/>
            </a:xfrm>
          </p:grpSpPr>
          <p:grpSp>
            <p:nvGrpSpPr>
              <p:cNvPr id="16" name="组合 15">
                <a:extLst>
                  <a:ext uri="{FF2B5EF4-FFF2-40B4-BE49-F238E27FC236}">
                    <a16:creationId xmlns:a16="http://schemas.microsoft.com/office/drawing/2014/main" id="{9D303E7B-C8B5-4591-9F13-937DB5CC5528}"/>
                  </a:ext>
                </a:extLst>
              </p:cNvPr>
              <p:cNvGrpSpPr/>
              <p:nvPr/>
            </p:nvGrpSpPr>
            <p:grpSpPr>
              <a:xfrm>
                <a:off x="5274655" y="3491877"/>
                <a:ext cx="2446453" cy="370010"/>
                <a:chOff x="4457480" y="4673732"/>
                <a:chExt cx="2446453" cy="370010"/>
              </a:xfrm>
            </p:grpSpPr>
            <p:sp>
              <p:nvSpPr>
                <p:cNvPr id="18" name="Rectangle 14">
                  <a:extLst>
                    <a:ext uri="{FF2B5EF4-FFF2-40B4-BE49-F238E27FC236}">
                      <a16:creationId xmlns:a16="http://schemas.microsoft.com/office/drawing/2014/main" id="{7D7561AC-33FB-4D53-9890-50462685F924}"/>
                    </a:ext>
                  </a:extLst>
                </p:cNvPr>
                <p:cNvSpPr>
                  <a:spLocks noChangeArrowheads="1"/>
                </p:cNvSpPr>
                <p:nvPr/>
              </p:nvSpPr>
              <p:spPr bwMode="auto">
                <a:xfrm>
                  <a:off x="4457480" y="4683379"/>
                  <a:ext cx="576262"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Rectangle 15">
                  <a:extLst>
                    <a:ext uri="{FF2B5EF4-FFF2-40B4-BE49-F238E27FC236}">
                      <a16:creationId xmlns:a16="http://schemas.microsoft.com/office/drawing/2014/main" id="{3E26E567-9DAC-4190-82BA-E4B9357302C7}"/>
                    </a:ext>
                  </a:extLst>
                </p:cNvPr>
                <p:cNvSpPr>
                  <a:spLocks noChangeArrowheads="1"/>
                </p:cNvSpPr>
                <p:nvPr/>
              </p:nvSpPr>
              <p:spPr bwMode="auto">
                <a:xfrm>
                  <a:off x="5033742" y="4683379"/>
                  <a:ext cx="576263"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Rectangle 15">
                  <a:extLst>
                    <a:ext uri="{FF2B5EF4-FFF2-40B4-BE49-F238E27FC236}">
                      <a16:creationId xmlns:a16="http://schemas.microsoft.com/office/drawing/2014/main" id="{EA4AB77F-3516-47EF-A671-6F69A3B25EB2}"/>
                    </a:ext>
                  </a:extLst>
                </p:cNvPr>
                <p:cNvSpPr>
                  <a:spLocks noChangeArrowheads="1"/>
                </p:cNvSpPr>
                <p:nvPr/>
              </p:nvSpPr>
              <p:spPr bwMode="auto">
                <a:xfrm>
                  <a:off x="6327670" y="4673732"/>
                  <a:ext cx="576263" cy="360363"/>
                </a:xfrm>
                <a:prstGeom prst="rect">
                  <a:avLst/>
                </a:prstGeom>
                <a:noFill/>
                <a:ln w="6350" cap="flat" cmpd="sng" algn="ctr">
                  <a:no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NULL</a:t>
                  </a:r>
                </a:p>
              </p:txBody>
            </p:sp>
          </p:grpSp>
          <p:sp>
            <p:nvSpPr>
              <p:cNvPr id="17" name="Line 16">
                <a:extLst>
                  <a:ext uri="{FF2B5EF4-FFF2-40B4-BE49-F238E27FC236}">
                    <a16:creationId xmlns:a16="http://schemas.microsoft.com/office/drawing/2014/main" id="{19813FD4-A664-4893-8FE4-7A6538014CD0}"/>
                  </a:ext>
                </a:extLst>
              </p:cNvPr>
              <p:cNvSpPr>
                <a:spLocks noChangeShapeType="1"/>
              </p:cNvSpPr>
              <p:nvPr/>
            </p:nvSpPr>
            <p:spPr bwMode="auto">
              <a:xfrm flipV="1">
                <a:off x="6143543" y="3680389"/>
                <a:ext cx="1003717"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7" name="组合 6">
              <a:extLst>
                <a:ext uri="{FF2B5EF4-FFF2-40B4-BE49-F238E27FC236}">
                  <a16:creationId xmlns:a16="http://schemas.microsoft.com/office/drawing/2014/main" id="{4B56E315-D13F-4F3E-8EEE-CB5790C4506A}"/>
                </a:ext>
              </a:extLst>
            </p:cNvPr>
            <p:cNvGrpSpPr/>
            <p:nvPr/>
          </p:nvGrpSpPr>
          <p:grpSpPr>
            <a:xfrm>
              <a:off x="4291352" y="1831315"/>
              <a:ext cx="1152525" cy="360363"/>
              <a:chOff x="1694049" y="2521310"/>
              <a:chExt cx="1152525" cy="360363"/>
            </a:xfrm>
          </p:grpSpPr>
          <p:sp>
            <p:nvSpPr>
              <p:cNvPr id="14" name="Rectangle 14">
                <a:extLst>
                  <a:ext uri="{FF2B5EF4-FFF2-40B4-BE49-F238E27FC236}">
                    <a16:creationId xmlns:a16="http://schemas.microsoft.com/office/drawing/2014/main" id="{9073BC40-7EDE-4399-A35C-40852B52D221}"/>
                  </a:ext>
                </a:extLst>
              </p:cNvPr>
              <p:cNvSpPr>
                <a:spLocks noChangeArrowheads="1"/>
              </p:cNvSpPr>
              <p:nvPr/>
            </p:nvSpPr>
            <p:spPr bwMode="auto">
              <a:xfrm>
                <a:off x="1694049" y="2521310"/>
                <a:ext cx="576262"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不用</a:t>
                </a: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Rectangle 15">
                <a:extLst>
                  <a:ext uri="{FF2B5EF4-FFF2-40B4-BE49-F238E27FC236}">
                    <a16:creationId xmlns:a16="http://schemas.microsoft.com/office/drawing/2014/main" id="{BA2794F2-BB61-4236-B1A1-764910A66028}"/>
                  </a:ext>
                </a:extLst>
              </p:cNvPr>
              <p:cNvSpPr>
                <a:spLocks noChangeArrowheads="1"/>
              </p:cNvSpPr>
              <p:nvPr/>
            </p:nvSpPr>
            <p:spPr bwMode="auto">
              <a:xfrm>
                <a:off x="2270311" y="2521310"/>
                <a:ext cx="576263"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8" name="Line 16">
              <a:extLst>
                <a:ext uri="{FF2B5EF4-FFF2-40B4-BE49-F238E27FC236}">
                  <a16:creationId xmlns:a16="http://schemas.microsoft.com/office/drawing/2014/main" id="{8AFE9407-F1BF-46AB-BDD4-81E7CABA26F1}"/>
                </a:ext>
              </a:extLst>
            </p:cNvPr>
            <p:cNvSpPr>
              <a:spLocks noChangeShapeType="1"/>
            </p:cNvSpPr>
            <p:nvPr/>
          </p:nvSpPr>
          <p:spPr bwMode="auto">
            <a:xfrm flipV="1">
              <a:off x="5181601" y="2004035"/>
              <a:ext cx="76926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9" name="组合 8">
              <a:extLst>
                <a:ext uri="{FF2B5EF4-FFF2-40B4-BE49-F238E27FC236}">
                  <a16:creationId xmlns:a16="http://schemas.microsoft.com/office/drawing/2014/main" id="{EDE139FA-DC92-4310-BB06-BFDABC367401}"/>
                </a:ext>
              </a:extLst>
            </p:cNvPr>
            <p:cNvGrpSpPr/>
            <p:nvPr/>
          </p:nvGrpSpPr>
          <p:grpSpPr>
            <a:xfrm>
              <a:off x="5950862" y="1806280"/>
              <a:ext cx="2536333" cy="360363"/>
              <a:chOff x="5274655" y="3501524"/>
              <a:chExt cx="2536333" cy="360363"/>
            </a:xfrm>
          </p:grpSpPr>
          <p:grpSp>
            <p:nvGrpSpPr>
              <p:cNvPr id="10" name="组合 9">
                <a:extLst>
                  <a:ext uri="{FF2B5EF4-FFF2-40B4-BE49-F238E27FC236}">
                    <a16:creationId xmlns:a16="http://schemas.microsoft.com/office/drawing/2014/main" id="{0836F389-19C1-4634-A36A-5BD7F36FC254}"/>
                  </a:ext>
                </a:extLst>
              </p:cNvPr>
              <p:cNvGrpSpPr/>
              <p:nvPr/>
            </p:nvGrpSpPr>
            <p:grpSpPr>
              <a:xfrm>
                <a:off x="5274655" y="3501524"/>
                <a:ext cx="1152525" cy="360363"/>
                <a:chOff x="4457480" y="4683379"/>
                <a:chExt cx="1152525" cy="360363"/>
              </a:xfrm>
            </p:grpSpPr>
            <p:sp>
              <p:nvSpPr>
                <p:cNvPr id="12" name="Rectangle 14">
                  <a:extLst>
                    <a:ext uri="{FF2B5EF4-FFF2-40B4-BE49-F238E27FC236}">
                      <a16:creationId xmlns:a16="http://schemas.microsoft.com/office/drawing/2014/main" id="{04A72F8D-439B-4A1C-890F-0E92ADA499E4}"/>
                    </a:ext>
                  </a:extLst>
                </p:cNvPr>
                <p:cNvSpPr>
                  <a:spLocks noChangeArrowheads="1"/>
                </p:cNvSpPr>
                <p:nvPr/>
              </p:nvSpPr>
              <p:spPr bwMode="auto">
                <a:xfrm>
                  <a:off x="4457480" y="4683379"/>
                  <a:ext cx="576262"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Rectangle 15">
                  <a:extLst>
                    <a:ext uri="{FF2B5EF4-FFF2-40B4-BE49-F238E27FC236}">
                      <a16:creationId xmlns:a16="http://schemas.microsoft.com/office/drawing/2014/main" id="{CCACD18C-6B3C-4D1A-9F91-F0C1050EAD73}"/>
                    </a:ext>
                  </a:extLst>
                </p:cNvPr>
                <p:cNvSpPr>
                  <a:spLocks noChangeArrowheads="1"/>
                </p:cNvSpPr>
                <p:nvPr/>
              </p:nvSpPr>
              <p:spPr bwMode="auto">
                <a:xfrm>
                  <a:off x="5033742" y="4683379"/>
                  <a:ext cx="576263"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11" name="Line 16">
                <a:extLst>
                  <a:ext uri="{FF2B5EF4-FFF2-40B4-BE49-F238E27FC236}">
                    <a16:creationId xmlns:a16="http://schemas.microsoft.com/office/drawing/2014/main" id="{AA44597D-C9F5-4406-957A-B7A997C88E8C}"/>
                  </a:ext>
                </a:extLst>
              </p:cNvPr>
              <p:cNvSpPr>
                <a:spLocks noChangeShapeType="1"/>
              </p:cNvSpPr>
              <p:nvPr/>
            </p:nvSpPr>
            <p:spPr bwMode="auto">
              <a:xfrm flipV="1">
                <a:off x="6143543" y="3688499"/>
                <a:ext cx="1667445" cy="0"/>
              </a:xfrm>
              <a:prstGeom prst="line">
                <a:avLst/>
              </a:prstGeom>
              <a:noFill/>
              <a:ln w="9525">
                <a:solidFill>
                  <a:sysClr val="windowText" lastClr="00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grpSp>
      <p:sp>
        <p:nvSpPr>
          <p:cNvPr id="21" name="卷形: 垂直 20">
            <a:extLst>
              <a:ext uri="{FF2B5EF4-FFF2-40B4-BE49-F238E27FC236}">
                <a16:creationId xmlns:a16="http://schemas.microsoft.com/office/drawing/2014/main" id="{652DBF0A-4488-4384-9690-B9B8D5EFB5F7}"/>
              </a:ext>
            </a:extLst>
          </p:cNvPr>
          <p:cNvSpPr/>
          <p:nvPr/>
        </p:nvSpPr>
        <p:spPr bwMode="auto">
          <a:xfrm>
            <a:off x="704832" y="5370941"/>
            <a:ext cx="4270298" cy="801368"/>
          </a:xfrm>
          <a:prstGeom prst="verticalScroll">
            <a:avLst>
              <a:gd name="adj" fmla="val 1563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head;</a:t>
            </a:r>
          </a:p>
        </p:txBody>
      </p:sp>
      <p:grpSp>
        <p:nvGrpSpPr>
          <p:cNvPr id="22" name="组合 21">
            <a:extLst>
              <a:ext uri="{FF2B5EF4-FFF2-40B4-BE49-F238E27FC236}">
                <a16:creationId xmlns:a16="http://schemas.microsoft.com/office/drawing/2014/main" id="{2711BFF5-354F-4A9B-AD1B-35685C258A48}"/>
              </a:ext>
            </a:extLst>
          </p:cNvPr>
          <p:cNvGrpSpPr/>
          <p:nvPr/>
        </p:nvGrpSpPr>
        <p:grpSpPr>
          <a:xfrm>
            <a:off x="5195832" y="5540792"/>
            <a:ext cx="3060548" cy="461665"/>
            <a:chOff x="7070801" y="4136204"/>
            <a:chExt cx="3060548" cy="461665"/>
          </a:xfrm>
        </p:grpSpPr>
        <p:sp>
          <p:nvSpPr>
            <p:cNvPr id="23" name="Text Box 25">
              <a:extLst>
                <a:ext uri="{FF2B5EF4-FFF2-40B4-BE49-F238E27FC236}">
                  <a16:creationId xmlns:a16="http://schemas.microsoft.com/office/drawing/2014/main" id="{996A575B-6253-4722-9E51-CBE8E89C0C60}"/>
                </a:ext>
              </a:extLst>
            </p:cNvPr>
            <p:cNvSpPr txBox="1">
              <a:spLocks noChangeArrowheads="1"/>
            </p:cNvSpPr>
            <p:nvPr/>
          </p:nvSpPr>
          <p:spPr bwMode="auto">
            <a:xfrm>
              <a:off x="7070801" y="4136204"/>
              <a:ext cx="8190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a:t>
              </a:r>
            </a:p>
          </p:txBody>
        </p:sp>
        <p:sp>
          <p:nvSpPr>
            <p:cNvPr id="24" name="Rectangle 15">
              <a:extLst>
                <a:ext uri="{FF2B5EF4-FFF2-40B4-BE49-F238E27FC236}">
                  <a16:creationId xmlns:a16="http://schemas.microsoft.com/office/drawing/2014/main" id="{FDE69863-9EFA-46F7-92BF-DF390BD3385F}"/>
                </a:ext>
              </a:extLst>
            </p:cNvPr>
            <p:cNvSpPr>
              <a:spLocks noChangeArrowheads="1"/>
            </p:cNvSpPr>
            <p:nvPr/>
          </p:nvSpPr>
          <p:spPr bwMode="auto">
            <a:xfrm>
              <a:off x="9323920" y="4186856"/>
              <a:ext cx="807429" cy="360363"/>
            </a:xfrm>
            <a:prstGeom prst="rect">
              <a:avLst/>
            </a:prstGeom>
            <a:noFill/>
            <a:ln w="6350" cap="flat" cmpd="sng" algn="ctr">
              <a:no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NULL</a:t>
              </a:r>
            </a:p>
          </p:txBody>
        </p:sp>
        <p:grpSp>
          <p:nvGrpSpPr>
            <p:cNvPr id="25" name="组合 24">
              <a:extLst>
                <a:ext uri="{FF2B5EF4-FFF2-40B4-BE49-F238E27FC236}">
                  <a16:creationId xmlns:a16="http://schemas.microsoft.com/office/drawing/2014/main" id="{75BA812A-BB18-43AE-8EFE-1948065C274A}"/>
                </a:ext>
              </a:extLst>
            </p:cNvPr>
            <p:cNvGrpSpPr/>
            <p:nvPr/>
          </p:nvGrpSpPr>
          <p:grpSpPr>
            <a:xfrm>
              <a:off x="7822331" y="4202650"/>
              <a:ext cx="1152525" cy="360363"/>
              <a:chOff x="1694049" y="2521310"/>
              <a:chExt cx="1152525" cy="360363"/>
            </a:xfrm>
          </p:grpSpPr>
          <p:sp>
            <p:nvSpPr>
              <p:cNvPr id="27" name="Rectangle 14">
                <a:extLst>
                  <a:ext uri="{FF2B5EF4-FFF2-40B4-BE49-F238E27FC236}">
                    <a16:creationId xmlns:a16="http://schemas.microsoft.com/office/drawing/2014/main" id="{086D4077-8362-410B-817A-308947A8DAC1}"/>
                  </a:ext>
                </a:extLst>
              </p:cNvPr>
              <p:cNvSpPr>
                <a:spLocks noChangeArrowheads="1"/>
              </p:cNvSpPr>
              <p:nvPr/>
            </p:nvSpPr>
            <p:spPr bwMode="auto">
              <a:xfrm>
                <a:off x="1694049" y="2521310"/>
                <a:ext cx="576262"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不用</a:t>
                </a: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Rectangle 15">
                <a:extLst>
                  <a:ext uri="{FF2B5EF4-FFF2-40B4-BE49-F238E27FC236}">
                    <a16:creationId xmlns:a16="http://schemas.microsoft.com/office/drawing/2014/main" id="{669E1F3E-193F-45C7-9ECB-0626E3971CE5}"/>
                  </a:ext>
                </a:extLst>
              </p:cNvPr>
              <p:cNvSpPr>
                <a:spLocks noChangeArrowheads="1"/>
              </p:cNvSpPr>
              <p:nvPr/>
            </p:nvSpPr>
            <p:spPr bwMode="auto">
              <a:xfrm>
                <a:off x="2270311" y="2521310"/>
                <a:ext cx="576263"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26" name="Line 16">
              <a:extLst>
                <a:ext uri="{FF2B5EF4-FFF2-40B4-BE49-F238E27FC236}">
                  <a16:creationId xmlns:a16="http://schemas.microsoft.com/office/drawing/2014/main" id="{5CF39C48-F750-4CD4-96F4-C892DB620D52}"/>
                </a:ext>
              </a:extLst>
            </p:cNvPr>
            <p:cNvSpPr>
              <a:spLocks noChangeShapeType="1"/>
            </p:cNvSpPr>
            <p:nvPr/>
          </p:nvSpPr>
          <p:spPr bwMode="auto">
            <a:xfrm flipV="1">
              <a:off x="8649022" y="4375370"/>
              <a:ext cx="674898"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5410621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786EC-E34C-4C2B-B26D-EAB1142FCC92}"/>
              </a:ext>
            </a:extLst>
          </p:cNvPr>
          <p:cNvSpPr>
            <a:spLocks noGrp="1"/>
          </p:cNvSpPr>
          <p:nvPr>
            <p:ph type="title"/>
          </p:nvPr>
        </p:nvSpPr>
        <p:spPr/>
        <p:txBody>
          <a:bodyPr/>
          <a:lstStyle/>
          <a:p>
            <a:r>
              <a:rPr lang="zh-CN" altLang="en-US" dirty="0"/>
              <a:t>链表的改造</a:t>
            </a:r>
            <a:r>
              <a:rPr lang="en-US" altLang="zh-CN" dirty="0"/>
              <a:t>: </a:t>
            </a:r>
            <a:r>
              <a:rPr lang="zh-CN" altLang="en-US" dirty="0"/>
              <a:t>双向链表</a:t>
            </a:r>
          </a:p>
        </p:txBody>
      </p:sp>
      <p:sp>
        <p:nvSpPr>
          <p:cNvPr id="3" name="内容占位符 2">
            <a:extLst>
              <a:ext uri="{FF2B5EF4-FFF2-40B4-BE49-F238E27FC236}">
                <a16:creationId xmlns:a16="http://schemas.microsoft.com/office/drawing/2014/main" id="{ECFE4051-6A40-49DF-9B8A-AA6B481DA0AD}"/>
              </a:ext>
            </a:extLst>
          </p:cNvPr>
          <p:cNvSpPr>
            <a:spLocks noGrp="1"/>
          </p:cNvSpPr>
          <p:nvPr>
            <p:ph idx="1"/>
          </p:nvPr>
        </p:nvSpPr>
        <p:spPr/>
        <p:txBody>
          <a:bodyPr/>
          <a:lstStyle/>
          <a:p>
            <a:pPr lvl="0"/>
            <a:r>
              <a:rPr lang="zh-CN" altLang="en-US" dirty="0">
                <a:solidFill>
                  <a:prstClr val="black"/>
                </a:solidFill>
              </a:rPr>
              <a:t>访问链表时，经常会遇到“求上一个结点”的问题</a:t>
            </a:r>
            <a:endParaRPr lang="en-US" altLang="zh-CN"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marL="457200" lvl="1" indent="0">
              <a:buNone/>
            </a:pPr>
            <a:endParaRPr lang="en-US" altLang="zh-CN" sz="2400" dirty="0">
              <a:solidFill>
                <a:prstClr val="black"/>
              </a:solidFill>
            </a:endParaRPr>
          </a:p>
          <a:p>
            <a:pPr lvl="1"/>
            <a:r>
              <a:rPr lang="zh-CN" altLang="en-US" sz="2000" dirty="0">
                <a:solidFill>
                  <a:prstClr val="black"/>
                </a:solidFill>
              </a:rPr>
              <a:t>优点：节省查询时间；算法更灵活</a:t>
            </a:r>
            <a:endParaRPr lang="en-US" altLang="zh-CN" sz="2000" dirty="0">
              <a:solidFill>
                <a:prstClr val="black"/>
              </a:solidFill>
            </a:endParaRPr>
          </a:p>
          <a:p>
            <a:pPr lvl="1"/>
            <a:r>
              <a:rPr lang="zh-CN" altLang="en-US" sz="2000" dirty="0">
                <a:solidFill>
                  <a:prstClr val="black"/>
                </a:solidFill>
              </a:rPr>
              <a:t>代价：要付出多一倍的指针存储空间</a:t>
            </a:r>
            <a:endParaRPr lang="zh-CN" altLang="en-US" sz="1800" dirty="0"/>
          </a:p>
        </p:txBody>
      </p:sp>
      <p:sp>
        <p:nvSpPr>
          <p:cNvPr id="4" name="卷形: 垂直 3">
            <a:extLst>
              <a:ext uri="{FF2B5EF4-FFF2-40B4-BE49-F238E27FC236}">
                <a16:creationId xmlns:a16="http://schemas.microsoft.com/office/drawing/2014/main" id="{47D613DB-277E-4F91-8E52-147CFD72515E}"/>
              </a:ext>
            </a:extLst>
          </p:cNvPr>
          <p:cNvSpPr/>
          <p:nvPr/>
        </p:nvSpPr>
        <p:spPr bwMode="auto">
          <a:xfrm>
            <a:off x="2681128" y="2271877"/>
            <a:ext cx="4575822" cy="1804549"/>
          </a:xfrm>
          <a:prstGeom prst="verticalScroll">
            <a:avLst>
              <a:gd name="adj" fmla="val 8695"/>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num;</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a:t>
            </a:r>
            <a:r>
              <a:rPr kumimoji="0" lang="en-US" altLang="zh-CN" sz="2400" b="0"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*next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*forward</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p:txBody>
      </p:sp>
      <p:sp>
        <p:nvSpPr>
          <p:cNvPr id="5" name="Text Box 25">
            <a:extLst>
              <a:ext uri="{FF2B5EF4-FFF2-40B4-BE49-F238E27FC236}">
                <a16:creationId xmlns:a16="http://schemas.microsoft.com/office/drawing/2014/main" id="{C9D4BB7E-A88B-4173-969F-7E85AF627563}"/>
              </a:ext>
            </a:extLst>
          </p:cNvPr>
          <p:cNvSpPr txBox="1">
            <a:spLocks noChangeArrowheads="1"/>
          </p:cNvSpPr>
          <p:nvPr/>
        </p:nvSpPr>
        <p:spPr bwMode="auto">
          <a:xfrm>
            <a:off x="7672559" y="4556457"/>
            <a:ext cx="1032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NULL</a:t>
            </a:r>
          </a:p>
        </p:txBody>
      </p:sp>
      <p:grpSp>
        <p:nvGrpSpPr>
          <p:cNvPr id="6" name="组合 5">
            <a:extLst>
              <a:ext uri="{FF2B5EF4-FFF2-40B4-BE49-F238E27FC236}">
                <a16:creationId xmlns:a16="http://schemas.microsoft.com/office/drawing/2014/main" id="{57DA28D3-D9F9-4248-91B9-88A2695F180F}"/>
              </a:ext>
            </a:extLst>
          </p:cNvPr>
          <p:cNvGrpSpPr/>
          <p:nvPr/>
        </p:nvGrpSpPr>
        <p:grpSpPr>
          <a:xfrm>
            <a:off x="1020847" y="4100084"/>
            <a:ext cx="1072011" cy="532067"/>
            <a:chOff x="1028044" y="4181418"/>
            <a:chExt cx="1072011" cy="532067"/>
          </a:xfrm>
        </p:grpSpPr>
        <p:sp>
          <p:nvSpPr>
            <p:cNvPr id="7" name="Line 13">
              <a:extLst>
                <a:ext uri="{FF2B5EF4-FFF2-40B4-BE49-F238E27FC236}">
                  <a16:creationId xmlns:a16="http://schemas.microsoft.com/office/drawing/2014/main" id="{9E7E97DD-D3B6-4365-99C4-EBF5D3F394DD}"/>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8" name="Text Box 25">
              <a:extLst>
                <a:ext uri="{FF2B5EF4-FFF2-40B4-BE49-F238E27FC236}">
                  <a16:creationId xmlns:a16="http://schemas.microsoft.com/office/drawing/2014/main" id="{5DC3B5C5-5809-4D21-8348-7391CE5881AF}"/>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sp>
        <p:nvSpPr>
          <p:cNvPr id="9" name="Text Box 25">
            <a:extLst>
              <a:ext uri="{FF2B5EF4-FFF2-40B4-BE49-F238E27FC236}">
                <a16:creationId xmlns:a16="http://schemas.microsoft.com/office/drawing/2014/main" id="{7B56DA46-0628-4594-A569-D3A769F751CD}"/>
              </a:ext>
            </a:extLst>
          </p:cNvPr>
          <p:cNvSpPr txBox="1">
            <a:spLocks noChangeArrowheads="1"/>
          </p:cNvSpPr>
          <p:nvPr/>
        </p:nvSpPr>
        <p:spPr bwMode="auto">
          <a:xfrm>
            <a:off x="650631" y="5054382"/>
            <a:ext cx="1032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NULL</a:t>
            </a:r>
          </a:p>
        </p:txBody>
      </p:sp>
      <p:grpSp>
        <p:nvGrpSpPr>
          <p:cNvPr id="10" name="组合 9">
            <a:extLst>
              <a:ext uri="{FF2B5EF4-FFF2-40B4-BE49-F238E27FC236}">
                <a16:creationId xmlns:a16="http://schemas.microsoft.com/office/drawing/2014/main" id="{64FF867E-E935-4FBD-8D56-B8A5373215B8}"/>
              </a:ext>
            </a:extLst>
          </p:cNvPr>
          <p:cNvGrpSpPr/>
          <p:nvPr/>
        </p:nvGrpSpPr>
        <p:grpSpPr>
          <a:xfrm>
            <a:off x="2076251" y="4607109"/>
            <a:ext cx="5083800" cy="370399"/>
            <a:chOff x="2493678" y="4011647"/>
            <a:chExt cx="5083800" cy="370399"/>
          </a:xfrm>
        </p:grpSpPr>
        <p:grpSp>
          <p:nvGrpSpPr>
            <p:cNvPr id="11" name="组合 10">
              <a:extLst>
                <a:ext uri="{FF2B5EF4-FFF2-40B4-BE49-F238E27FC236}">
                  <a16:creationId xmlns:a16="http://schemas.microsoft.com/office/drawing/2014/main" id="{C972C977-DDB2-4DDF-9493-8D7808234DE2}"/>
                </a:ext>
              </a:extLst>
            </p:cNvPr>
            <p:cNvGrpSpPr/>
            <p:nvPr/>
          </p:nvGrpSpPr>
          <p:grpSpPr>
            <a:xfrm>
              <a:off x="2493678" y="4021680"/>
              <a:ext cx="1350000" cy="360366"/>
              <a:chOff x="1665003" y="4708942"/>
              <a:chExt cx="1350000" cy="360366"/>
            </a:xfrm>
          </p:grpSpPr>
          <p:sp>
            <p:nvSpPr>
              <p:cNvPr id="24" name="Rectangle 14">
                <a:extLst>
                  <a:ext uri="{FF2B5EF4-FFF2-40B4-BE49-F238E27FC236}">
                    <a16:creationId xmlns:a16="http://schemas.microsoft.com/office/drawing/2014/main" id="{208D4855-73F7-4E2B-8BEA-F765C5C98DC7}"/>
                  </a:ext>
                </a:extLst>
              </p:cNvPr>
              <p:cNvSpPr>
                <a:spLocks noChangeArrowheads="1"/>
              </p:cNvSpPr>
              <p:nvPr/>
            </p:nvSpPr>
            <p:spPr bwMode="auto">
              <a:xfrm>
                <a:off x="1665003" y="470894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5" name="Rectangle 15">
                <a:extLst>
                  <a:ext uri="{FF2B5EF4-FFF2-40B4-BE49-F238E27FC236}">
                    <a16:creationId xmlns:a16="http://schemas.microsoft.com/office/drawing/2014/main" id="{61F5A733-2B1B-499C-921F-95690D036839}"/>
                  </a:ext>
                </a:extLst>
              </p:cNvPr>
              <p:cNvSpPr>
                <a:spLocks noChangeArrowheads="1"/>
              </p:cNvSpPr>
              <p:nvPr/>
            </p:nvSpPr>
            <p:spPr bwMode="auto">
              <a:xfrm>
                <a:off x="2115003" y="470894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6" name="Rectangle 15">
                <a:extLst>
                  <a:ext uri="{FF2B5EF4-FFF2-40B4-BE49-F238E27FC236}">
                    <a16:creationId xmlns:a16="http://schemas.microsoft.com/office/drawing/2014/main" id="{7C81D4E8-A11B-4CD9-91D2-882ADB0CEB11}"/>
                  </a:ext>
                </a:extLst>
              </p:cNvPr>
              <p:cNvSpPr>
                <a:spLocks noChangeArrowheads="1"/>
              </p:cNvSpPr>
              <p:nvPr/>
            </p:nvSpPr>
            <p:spPr bwMode="auto">
              <a:xfrm>
                <a:off x="2565003" y="4708942"/>
                <a:ext cx="450000" cy="360363"/>
              </a:xfrm>
              <a:prstGeom prst="rect">
                <a:avLst/>
              </a:prstGeom>
              <a:gradFill rotWithShape="1">
                <a:gsLst>
                  <a:gs pos="0">
                    <a:srgbClr val="954F72">
                      <a:lumMod val="110000"/>
                      <a:satMod val="105000"/>
                      <a:tint val="67000"/>
                    </a:srgbClr>
                  </a:gs>
                  <a:gs pos="50000">
                    <a:srgbClr val="954F72">
                      <a:lumMod val="105000"/>
                      <a:satMod val="103000"/>
                      <a:tint val="73000"/>
                    </a:srgbClr>
                  </a:gs>
                  <a:gs pos="100000">
                    <a:srgbClr val="954F72">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组合 11">
              <a:extLst>
                <a:ext uri="{FF2B5EF4-FFF2-40B4-BE49-F238E27FC236}">
                  <a16:creationId xmlns:a16="http://schemas.microsoft.com/office/drawing/2014/main" id="{C3BE702A-4EA2-4F55-B55B-47E59F2605F6}"/>
                </a:ext>
              </a:extLst>
            </p:cNvPr>
            <p:cNvGrpSpPr/>
            <p:nvPr/>
          </p:nvGrpSpPr>
          <p:grpSpPr>
            <a:xfrm>
              <a:off x="4360578" y="4021679"/>
              <a:ext cx="1350000" cy="360366"/>
              <a:chOff x="1665003" y="4708942"/>
              <a:chExt cx="1350000" cy="360366"/>
            </a:xfrm>
          </p:grpSpPr>
          <p:sp>
            <p:nvSpPr>
              <p:cNvPr id="21" name="Rectangle 14">
                <a:extLst>
                  <a:ext uri="{FF2B5EF4-FFF2-40B4-BE49-F238E27FC236}">
                    <a16:creationId xmlns:a16="http://schemas.microsoft.com/office/drawing/2014/main" id="{5C4AFD8A-02D0-4E33-873A-97F285D8C852}"/>
                  </a:ext>
                </a:extLst>
              </p:cNvPr>
              <p:cNvSpPr>
                <a:spLocks noChangeArrowheads="1"/>
              </p:cNvSpPr>
              <p:nvPr/>
            </p:nvSpPr>
            <p:spPr bwMode="auto">
              <a:xfrm>
                <a:off x="1665003" y="470894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2" name="Rectangle 15">
                <a:extLst>
                  <a:ext uri="{FF2B5EF4-FFF2-40B4-BE49-F238E27FC236}">
                    <a16:creationId xmlns:a16="http://schemas.microsoft.com/office/drawing/2014/main" id="{112696E6-EFC4-404F-A731-B53F9ED06449}"/>
                  </a:ext>
                </a:extLst>
              </p:cNvPr>
              <p:cNvSpPr>
                <a:spLocks noChangeArrowheads="1"/>
              </p:cNvSpPr>
              <p:nvPr/>
            </p:nvSpPr>
            <p:spPr bwMode="auto">
              <a:xfrm>
                <a:off x="2115003" y="470894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3" name="Rectangle 15">
                <a:extLst>
                  <a:ext uri="{FF2B5EF4-FFF2-40B4-BE49-F238E27FC236}">
                    <a16:creationId xmlns:a16="http://schemas.microsoft.com/office/drawing/2014/main" id="{BAE91509-F358-4730-B886-767899FEE0BC}"/>
                  </a:ext>
                </a:extLst>
              </p:cNvPr>
              <p:cNvSpPr>
                <a:spLocks noChangeArrowheads="1"/>
              </p:cNvSpPr>
              <p:nvPr/>
            </p:nvSpPr>
            <p:spPr bwMode="auto">
              <a:xfrm>
                <a:off x="2565003" y="4708942"/>
                <a:ext cx="450000" cy="360363"/>
              </a:xfrm>
              <a:prstGeom prst="rect">
                <a:avLst/>
              </a:prstGeom>
              <a:gradFill rotWithShape="1">
                <a:gsLst>
                  <a:gs pos="0">
                    <a:srgbClr val="954F72">
                      <a:lumMod val="110000"/>
                      <a:satMod val="105000"/>
                      <a:tint val="67000"/>
                    </a:srgbClr>
                  </a:gs>
                  <a:gs pos="50000">
                    <a:srgbClr val="954F72">
                      <a:lumMod val="105000"/>
                      <a:satMod val="103000"/>
                      <a:tint val="73000"/>
                    </a:srgbClr>
                  </a:gs>
                  <a:gs pos="100000">
                    <a:srgbClr val="954F72">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3" name="组合 12">
              <a:extLst>
                <a:ext uri="{FF2B5EF4-FFF2-40B4-BE49-F238E27FC236}">
                  <a16:creationId xmlns:a16="http://schemas.microsoft.com/office/drawing/2014/main" id="{68BB5A0E-B380-44ED-925B-B59999A3A206}"/>
                </a:ext>
              </a:extLst>
            </p:cNvPr>
            <p:cNvGrpSpPr/>
            <p:nvPr/>
          </p:nvGrpSpPr>
          <p:grpSpPr>
            <a:xfrm>
              <a:off x="6227478" y="4011647"/>
              <a:ext cx="1350000" cy="360366"/>
              <a:chOff x="1665003" y="4708942"/>
              <a:chExt cx="1350000" cy="360366"/>
            </a:xfrm>
          </p:grpSpPr>
          <p:sp>
            <p:nvSpPr>
              <p:cNvPr id="18" name="Rectangle 14">
                <a:extLst>
                  <a:ext uri="{FF2B5EF4-FFF2-40B4-BE49-F238E27FC236}">
                    <a16:creationId xmlns:a16="http://schemas.microsoft.com/office/drawing/2014/main" id="{313A2463-B1FB-4F10-8555-D35483445326}"/>
                  </a:ext>
                </a:extLst>
              </p:cNvPr>
              <p:cNvSpPr>
                <a:spLocks noChangeArrowheads="1"/>
              </p:cNvSpPr>
              <p:nvPr/>
            </p:nvSpPr>
            <p:spPr bwMode="auto">
              <a:xfrm>
                <a:off x="1665003" y="4708945"/>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9" name="Rectangle 15">
                <a:extLst>
                  <a:ext uri="{FF2B5EF4-FFF2-40B4-BE49-F238E27FC236}">
                    <a16:creationId xmlns:a16="http://schemas.microsoft.com/office/drawing/2014/main" id="{733FC08B-40FC-458D-A3E3-9038AC54EF0A}"/>
                  </a:ext>
                </a:extLst>
              </p:cNvPr>
              <p:cNvSpPr>
                <a:spLocks noChangeArrowheads="1"/>
              </p:cNvSpPr>
              <p:nvPr/>
            </p:nvSpPr>
            <p:spPr bwMode="auto">
              <a:xfrm>
                <a:off x="2115003" y="4708945"/>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0" name="Rectangle 15">
                <a:extLst>
                  <a:ext uri="{FF2B5EF4-FFF2-40B4-BE49-F238E27FC236}">
                    <a16:creationId xmlns:a16="http://schemas.microsoft.com/office/drawing/2014/main" id="{CF7E1B9F-F0CE-4ED7-B98A-C0B14D8B1718}"/>
                  </a:ext>
                </a:extLst>
              </p:cNvPr>
              <p:cNvSpPr>
                <a:spLocks noChangeArrowheads="1"/>
              </p:cNvSpPr>
              <p:nvPr/>
            </p:nvSpPr>
            <p:spPr bwMode="auto">
              <a:xfrm>
                <a:off x="2565003" y="4708942"/>
                <a:ext cx="450000" cy="360363"/>
              </a:xfrm>
              <a:prstGeom prst="rect">
                <a:avLst/>
              </a:prstGeom>
              <a:gradFill rotWithShape="1">
                <a:gsLst>
                  <a:gs pos="0">
                    <a:srgbClr val="954F72">
                      <a:lumMod val="110000"/>
                      <a:satMod val="105000"/>
                      <a:tint val="67000"/>
                    </a:srgbClr>
                  </a:gs>
                  <a:gs pos="50000">
                    <a:srgbClr val="954F72">
                      <a:lumMod val="105000"/>
                      <a:satMod val="103000"/>
                      <a:tint val="73000"/>
                    </a:srgbClr>
                  </a:gs>
                  <a:gs pos="100000">
                    <a:srgbClr val="954F72">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Calibri"/>
                  <a:ea typeface="微软雅黑"/>
                  <a:cs typeface="+mn-cs"/>
                </a:endParaRPr>
              </a:p>
            </p:txBody>
          </p:sp>
        </p:grpSp>
      </p:grpSp>
      <p:grpSp>
        <p:nvGrpSpPr>
          <p:cNvPr id="27" name="组合 26">
            <a:extLst>
              <a:ext uri="{FF2B5EF4-FFF2-40B4-BE49-F238E27FC236}">
                <a16:creationId xmlns:a16="http://schemas.microsoft.com/office/drawing/2014/main" id="{B60FF42B-71AC-4151-9212-0DD3106E7C95}"/>
              </a:ext>
            </a:extLst>
          </p:cNvPr>
          <p:cNvGrpSpPr/>
          <p:nvPr/>
        </p:nvGrpSpPr>
        <p:grpSpPr>
          <a:xfrm>
            <a:off x="2754714" y="4367707"/>
            <a:ext cx="4922237" cy="429613"/>
            <a:chOff x="3172141" y="3772245"/>
            <a:chExt cx="4922237" cy="429613"/>
          </a:xfrm>
        </p:grpSpPr>
        <p:sp>
          <p:nvSpPr>
            <p:cNvPr id="28" name="任意多边形: 形状 27">
              <a:extLst>
                <a:ext uri="{FF2B5EF4-FFF2-40B4-BE49-F238E27FC236}">
                  <a16:creationId xmlns:a16="http://schemas.microsoft.com/office/drawing/2014/main" id="{8BF298FF-4301-43FB-8D8A-D7A40F6B5C7F}"/>
                </a:ext>
              </a:extLst>
            </p:cNvPr>
            <p:cNvSpPr/>
            <p:nvPr/>
          </p:nvSpPr>
          <p:spPr bwMode="auto">
            <a:xfrm flipV="1">
              <a:off x="3172141" y="3802013"/>
              <a:ext cx="1188437" cy="399845"/>
            </a:xfrm>
            <a:custGeom>
              <a:avLst/>
              <a:gdLst>
                <a:gd name="connsiteX0" fmla="*/ 0 w 1622323"/>
                <a:gd name="connsiteY0" fmla="*/ 0 h 481781"/>
                <a:gd name="connsiteX1" fmla="*/ 39329 w 1622323"/>
                <a:gd name="connsiteY1" fmla="*/ 88491 h 481781"/>
                <a:gd name="connsiteX2" fmla="*/ 167148 w 1622323"/>
                <a:gd name="connsiteY2" fmla="*/ 226142 h 481781"/>
                <a:gd name="connsiteX3" fmla="*/ 275303 w 1622323"/>
                <a:gd name="connsiteY3" fmla="*/ 334297 h 481781"/>
                <a:gd name="connsiteX4" fmla="*/ 412955 w 1622323"/>
                <a:gd name="connsiteY4" fmla="*/ 393291 h 481781"/>
                <a:gd name="connsiteX5" fmla="*/ 599768 w 1622323"/>
                <a:gd name="connsiteY5" fmla="*/ 462116 h 481781"/>
                <a:gd name="connsiteX6" fmla="*/ 806245 w 1622323"/>
                <a:gd name="connsiteY6" fmla="*/ 481781 h 481781"/>
                <a:gd name="connsiteX7" fmla="*/ 1307690 w 1622323"/>
                <a:gd name="connsiteY7" fmla="*/ 452284 h 481781"/>
                <a:gd name="connsiteX8" fmla="*/ 1376516 w 1622323"/>
                <a:gd name="connsiteY8" fmla="*/ 412955 h 481781"/>
                <a:gd name="connsiteX9" fmla="*/ 1474839 w 1622323"/>
                <a:gd name="connsiteY9" fmla="*/ 393291 h 481781"/>
                <a:gd name="connsiteX10" fmla="*/ 1563329 w 1622323"/>
                <a:gd name="connsiteY10" fmla="*/ 353962 h 481781"/>
                <a:gd name="connsiteX11" fmla="*/ 1622323 w 1622323"/>
                <a:gd name="connsiteY11" fmla="*/ 334297 h 481781"/>
                <a:gd name="connsiteX0" fmla="*/ 1 w 1592827"/>
                <a:gd name="connsiteY0" fmla="*/ 0 h 1386348"/>
                <a:gd name="connsiteX1" fmla="*/ 9833 w 1592827"/>
                <a:gd name="connsiteY1" fmla="*/ 993058 h 1386348"/>
                <a:gd name="connsiteX2" fmla="*/ 137652 w 1592827"/>
                <a:gd name="connsiteY2" fmla="*/ 1130709 h 1386348"/>
                <a:gd name="connsiteX3" fmla="*/ 245807 w 1592827"/>
                <a:gd name="connsiteY3" fmla="*/ 1238864 h 1386348"/>
                <a:gd name="connsiteX4" fmla="*/ 383459 w 1592827"/>
                <a:gd name="connsiteY4" fmla="*/ 1297858 h 1386348"/>
                <a:gd name="connsiteX5" fmla="*/ 570272 w 1592827"/>
                <a:gd name="connsiteY5" fmla="*/ 1366683 h 1386348"/>
                <a:gd name="connsiteX6" fmla="*/ 776749 w 1592827"/>
                <a:gd name="connsiteY6" fmla="*/ 1386348 h 1386348"/>
                <a:gd name="connsiteX7" fmla="*/ 1278194 w 1592827"/>
                <a:gd name="connsiteY7" fmla="*/ 1356851 h 1386348"/>
                <a:gd name="connsiteX8" fmla="*/ 1347020 w 1592827"/>
                <a:gd name="connsiteY8" fmla="*/ 1317522 h 1386348"/>
                <a:gd name="connsiteX9" fmla="*/ 1445343 w 1592827"/>
                <a:gd name="connsiteY9" fmla="*/ 1297858 h 1386348"/>
                <a:gd name="connsiteX10" fmla="*/ 1533833 w 1592827"/>
                <a:gd name="connsiteY10" fmla="*/ 1258529 h 1386348"/>
                <a:gd name="connsiteX11" fmla="*/ 1592827 w 1592827"/>
                <a:gd name="connsiteY11" fmla="*/ 1238864 h 1386348"/>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1533833 w 2861188"/>
                <a:gd name="connsiteY10" fmla="*/ 1268361 h 1396180"/>
                <a:gd name="connsiteX11" fmla="*/ 2861188 w 2861188"/>
                <a:gd name="connsiteY11"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2861188 w 2861188"/>
                <a:gd name="connsiteY10"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2467898 w 2861188"/>
                <a:gd name="connsiteY9" fmla="*/ 619432 h 1396180"/>
                <a:gd name="connsiteX10" fmla="*/ 2861188 w 2861188"/>
                <a:gd name="connsiteY10" fmla="*/ 0 h 1396180"/>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1278193 w 2861187"/>
                <a:gd name="connsiteY7" fmla="*/ 1366683 h 1396180"/>
                <a:gd name="connsiteX8" fmla="*/ 1347019 w 2861187"/>
                <a:gd name="connsiteY8" fmla="*/ 1327354 h 1396180"/>
                <a:gd name="connsiteX9" fmla="*/ 2467897 w 2861187"/>
                <a:gd name="connsiteY9" fmla="*/ 619432 h 1396180"/>
                <a:gd name="connsiteX10" fmla="*/ 2861187 w 2861187"/>
                <a:gd name="connsiteY10" fmla="*/ 0 h 1396180"/>
                <a:gd name="connsiteX0" fmla="*/ 0 w 2861187"/>
                <a:gd name="connsiteY0" fmla="*/ 9832 h 1430316"/>
                <a:gd name="connsiteX1" fmla="*/ 265470 w 2861187"/>
                <a:gd name="connsiteY1" fmla="*/ 648929 h 1430316"/>
                <a:gd name="connsiteX2" fmla="*/ 137651 w 2861187"/>
                <a:gd name="connsiteY2" fmla="*/ 1140541 h 1430316"/>
                <a:gd name="connsiteX3" fmla="*/ 245806 w 2861187"/>
                <a:gd name="connsiteY3" fmla="*/ 1248696 h 1430316"/>
                <a:gd name="connsiteX4" fmla="*/ 383458 w 2861187"/>
                <a:gd name="connsiteY4" fmla="*/ 1307690 h 1430316"/>
                <a:gd name="connsiteX5" fmla="*/ 570271 w 2861187"/>
                <a:gd name="connsiteY5" fmla="*/ 1376515 h 1430316"/>
                <a:gd name="connsiteX6" fmla="*/ 776748 w 2861187"/>
                <a:gd name="connsiteY6" fmla="*/ 1396180 h 1430316"/>
                <a:gd name="connsiteX7" fmla="*/ 1278193 w 2861187"/>
                <a:gd name="connsiteY7" fmla="*/ 1366683 h 1430316"/>
                <a:gd name="connsiteX8" fmla="*/ 2467897 w 2861187"/>
                <a:gd name="connsiteY8" fmla="*/ 619432 h 1430316"/>
                <a:gd name="connsiteX9" fmla="*/ 2861187 w 2861187"/>
                <a:gd name="connsiteY9" fmla="*/ 0 h 1430316"/>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2467897 w 2861187"/>
                <a:gd name="connsiteY7" fmla="*/ 619432 h 1396180"/>
                <a:gd name="connsiteX8" fmla="*/ 2861187 w 2861187"/>
                <a:gd name="connsiteY8" fmla="*/ 0 h 1396180"/>
                <a:gd name="connsiteX0" fmla="*/ 0 w 2861187"/>
                <a:gd name="connsiteY0" fmla="*/ 9832 h 1418030"/>
                <a:gd name="connsiteX1" fmla="*/ 265470 w 2861187"/>
                <a:gd name="connsiteY1" fmla="*/ 648929 h 1418030"/>
                <a:gd name="connsiteX2" fmla="*/ 137651 w 2861187"/>
                <a:gd name="connsiteY2" fmla="*/ 1140541 h 1418030"/>
                <a:gd name="connsiteX3" fmla="*/ 245806 w 2861187"/>
                <a:gd name="connsiteY3" fmla="*/ 1248696 h 1418030"/>
                <a:gd name="connsiteX4" fmla="*/ 383458 w 2861187"/>
                <a:gd name="connsiteY4" fmla="*/ 1307690 h 1418030"/>
                <a:gd name="connsiteX5" fmla="*/ 570271 w 2861187"/>
                <a:gd name="connsiteY5" fmla="*/ 1376515 h 1418030"/>
                <a:gd name="connsiteX6" fmla="*/ 2467897 w 2861187"/>
                <a:gd name="connsiteY6" fmla="*/ 619432 h 1418030"/>
                <a:gd name="connsiteX7" fmla="*/ 2861187 w 2861187"/>
                <a:gd name="connsiteY7" fmla="*/ 0 h 1418030"/>
                <a:gd name="connsiteX0" fmla="*/ 0 w 2861187"/>
                <a:gd name="connsiteY0" fmla="*/ 9832 h 1417174"/>
                <a:gd name="connsiteX1" fmla="*/ 265470 w 2861187"/>
                <a:gd name="connsiteY1" fmla="*/ 648929 h 1417174"/>
                <a:gd name="connsiteX2" fmla="*/ 137651 w 2861187"/>
                <a:gd name="connsiteY2" fmla="*/ 1140541 h 1417174"/>
                <a:gd name="connsiteX3" fmla="*/ 245806 w 2861187"/>
                <a:gd name="connsiteY3" fmla="*/ 1248696 h 1417174"/>
                <a:gd name="connsiteX4" fmla="*/ 383458 w 2861187"/>
                <a:gd name="connsiteY4" fmla="*/ 1307690 h 1417174"/>
                <a:gd name="connsiteX5" fmla="*/ 619433 w 2861187"/>
                <a:gd name="connsiteY5" fmla="*/ 1376515 h 1417174"/>
                <a:gd name="connsiteX6" fmla="*/ 2467897 w 2861187"/>
                <a:gd name="connsiteY6" fmla="*/ 619432 h 1417174"/>
                <a:gd name="connsiteX7" fmla="*/ 2861187 w 2861187"/>
                <a:gd name="connsiteY7" fmla="*/ 0 h 1417174"/>
                <a:gd name="connsiteX0" fmla="*/ 0 w 2861187"/>
                <a:gd name="connsiteY0" fmla="*/ 9832 h 1345548"/>
                <a:gd name="connsiteX1" fmla="*/ 265470 w 2861187"/>
                <a:gd name="connsiteY1" fmla="*/ 648929 h 1345548"/>
                <a:gd name="connsiteX2" fmla="*/ 137651 w 2861187"/>
                <a:gd name="connsiteY2" fmla="*/ 1140541 h 1345548"/>
                <a:gd name="connsiteX3" fmla="*/ 245806 w 2861187"/>
                <a:gd name="connsiteY3" fmla="*/ 1248696 h 1345548"/>
                <a:gd name="connsiteX4" fmla="*/ 383458 w 2861187"/>
                <a:gd name="connsiteY4" fmla="*/ 1307690 h 1345548"/>
                <a:gd name="connsiteX5" fmla="*/ 2467897 w 2861187"/>
                <a:gd name="connsiteY5" fmla="*/ 619432 h 1345548"/>
                <a:gd name="connsiteX6" fmla="*/ 2861187 w 2861187"/>
                <a:gd name="connsiteY6" fmla="*/ 0 h 1345548"/>
                <a:gd name="connsiteX0" fmla="*/ 0 w 2861187"/>
                <a:gd name="connsiteY0" fmla="*/ 9832 h 1266593"/>
                <a:gd name="connsiteX1" fmla="*/ 265470 w 2861187"/>
                <a:gd name="connsiteY1" fmla="*/ 648929 h 1266593"/>
                <a:gd name="connsiteX2" fmla="*/ 137651 w 2861187"/>
                <a:gd name="connsiteY2" fmla="*/ 1140541 h 1266593"/>
                <a:gd name="connsiteX3" fmla="*/ 245806 w 2861187"/>
                <a:gd name="connsiteY3" fmla="*/ 1248696 h 1266593"/>
                <a:gd name="connsiteX4" fmla="*/ 1337187 w 2861187"/>
                <a:gd name="connsiteY4" fmla="*/ 845573 h 1266593"/>
                <a:gd name="connsiteX5" fmla="*/ 2467897 w 2861187"/>
                <a:gd name="connsiteY5" fmla="*/ 619432 h 1266593"/>
                <a:gd name="connsiteX6" fmla="*/ 2861187 w 2861187"/>
                <a:gd name="connsiteY6" fmla="*/ 0 h 1266593"/>
                <a:gd name="connsiteX0" fmla="*/ 0 w 2861187"/>
                <a:gd name="connsiteY0" fmla="*/ 9832 h 1143583"/>
                <a:gd name="connsiteX1" fmla="*/ 265470 w 2861187"/>
                <a:gd name="connsiteY1" fmla="*/ 648929 h 1143583"/>
                <a:gd name="connsiteX2" fmla="*/ 137651 w 2861187"/>
                <a:gd name="connsiteY2" fmla="*/ 1140541 h 1143583"/>
                <a:gd name="connsiteX3" fmla="*/ 1337187 w 2861187"/>
                <a:gd name="connsiteY3" fmla="*/ 845573 h 1143583"/>
                <a:gd name="connsiteX4" fmla="*/ 2467897 w 2861187"/>
                <a:gd name="connsiteY4" fmla="*/ 619432 h 1143583"/>
                <a:gd name="connsiteX5" fmla="*/ 2861187 w 2861187"/>
                <a:gd name="connsiteY5" fmla="*/ 0 h 1143583"/>
                <a:gd name="connsiteX0" fmla="*/ 0 w 2861187"/>
                <a:gd name="connsiteY0" fmla="*/ 9832 h 845842"/>
                <a:gd name="connsiteX1" fmla="*/ 265470 w 2861187"/>
                <a:gd name="connsiteY1" fmla="*/ 648929 h 845842"/>
                <a:gd name="connsiteX2" fmla="*/ 1337187 w 2861187"/>
                <a:gd name="connsiteY2" fmla="*/ 845573 h 845842"/>
                <a:gd name="connsiteX3" fmla="*/ 2467897 w 2861187"/>
                <a:gd name="connsiteY3" fmla="*/ 619432 h 845842"/>
                <a:gd name="connsiteX4" fmla="*/ 2861187 w 2861187"/>
                <a:gd name="connsiteY4" fmla="*/ 0 h 845842"/>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6515"/>
                <a:gd name="connsiteX1" fmla="*/ 265470 w 2861187"/>
                <a:gd name="connsiteY1" fmla="*/ 648929 h 846515"/>
                <a:gd name="connsiteX2" fmla="*/ 1337187 w 2861187"/>
                <a:gd name="connsiteY2" fmla="*/ 845573 h 846515"/>
                <a:gd name="connsiteX3" fmla="*/ 2448232 w 2861187"/>
                <a:gd name="connsiteY3" fmla="*/ 589936 h 846515"/>
                <a:gd name="connsiteX4" fmla="*/ 2861187 w 2861187"/>
                <a:gd name="connsiteY4" fmla="*/ 0 h 846515"/>
                <a:gd name="connsiteX0" fmla="*/ 0 w 2861187"/>
                <a:gd name="connsiteY0" fmla="*/ 9832 h 845938"/>
                <a:gd name="connsiteX1" fmla="*/ 216309 w 2861187"/>
                <a:gd name="connsiteY1" fmla="*/ 560439 h 845938"/>
                <a:gd name="connsiteX2" fmla="*/ 1337187 w 2861187"/>
                <a:gd name="connsiteY2" fmla="*/ 845573 h 845938"/>
                <a:gd name="connsiteX3" fmla="*/ 2448232 w 2861187"/>
                <a:gd name="connsiteY3" fmla="*/ 589936 h 845938"/>
                <a:gd name="connsiteX4" fmla="*/ 2861187 w 2861187"/>
                <a:gd name="connsiteY4" fmla="*/ 0 h 845938"/>
                <a:gd name="connsiteX0" fmla="*/ 0 w 2861187"/>
                <a:gd name="connsiteY0" fmla="*/ 9832 h 738230"/>
                <a:gd name="connsiteX1" fmla="*/ 216309 w 2861187"/>
                <a:gd name="connsiteY1" fmla="*/ 560439 h 738230"/>
                <a:gd name="connsiteX2" fmla="*/ 1366684 w 2861187"/>
                <a:gd name="connsiteY2" fmla="*/ 717753 h 738230"/>
                <a:gd name="connsiteX3" fmla="*/ 2448232 w 2861187"/>
                <a:gd name="connsiteY3" fmla="*/ 589936 h 738230"/>
                <a:gd name="connsiteX4" fmla="*/ 2861187 w 2861187"/>
                <a:gd name="connsiteY4" fmla="*/ 0 h 738230"/>
                <a:gd name="connsiteX0" fmla="*/ 0 w 2861187"/>
                <a:gd name="connsiteY0" fmla="*/ 9832 h 719334"/>
                <a:gd name="connsiteX1" fmla="*/ 216309 w 2861187"/>
                <a:gd name="connsiteY1" fmla="*/ 560439 h 719334"/>
                <a:gd name="connsiteX2" fmla="*/ 1366684 w 2861187"/>
                <a:gd name="connsiteY2" fmla="*/ 717753 h 719334"/>
                <a:gd name="connsiteX3" fmla="*/ 2448232 w 2861187"/>
                <a:gd name="connsiteY3" fmla="*/ 491614 h 719334"/>
                <a:gd name="connsiteX4" fmla="*/ 2861187 w 2861187"/>
                <a:gd name="connsiteY4" fmla="*/ 0 h 719334"/>
                <a:gd name="connsiteX0" fmla="*/ 0 w 2861187"/>
                <a:gd name="connsiteY0" fmla="*/ 9832 h 717959"/>
                <a:gd name="connsiteX1" fmla="*/ 265470 w 2861187"/>
                <a:gd name="connsiteY1" fmla="*/ 521110 h 717959"/>
                <a:gd name="connsiteX2" fmla="*/ 1366684 w 2861187"/>
                <a:gd name="connsiteY2" fmla="*/ 717753 h 717959"/>
                <a:gd name="connsiteX3" fmla="*/ 2448232 w 2861187"/>
                <a:gd name="connsiteY3" fmla="*/ 491614 h 717959"/>
                <a:gd name="connsiteX4" fmla="*/ 2861187 w 2861187"/>
                <a:gd name="connsiteY4" fmla="*/ 0 h 717959"/>
                <a:gd name="connsiteX0" fmla="*/ 0 w 2861187"/>
                <a:gd name="connsiteY0" fmla="*/ 9832 h 717994"/>
                <a:gd name="connsiteX1" fmla="*/ 265470 w 2861187"/>
                <a:gd name="connsiteY1" fmla="*/ 521110 h 717994"/>
                <a:gd name="connsiteX2" fmla="*/ 1366684 w 2861187"/>
                <a:gd name="connsiteY2" fmla="*/ 717753 h 717994"/>
                <a:gd name="connsiteX3" fmla="*/ 2448232 w 2861187"/>
                <a:gd name="connsiteY3" fmla="*/ 491614 h 717994"/>
                <a:gd name="connsiteX4" fmla="*/ 2861187 w 2861187"/>
                <a:gd name="connsiteY4" fmla="*/ 0 h 717994"/>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71020"/>
                <a:gd name="connsiteY0" fmla="*/ 19664 h 728259"/>
                <a:gd name="connsiteX1" fmla="*/ 265470 w 2871020"/>
                <a:gd name="connsiteY1" fmla="*/ 530942 h 728259"/>
                <a:gd name="connsiteX2" fmla="*/ 1366684 w 2871020"/>
                <a:gd name="connsiteY2" fmla="*/ 727585 h 728259"/>
                <a:gd name="connsiteX3" fmla="*/ 2389239 w 2871020"/>
                <a:gd name="connsiteY3" fmla="*/ 550607 h 728259"/>
                <a:gd name="connsiteX4" fmla="*/ 2871020 w 2871020"/>
                <a:gd name="connsiteY4" fmla="*/ 0 h 728259"/>
                <a:gd name="connsiteX0" fmla="*/ 0 w 2871020"/>
                <a:gd name="connsiteY0" fmla="*/ 19664 h 737078"/>
                <a:gd name="connsiteX1" fmla="*/ 265470 w 2871020"/>
                <a:gd name="connsiteY1" fmla="*/ 530942 h 737078"/>
                <a:gd name="connsiteX2" fmla="*/ 1374588 w 2871020"/>
                <a:gd name="connsiteY2" fmla="*/ 736639 h 737078"/>
                <a:gd name="connsiteX3" fmla="*/ 2389239 w 2871020"/>
                <a:gd name="connsiteY3" fmla="*/ 550607 h 737078"/>
                <a:gd name="connsiteX4" fmla="*/ 2871020 w 2871020"/>
                <a:gd name="connsiteY4" fmla="*/ 0 h 737078"/>
                <a:gd name="connsiteX0" fmla="*/ 0 w 2871020"/>
                <a:gd name="connsiteY0" fmla="*/ 19664 h 736896"/>
                <a:gd name="connsiteX1" fmla="*/ 265470 w 2871020"/>
                <a:gd name="connsiteY1" fmla="*/ 530942 h 736896"/>
                <a:gd name="connsiteX2" fmla="*/ 1374588 w 2871020"/>
                <a:gd name="connsiteY2" fmla="*/ 736639 h 736896"/>
                <a:gd name="connsiteX3" fmla="*/ 2389239 w 2871020"/>
                <a:gd name="connsiteY3" fmla="*/ 550607 h 736896"/>
                <a:gd name="connsiteX4" fmla="*/ 2871020 w 2871020"/>
                <a:gd name="connsiteY4" fmla="*/ 0 h 736896"/>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7632"/>
                <a:gd name="connsiteX1" fmla="*/ 352777 w 2871020"/>
                <a:gd name="connsiteY1" fmla="*/ 516655 h 737632"/>
                <a:gd name="connsiteX2" fmla="*/ 1374588 w 2871020"/>
                <a:gd name="connsiteY2" fmla="*/ 736639 h 737632"/>
                <a:gd name="connsiteX3" fmla="*/ 2389239 w 2871020"/>
                <a:gd name="connsiteY3" fmla="*/ 550607 h 737632"/>
                <a:gd name="connsiteX4" fmla="*/ 2871020 w 2871020"/>
                <a:gd name="connsiteY4" fmla="*/ 0 h 737632"/>
                <a:gd name="connsiteX0" fmla="*/ 0 w 2871020"/>
                <a:gd name="connsiteY0" fmla="*/ -1 h 717967"/>
                <a:gd name="connsiteX1" fmla="*/ 352777 w 2871020"/>
                <a:gd name="connsiteY1" fmla="*/ 496990 h 717967"/>
                <a:gd name="connsiteX2" fmla="*/ 1374588 w 2871020"/>
                <a:gd name="connsiteY2" fmla="*/ 716974 h 717967"/>
                <a:gd name="connsiteX3" fmla="*/ 2389239 w 2871020"/>
                <a:gd name="connsiteY3" fmla="*/ 530942 h 717967"/>
                <a:gd name="connsiteX4" fmla="*/ 2871020 w 2871020"/>
                <a:gd name="connsiteY4" fmla="*/ 66144 h 717967"/>
                <a:gd name="connsiteX0" fmla="*/ 0 w 2871020"/>
                <a:gd name="connsiteY0" fmla="*/ 1 h 717969"/>
                <a:gd name="connsiteX1" fmla="*/ 352777 w 2871020"/>
                <a:gd name="connsiteY1" fmla="*/ 496992 h 717969"/>
                <a:gd name="connsiteX2" fmla="*/ 1374588 w 2871020"/>
                <a:gd name="connsiteY2" fmla="*/ 716976 h 717969"/>
                <a:gd name="connsiteX3" fmla="*/ 2389239 w 2871020"/>
                <a:gd name="connsiteY3" fmla="*/ 530944 h 717969"/>
                <a:gd name="connsiteX4" fmla="*/ 2871020 w 2871020"/>
                <a:gd name="connsiteY4" fmla="*/ 66146 h 7179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66146 h 7254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80447 h 725469"/>
                <a:gd name="connsiteX0" fmla="*/ 0 w 2871020"/>
                <a:gd name="connsiteY0" fmla="*/ -1 h 721918"/>
                <a:gd name="connsiteX1" fmla="*/ 352777 w 2871020"/>
                <a:gd name="connsiteY1" fmla="*/ 496990 h 721918"/>
                <a:gd name="connsiteX2" fmla="*/ 1374588 w 2871020"/>
                <a:gd name="connsiteY2" fmla="*/ 716974 h 721918"/>
                <a:gd name="connsiteX3" fmla="*/ 2219495 w 2871020"/>
                <a:gd name="connsiteY3" fmla="*/ 559545 h 721918"/>
                <a:gd name="connsiteX4" fmla="*/ 2871020 w 2871020"/>
                <a:gd name="connsiteY4" fmla="*/ 80445 h 721918"/>
                <a:gd name="connsiteX0" fmla="*/ 0 w 2871020"/>
                <a:gd name="connsiteY0" fmla="*/ 1 h 718130"/>
                <a:gd name="connsiteX1" fmla="*/ 352777 w 2871020"/>
                <a:gd name="connsiteY1" fmla="*/ 496992 h 718130"/>
                <a:gd name="connsiteX2" fmla="*/ 1374588 w 2871020"/>
                <a:gd name="connsiteY2" fmla="*/ 716976 h 718130"/>
                <a:gd name="connsiteX3" fmla="*/ 2219495 w 2871020"/>
                <a:gd name="connsiteY3" fmla="*/ 559547 h 718130"/>
                <a:gd name="connsiteX4" fmla="*/ 2871020 w 2871020"/>
                <a:gd name="connsiteY4" fmla="*/ 80447 h 718130"/>
                <a:gd name="connsiteX0" fmla="*/ 0 w 2871020"/>
                <a:gd name="connsiteY0" fmla="*/ -1 h 718130"/>
                <a:gd name="connsiteX1" fmla="*/ 352777 w 2871020"/>
                <a:gd name="connsiteY1" fmla="*/ 496990 h 718130"/>
                <a:gd name="connsiteX2" fmla="*/ 1374588 w 2871020"/>
                <a:gd name="connsiteY2" fmla="*/ 716974 h 718130"/>
                <a:gd name="connsiteX3" fmla="*/ 2219495 w 2871020"/>
                <a:gd name="connsiteY3" fmla="*/ 559545 h 718130"/>
                <a:gd name="connsiteX4" fmla="*/ 2871020 w 2871020"/>
                <a:gd name="connsiteY4" fmla="*/ 80445 h 718130"/>
                <a:gd name="connsiteX0" fmla="*/ 0 w 2871020"/>
                <a:gd name="connsiteY0" fmla="*/ 1 h 720244"/>
                <a:gd name="connsiteX1" fmla="*/ 352777 w 2871020"/>
                <a:gd name="connsiteY1" fmla="*/ 496992 h 720244"/>
                <a:gd name="connsiteX2" fmla="*/ 1374588 w 2871020"/>
                <a:gd name="connsiteY2" fmla="*/ 716976 h 720244"/>
                <a:gd name="connsiteX3" fmla="*/ 2231620 w 2871020"/>
                <a:gd name="connsiteY3" fmla="*/ 588150 h 720244"/>
                <a:gd name="connsiteX4" fmla="*/ 2871020 w 2871020"/>
                <a:gd name="connsiteY4" fmla="*/ 80447 h 720244"/>
                <a:gd name="connsiteX0" fmla="*/ 0 w 2871020"/>
                <a:gd name="connsiteY0" fmla="*/ -1 h 720242"/>
                <a:gd name="connsiteX1" fmla="*/ 352777 w 2871020"/>
                <a:gd name="connsiteY1" fmla="*/ 496990 h 720242"/>
                <a:gd name="connsiteX2" fmla="*/ 1374588 w 2871020"/>
                <a:gd name="connsiteY2" fmla="*/ 716974 h 720242"/>
                <a:gd name="connsiteX3" fmla="*/ 2231620 w 2871020"/>
                <a:gd name="connsiteY3" fmla="*/ 588148 h 720242"/>
                <a:gd name="connsiteX4" fmla="*/ 2871020 w 2871020"/>
                <a:gd name="connsiteY4" fmla="*/ 8938 h 72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020" h="720242">
                  <a:moveTo>
                    <a:pt x="0" y="-1"/>
                  </a:moveTo>
                  <a:cubicBezTo>
                    <a:pt x="46370" y="186659"/>
                    <a:pt x="139486" y="350333"/>
                    <a:pt x="352777" y="496990"/>
                  </a:cubicBezTo>
                  <a:cubicBezTo>
                    <a:pt x="565692" y="643388"/>
                    <a:pt x="1061447" y="701781"/>
                    <a:pt x="1374588" y="716974"/>
                  </a:cubicBezTo>
                  <a:cubicBezTo>
                    <a:pt x="1687729" y="732167"/>
                    <a:pt x="1865534" y="695260"/>
                    <a:pt x="2231620" y="588148"/>
                  </a:cubicBezTo>
                  <a:cubicBezTo>
                    <a:pt x="2533142" y="454519"/>
                    <a:pt x="2641795" y="296569"/>
                    <a:pt x="2871020" y="8938"/>
                  </a:cubicBezTo>
                </a:path>
              </a:pathLst>
            </a:custGeom>
            <a:noFill/>
            <a:ln w="9525" cap="flat" cmpd="sng" algn="ctr">
              <a:solidFill>
                <a:srgbClr val="ED7D3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微软雅黑" pitchFamily="34" charset="-122"/>
                <a:cs typeface="Arial" panose="020B0604020202020204" pitchFamily="34" charset="0"/>
              </a:endParaRPr>
            </a:p>
          </p:txBody>
        </p:sp>
        <p:sp>
          <p:nvSpPr>
            <p:cNvPr id="29" name="任意多边形: 形状 28">
              <a:extLst>
                <a:ext uri="{FF2B5EF4-FFF2-40B4-BE49-F238E27FC236}">
                  <a16:creationId xmlns:a16="http://schemas.microsoft.com/office/drawing/2014/main" id="{CD8CE809-C62D-478D-88EF-27AC247C54E1}"/>
                </a:ext>
              </a:extLst>
            </p:cNvPr>
            <p:cNvSpPr/>
            <p:nvPr/>
          </p:nvSpPr>
          <p:spPr bwMode="auto">
            <a:xfrm flipV="1">
              <a:off x="5039041" y="3772245"/>
              <a:ext cx="1188437" cy="399845"/>
            </a:xfrm>
            <a:custGeom>
              <a:avLst/>
              <a:gdLst>
                <a:gd name="connsiteX0" fmla="*/ 0 w 1622323"/>
                <a:gd name="connsiteY0" fmla="*/ 0 h 481781"/>
                <a:gd name="connsiteX1" fmla="*/ 39329 w 1622323"/>
                <a:gd name="connsiteY1" fmla="*/ 88491 h 481781"/>
                <a:gd name="connsiteX2" fmla="*/ 167148 w 1622323"/>
                <a:gd name="connsiteY2" fmla="*/ 226142 h 481781"/>
                <a:gd name="connsiteX3" fmla="*/ 275303 w 1622323"/>
                <a:gd name="connsiteY3" fmla="*/ 334297 h 481781"/>
                <a:gd name="connsiteX4" fmla="*/ 412955 w 1622323"/>
                <a:gd name="connsiteY4" fmla="*/ 393291 h 481781"/>
                <a:gd name="connsiteX5" fmla="*/ 599768 w 1622323"/>
                <a:gd name="connsiteY5" fmla="*/ 462116 h 481781"/>
                <a:gd name="connsiteX6" fmla="*/ 806245 w 1622323"/>
                <a:gd name="connsiteY6" fmla="*/ 481781 h 481781"/>
                <a:gd name="connsiteX7" fmla="*/ 1307690 w 1622323"/>
                <a:gd name="connsiteY7" fmla="*/ 452284 h 481781"/>
                <a:gd name="connsiteX8" fmla="*/ 1376516 w 1622323"/>
                <a:gd name="connsiteY8" fmla="*/ 412955 h 481781"/>
                <a:gd name="connsiteX9" fmla="*/ 1474839 w 1622323"/>
                <a:gd name="connsiteY9" fmla="*/ 393291 h 481781"/>
                <a:gd name="connsiteX10" fmla="*/ 1563329 w 1622323"/>
                <a:gd name="connsiteY10" fmla="*/ 353962 h 481781"/>
                <a:gd name="connsiteX11" fmla="*/ 1622323 w 1622323"/>
                <a:gd name="connsiteY11" fmla="*/ 334297 h 481781"/>
                <a:gd name="connsiteX0" fmla="*/ 1 w 1592827"/>
                <a:gd name="connsiteY0" fmla="*/ 0 h 1386348"/>
                <a:gd name="connsiteX1" fmla="*/ 9833 w 1592827"/>
                <a:gd name="connsiteY1" fmla="*/ 993058 h 1386348"/>
                <a:gd name="connsiteX2" fmla="*/ 137652 w 1592827"/>
                <a:gd name="connsiteY2" fmla="*/ 1130709 h 1386348"/>
                <a:gd name="connsiteX3" fmla="*/ 245807 w 1592827"/>
                <a:gd name="connsiteY3" fmla="*/ 1238864 h 1386348"/>
                <a:gd name="connsiteX4" fmla="*/ 383459 w 1592827"/>
                <a:gd name="connsiteY4" fmla="*/ 1297858 h 1386348"/>
                <a:gd name="connsiteX5" fmla="*/ 570272 w 1592827"/>
                <a:gd name="connsiteY5" fmla="*/ 1366683 h 1386348"/>
                <a:gd name="connsiteX6" fmla="*/ 776749 w 1592827"/>
                <a:gd name="connsiteY6" fmla="*/ 1386348 h 1386348"/>
                <a:gd name="connsiteX7" fmla="*/ 1278194 w 1592827"/>
                <a:gd name="connsiteY7" fmla="*/ 1356851 h 1386348"/>
                <a:gd name="connsiteX8" fmla="*/ 1347020 w 1592827"/>
                <a:gd name="connsiteY8" fmla="*/ 1317522 h 1386348"/>
                <a:gd name="connsiteX9" fmla="*/ 1445343 w 1592827"/>
                <a:gd name="connsiteY9" fmla="*/ 1297858 h 1386348"/>
                <a:gd name="connsiteX10" fmla="*/ 1533833 w 1592827"/>
                <a:gd name="connsiteY10" fmla="*/ 1258529 h 1386348"/>
                <a:gd name="connsiteX11" fmla="*/ 1592827 w 1592827"/>
                <a:gd name="connsiteY11" fmla="*/ 1238864 h 1386348"/>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1533833 w 2861188"/>
                <a:gd name="connsiteY10" fmla="*/ 1268361 h 1396180"/>
                <a:gd name="connsiteX11" fmla="*/ 2861188 w 2861188"/>
                <a:gd name="connsiteY11"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2861188 w 2861188"/>
                <a:gd name="connsiteY10"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2467898 w 2861188"/>
                <a:gd name="connsiteY9" fmla="*/ 619432 h 1396180"/>
                <a:gd name="connsiteX10" fmla="*/ 2861188 w 2861188"/>
                <a:gd name="connsiteY10" fmla="*/ 0 h 1396180"/>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1278193 w 2861187"/>
                <a:gd name="connsiteY7" fmla="*/ 1366683 h 1396180"/>
                <a:gd name="connsiteX8" fmla="*/ 1347019 w 2861187"/>
                <a:gd name="connsiteY8" fmla="*/ 1327354 h 1396180"/>
                <a:gd name="connsiteX9" fmla="*/ 2467897 w 2861187"/>
                <a:gd name="connsiteY9" fmla="*/ 619432 h 1396180"/>
                <a:gd name="connsiteX10" fmla="*/ 2861187 w 2861187"/>
                <a:gd name="connsiteY10" fmla="*/ 0 h 1396180"/>
                <a:gd name="connsiteX0" fmla="*/ 0 w 2861187"/>
                <a:gd name="connsiteY0" fmla="*/ 9832 h 1430316"/>
                <a:gd name="connsiteX1" fmla="*/ 265470 w 2861187"/>
                <a:gd name="connsiteY1" fmla="*/ 648929 h 1430316"/>
                <a:gd name="connsiteX2" fmla="*/ 137651 w 2861187"/>
                <a:gd name="connsiteY2" fmla="*/ 1140541 h 1430316"/>
                <a:gd name="connsiteX3" fmla="*/ 245806 w 2861187"/>
                <a:gd name="connsiteY3" fmla="*/ 1248696 h 1430316"/>
                <a:gd name="connsiteX4" fmla="*/ 383458 w 2861187"/>
                <a:gd name="connsiteY4" fmla="*/ 1307690 h 1430316"/>
                <a:gd name="connsiteX5" fmla="*/ 570271 w 2861187"/>
                <a:gd name="connsiteY5" fmla="*/ 1376515 h 1430316"/>
                <a:gd name="connsiteX6" fmla="*/ 776748 w 2861187"/>
                <a:gd name="connsiteY6" fmla="*/ 1396180 h 1430316"/>
                <a:gd name="connsiteX7" fmla="*/ 1278193 w 2861187"/>
                <a:gd name="connsiteY7" fmla="*/ 1366683 h 1430316"/>
                <a:gd name="connsiteX8" fmla="*/ 2467897 w 2861187"/>
                <a:gd name="connsiteY8" fmla="*/ 619432 h 1430316"/>
                <a:gd name="connsiteX9" fmla="*/ 2861187 w 2861187"/>
                <a:gd name="connsiteY9" fmla="*/ 0 h 1430316"/>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2467897 w 2861187"/>
                <a:gd name="connsiteY7" fmla="*/ 619432 h 1396180"/>
                <a:gd name="connsiteX8" fmla="*/ 2861187 w 2861187"/>
                <a:gd name="connsiteY8" fmla="*/ 0 h 1396180"/>
                <a:gd name="connsiteX0" fmla="*/ 0 w 2861187"/>
                <a:gd name="connsiteY0" fmla="*/ 9832 h 1418030"/>
                <a:gd name="connsiteX1" fmla="*/ 265470 w 2861187"/>
                <a:gd name="connsiteY1" fmla="*/ 648929 h 1418030"/>
                <a:gd name="connsiteX2" fmla="*/ 137651 w 2861187"/>
                <a:gd name="connsiteY2" fmla="*/ 1140541 h 1418030"/>
                <a:gd name="connsiteX3" fmla="*/ 245806 w 2861187"/>
                <a:gd name="connsiteY3" fmla="*/ 1248696 h 1418030"/>
                <a:gd name="connsiteX4" fmla="*/ 383458 w 2861187"/>
                <a:gd name="connsiteY4" fmla="*/ 1307690 h 1418030"/>
                <a:gd name="connsiteX5" fmla="*/ 570271 w 2861187"/>
                <a:gd name="connsiteY5" fmla="*/ 1376515 h 1418030"/>
                <a:gd name="connsiteX6" fmla="*/ 2467897 w 2861187"/>
                <a:gd name="connsiteY6" fmla="*/ 619432 h 1418030"/>
                <a:gd name="connsiteX7" fmla="*/ 2861187 w 2861187"/>
                <a:gd name="connsiteY7" fmla="*/ 0 h 1418030"/>
                <a:gd name="connsiteX0" fmla="*/ 0 w 2861187"/>
                <a:gd name="connsiteY0" fmla="*/ 9832 h 1417174"/>
                <a:gd name="connsiteX1" fmla="*/ 265470 w 2861187"/>
                <a:gd name="connsiteY1" fmla="*/ 648929 h 1417174"/>
                <a:gd name="connsiteX2" fmla="*/ 137651 w 2861187"/>
                <a:gd name="connsiteY2" fmla="*/ 1140541 h 1417174"/>
                <a:gd name="connsiteX3" fmla="*/ 245806 w 2861187"/>
                <a:gd name="connsiteY3" fmla="*/ 1248696 h 1417174"/>
                <a:gd name="connsiteX4" fmla="*/ 383458 w 2861187"/>
                <a:gd name="connsiteY4" fmla="*/ 1307690 h 1417174"/>
                <a:gd name="connsiteX5" fmla="*/ 619433 w 2861187"/>
                <a:gd name="connsiteY5" fmla="*/ 1376515 h 1417174"/>
                <a:gd name="connsiteX6" fmla="*/ 2467897 w 2861187"/>
                <a:gd name="connsiteY6" fmla="*/ 619432 h 1417174"/>
                <a:gd name="connsiteX7" fmla="*/ 2861187 w 2861187"/>
                <a:gd name="connsiteY7" fmla="*/ 0 h 1417174"/>
                <a:gd name="connsiteX0" fmla="*/ 0 w 2861187"/>
                <a:gd name="connsiteY0" fmla="*/ 9832 h 1345548"/>
                <a:gd name="connsiteX1" fmla="*/ 265470 w 2861187"/>
                <a:gd name="connsiteY1" fmla="*/ 648929 h 1345548"/>
                <a:gd name="connsiteX2" fmla="*/ 137651 w 2861187"/>
                <a:gd name="connsiteY2" fmla="*/ 1140541 h 1345548"/>
                <a:gd name="connsiteX3" fmla="*/ 245806 w 2861187"/>
                <a:gd name="connsiteY3" fmla="*/ 1248696 h 1345548"/>
                <a:gd name="connsiteX4" fmla="*/ 383458 w 2861187"/>
                <a:gd name="connsiteY4" fmla="*/ 1307690 h 1345548"/>
                <a:gd name="connsiteX5" fmla="*/ 2467897 w 2861187"/>
                <a:gd name="connsiteY5" fmla="*/ 619432 h 1345548"/>
                <a:gd name="connsiteX6" fmla="*/ 2861187 w 2861187"/>
                <a:gd name="connsiteY6" fmla="*/ 0 h 1345548"/>
                <a:gd name="connsiteX0" fmla="*/ 0 w 2861187"/>
                <a:gd name="connsiteY0" fmla="*/ 9832 h 1266593"/>
                <a:gd name="connsiteX1" fmla="*/ 265470 w 2861187"/>
                <a:gd name="connsiteY1" fmla="*/ 648929 h 1266593"/>
                <a:gd name="connsiteX2" fmla="*/ 137651 w 2861187"/>
                <a:gd name="connsiteY2" fmla="*/ 1140541 h 1266593"/>
                <a:gd name="connsiteX3" fmla="*/ 245806 w 2861187"/>
                <a:gd name="connsiteY3" fmla="*/ 1248696 h 1266593"/>
                <a:gd name="connsiteX4" fmla="*/ 1337187 w 2861187"/>
                <a:gd name="connsiteY4" fmla="*/ 845573 h 1266593"/>
                <a:gd name="connsiteX5" fmla="*/ 2467897 w 2861187"/>
                <a:gd name="connsiteY5" fmla="*/ 619432 h 1266593"/>
                <a:gd name="connsiteX6" fmla="*/ 2861187 w 2861187"/>
                <a:gd name="connsiteY6" fmla="*/ 0 h 1266593"/>
                <a:gd name="connsiteX0" fmla="*/ 0 w 2861187"/>
                <a:gd name="connsiteY0" fmla="*/ 9832 h 1143583"/>
                <a:gd name="connsiteX1" fmla="*/ 265470 w 2861187"/>
                <a:gd name="connsiteY1" fmla="*/ 648929 h 1143583"/>
                <a:gd name="connsiteX2" fmla="*/ 137651 w 2861187"/>
                <a:gd name="connsiteY2" fmla="*/ 1140541 h 1143583"/>
                <a:gd name="connsiteX3" fmla="*/ 1337187 w 2861187"/>
                <a:gd name="connsiteY3" fmla="*/ 845573 h 1143583"/>
                <a:gd name="connsiteX4" fmla="*/ 2467897 w 2861187"/>
                <a:gd name="connsiteY4" fmla="*/ 619432 h 1143583"/>
                <a:gd name="connsiteX5" fmla="*/ 2861187 w 2861187"/>
                <a:gd name="connsiteY5" fmla="*/ 0 h 1143583"/>
                <a:gd name="connsiteX0" fmla="*/ 0 w 2861187"/>
                <a:gd name="connsiteY0" fmla="*/ 9832 h 845842"/>
                <a:gd name="connsiteX1" fmla="*/ 265470 w 2861187"/>
                <a:gd name="connsiteY1" fmla="*/ 648929 h 845842"/>
                <a:gd name="connsiteX2" fmla="*/ 1337187 w 2861187"/>
                <a:gd name="connsiteY2" fmla="*/ 845573 h 845842"/>
                <a:gd name="connsiteX3" fmla="*/ 2467897 w 2861187"/>
                <a:gd name="connsiteY3" fmla="*/ 619432 h 845842"/>
                <a:gd name="connsiteX4" fmla="*/ 2861187 w 2861187"/>
                <a:gd name="connsiteY4" fmla="*/ 0 h 845842"/>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6515"/>
                <a:gd name="connsiteX1" fmla="*/ 265470 w 2861187"/>
                <a:gd name="connsiteY1" fmla="*/ 648929 h 846515"/>
                <a:gd name="connsiteX2" fmla="*/ 1337187 w 2861187"/>
                <a:gd name="connsiteY2" fmla="*/ 845573 h 846515"/>
                <a:gd name="connsiteX3" fmla="*/ 2448232 w 2861187"/>
                <a:gd name="connsiteY3" fmla="*/ 589936 h 846515"/>
                <a:gd name="connsiteX4" fmla="*/ 2861187 w 2861187"/>
                <a:gd name="connsiteY4" fmla="*/ 0 h 846515"/>
                <a:gd name="connsiteX0" fmla="*/ 0 w 2861187"/>
                <a:gd name="connsiteY0" fmla="*/ 9832 h 845938"/>
                <a:gd name="connsiteX1" fmla="*/ 216309 w 2861187"/>
                <a:gd name="connsiteY1" fmla="*/ 560439 h 845938"/>
                <a:gd name="connsiteX2" fmla="*/ 1337187 w 2861187"/>
                <a:gd name="connsiteY2" fmla="*/ 845573 h 845938"/>
                <a:gd name="connsiteX3" fmla="*/ 2448232 w 2861187"/>
                <a:gd name="connsiteY3" fmla="*/ 589936 h 845938"/>
                <a:gd name="connsiteX4" fmla="*/ 2861187 w 2861187"/>
                <a:gd name="connsiteY4" fmla="*/ 0 h 845938"/>
                <a:gd name="connsiteX0" fmla="*/ 0 w 2861187"/>
                <a:gd name="connsiteY0" fmla="*/ 9832 h 738230"/>
                <a:gd name="connsiteX1" fmla="*/ 216309 w 2861187"/>
                <a:gd name="connsiteY1" fmla="*/ 560439 h 738230"/>
                <a:gd name="connsiteX2" fmla="*/ 1366684 w 2861187"/>
                <a:gd name="connsiteY2" fmla="*/ 717753 h 738230"/>
                <a:gd name="connsiteX3" fmla="*/ 2448232 w 2861187"/>
                <a:gd name="connsiteY3" fmla="*/ 589936 h 738230"/>
                <a:gd name="connsiteX4" fmla="*/ 2861187 w 2861187"/>
                <a:gd name="connsiteY4" fmla="*/ 0 h 738230"/>
                <a:gd name="connsiteX0" fmla="*/ 0 w 2861187"/>
                <a:gd name="connsiteY0" fmla="*/ 9832 h 719334"/>
                <a:gd name="connsiteX1" fmla="*/ 216309 w 2861187"/>
                <a:gd name="connsiteY1" fmla="*/ 560439 h 719334"/>
                <a:gd name="connsiteX2" fmla="*/ 1366684 w 2861187"/>
                <a:gd name="connsiteY2" fmla="*/ 717753 h 719334"/>
                <a:gd name="connsiteX3" fmla="*/ 2448232 w 2861187"/>
                <a:gd name="connsiteY3" fmla="*/ 491614 h 719334"/>
                <a:gd name="connsiteX4" fmla="*/ 2861187 w 2861187"/>
                <a:gd name="connsiteY4" fmla="*/ 0 h 719334"/>
                <a:gd name="connsiteX0" fmla="*/ 0 w 2861187"/>
                <a:gd name="connsiteY0" fmla="*/ 9832 h 717959"/>
                <a:gd name="connsiteX1" fmla="*/ 265470 w 2861187"/>
                <a:gd name="connsiteY1" fmla="*/ 521110 h 717959"/>
                <a:gd name="connsiteX2" fmla="*/ 1366684 w 2861187"/>
                <a:gd name="connsiteY2" fmla="*/ 717753 h 717959"/>
                <a:gd name="connsiteX3" fmla="*/ 2448232 w 2861187"/>
                <a:gd name="connsiteY3" fmla="*/ 491614 h 717959"/>
                <a:gd name="connsiteX4" fmla="*/ 2861187 w 2861187"/>
                <a:gd name="connsiteY4" fmla="*/ 0 h 717959"/>
                <a:gd name="connsiteX0" fmla="*/ 0 w 2861187"/>
                <a:gd name="connsiteY0" fmla="*/ 9832 h 717994"/>
                <a:gd name="connsiteX1" fmla="*/ 265470 w 2861187"/>
                <a:gd name="connsiteY1" fmla="*/ 521110 h 717994"/>
                <a:gd name="connsiteX2" fmla="*/ 1366684 w 2861187"/>
                <a:gd name="connsiteY2" fmla="*/ 717753 h 717994"/>
                <a:gd name="connsiteX3" fmla="*/ 2448232 w 2861187"/>
                <a:gd name="connsiteY3" fmla="*/ 491614 h 717994"/>
                <a:gd name="connsiteX4" fmla="*/ 2861187 w 2861187"/>
                <a:gd name="connsiteY4" fmla="*/ 0 h 717994"/>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71020"/>
                <a:gd name="connsiteY0" fmla="*/ 19664 h 728259"/>
                <a:gd name="connsiteX1" fmla="*/ 265470 w 2871020"/>
                <a:gd name="connsiteY1" fmla="*/ 530942 h 728259"/>
                <a:gd name="connsiteX2" fmla="*/ 1366684 w 2871020"/>
                <a:gd name="connsiteY2" fmla="*/ 727585 h 728259"/>
                <a:gd name="connsiteX3" fmla="*/ 2389239 w 2871020"/>
                <a:gd name="connsiteY3" fmla="*/ 550607 h 728259"/>
                <a:gd name="connsiteX4" fmla="*/ 2871020 w 2871020"/>
                <a:gd name="connsiteY4" fmla="*/ 0 h 728259"/>
                <a:gd name="connsiteX0" fmla="*/ 0 w 2871020"/>
                <a:gd name="connsiteY0" fmla="*/ 19664 h 737078"/>
                <a:gd name="connsiteX1" fmla="*/ 265470 w 2871020"/>
                <a:gd name="connsiteY1" fmla="*/ 530942 h 737078"/>
                <a:gd name="connsiteX2" fmla="*/ 1374588 w 2871020"/>
                <a:gd name="connsiteY2" fmla="*/ 736639 h 737078"/>
                <a:gd name="connsiteX3" fmla="*/ 2389239 w 2871020"/>
                <a:gd name="connsiteY3" fmla="*/ 550607 h 737078"/>
                <a:gd name="connsiteX4" fmla="*/ 2871020 w 2871020"/>
                <a:gd name="connsiteY4" fmla="*/ 0 h 737078"/>
                <a:gd name="connsiteX0" fmla="*/ 0 w 2871020"/>
                <a:gd name="connsiteY0" fmla="*/ 19664 h 736896"/>
                <a:gd name="connsiteX1" fmla="*/ 265470 w 2871020"/>
                <a:gd name="connsiteY1" fmla="*/ 530942 h 736896"/>
                <a:gd name="connsiteX2" fmla="*/ 1374588 w 2871020"/>
                <a:gd name="connsiteY2" fmla="*/ 736639 h 736896"/>
                <a:gd name="connsiteX3" fmla="*/ 2389239 w 2871020"/>
                <a:gd name="connsiteY3" fmla="*/ 550607 h 736896"/>
                <a:gd name="connsiteX4" fmla="*/ 2871020 w 2871020"/>
                <a:gd name="connsiteY4" fmla="*/ 0 h 736896"/>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7632"/>
                <a:gd name="connsiteX1" fmla="*/ 352777 w 2871020"/>
                <a:gd name="connsiteY1" fmla="*/ 516655 h 737632"/>
                <a:gd name="connsiteX2" fmla="*/ 1374588 w 2871020"/>
                <a:gd name="connsiteY2" fmla="*/ 736639 h 737632"/>
                <a:gd name="connsiteX3" fmla="*/ 2389239 w 2871020"/>
                <a:gd name="connsiteY3" fmla="*/ 550607 h 737632"/>
                <a:gd name="connsiteX4" fmla="*/ 2871020 w 2871020"/>
                <a:gd name="connsiteY4" fmla="*/ 0 h 737632"/>
                <a:gd name="connsiteX0" fmla="*/ 0 w 2871020"/>
                <a:gd name="connsiteY0" fmla="*/ -1 h 717967"/>
                <a:gd name="connsiteX1" fmla="*/ 352777 w 2871020"/>
                <a:gd name="connsiteY1" fmla="*/ 496990 h 717967"/>
                <a:gd name="connsiteX2" fmla="*/ 1374588 w 2871020"/>
                <a:gd name="connsiteY2" fmla="*/ 716974 h 717967"/>
                <a:gd name="connsiteX3" fmla="*/ 2389239 w 2871020"/>
                <a:gd name="connsiteY3" fmla="*/ 530942 h 717967"/>
                <a:gd name="connsiteX4" fmla="*/ 2871020 w 2871020"/>
                <a:gd name="connsiteY4" fmla="*/ 66144 h 717967"/>
                <a:gd name="connsiteX0" fmla="*/ 0 w 2871020"/>
                <a:gd name="connsiteY0" fmla="*/ 1 h 717969"/>
                <a:gd name="connsiteX1" fmla="*/ 352777 w 2871020"/>
                <a:gd name="connsiteY1" fmla="*/ 496992 h 717969"/>
                <a:gd name="connsiteX2" fmla="*/ 1374588 w 2871020"/>
                <a:gd name="connsiteY2" fmla="*/ 716976 h 717969"/>
                <a:gd name="connsiteX3" fmla="*/ 2389239 w 2871020"/>
                <a:gd name="connsiteY3" fmla="*/ 530944 h 717969"/>
                <a:gd name="connsiteX4" fmla="*/ 2871020 w 2871020"/>
                <a:gd name="connsiteY4" fmla="*/ 66146 h 7179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66146 h 7254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80447 h 725469"/>
                <a:gd name="connsiteX0" fmla="*/ 0 w 2871020"/>
                <a:gd name="connsiteY0" fmla="*/ -1 h 721918"/>
                <a:gd name="connsiteX1" fmla="*/ 352777 w 2871020"/>
                <a:gd name="connsiteY1" fmla="*/ 496990 h 721918"/>
                <a:gd name="connsiteX2" fmla="*/ 1374588 w 2871020"/>
                <a:gd name="connsiteY2" fmla="*/ 716974 h 721918"/>
                <a:gd name="connsiteX3" fmla="*/ 2219495 w 2871020"/>
                <a:gd name="connsiteY3" fmla="*/ 559545 h 721918"/>
                <a:gd name="connsiteX4" fmla="*/ 2871020 w 2871020"/>
                <a:gd name="connsiteY4" fmla="*/ 80445 h 721918"/>
                <a:gd name="connsiteX0" fmla="*/ 0 w 2871020"/>
                <a:gd name="connsiteY0" fmla="*/ 1 h 718130"/>
                <a:gd name="connsiteX1" fmla="*/ 352777 w 2871020"/>
                <a:gd name="connsiteY1" fmla="*/ 496992 h 718130"/>
                <a:gd name="connsiteX2" fmla="*/ 1374588 w 2871020"/>
                <a:gd name="connsiteY2" fmla="*/ 716976 h 718130"/>
                <a:gd name="connsiteX3" fmla="*/ 2219495 w 2871020"/>
                <a:gd name="connsiteY3" fmla="*/ 559547 h 718130"/>
                <a:gd name="connsiteX4" fmla="*/ 2871020 w 2871020"/>
                <a:gd name="connsiteY4" fmla="*/ 80447 h 718130"/>
                <a:gd name="connsiteX0" fmla="*/ 0 w 2871020"/>
                <a:gd name="connsiteY0" fmla="*/ -1 h 718130"/>
                <a:gd name="connsiteX1" fmla="*/ 352777 w 2871020"/>
                <a:gd name="connsiteY1" fmla="*/ 496990 h 718130"/>
                <a:gd name="connsiteX2" fmla="*/ 1374588 w 2871020"/>
                <a:gd name="connsiteY2" fmla="*/ 716974 h 718130"/>
                <a:gd name="connsiteX3" fmla="*/ 2219495 w 2871020"/>
                <a:gd name="connsiteY3" fmla="*/ 559545 h 718130"/>
                <a:gd name="connsiteX4" fmla="*/ 2871020 w 2871020"/>
                <a:gd name="connsiteY4" fmla="*/ 80445 h 718130"/>
                <a:gd name="connsiteX0" fmla="*/ 0 w 2871020"/>
                <a:gd name="connsiteY0" fmla="*/ 1 h 720244"/>
                <a:gd name="connsiteX1" fmla="*/ 352777 w 2871020"/>
                <a:gd name="connsiteY1" fmla="*/ 496992 h 720244"/>
                <a:gd name="connsiteX2" fmla="*/ 1374588 w 2871020"/>
                <a:gd name="connsiteY2" fmla="*/ 716976 h 720244"/>
                <a:gd name="connsiteX3" fmla="*/ 2231620 w 2871020"/>
                <a:gd name="connsiteY3" fmla="*/ 588150 h 720244"/>
                <a:gd name="connsiteX4" fmla="*/ 2871020 w 2871020"/>
                <a:gd name="connsiteY4" fmla="*/ 80447 h 720244"/>
                <a:gd name="connsiteX0" fmla="*/ 0 w 2871020"/>
                <a:gd name="connsiteY0" fmla="*/ -1 h 720242"/>
                <a:gd name="connsiteX1" fmla="*/ 352777 w 2871020"/>
                <a:gd name="connsiteY1" fmla="*/ 496990 h 720242"/>
                <a:gd name="connsiteX2" fmla="*/ 1374588 w 2871020"/>
                <a:gd name="connsiteY2" fmla="*/ 716974 h 720242"/>
                <a:gd name="connsiteX3" fmla="*/ 2231620 w 2871020"/>
                <a:gd name="connsiteY3" fmla="*/ 588148 h 720242"/>
                <a:gd name="connsiteX4" fmla="*/ 2871020 w 2871020"/>
                <a:gd name="connsiteY4" fmla="*/ 8938 h 72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020" h="720242">
                  <a:moveTo>
                    <a:pt x="0" y="-1"/>
                  </a:moveTo>
                  <a:cubicBezTo>
                    <a:pt x="46370" y="186659"/>
                    <a:pt x="139486" y="350333"/>
                    <a:pt x="352777" y="496990"/>
                  </a:cubicBezTo>
                  <a:cubicBezTo>
                    <a:pt x="565692" y="643388"/>
                    <a:pt x="1061447" y="701781"/>
                    <a:pt x="1374588" y="716974"/>
                  </a:cubicBezTo>
                  <a:cubicBezTo>
                    <a:pt x="1687729" y="732167"/>
                    <a:pt x="1865534" y="695260"/>
                    <a:pt x="2231620" y="588148"/>
                  </a:cubicBezTo>
                  <a:cubicBezTo>
                    <a:pt x="2533142" y="454519"/>
                    <a:pt x="2641795" y="296569"/>
                    <a:pt x="2871020" y="8938"/>
                  </a:cubicBezTo>
                </a:path>
              </a:pathLst>
            </a:custGeom>
            <a:noFill/>
            <a:ln w="9525" cap="flat" cmpd="sng" algn="ctr">
              <a:solidFill>
                <a:srgbClr val="ED7D3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微软雅黑" pitchFamily="34" charset="-122"/>
                <a:cs typeface="Arial" panose="020B0604020202020204" pitchFamily="34" charset="0"/>
              </a:endParaRPr>
            </a:p>
          </p:txBody>
        </p:sp>
        <p:sp>
          <p:nvSpPr>
            <p:cNvPr id="30" name="任意多边形: 形状 29">
              <a:extLst>
                <a:ext uri="{FF2B5EF4-FFF2-40B4-BE49-F238E27FC236}">
                  <a16:creationId xmlns:a16="http://schemas.microsoft.com/office/drawing/2014/main" id="{F92709B8-ACE4-4461-8B83-0FFE8C441140}"/>
                </a:ext>
              </a:extLst>
            </p:cNvPr>
            <p:cNvSpPr/>
            <p:nvPr/>
          </p:nvSpPr>
          <p:spPr bwMode="auto">
            <a:xfrm flipV="1">
              <a:off x="6905941" y="3776209"/>
              <a:ext cx="1188437" cy="399845"/>
            </a:xfrm>
            <a:custGeom>
              <a:avLst/>
              <a:gdLst>
                <a:gd name="connsiteX0" fmla="*/ 0 w 1622323"/>
                <a:gd name="connsiteY0" fmla="*/ 0 h 481781"/>
                <a:gd name="connsiteX1" fmla="*/ 39329 w 1622323"/>
                <a:gd name="connsiteY1" fmla="*/ 88491 h 481781"/>
                <a:gd name="connsiteX2" fmla="*/ 167148 w 1622323"/>
                <a:gd name="connsiteY2" fmla="*/ 226142 h 481781"/>
                <a:gd name="connsiteX3" fmla="*/ 275303 w 1622323"/>
                <a:gd name="connsiteY3" fmla="*/ 334297 h 481781"/>
                <a:gd name="connsiteX4" fmla="*/ 412955 w 1622323"/>
                <a:gd name="connsiteY4" fmla="*/ 393291 h 481781"/>
                <a:gd name="connsiteX5" fmla="*/ 599768 w 1622323"/>
                <a:gd name="connsiteY5" fmla="*/ 462116 h 481781"/>
                <a:gd name="connsiteX6" fmla="*/ 806245 w 1622323"/>
                <a:gd name="connsiteY6" fmla="*/ 481781 h 481781"/>
                <a:gd name="connsiteX7" fmla="*/ 1307690 w 1622323"/>
                <a:gd name="connsiteY7" fmla="*/ 452284 h 481781"/>
                <a:gd name="connsiteX8" fmla="*/ 1376516 w 1622323"/>
                <a:gd name="connsiteY8" fmla="*/ 412955 h 481781"/>
                <a:gd name="connsiteX9" fmla="*/ 1474839 w 1622323"/>
                <a:gd name="connsiteY9" fmla="*/ 393291 h 481781"/>
                <a:gd name="connsiteX10" fmla="*/ 1563329 w 1622323"/>
                <a:gd name="connsiteY10" fmla="*/ 353962 h 481781"/>
                <a:gd name="connsiteX11" fmla="*/ 1622323 w 1622323"/>
                <a:gd name="connsiteY11" fmla="*/ 334297 h 481781"/>
                <a:gd name="connsiteX0" fmla="*/ 1 w 1592827"/>
                <a:gd name="connsiteY0" fmla="*/ 0 h 1386348"/>
                <a:gd name="connsiteX1" fmla="*/ 9833 w 1592827"/>
                <a:gd name="connsiteY1" fmla="*/ 993058 h 1386348"/>
                <a:gd name="connsiteX2" fmla="*/ 137652 w 1592827"/>
                <a:gd name="connsiteY2" fmla="*/ 1130709 h 1386348"/>
                <a:gd name="connsiteX3" fmla="*/ 245807 w 1592827"/>
                <a:gd name="connsiteY3" fmla="*/ 1238864 h 1386348"/>
                <a:gd name="connsiteX4" fmla="*/ 383459 w 1592827"/>
                <a:gd name="connsiteY4" fmla="*/ 1297858 h 1386348"/>
                <a:gd name="connsiteX5" fmla="*/ 570272 w 1592827"/>
                <a:gd name="connsiteY5" fmla="*/ 1366683 h 1386348"/>
                <a:gd name="connsiteX6" fmla="*/ 776749 w 1592827"/>
                <a:gd name="connsiteY6" fmla="*/ 1386348 h 1386348"/>
                <a:gd name="connsiteX7" fmla="*/ 1278194 w 1592827"/>
                <a:gd name="connsiteY7" fmla="*/ 1356851 h 1386348"/>
                <a:gd name="connsiteX8" fmla="*/ 1347020 w 1592827"/>
                <a:gd name="connsiteY8" fmla="*/ 1317522 h 1386348"/>
                <a:gd name="connsiteX9" fmla="*/ 1445343 w 1592827"/>
                <a:gd name="connsiteY9" fmla="*/ 1297858 h 1386348"/>
                <a:gd name="connsiteX10" fmla="*/ 1533833 w 1592827"/>
                <a:gd name="connsiteY10" fmla="*/ 1258529 h 1386348"/>
                <a:gd name="connsiteX11" fmla="*/ 1592827 w 1592827"/>
                <a:gd name="connsiteY11" fmla="*/ 1238864 h 1386348"/>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1533833 w 2861188"/>
                <a:gd name="connsiteY10" fmla="*/ 1268361 h 1396180"/>
                <a:gd name="connsiteX11" fmla="*/ 2861188 w 2861188"/>
                <a:gd name="connsiteY11"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2861188 w 2861188"/>
                <a:gd name="connsiteY10"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2467898 w 2861188"/>
                <a:gd name="connsiteY9" fmla="*/ 619432 h 1396180"/>
                <a:gd name="connsiteX10" fmla="*/ 2861188 w 2861188"/>
                <a:gd name="connsiteY10" fmla="*/ 0 h 1396180"/>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1278193 w 2861187"/>
                <a:gd name="connsiteY7" fmla="*/ 1366683 h 1396180"/>
                <a:gd name="connsiteX8" fmla="*/ 1347019 w 2861187"/>
                <a:gd name="connsiteY8" fmla="*/ 1327354 h 1396180"/>
                <a:gd name="connsiteX9" fmla="*/ 2467897 w 2861187"/>
                <a:gd name="connsiteY9" fmla="*/ 619432 h 1396180"/>
                <a:gd name="connsiteX10" fmla="*/ 2861187 w 2861187"/>
                <a:gd name="connsiteY10" fmla="*/ 0 h 1396180"/>
                <a:gd name="connsiteX0" fmla="*/ 0 w 2861187"/>
                <a:gd name="connsiteY0" fmla="*/ 9832 h 1430316"/>
                <a:gd name="connsiteX1" fmla="*/ 265470 w 2861187"/>
                <a:gd name="connsiteY1" fmla="*/ 648929 h 1430316"/>
                <a:gd name="connsiteX2" fmla="*/ 137651 w 2861187"/>
                <a:gd name="connsiteY2" fmla="*/ 1140541 h 1430316"/>
                <a:gd name="connsiteX3" fmla="*/ 245806 w 2861187"/>
                <a:gd name="connsiteY3" fmla="*/ 1248696 h 1430316"/>
                <a:gd name="connsiteX4" fmla="*/ 383458 w 2861187"/>
                <a:gd name="connsiteY4" fmla="*/ 1307690 h 1430316"/>
                <a:gd name="connsiteX5" fmla="*/ 570271 w 2861187"/>
                <a:gd name="connsiteY5" fmla="*/ 1376515 h 1430316"/>
                <a:gd name="connsiteX6" fmla="*/ 776748 w 2861187"/>
                <a:gd name="connsiteY6" fmla="*/ 1396180 h 1430316"/>
                <a:gd name="connsiteX7" fmla="*/ 1278193 w 2861187"/>
                <a:gd name="connsiteY7" fmla="*/ 1366683 h 1430316"/>
                <a:gd name="connsiteX8" fmla="*/ 2467897 w 2861187"/>
                <a:gd name="connsiteY8" fmla="*/ 619432 h 1430316"/>
                <a:gd name="connsiteX9" fmla="*/ 2861187 w 2861187"/>
                <a:gd name="connsiteY9" fmla="*/ 0 h 1430316"/>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2467897 w 2861187"/>
                <a:gd name="connsiteY7" fmla="*/ 619432 h 1396180"/>
                <a:gd name="connsiteX8" fmla="*/ 2861187 w 2861187"/>
                <a:gd name="connsiteY8" fmla="*/ 0 h 1396180"/>
                <a:gd name="connsiteX0" fmla="*/ 0 w 2861187"/>
                <a:gd name="connsiteY0" fmla="*/ 9832 h 1418030"/>
                <a:gd name="connsiteX1" fmla="*/ 265470 w 2861187"/>
                <a:gd name="connsiteY1" fmla="*/ 648929 h 1418030"/>
                <a:gd name="connsiteX2" fmla="*/ 137651 w 2861187"/>
                <a:gd name="connsiteY2" fmla="*/ 1140541 h 1418030"/>
                <a:gd name="connsiteX3" fmla="*/ 245806 w 2861187"/>
                <a:gd name="connsiteY3" fmla="*/ 1248696 h 1418030"/>
                <a:gd name="connsiteX4" fmla="*/ 383458 w 2861187"/>
                <a:gd name="connsiteY4" fmla="*/ 1307690 h 1418030"/>
                <a:gd name="connsiteX5" fmla="*/ 570271 w 2861187"/>
                <a:gd name="connsiteY5" fmla="*/ 1376515 h 1418030"/>
                <a:gd name="connsiteX6" fmla="*/ 2467897 w 2861187"/>
                <a:gd name="connsiteY6" fmla="*/ 619432 h 1418030"/>
                <a:gd name="connsiteX7" fmla="*/ 2861187 w 2861187"/>
                <a:gd name="connsiteY7" fmla="*/ 0 h 1418030"/>
                <a:gd name="connsiteX0" fmla="*/ 0 w 2861187"/>
                <a:gd name="connsiteY0" fmla="*/ 9832 h 1417174"/>
                <a:gd name="connsiteX1" fmla="*/ 265470 w 2861187"/>
                <a:gd name="connsiteY1" fmla="*/ 648929 h 1417174"/>
                <a:gd name="connsiteX2" fmla="*/ 137651 w 2861187"/>
                <a:gd name="connsiteY2" fmla="*/ 1140541 h 1417174"/>
                <a:gd name="connsiteX3" fmla="*/ 245806 w 2861187"/>
                <a:gd name="connsiteY3" fmla="*/ 1248696 h 1417174"/>
                <a:gd name="connsiteX4" fmla="*/ 383458 w 2861187"/>
                <a:gd name="connsiteY4" fmla="*/ 1307690 h 1417174"/>
                <a:gd name="connsiteX5" fmla="*/ 619433 w 2861187"/>
                <a:gd name="connsiteY5" fmla="*/ 1376515 h 1417174"/>
                <a:gd name="connsiteX6" fmla="*/ 2467897 w 2861187"/>
                <a:gd name="connsiteY6" fmla="*/ 619432 h 1417174"/>
                <a:gd name="connsiteX7" fmla="*/ 2861187 w 2861187"/>
                <a:gd name="connsiteY7" fmla="*/ 0 h 1417174"/>
                <a:gd name="connsiteX0" fmla="*/ 0 w 2861187"/>
                <a:gd name="connsiteY0" fmla="*/ 9832 h 1345548"/>
                <a:gd name="connsiteX1" fmla="*/ 265470 w 2861187"/>
                <a:gd name="connsiteY1" fmla="*/ 648929 h 1345548"/>
                <a:gd name="connsiteX2" fmla="*/ 137651 w 2861187"/>
                <a:gd name="connsiteY2" fmla="*/ 1140541 h 1345548"/>
                <a:gd name="connsiteX3" fmla="*/ 245806 w 2861187"/>
                <a:gd name="connsiteY3" fmla="*/ 1248696 h 1345548"/>
                <a:gd name="connsiteX4" fmla="*/ 383458 w 2861187"/>
                <a:gd name="connsiteY4" fmla="*/ 1307690 h 1345548"/>
                <a:gd name="connsiteX5" fmla="*/ 2467897 w 2861187"/>
                <a:gd name="connsiteY5" fmla="*/ 619432 h 1345548"/>
                <a:gd name="connsiteX6" fmla="*/ 2861187 w 2861187"/>
                <a:gd name="connsiteY6" fmla="*/ 0 h 1345548"/>
                <a:gd name="connsiteX0" fmla="*/ 0 w 2861187"/>
                <a:gd name="connsiteY0" fmla="*/ 9832 h 1266593"/>
                <a:gd name="connsiteX1" fmla="*/ 265470 w 2861187"/>
                <a:gd name="connsiteY1" fmla="*/ 648929 h 1266593"/>
                <a:gd name="connsiteX2" fmla="*/ 137651 w 2861187"/>
                <a:gd name="connsiteY2" fmla="*/ 1140541 h 1266593"/>
                <a:gd name="connsiteX3" fmla="*/ 245806 w 2861187"/>
                <a:gd name="connsiteY3" fmla="*/ 1248696 h 1266593"/>
                <a:gd name="connsiteX4" fmla="*/ 1337187 w 2861187"/>
                <a:gd name="connsiteY4" fmla="*/ 845573 h 1266593"/>
                <a:gd name="connsiteX5" fmla="*/ 2467897 w 2861187"/>
                <a:gd name="connsiteY5" fmla="*/ 619432 h 1266593"/>
                <a:gd name="connsiteX6" fmla="*/ 2861187 w 2861187"/>
                <a:gd name="connsiteY6" fmla="*/ 0 h 1266593"/>
                <a:gd name="connsiteX0" fmla="*/ 0 w 2861187"/>
                <a:gd name="connsiteY0" fmla="*/ 9832 h 1143583"/>
                <a:gd name="connsiteX1" fmla="*/ 265470 w 2861187"/>
                <a:gd name="connsiteY1" fmla="*/ 648929 h 1143583"/>
                <a:gd name="connsiteX2" fmla="*/ 137651 w 2861187"/>
                <a:gd name="connsiteY2" fmla="*/ 1140541 h 1143583"/>
                <a:gd name="connsiteX3" fmla="*/ 1337187 w 2861187"/>
                <a:gd name="connsiteY3" fmla="*/ 845573 h 1143583"/>
                <a:gd name="connsiteX4" fmla="*/ 2467897 w 2861187"/>
                <a:gd name="connsiteY4" fmla="*/ 619432 h 1143583"/>
                <a:gd name="connsiteX5" fmla="*/ 2861187 w 2861187"/>
                <a:gd name="connsiteY5" fmla="*/ 0 h 1143583"/>
                <a:gd name="connsiteX0" fmla="*/ 0 w 2861187"/>
                <a:gd name="connsiteY0" fmla="*/ 9832 h 845842"/>
                <a:gd name="connsiteX1" fmla="*/ 265470 w 2861187"/>
                <a:gd name="connsiteY1" fmla="*/ 648929 h 845842"/>
                <a:gd name="connsiteX2" fmla="*/ 1337187 w 2861187"/>
                <a:gd name="connsiteY2" fmla="*/ 845573 h 845842"/>
                <a:gd name="connsiteX3" fmla="*/ 2467897 w 2861187"/>
                <a:gd name="connsiteY3" fmla="*/ 619432 h 845842"/>
                <a:gd name="connsiteX4" fmla="*/ 2861187 w 2861187"/>
                <a:gd name="connsiteY4" fmla="*/ 0 h 845842"/>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6515"/>
                <a:gd name="connsiteX1" fmla="*/ 265470 w 2861187"/>
                <a:gd name="connsiteY1" fmla="*/ 648929 h 846515"/>
                <a:gd name="connsiteX2" fmla="*/ 1337187 w 2861187"/>
                <a:gd name="connsiteY2" fmla="*/ 845573 h 846515"/>
                <a:gd name="connsiteX3" fmla="*/ 2448232 w 2861187"/>
                <a:gd name="connsiteY3" fmla="*/ 589936 h 846515"/>
                <a:gd name="connsiteX4" fmla="*/ 2861187 w 2861187"/>
                <a:gd name="connsiteY4" fmla="*/ 0 h 846515"/>
                <a:gd name="connsiteX0" fmla="*/ 0 w 2861187"/>
                <a:gd name="connsiteY0" fmla="*/ 9832 h 845938"/>
                <a:gd name="connsiteX1" fmla="*/ 216309 w 2861187"/>
                <a:gd name="connsiteY1" fmla="*/ 560439 h 845938"/>
                <a:gd name="connsiteX2" fmla="*/ 1337187 w 2861187"/>
                <a:gd name="connsiteY2" fmla="*/ 845573 h 845938"/>
                <a:gd name="connsiteX3" fmla="*/ 2448232 w 2861187"/>
                <a:gd name="connsiteY3" fmla="*/ 589936 h 845938"/>
                <a:gd name="connsiteX4" fmla="*/ 2861187 w 2861187"/>
                <a:gd name="connsiteY4" fmla="*/ 0 h 845938"/>
                <a:gd name="connsiteX0" fmla="*/ 0 w 2861187"/>
                <a:gd name="connsiteY0" fmla="*/ 9832 h 738230"/>
                <a:gd name="connsiteX1" fmla="*/ 216309 w 2861187"/>
                <a:gd name="connsiteY1" fmla="*/ 560439 h 738230"/>
                <a:gd name="connsiteX2" fmla="*/ 1366684 w 2861187"/>
                <a:gd name="connsiteY2" fmla="*/ 717753 h 738230"/>
                <a:gd name="connsiteX3" fmla="*/ 2448232 w 2861187"/>
                <a:gd name="connsiteY3" fmla="*/ 589936 h 738230"/>
                <a:gd name="connsiteX4" fmla="*/ 2861187 w 2861187"/>
                <a:gd name="connsiteY4" fmla="*/ 0 h 738230"/>
                <a:gd name="connsiteX0" fmla="*/ 0 w 2861187"/>
                <a:gd name="connsiteY0" fmla="*/ 9832 h 719334"/>
                <a:gd name="connsiteX1" fmla="*/ 216309 w 2861187"/>
                <a:gd name="connsiteY1" fmla="*/ 560439 h 719334"/>
                <a:gd name="connsiteX2" fmla="*/ 1366684 w 2861187"/>
                <a:gd name="connsiteY2" fmla="*/ 717753 h 719334"/>
                <a:gd name="connsiteX3" fmla="*/ 2448232 w 2861187"/>
                <a:gd name="connsiteY3" fmla="*/ 491614 h 719334"/>
                <a:gd name="connsiteX4" fmla="*/ 2861187 w 2861187"/>
                <a:gd name="connsiteY4" fmla="*/ 0 h 719334"/>
                <a:gd name="connsiteX0" fmla="*/ 0 w 2861187"/>
                <a:gd name="connsiteY0" fmla="*/ 9832 h 717959"/>
                <a:gd name="connsiteX1" fmla="*/ 265470 w 2861187"/>
                <a:gd name="connsiteY1" fmla="*/ 521110 h 717959"/>
                <a:gd name="connsiteX2" fmla="*/ 1366684 w 2861187"/>
                <a:gd name="connsiteY2" fmla="*/ 717753 h 717959"/>
                <a:gd name="connsiteX3" fmla="*/ 2448232 w 2861187"/>
                <a:gd name="connsiteY3" fmla="*/ 491614 h 717959"/>
                <a:gd name="connsiteX4" fmla="*/ 2861187 w 2861187"/>
                <a:gd name="connsiteY4" fmla="*/ 0 h 717959"/>
                <a:gd name="connsiteX0" fmla="*/ 0 w 2861187"/>
                <a:gd name="connsiteY0" fmla="*/ 9832 h 717994"/>
                <a:gd name="connsiteX1" fmla="*/ 265470 w 2861187"/>
                <a:gd name="connsiteY1" fmla="*/ 521110 h 717994"/>
                <a:gd name="connsiteX2" fmla="*/ 1366684 w 2861187"/>
                <a:gd name="connsiteY2" fmla="*/ 717753 h 717994"/>
                <a:gd name="connsiteX3" fmla="*/ 2448232 w 2861187"/>
                <a:gd name="connsiteY3" fmla="*/ 491614 h 717994"/>
                <a:gd name="connsiteX4" fmla="*/ 2861187 w 2861187"/>
                <a:gd name="connsiteY4" fmla="*/ 0 h 717994"/>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71020"/>
                <a:gd name="connsiteY0" fmla="*/ 19664 h 728259"/>
                <a:gd name="connsiteX1" fmla="*/ 265470 w 2871020"/>
                <a:gd name="connsiteY1" fmla="*/ 530942 h 728259"/>
                <a:gd name="connsiteX2" fmla="*/ 1366684 w 2871020"/>
                <a:gd name="connsiteY2" fmla="*/ 727585 h 728259"/>
                <a:gd name="connsiteX3" fmla="*/ 2389239 w 2871020"/>
                <a:gd name="connsiteY3" fmla="*/ 550607 h 728259"/>
                <a:gd name="connsiteX4" fmla="*/ 2871020 w 2871020"/>
                <a:gd name="connsiteY4" fmla="*/ 0 h 728259"/>
                <a:gd name="connsiteX0" fmla="*/ 0 w 2871020"/>
                <a:gd name="connsiteY0" fmla="*/ 19664 h 737078"/>
                <a:gd name="connsiteX1" fmla="*/ 265470 w 2871020"/>
                <a:gd name="connsiteY1" fmla="*/ 530942 h 737078"/>
                <a:gd name="connsiteX2" fmla="*/ 1374588 w 2871020"/>
                <a:gd name="connsiteY2" fmla="*/ 736639 h 737078"/>
                <a:gd name="connsiteX3" fmla="*/ 2389239 w 2871020"/>
                <a:gd name="connsiteY3" fmla="*/ 550607 h 737078"/>
                <a:gd name="connsiteX4" fmla="*/ 2871020 w 2871020"/>
                <a:gd name="connsiteY4" fmla="*/ 0 h 737078"/>
                <a:gd name="connsiteX0" fmla="*/ 0 w 2871020"/>
                <a:gd name="connsiteY0" fmla="*/ 19664 h 736896"/>
                <a:gd name="connsiteX1" fmla="*/ 265470 w 2871020"/>
                <a:gd name="connsiteY1" fmla="*/ 530942 h 736896"/>
                <a:gd name="connsiteX2" fmla="*/ 1374588 w 2871020"/>
                <a:gd name="connsiteY2" fmla="*/ 736639 h 736896"/>
                <a:gd name="connsiteX3" fmla="*/ 2389239 w 2871020"/>
                <a:gd name="connsiteY3" fmla="*/ 550607 h 736896"/>
                <a:gd name="connsiteX4" fmla="*/ 2871020 w 2871020"/>
                <a:gd name="connsiteY4" fmla="*/ 0 h 736896"/>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7632"/>
                <a:gd name="connsiteX1" fmla="*/ 352777 w 2871020"/>
                <a:gd name="connsiteY1" fmla="*/ 516655 h 737632"/>
                <a:gd name="connsiteX2" fmla="*/ 1374588 w 2871020"/>
                <a:gd name="connsiteY2" fmla="*/ 736639 h 737632"/>
                <a:gd name="connsiteX3" fmla="*/ 2389239 w 2871020"/>
                <a:gd name="connsiteY3" fmla="*/ 550607 h 737632"/>
                <a:gd name="connsiteX4" fmla="*/ 2871020 w 2871020"/>
                <a:gd name="connsiteY4" fmla="*/ 0 h 737632"/>
                <a:gd name="connsiteX0" fmla="*/ 0 w 2871020"/>
                <a:gd name="connsiteY0" fmla="*/ -1 h 717967"/>
                <a:gd name="connsiteX1" fmla="*/ 352777 w 2871020"/>
                <a:gd name="connsiteY1" fmla="*/ 496990 h 717967"/>
                <a:gd name="connsiteX2" fmla="*/ 1374588 w 2871020"/>
                <a:gd name="connsiteY2" fmla="*/ 716974 h 717967"/>
                <a:gd name="connsiteX3" fmla="*/ 2389239 w 2871020"/>
                <a:gd name="connsiteY3" fmla="*/ 530942 h 717967"/>
                <a:gd name="connsiteX4" fmla="*/ 2871020 w 2871020"/>
                <a:gd name="connsiteY4" fmla="*/ 66144 h 717967"/>
                <a:gd name="connsiteX0" fmla="*/ 0 w 2871020"/>
                <a:gd name="connsiteY0" fmla="*/ 1 h 717969"/>
                <a:gd name="connsiteX1" fmla="*/ 352777 w 2871020"/>
                <a:gd name="connsiteY1" fmla="*/ 496992 h 717969"/>
                <a:gd name="connsiteX2" fmla="*/ 1374588 w 2871020"/>
                <a:gd name="connsiteY2" fmla="*/ 716976 h 717969"/>
                <a:gd name="connsiteX3" fmla="*/ 2389239 w 2871020"/>
                <a:gd name="connsiteY3" fmla="*/ 530944 h 717969"/>
                <a:gd name="connsiteX4" fmla="*/ 2871020 w 2871020"/>
                <a:gd name="connsiteY4" fmla="*/ 66146 h 7179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66146 h 7254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80447 h 725469"/>
                <a:gd name="connsiteX0" fmla="*/ 0 w 2871020"/>
                <a:gd name="connsiteY0" fmla="*/ -1 h 721918"/>
                <a:gd name="connsiteX1" fmla="*/ 352777 w 2871020"/>
                <a:gd name="connsiteY1" fmla="*/ 496990 h 721918"/>
                <a:gd name="connsiteX2" fmla="*/ 1374588 w 2871020"/>
                <a:gd name="connsiteY2" fmla="*/ 716974 h 721918"/>
                <a:gd name="connsiteX3" fmla="*/ 2219495 w 2871020"/>
                <a:gd name="connsiteY3" fmla="*/ 559545 h 721918"/>
                <a:gd name="connsiteX4" fmla="*/ 2871020 w 2871020"/>
                <a:gd name="connsiteY4" fmla="*/ 80445 h 721918"/>
                <a:gd name="connsiteX0" fmla="*/ 0 w 2871020"/>
                <a:gd name="connsiteY0" fmla="*/ 1 h 718130"/>
                <a:gd name="connsiteX1" fmla="*/ 352777 w 2871020"/>
                <a:gd name="connsiteY1" fmla="*/ 496992 h 718130"/>
                <a:gd name="connsiteX2" fmla="*/ 1374588 w 2871020"/>
                <a:gd name="connsiteY2" fmla="*/ 716976 h 718130"/>
                <a:gd name="connsiteX3" fmla="*/ 2219495 w 2871020"/>
                <a:gd name="connsiteY3" fmla="*/ 559547 h 718130"/>
                <a:gd name="connsiteX4" fmla="*/ 2871020 w 2871020"/>
                <a:gd name="connsiteY4" fmla="*/ 80447 h 718130"/>
                <a:gd name="connsiteX0" fmla="*/ 0 w 2871020"/>
                <a:gd name="connsiteY0" fmla="*/ -1 h 718130"/>
                <a:gd name="connsiteX1" fmla="*/ 352777 w 2871020"/>
                <a:gd name="connsiteY1" fmla="*/ 496990 h 718130"/>
                <a:gd name="connsiteX2" fmla="*/ 1374588 w 2871020"/>
                <a:gd name="connsiteY2" fmla="*/ 716974 h 718130"/>
                <a:gd name="connsiteX3" fmla="*/ 2219495 w 2871020"/>
                <a:gd name="connsiteY3" fmla="*/ 559545 h 718130"/>
                <a:gd name="connsiteX4" fmla="*/ 2871020 w 2871020"/>
                <a:gd name="connsiteY4" fmla="*/ 80445 h 718130"/>
                <a:gd name="connsiteX0" fmla="*/ 0 w 2871020"/>
                <a:gd name="connsiteY0" fmla="*/ 1 h 720244"/>
                <a:gd name="connsiteX1" fmla="*/ 352777 w 2871020"/>
                <a:gd name="connsiteY1" fmla="*/ 496992 h 720244"/>
                <a:gd name="connsiteX2" fmla="*/ 1374588 w 2871020"/>
                <a:gd name="connsiteY2" fmla="*/ 716976 h 720244"/>
                <a:gd name="connsiteX3" fmla="*/ 2231620 w 2871020"/>
                <a:gd name="connsiteY3" fmla="*/ 588150 h 720244"/>
                <a:gd name="connsiteX4" fmla="*/ 2871020 w 2871020"/>
                <a:gd name="connsiteY4" fmla="*/ 80447 h 720244"/>
                <a:gd name="connsiteX0" fmla="*/ 0 w 2871020"/>
                <a:gd name="connsiteY0" fmla="*/ -1 h 720242"/>
                <a:gd name="connsiteX1" fmla="*/ 352777 w 2871020"/>
                <a:gd name="connsiteY1" fmla="*/ 496990 h 720242"/>
                <a:gd name="connsiteX2" fmla="*/ 1374588 w 2871020"/>
                <a:gd name="connsiteY2" fmla="*/ 716974 h 720242"/>
                <a:gd name="connsiteX3" fmla="*/ 2231620 w 2871020"/>
                <a:gd name="connsiteY3" fmla="*/ 588148 h 720242"/>
                <a:gd name="connsiteX4" fmla="*/ 2871020 w 2871020"/>
                <a:gd name="connsiteY4" fmla="*/ 8938 h 72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020" h="720242">
                  <a:moveTo>
                    <a:pt x="0" y="-1"/>
                  </a:moveTo>
                  <a:cubicBezTo>
                    <a:pt x="46370" y="186659"/>
                    <a:pt x="139486" y="350333"/>
                    <a:pt x="352777" y="496990"/>
                  </a:cubicBezTo>
                  <a:cubicBezTo>
                    <a:pt x="565692" y="643388"/>
                    <a:pt x="1061447" y="701781"/>
                    <a:pt x="1374588" y="716974"/>
                  </a:cubicBezTo>
                  <a:cubicBezTo>
                    <a:pt x="1687729" y="732167"/>
                    <a:pt x="1865534" y="695260"/>
                    <a:pt x="2231620" y="588148"/>
                  </a:cubicBezTo>
                  <a:cubicBezTo>
                    <a:pt x="2533142" y="454519"/>
                    <a:pt x="2641795" y="296569"/>
                    <a:pt x="2871020" y="8938"/>
                  </a:cubicBezTo>
                </a:path>
              </a:pathLst>
            </a:custGeom>
            <a:noFill/>
            <a:ln w="9525" cap="flat" cmpd="sng" algn="ctr">
              <a:solidFill>
                <a:srgbClr val="ED7D3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微软雅黑" pitchFamily="34" charset="-122"/>
                <a:cs typeface="Arial" panose="020B0604020202020204" pitchFamily="34" charset="0"/>
              </a:endParaRPr>
            </a:p>
          </p:txBody>
        </p:sp>
      </p:grpSp>
      <p:sp>
        <p:nvSpPr>
          <p:cNvPr id="33" name="任意多边形: 形状 32">
            <a:extLst>
              <a:ext uri="{FF2B5EF4-FFF2-40B4-BE49-F238E27FC236}">
                <a16:creationId xmlns:a16="http://schemas.microsoft.com/office/drawing/2014/main" id="{C071A55F-7EBD-4C4F-8D94-E674EC28A249}"/>
              </a:ext>
            </a:extLst>
          </p:cNvPr>
          <p:cNvSpPr/>
          <p:nvPr/>
        </p:nvSpPr>
        <p:spPr bwMode="auto">
          <a:xfrm rot="10800000" flipV="1">
            <a:off x="3775065" y="4826559"/>
            <a:ext cx="3165400" cy="474649"/>
          </a:xfrm>
          <a:custGeom>
            <a:avLst/>
            <a:gdLst>
              <a:gd name="connsiteX0" fmla="*/ 0 w 1622323"/>
              <a:gd name="connsiteY0" fmla="*/ 0 h 481781"/>
              <a:gd name="connsiteX1" fmla="*/ 39329 w 1622323"/>
              <a:gd name="connsiteY1" fmla="*/ 88491 h 481781"/>
              <a:gd name="connsiteX2" fmla="*/ 167148 w 1622323"/>
              <a:gd name="connsiteY2" fmla="*/ 226142 h 481781"/>
              <a:gd name="connsiteX3" fmla="*/ 275303 w 1622323"/>
              <a:gd name="connsiteY3" fmla="*/ 334297 h 481781"/>
              <a:gd name="connsiteX4" fmla="*/ 412955 w 1622323"/>
              <a:gd name="connsiteY4" fmla="*/ 393291 h 481781"/>
              <a:gd name="connsiteX5" fmla="*/ 599768 w 1622323"/>
              <a:gd name="connsiteY5" fmla="*/ 462116 h 481781"/>
              <a:gd name="connsiteX6" fmla="*/ 806245 w 1622323"/>
              <a:gd name="connsiteY6" fmla="*/ 481781 h 481781"/>
              <a:gd name="connsiteX7" fmla="*/ 1307690 w 1622323"/>
              <a:gd name="connsiteY7" fmla="*/ 452284 h 481781"/>
              <a:gd name="connsiteX8" fmla="*/ 1376516 w 1622323"/>
              <a:gd name="connsiteY8" fmla="*/ 412955 h 481781"/>
              <a:gd name="connsiteX9" fmla="*/ 1474839 w 1622323"/>
              <a:gd name="connsiteY9" fmla="*/ 393291 h 481781"/>
              <a:gd name="connsiteX10" fmla="*/ 1563329 w 1622323"/>
              <a:gd name="connsiteY10" fmla="*/ 353962 h 481781"/>
              <a:gd name="connsiteX11" fmla="*/ 1622323 w 1622323"/>
              <a:gd name="connsiteY11" fmla="*/ 334297 h 481781"/>
              <a:gd name="connsiteX0" fmla="*/ 1 w 1592827"/>
              <a:gd name="connsiteY0" fmla="*/ 0 h 1386348"/>
              <a:gd name="connsiteX1" fmla="*/ 9833 w 1592827"/>
              <a:gd name="connsiteY1" fmla="*/ 993058 h 1386348"/>
              <a:gd name="connsiteX2" fmla="*/ 137652 w 1592827"/>
              <a:gd name="connsiteY2" fmla="*/ 1130709 h 1386348"/>
              <a:gd name="connsiteX3" fmla="*/ 245807 w 1592827"/>
              <a:gd name="connsiteY3" fmla="*/ 1238864 h 1386348"/>
              <a:gd name="connsiteX4" fmla="*/ 383459 w 1592827"/>
              <a:gd name="connsiteY4" fmla="*/ 1297858 h 1386348"/>
              <a:gd name="connsiteX5" fmla="*/ 570272 w 1592827"/>
              <a:gd name="connsiteY5" fmla="*/ 1366683 h 1386348"/>
              <a:gd name="connsiteX6" fmla="*/ 776749 w 1592827"/>
              <a:gd name="connsiteY6" fmla="*/ 1386348 h 1386348"/>
              <a:gd name="connsiteX7" fmla="*/ 1278194 w 1592827"/>
              <a:gd name="connsiteY7" fmla="*/ 1356851 h 1386348"/>
              <a:gd name="connsiteX8" fmla="*/ 1347020 w 1592827"/>
              <a:gd name="connsiteY8" fmla="*/ 1317522 h 1386348"/>
              <a:gd name="connsiteX9" fmla="*/ 1445343 w 1592827"/>
              <a:gd name="connsiteY9" fmla="*/ 1297858 h 1386348"/>
              <a:gd name="connsiteX10" fmla="*/ 1533833 w 1592827"/>
              <a:gd name="connsiteY10" fmla="*/ 1258529 h 1386348"/>
              <a:gd name="connsiteX11" fmla="*/ 1592827 w 1592827"/>
              <a:gd name="connsiteY11" fmla="*/ 1238864 h 1386348"/>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1533833 w 2861188"/>
              <a:gd name="connsiteY10" fmla="*/ 1268361 h 1396180"/>
              <a:gd name="connsiteX11" fmla="*/ 2861188 w 2861188"/>
              <a:gd name="connsiteY11"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2861188 w 2861188"/>
              <a:gd name="connsiteY10"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2467898 w 2861188"/>
              <a:gd name="connsiteY9" fmla="*/ 619432 h 1396180"/>
              <a:gd name="connsiteX10" fmla="*/ 2861188 w 2861188"/>
              <a:gd name="connsiteY10" fmla="*/ 0 h 1396180"/>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1278193 w 2861187"/>
              <a:gd name="connsiteY7" fmla="*/ 1366683 h 1396180"/>
              <a:gd name="connsiteX8" fmla="*/ 1347019 w 2861187"/>
              <a:gd name="connsiteY8" fmla="*/ 1327354 h 1396180"/>
              <a:gd name="connsiteX9" fmla="*/ 2467897 w 2861187"/>
              <a:gd name="connsiteY9" fmla="*/ 619432 h 1396180"/>
              <a:gd name="connsiteX10" fmla="*/ 2861187 w 2861187"/>
              <a:gd name="connsiteY10" fmla="*/ 0 h 1396180"/>
              <a:gd name="connsiteX0" fmla="*/ 0 w 2861187"/>
              <a:gd name="connsiteY0" fmla="*/ 9832 h 1430316"/>
              <a:gd name="connsiteX1" fmla="*/ 265470 w 2861187"/>
              <a:gd name="connsiteY1" fmla="*/ 648929 h 1430316"/>
              <a:gd name="connsiteX2" fmla="*/ 137651 w 2861187"/>
              <a:gd name="connsiteY2" fmla="*/ 1140541 h 1430316"/>
              <a:gd name="connsiteX3" fmla="*/ 245806 w 2861187"/>
              <a:gd name="connsiteY3" fmla="*/ 1248696 h 1430316"/>
              <a:gd name="connsiteX4" fmla="*/ 383458 w 2861187"/>
              <a:gd name="connsiteY4" fmla="*/ 1307690 h 1430316"/>
              <a:gd name="connsiteX5" fmla="*/ 570271 w 2861187"/>
              <a:gd name="connsiteY5" fmla="*/ 1376515 h 1430316"/>
              <a:gd name="connsiteX6" fmla="*/ 776748 w 2861187"/>
              <a:gd name="connsiteY6" fmla="*/ 1396180 h 1430316"/>
              <a:gd name="connsiteX7" fmla="*/ 1278193 w 2861187"/>
              <a:gd name="connsiteY7" fmla="*/ 1366683 h 1430316"/>
              <a:gd name="connsiteX8" fmla="*/ 2467897 w 2861187"/>
              <a:gd name="connsiteY8" fmla="*/ 619432 h 1430316"/>
              <a:gd name="connsiteX9" fmla="*/ 2861187 w 2861187"/>
              <a:gd name="connsiteY9" fmla="*/ 0 h 1430316"/>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2467897 w 2861187"/>
              <a:gd name="connsiteY7" fmla="*/ 619432 h 1396180"/>
              <a:gd name="connsiteX8" fmla="*/ 2861187 w 2861187"/>
              <a:gd name="connsiteY8" fmla="*/ 0 h 1396180"/>
              <a:gd name="connsiteX0" fmla="*/ 0 w 2861187"/>
              <a:gd name="connsiteY0" fmla="*/ 9832 h 1418030"/>
              <a:gd name="connsiteX1" fmla="*/ 265470 w 2861187"/>
              <a:gd name="connsiteY1" fmla="*/ 648929 h 1418030"/>
              <a:gd name="connsiteX2" fmla="*/ 137651 w 2861187"/>
              <a:gd name="connsiteY2" fmla="*/ 1140541 h 1418030"/>
              <a:gd name="connsiteX3" fmla="*/ 245806 w 2861187"/>
              <a:gd name="connsiteY3" fmla="*/ 1248696 h 1418030"/>
              <a:gd name="connsiteX4" fmla="*/ 383458 w 2861187"/>
              <a:gd name="connsiteY4" fmla="*/ 1307690 h 1418030"/>
              <a:gd name="connsiteX5" fmla="*/ 570271 w 2861187"/>
              <a:gd name="connsiteY5" fmla="*/ 1376515 h 1418030"/>
              <a:gd name="connsiteX6" fmla="*/ 2467897 w 2861187"/>
              <a:gd name="connsiteY6" fmla="*/ 619432 h 1418030"/>
              <a:gd name="connsiteX7" fmla="*/ 2861187 w 2861187"/>
              <a:gd name="connsiteY7" fmla="*/ 0 h 1418030"/>
              <a:gd name="connsiteX0" fmla="*/ 0 w 2861187"/>
              <a:gd name="connsiteY0" fmla="*/ 9832 h 1417174"/>
              <a:gd name="connsiteX1" fmla="*/ 265470 w 2861187"/>
              <a:gd name="connsiteY1" fmla="*/ 648929 h 1417174"/>
              <a:gd name="connsiteX2" fmla="*/ 137651 w 2861187"/>
              <a:gd name="connsiteY2" fmla="*/ 1140541 h 1417174"/>
              <a:gd name="connsiteX3" fmla="*/ 245806 w 2861187"/>
              <a:gd name="connsiteY3" fmla="*/ 1248696 h 1417174"/>
              <a:gd name="connsiteX4" fmla="*/ 383458 w 2861187"/>
              <a:gd name="connsiteY4" fmla="*/ 1307690 h 1417174"/>
              <a:gd name="connsiteX5" fmla="*/ 619433 w 2861187"/>
              <a:gd name="connsiteY5" fmla="*/ 1376515 h 1417174"/>
              <a:gd name="connsiteX6" fmla="*/ 2467897 w 2861187"/>
              <a:gd name="connsiteY6" fmla="*/ 619432 h 1417174"/>
              <a:gd name="connsiteX7" fmla="*/ 2861187 w 2861187"/>
              <a:gd name="connsiteY7" fmla="*/ 0 h 1417174"/>
              <a:gd name="connsiteX0" fmla="*/ 0 w 2861187"/>
              <a:gd name="connsiteY0" fmla="*/ 9832 h 1345548"/>
              <a:gd name="connsiteX1" fmla="*/ 265470 w 2861187"/>
              <a:gd name="connsiteY1" fmla="*/ 648929 h 1345548"/>
              <a:gd name="connsiteX2" fmla="*/ 137651 w 2861187"/>
              <a:gd name="connsiteY2" fmla="*/ 1140541 h 1345548"/>
              <a:gd name="connsiteX3" fmla="*/ 245806 w 2861187"/>
              <a:gd name="connsiteY3" fmla="*/ 1248696 h 1345548"/>
              <a:gd name="connsiteX4" fmla="*/ 383458 w 2861187"/>
              <a:gd name="connsiteY4" fmla="*/ 1307690 h 1345548"/>
              <a:gd name="connsiteX5" fmla="*/ 2467897 w 2861187"/>
              <a:gd name="connsiteY5" fmla="*/ 619432 h 1345548"/>
              <a:gd name="connsiteX6" fmla="*/ 2861187 w 2861187"/>
              <a:gd name="connsiteY6" fmla="*/ 0 h 1345548"/>
              <a:gd name="connsiteX0" fmla="*/ 0 w 2861187"/>
              <a:gd name="connsiteY0" fmla="*/ 9832 h 1266593"/>
              <a:gd name="connsiteX1" fmla="*/ 265470 w 2861187"/>
              <a:gd name="connsiteY1" fmla="*/ 648929 h 1266593"/>
              <a:gd name="connsiteX2" fmla="*/ 137651 w 2861187"/>
              <a:gd name="connsiteY2" fmla="*/ 1140541 h 1266593"/>
              <a:gd name="connsiteX3" fmla="*/ 245806 w 2861187"/>
              <a:gd name="connsiteY3" fmla="*/ 1248696 h 1266593"/>
              <a:gd name="connsiteX4" fmla="*/ 1337187 w 2861187"/>
              <a:gd name="connsiteY4" fmla="*/ 845573 h 1266593"/>
              <a:gd name="connsiteX5" fmla="*/ 2467897 w 2861187"/>
              <a:gd name="connsiteY5" fmla="*/ 619432 h 1266593"/>
              <a:gd name="connsiteX6" fmla="*/ 2861187 w 2861187"/>
              <a:gd name="connsiteY6" fmla="*/ 0 h 1266593"/>
              <a:gd name="connsiteX0" fmla="*/ 0 w 2861187"/>
              <a:gd name="connsiteY0" fmla="*/ 9832 h 1143583"/>
              <a:gd name="connsiteX1" fmla="*/ 265470 w 2861187"/>
              <a:gd name="connsiteY1" fmla="*/ 648929 h 1143583"/>
              <a:gd name="connsiteX2" fmla="*/ 137651 w 2861187"/>
              <a:gd name="connsiteY2" fmla="*/ 1140541 h 1143583"/>
              <a:gd name="connsiteX3" fmla="*/ 1337187 w 2861187"/>
              <a:gd name="connsiteY3" fmla="*/ 845573 h 1143583"/>
              <a:gd name="connsiteX4" fmla="*/ 2467897 w 2861187"/>
              <a:gd name="connsiteY4" fmla="*/ 619432 h 1143583"/>
              <a:gd name="connsiteX5" fmla="*/ 2861187 w 2861187"/>
              <a:gd name="connsiteY5" fmla="*/ 0 h 1143583"/>
              <a:gd name="connsiteX0" fmla="*/ 0 w 2861187"/>
              <a:gd name="connsiteY0" fmla="*/ 9832 h 845842"/>
              <a:gd name="connsiteX1" fmla="*/ 265470 w 2861187"/>
              <a:gd name="connsiteY1" fmla="*/ 648929 h 845842"/>
              <a:gd name="connsiteX2" fmla="*/ 1337187 w 2861187"/>
              <a:gd name="connsiteY2" fmla="*/ 845573 h 845842"/>
              <a:gd name="connsiteX3" fmla="*/ 2467897 w 2861187"/>
              <a:gd name="connsiteY3" fmla="*/ 619432 h 845842"/>
              <a:gd name="connsiteX4" fmla="*/ 2861187 w 2861187"/>
              <a:gd name="connsiteY4" fmla="*/ 0 h 845842"/>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6515"/>
              <a:gd name="connsiteX1" fmla="*/ 265470 w 2861187"/>
              <a:gd name="connsiteY1" fmla="*/ 648929 h 846515"/>
              <a:gd name="connsiteX2" fmla="*/ 1337187 w 2861187"/>
              <a:gd name="connsiteY2" fmla="*/ 845573 h 846515"/>
              <a:gd name="connsiteX3" fmla="*/ 2448232 w 2861187"/>
              <a:gd name="connsiteY3" fmla="*/ 589936 h 846515"/>
              <a:gd name="connsiteX4" fmla="*/ 2861187 w 2861187"/>
              <a:gd name="connsiteY4" fmla="*/ 0 h 846515"/>
              <a:gd name="connsiteX0" fmla="*/ 0 w 2861187"/>
              <a:gd name="connsiteY0" fmla="*/ 9832 h 845938"/>
              <a:gd name="connsiteX1" fmla="*/ 216309 w 2861187"/>
              <a:gd name="connsiteY1" fmla="*/ 560439 h 845938"/>
              <a:gd name="connsiteX2" fmla="*/ 1337187 w 2861187"/>
              <a:gd name="connsiteY2" fmla="*/ 845573 h 845938"/>
              <a:gd name="connsiteX3" fmla="*/ 2448232 w 2861187"/>
              <a:gd name="connsiteY3" fmla="*/ 589936 h 845938"/>
              <a:gd name="connsiteX4" fmla="*/ 2861187 w 2861187"/>
              <a:gd name="connsiteY4" fmla="*/ 0 h 845938"/>
              <a:gd name="connsiteX0" fmla="*/ 0 w 2861187"/>
              <a:gd name="connsiteY0" fmla="*/ 9832 h 738230"/>
              <a:gd name="connsiteX1" fmla="*/ 216309 w 2861187"/>
              <a:gd name="connsiteY1" fmla="*/ 560439 h 738230"/>
              <a:gd name="connsiteX2" fmla="*/ 1366684 w 2861187"/>
              <a:gd name="connsiteY2" fmla="*/ 717753 h 738230"/>
              <a:gd name="connsiteX3" fmla="*/ 2448232 w 2861187"/>
              <a:gd name="connsiteY3" fmla="*/ 589936 h 738230"/>
              <a:gd name="connsiteX4" fmla="*/ 2861187 w 2861187"/>
              <a:gd name="connsiteY4" fmla="*/ 0 h 738230"/>
              <a:gd name="connsiteX0" fmla="*/ 0 w 2861187"/>
              <a:gd name="connsiteY0" fmla="*/ 9832 h 719334"/>
              <a:gd name="connsiteX1" fmla="*/ 216309 w 2861187"/>
              <a:gd name="connsiteY1" fmla="*/ 560439 h 719334"/>
              <a:gd name="connsiteX2" fmla="*/ 1366684 w 2861187"/>
              <a:gd name="connsiteY2" fmla="*/ 717753 h 719334"/>
              <a:gd name="connsiteX3" fmla="*/ 2448232 w 2861187"/>
              <a:gd name="connsiteY3" fmla="*/ 491614 h 719334"/>
              <a:gd name="connsiteX4" fmla="*/ 2861187 w 2861187"/>
              <a:gd name="connsiteY4" fmla="*/ 0 h 719334"/>
              <a:gd name="connsiteX0" fmla="*/ 0 w 2861187"/>
              <a:gd name="connsiteY0" fmla="*/ 9832 h 717959"/>
              <a:gd name="connsiteX1" fmla="*/ 265470 w 2861187"/>
              <a:gd name="connsiteY1" fmla="*/ 521110 h 717959"/>
              <a:gd name="connsiteX2" fmla="*/ 1366684 w 2861187"/>
              <a:gd name="connsiteY2" fmla="*/ 717753 h 717959"/>
              <a:gd name="connsiteX3" fmla="*/ 2448232 w 2861187"/>
              <a:gd name="connsiteY3" fmla="*/ 491614 h 717959"/>
              <a:gd name="connsiteX4" fmla="*/ 2861187 w 2861187"/>
              <a:gd name="connsiteY4" fmla="*/ 0 h 717959"/>
              <a:gd name="connsiteX0" fmla="*/ 0 w 2861187"/>
              <a:gd name="connsiteY0" fmla="*/ 9832 h 717994"/>
              <a:gd name="connsiteX1" fmla="*/ 265470 w 2861187"/>
              <a:gd name="connsiteY1" fmla="*/ 521110 h 717994"/>
              <a:gd name="connsiteX2" fmla="*/ 1366684 w 2861187"/>
              <a:gd name="connsiteY2" fmla="*/ 717753 h 717994"/>
              <a:gd name="connsiteX3" fmla="*/ 2448232 w 2861187"/>
              <a:gd name="connsiteY3" fmla="*/ 491614 h 717994"/>
              <a:gd name="connsiteX4" fmla="*/ 2861187 w 2861187"/>
              <a:gd name="connsiteY4" fmla="*/ 0 h 717994"/>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71020"/>
              <a:gd name="connsiteY0" fmla="*/ 19664 h 728259"/>
              <a:gd name="connsiteX1" fmla="*/ 265470 w 2871020"/>
              <a:gd name="connsiteY1" fmla="*/ 530942 h 728259"/>
              <a:gd name="connsiteX2" fmla="*/ 1366684 w 2871020"/>
              <a:gd name="connsiteY2" fmla="*/ 727585 h 728259"/>
              <a:gd name="connsiteX3" fmla="*/ 2389239 w 2871020"/>
              <a:gd name="connsiteY3" fmla="*/ 550607 h 728259"/>
              <a:gd name="connsiteX4" fmla="*/ 2871020 w 2871020"/>
              <a:gd name="connsiteY4" fmla="*/ 0 h 728259"/>
              <a:gd name="connsiteX0" fmla="*/ 0 w 2871020"/>
              <a:gd name="connsiteY0" fmla="*/ 19664 h 737078"/>
              <a:gd name="connsiteX1" fmla="*/ 265470 w 2871020"/>
              <a:gd name="connsiteY1" fmla="*/ 530942 h 737078"/>
              <a:gd name="connsiteX2" fmla="*/ 1374588 w 2871020"/>
              <a:gd name="connsiteY2" fmla="*/ 736639 h 737078"/>
              <a:gd name="connsiteX3" fmla="*/ 2389239 w 2871020"/>
              <a:gd name="connsiteY3" fmla="*/ 550607 h 737078"/>
              <a:gd name="connsiteX4" fmla="*/ 2871020 w 2871020"/>
              <a:gd name="connsiteY4" fmla="*/ 0 h 737078"/>
              <a:gd name="connsiteX0" fmla="*/ 0 w 2871020"/>
              <a:gd name="connsiteY0" fmla="*/ 19664 h 736896"/>
              <a:gd name="connsiteX1" fmla="*/ 265470 w 2871020"/>
              <a:gd name="connsiteY1" fmla="*/ 530942 h 736896"/>
              <a:gd name="connsiteX2" fmla="*/ 1374588 w 2871020"/>
              <a:gd name="connsiteY2" fmla="*/ 736639 h 736896"/>
              <a:gd name="connsiteX3" fmla="*/ 2389239 w 2871020"/>
              <a:gd name="connsiteY3" fmla="*/ 550607 h 736896"/>
              <a:gd name="connsiteX4" fmla="*/ 2871020 w 2871020"/>
              <a:gd name="connsiteY4" fmla="*/ 0 h 736896"/>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7632"/>
              <a:gd name="connsiteX1" fmla="*/ 352777 w 2871020"/>
              <a:gd name="connsiteY1" fmla="*/ 516655 h 737632"/>
              <a:gd name="connsiteX2" fmla="*/ 1374588 w 2871020"/>
              <a:gd name="connsiteY2" fmla="*/ 736639 h 737632"/>
              <a:gd name="connsiteX3" fmla="*/ 2389239 w 2871020"/>
              <a:gd name="connsiteY3" fmla="*/ 550607 h 737632"/>
              <a:gd name="connsiteX4" fmla="*/ 2871020 w 2871020"/>
              <a:gd name="connsiteY4" fmla="*/ 0 h 737632"/>
              <a:gd name="connsiteX0" fmla="*/ 0 w 2871020"/>
              <a:gd name="connsiteY0" fmla="*/ -1 h 717967"/>
              <a:gd name="connsiteX1" fmla="*/ 352777 w 2871020"/>
              <a:gd name="connsiteY1" fmla="*/ 496990 h 717967"/>
              <a:gd name="connsiteX2" fmla="*/ 1374588 w 2871020"/>
              <a:gd name="connsiteY2" fmla="*/ 716974 h 717967"/>
              <a:gd name="connsiteX3" fmla="*/ 2389239 w 2871020"/>
              <a:gd name="connsiteY3" fmla="*/ 530942 h 717967"/>
              <a:gd name="connsiteX4" fmla="*/ 2871020 w 2871020"/>
              <a:gd name="connsiteY4" fmla="*/ 66144 h 717967"/>
              <a:gd name="connsiteX0" fmla="*/ 0 w 2871020"/>
              <a:gd name="connsiteY0" fmla="*/ 1 h 717969"/>
              <a:gd name="connsiteX1" fmla="*/ 352777 w 2871020"/>
              <a:gd name="connsiteY1" fmla="*/ 496992 h 717969"/>
              <a:gd name="connsiteX2" fmla="*/ 1374588 w 2871020"/>
              <a:gd name="connsiteY2" fmla="*/ 716976 h 717969"/>
              <a:gd name="connsiteX3" fmla="*/ 2389239 w 2871020"/>
              <a:gd name="connsiteY3" fmla="*/ 530944 h 717969"/>
              <a:gd name="connsiteX4" fmla="*/ 2871020 w 2871020"/>
              <a:gd name="connsiteY4" fmla="*/ 66146 h 7179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66146 h 7254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80447 h 725469"/>
              <a:gd name="connsiteX0" fmla="*/ 0 w 2871020"/>
              <a:gd name="connsiteY0" fmla="*/ -1 h 721918"/>
              <a:gd name="connsiteX1" fmla="*/ 352777 w 2871020"/>
              <a:gd name="connsiteY1" fmla="*/ 496990 h 721918"/>
              <a:gd name="connsiteX2" fmla="*/ 1374588 w 2871020"/>
              <a:gd name="connsiteY2" fmla="*/ 716974 h 721918"/>
              <a:gd name="connsiteX3" fmla="*/ 2219495 w 2871020"/>
              <a:gd name="connsiteY3" fmla="*/ 559545 h 721918"/>
              <a:gd name="connsiteX4" fmla="*/ 2871020 w 2871020"/>
              <a:gd name="connsiteY4" fmla="*/ 80445 h 721918"/>
              <a:gd name="connsiteX0" fmla="*/ 0 w 2871020"/>
              <a:gd name="connsiteY0" fmla="*/ 1 h 718130"/>
              <a:gd name="connsiteX1" fmla="*/ 352777 w 2871020"/>
              <a:gd name="connsiteY1" fmla="*/ 496992 h 718130"/>
              <a:gd name="connsiteX2" fmla="*/ 1374588 w 2871020"/>
              <a:gd name="connsiteY2" fmla="*/ 716976 h 718130"/>
              <a:gd name="connsiteX3" fmla="*/ 2219495 w 2871020"/>
              <a:gd name="connsiteY3" fmla="*/ 559547 h 718130"/>
              <a:gd name="connsiteX4" fmla="*/ 2871020 w 2871020"/>
              <a:gd name="connsiteY4" fmla="*/ 80447 h 718130"/>
              <a:gd name="connsiteX0" fmla="*/ 0 w 2871020"/>
              <a:gd name="connsiteY0" fmla="*/ -1 h 718130"/>
              <a:gd name="connsiteX1" fmla="*/ 352777 w 2871020"/>
              <a:gd name="connsiteY1" fmla="*/ 496990 h 718130"/>
              <a:gd name="connsiteX2" fmla="*/ 1374588 w 2871020"/>
              <a:gd name="connsiteY2" fmla="*/ 716974 h 718130"/>
              <a:gd name="connsiteX3" fmla="*/ 2219495 w 2871020"/>
              <a:gd name="connsiteY3" fmla="*/ 559545 h 718130"/>
              <a:gd name="connsiteX4" fmla="*/ 2871020 w 2871020"/>
              <a:gd name="connsiteY4" fmla="*/ 80445 h 718130"/>
              <a:gd name="connsiteX0" fmla="*/ 0 w 2871020"/>
              <a:gd name="connsiteY0" fmla="*/ 1 h 720244"/>
              <a:gd name="connsiteX1" fmla="*/ 352777 w 2871020"/>
              <a:gd name="connsiteY1" fmla="*/ 496992 h 720244"/>
              <a:gd name="connsiteX2" fmla="*/ 1374588 w 2871020"/>
              <a:gd name="connsiteY2" fmla="*/ 716976 h 720244"/>
              <a:gd name="connsiteX3" fmla="*/ 2231620 w 2871020"/>
              <a:gd name="connsiteY3" fmla="*/ 588150 h 720244"/>
              <a:gd name="connsiteX4" fmla="*/ 2871020 w 2871020"/>
              <a:gd name="connsiteY4" fmla="*/ 80447 h 720244"/>
              <a:gd name="connsiteX0" fmla="*/ 0 w 2871020"/>
              <a:gd name="connsiteY0" fmla="*/ -1 h 720242"/>
              <a:gd name="connsiteX1" fmla="*/ 352777 w 2871020"/>
              <a:gd name="connsiteY1" fmla="*/ 496990 h 720242"/>
              <a:gd name="connsiteX2" fmla="*/ 1374588 w 2871020"/>
              <a:gd name="connsiteY2" fmla="*/ 716974 h 720242"/>
              <a:gd name="connsiteX3" fmla="*/ 2231620 w 2871020"/>
              <a:gd name="connsiteY3" fmla="*/ 588148 h 720242"/>
              <a:gd name="connsiteX4" fmla="*/ 2871020 w 2871020"/>
              <a:gd name="connsiteY4" fmla="*/ 8938 h 720242"/>
              <a:gd name="connsiteX0" fmla="*/ 0 w 2871020"/>
              <a:gd name="connsiteY0" fmla="*/ 1 h 718204"/>
              <a:gd name="connsiteX1" fmla="*/ 297281 w 2871020"/>
              <a:gd name="connsiteY1" fmla="*/ 540156 h 718204"/>
              <a:gd name="connsiteX2" fmla="*/ 1374588 w 2871020"/>
              <a:gd name="connsiteY2" fmla="*/ 716976 h 718204"/>
              <a:gd name="connsiteX3" fmla="*/ 2231620 w 2871020"/>
              <a:gd name="connsiteY3" fmla="*/ 588150 h 718204"/>
              <a:gd name="connsiteX4" fmla="*/ 2871020 w 2871020"/>
              <a:gd name="connsiteY4" fmla="*/ 8940 h 718204"/>
              <a:gd name="connsiteX0" fmla="*/ 0 w 2910525"/>
              <a:gd name="connsiteY0" fmla="*/ -1 h 716982"/>
              <a:gd name="connsiteX1" fmla="*/ 297281 w 2910525"/>
              <a:gd name="connsiteY1" fmla="*/ 540154 h 716982"/>
              <a:gd name="connsiteX2" fmla="*/ 1374588 w 2910525"/>
              <a:gd name="connsiteY2" fmla="*/ 716974 h 716982"/>
              <a:gd name="connsiteX3" fmla="*/ 2805076 w 2910525"/>
              <a:gd name="connsiteY3" fmla="*/ 544984 h 716982"/>
              <a:gd name="connsiteX4" fmla="*/ 2871020 w 2910525"/>
              <a:gd name="connsiteY4" fmla="*/ 8938 h 716982"/>
              <a:gd name="connsiteX0" fmla="*/ 0 w 2919087"/>
              <a:gd name="connsiteY0" fmla="*/ 1 h 716982"/>
              <a:gd name="connsiteX1" fmla="*/ 297281 w 2919087"/>
              <a:gd name="connsiteY1" fmla="*/ 540156 h 716982"/>
              <a:gd name="connsiteX2" fmla="*/ 1374588 w 2919087"/>
              <a:gd name="connsiteY2" fmla="*/ 716976 h 716982"/>
              <a:gd name="connsiteX3" fmla="*/ 2805076 w 2919087"/>
              <a:gd name="connsiteY3" fmla="*/ 544986 h 716982"/>
              <a:gd name="connsiteX4" fmla="*/ 2917266 w 2919087"/>
              <a:gd name="connsiteY4" fmla="*/ 37716 h 716982"/>
              <a:gd name="connsiteX0" fmla="*/ 0 w 3073772"/>
              <a:gd name="connsiteY0" fmla="*/ -1 h 716982"/>
              <a:gd name="connsiteX1" fmla="*/ 297281 w 3073772"/>
              <a:gd name="connsiteY1" fmla="*/ 540154 h 716982"/>
              <a:gd name="connsiteX2" fmla="*/ 1374588 w 3073772"/>
              <a:gd name="connsiteY2" fmla="*/ 716974 h 716982"/>
              <a:gd name="connsiteX3" fmla="*/ 2805076 w 3073772"/>
              <a:gd name="connsiteY3" fmla="*/ 544984 h 716982"/>
              <a:gd name="connsiteX4" fmla="*/ 2917266 w 3073772"/>
              <a:gd name="connsiteY4" fmla="*/ 37714 h 716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772" h="716982">
                <a:moveTo>
                  <a:pt x="0" y="-1"/>
                </a:moveTo>
                <a:cubicBezTo>
                  <a:pt x="46370" y="186659"/>
                  <a:pt x="83990" y="393497"/>
                  <a:pt x="297281" y="540154"/>
                </a:cubicBezTo>
                <a:cubicBezTo>
                  <a:pt x="510196" y="686552"/>
                  <a:pt x="956622" y="716169"/>
                  <a:pt x="1374588" y="716974"/>
                </a:cubicBezTo>
                <a:cubicBezTo>
                  <a:pt x="1792554" y="717779"/>
                  <a:pt x="2438990" y="652096"/>
                  <a:pt x="2805076" y="544984"/>
                </a:cubicBezTo>
                <a:cubicBezTo>
                  <a:pt x="3106598" y="411355"/>
                  <a:pt x="3169004" y="282181"/>
                  <a:pt x="2917266" y="37714"/>
                </a:cubicBezTo>
              </a:path>
            </a:pathLst>
          </a:custGeom>
          <a:noFill/>
          <a:ln w="9525" cap="flat" cmpd="sng" algn="ctr">
            <a:solidFill>
              <a:srgbClr val="7030A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solidFill>
                <a:prstClr val="black"/>
              </a:solidFill>
              <a:latin typeface="Calibri" panose="020F0502020204030204" pitchFamily="34" charset="0"/>
              <a:ea typeface="微软雅黑" pitchFamily="34" charset="-122"/>
              <a:cs typeface="Arial" panose="020B0604020202020204" pitchFamily="34" charset="0"/>
            </a:endParaRPr>
          </a:p>
        </p:txBody>
      </p:sp>
      <p:sp>
        <p:nvSpPr>
          <p:cNvPr id="34" name="任意多边形: 形状 33">
            <a:extLst>
              <a:ext uri="{FF2B5EF4-FFF2-40B4-BE49-F238E27FC236}">
                <a16:creationId xmlns:a16="http://schemas.microsoft.com/office/drawing/2014/main" id="{B93A8580-69FC-4014-9821-E40DCBD597E3}"/>
              </a:ext>
            </a:extLst>
          </p:cNvPr>
          <p:cNvSpPr/>
          <p:nvPr/>
        </p:nvSpPr>
        <p:spPr bwMode="auto">
          <a:xfrm rot="10800000" flipV="1">
            <a:off x="1907948" y="4823505"/>
            <a:ext cx="3165400" cy="474649"/>
          </a:xfrm>
          <a:custGeom>
            <a:avLst/>
            <a:gdLst>
              <a:gd name="connsiteX0" fmla="*/ 0 w 1622323"/>
              <a:gd name="connsiteY0" fmla="*/ 0 h 481781"/>
              <a:gd name="connsiteX1" fmla="*/ 39329 w 1622323"/>
              <a:gd name="connsiteY1" fmla="*/ 88491 h 481781"/>
              <a:gd name="connsiteX2" fmla="*/ 167148 w 1622323"/>
              <a:gd name="connsiteY2" fmla="*/ 226142 h 481781"/>
              <a:gd name="connsiteX3" fmla="*/ 275303 w 1622323"/>
              <a:gd name="connsiteY3" fmla="*/ 334297 h 481781"/>
              <a:gd name="connsiteX4" fmla="*/ 412955 w 1622323"/>
              <a:gd name="connsiteY4" fmla="*/ 393291 h 481781"/>
              <a:gd name="connsiteX5" fmla="*/ 599768 w 1622323"/>
              <a:gd name="connsiteY5" fmla="*/ 462116 h 481781"/>
              <a:gd name="connsiteX6" fmla="*/ 806245 w 1622323"/>
              <a:gd name="connsiteY6" fmla="*/ 481781 h 481781"/>
              <a:gd name="connsiteX7" fmla="*/ 1307690 w 1622323"/>
              <a:gd name="connsiteY7" fmla="*/ 452284 h 481781"/>
              <a:gd name="connsiteX8" fmla="*/ 1376516 w 1622323"/>
              <a:gd name="connsiteY8" fmla="*/ 412955 h 481781"/>
              <a:gd name="connsiteX9" fmla="*/ 1474839 w 1622323"/>
              <a:gd name="connsiteY9" fmla="*/ 393291 h 481781"/>
              <a:gd name="connsiteX10" fmla="*/ 1563329 w 1622323"/>
              <a:gd name="connsiteY10" fmla="*/ 353962 h 481781"/>
              <a:gd name="connsiteX11" fmla="*/ 1622323 w 1622323"/>
              <a:gd name="connsiteY11" fmla="*/ 334297 h 481781"/>
              <a:gd name="connsiteX0" fmla="*/ 1 w 1592827"/>
              <a:gd name="connsiteY0" fmla="*/ 0 h 1386348"/>
              <a:gd name="connsiteX1" fmla="*/ 9833 w 1592827"/>
              <a:gd name="connsiteY1" fmla="*/ 993058 h 1386348"/>
              <a:gd name="connsiteX2" fmla="*/ 137652 w 1592827"/>
              <a:gd name="connsiteY2" fmla="*/ 1130709 h 1386348"/>
              <a:gd name="connsiteX3" fmla="*/ 245807 w 1592827"/>
              <a:gd name="connsiteY3" fmla="*/ 1238864 h 1386348"/>
              <a:gd name="connsiteX4" fmla="*/ 383459 w 1592827"/>
              <a:gd name="connsiteY4" fmla="*/ 1297858 h 1386348"/>
              <a:gd name="connsiteX5" fmla="*/ 570272 w 1592827"/>
              <a:gd name="connsiteY5" fmla="*/ 1366683 h 1386348"/>
              <a:gd name="connsiteX6" fmla="*/ 776749 w 1592827"/>
              <a:gd name="connsiteY6" fmla="*/ 1386348 h 1386348"/>
              <a:gd name="connsiteX7" fmla="*/ 1278194 w 1592827"/>
              <a:gd name="connsiteY7" fmla="*/ 1356851 h 1386348"/>
              <a:gd name="connsiteX8" fmla="*/ 1347020 w 1592827"/>
              <a:gd name="connsiteY8" fmla="*/ 1317522 h 1386348"/>
              <a:gd name="connsiteX9" fmla="*/ 1445343 w 1592827"/>
              <a:gd name="connsiteY9" fmla="*/ 1297858 h 1386348"/>
              <a:gd name="connsiteX10" fmla="*/ 1533833 w 1592827"/>
              <a:gd name="connsiteY10" fmla="*/ 1258529 h 1386348"/>
              <a:gd name="connsiteX11" fmla="*/ 1592827 w 1592827"/>
              <a:gd name="connsiteY11" fmla="*/ 1238864 h 1386348"/>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1533833 w 2861188"/>
              <a:gd name="connsiteY10" fmla="*/ 1268361 h 1396180"/>
              <a:gd name="connsiteX11" fmla="*/ 2861188 w 2861188"/>
              <a:gd name="connsiteY11"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2861188 w 2861188"/>
              <a:gd name="connsiteY10"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2467898 w 2861188"/>
              <a:gd name="connsiteY9" fmla="*/ 619432 h 1396180"/>
              <a:gd name="connsiteX10" fmla="*/ 2861188 w 2861188"/>
              <a:gd name="connsiteY10" fmla="*/ 0 h 1396180"/>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1278193 w 2861187"/>
              <a:gd name="connsiteY7" fmla="*/ 1366683 h 1396180"/>
              <a:gd name="connsiteX8" fmla="*/ 1347019 w 2861187"/>
              <a:gd name="connsiteY8" fmla="*/ 1327354 h 1396180"/>
              <a:gd name="connsiteX9" fmla="*/ 2467897 w 2861187"/>
              <a:gd name="connsiteY9" fmla="*/ 619432 h 1396180"/>
              <a:gd name="connsiteX10" fmla="*/ 2861187 w 2861187"/>
              <a:gd name="connsiteY10" fmla="*/ 0 h 1396180"/>
              <a:gd name="connsiteX0" fmla="*/ 0 w 2861187"/>
              <a:gd name="connsiteY0" fmla="*/ 9832 h 1430316"/>
              <a:gd name="connsiteX1" fmla="*/ 265470 w 2861187"/>
              <a:gd name="connsiteY1" fmla="*/ 648929 h 1430316"/>
              <a:gd name="connsiteX2" fmla="*/ 137651 w 2861187"/>
              <a:gd name="connsiteY2" fmla="*/ 1140541 h 1430316"/>
              <a:gd name="connsiteX3" fmla="*/ 245806 w 2861187"/>
              <a:gd name="connsiteY3" fmla="*/ 1248696 h 1430316"/>
              <a:gd name="connsiteX4" fmla="*/ 383458 w 2861187"/>
              <a:gd name="connsiteY4" fmla="*/ 1307690 h 1430316"/>
              <a:gd name="connsiteX5" fmla="*/ 570271 w 2861187"/>
              <a:gd name="connsiteY5" fmla="*/ 1376515 h 1430316"/>
              <a:gd name="connsiteX6" fmla="*/ 776748 w 2861187"/>
              <a:gd name="connsiteY6" fmla="*/ 1396180 h 1430316"/>
              <a:gd name="connsiteX7" fmla="*/ 1278193 w 2861187"/>
              <a:gd name="connsiteY7" fmla="*/ 1366683 h 1430316"/>
              <a:gd name="connsiteX8" fmla="*/ 2467897 w 2861187"/>
              <a:gd name="connsiteY8" fmla="*/ 619432 h 1430316"/>
              <a:gd name="connsiteX9" fmla="*/ 2861187 w 2861187"/>
              <a:gd name="connsiteY9" fmla="*/ 0 h 1430316"/>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2467897 w 2861187"/>
              <a:gd name="connsiteY7" fmla="*/ 619432 h 1396180"/>
              <a:gd name="connsiteX8" fmla="*/ 2861187 w 2861187"/>
              <a:gd name="connsiteY8" fmla="*/ 0 h 1396180"/>
              <a:gd name="connsiteX0" fmla="*/ 0 w 2861187"/>
              <a:gd name="connsiteY0" fmla="*/ 9832 h 1418030"/>
              <a:gd name="connsiteX1" fmla="*/ 265470 w 2861187"/>
              <a:gd name="connsiteY1" fmla="*/ 648929 h 1418030"/>
              <a:gd name="connsiteX2" fmla="*/ 137651 w 2861187"/>
              <a:gd name="connsiteY2" fmla="*/ 1140541 h 1418030"/>
              <a:gd name="connsiteX3" fmla="*/ 245806 w 2861187"/>
              <a:gd name="connsiteY3" fmla="*/ 1248696 h 1418030"/>
              <a:gd name="connsiteX4" fmla="*/ 383458 w 2861187"/>
              <a:gd name="connsiteY4" fmla="*/ 1307690 h 1418030"/>
              <a:gd name="connsiteX5" fmla="*/ 570271 w 2861187"/>
              <a:gd name="connsiteY5" fmla="*/ 1376515 h 1418030"/>
              <a:gd name="connsiteX6" fmla="*/ 2467897 w 2861187"/>
              <a:gd name="connsiteY6" fmla="*/ 619432 h 1418030"/>
              <a:gd name="connsiteX7" fmla="*/ 2861187 w 2861187"/>
              <a:gd name="connsiteY7" fmla="*/ 0 h 1418030"/>
              <a:gd name="connsiteX0" fmla="*/ 0 w 2861187"/>
              <a:gd name="connsiteY0" fmla="*/ 9832 h 1417174"/>
              <a:gd name="connsiteX1" fmla="*/ 265470 w 2861187"/>
              <a:gd name="connsiteY1" fmla="*/ 648929 h 1417174"/>
              <a:gd name="connsiteX2" fmla="*/ 137651 w 2861187"/>
              <a:gd name="connsiteY2" fmla="*/ 1140541 h 1417174"/>
              <a:gd name="connsiteX3" fmla="*/ 245806 w 2861187"/>
              <a:gd name="connsiteY3" fmla="*/ 1248696 h 1417174"/>
              <a:gd name="connsiteX4" fmla="*/ 383458 w 2861187"/>
              <a:gd name="connsiteY4" fmla="*/ 1307690 h 1417174"/>
              <a:gd name="connsiteX5" fmla="*/ 619433 w 2861187"/>
              <a:gd name="connsiteY5" fmla="*/ 1376515 h 1417174"/>
              <a:gd name="connsiteX6" fmla="*/ 2467897 w 2861187"/>
              <a:gd name="connsiteY6" fmla="*/ 619432 h 1417174"/>
              <a:gd name="connsiteX7" fmla="*/ 2861187 w 2861187"/>
              <a:gd name="connsiteY7" fmla="*/ 0 h 1417174"/>
              <a:gd name="connsiteX0" fmla="*/ 0 w 2861187"/>
              <a:gd name="connsiteY0" fmla="*/ 9832 h 1345548"/>
              <a:gd name="connsiteX1" fmla="*/ 265470 w 2861187"/>
              <a:gd name="connsiteY1" fmla="*/ 648929 h 1345548"/>
              <a:gd name="connsiteX2" fmla="*/ 137651 w 2861187"/>
              <a:gd name="connsiteY2" fmla="*/ 1140541 h 1345548"/>
              <a:gd name="connsiteX3" fmla="*/ 245806 w 2861187"/>
              <a:gd name="connsiteY3" fmla="*/ 1248696 h 1345548"/>
              <a:gd name="connsiteX4" fmla="*/ 383458 w 2861187"/>
              <a:gd name="connsiteY4" fmla="*/ 1307690 h 1345548"/>
              <a:gd name="connsiteX5" fmla="*/ 2467897 w 2861187"/>
              <a:gd name="connsiteY5" fmla="*/ 619432 h 1345548"/>
              <a:gd name="connsiteX6" fmla="*/ 2861187 w 2861187"/>
              <a:gd name="connsiteY6" fmla="*/ 0 h 1345548"/>
              <a:gd name="connsiteX0" fmla="*/ 0 w 2861187"/>
              <a:gd name="connsiteY0" fmla="*/ 9832 h 1266593"/>
              <a:gd name="connsiteX1" fmla="*/ 265470 w 2861187"/>
              <a:gd name="connsiteY1" fmla="*/ 648929 h 1266593"/>
              <a:gd name="connsiteX2" fmla="*/ 137651 w 2861187"/>
              <a:gd name="connsiteY2" fmla="*/ 1140541 h 1266593"/>
              <a:gd name="connsiteX3" fmla="*/ 245806 w 2861187"/>
              <a:gd name="connsiteY3" fmla="*/ 1248696 h 1266593"/>
              <a:gd name="connsiteX4" fmla="*/ 1337187 w 2861187"/>
              <a:gd name="connsiteY4" fmla="*/ 845573 h 1266593"/>
              <a:gd name="connsiteX5" fmla="*/ 2467897 w 2861187"/>
              <a:gd name="connsiteY5" fmla="*/ 619432 h 1266593"/>
              <a:gd name="connsiteX6" fmla="*/ 2861187 w 2861187"/>
              <a:gd name="connsiteY6" fmla="*/ 0 h 1266593"/>
              <a:gd name="connsiteX0" fmla="*/ 0 w 2861187"/>
              <a:gd name="connsiteY0" fmla="*/ 9832 h 1143583"/>
              <a:gd name="connsiteX1" fmla="*/ 265470 w 2861187"/>
              <a:gd name="connsiteY1" fmla="*/ 648929 h 1143583"/>
              <a:gd name="connsiteX2" fmla="*/ 137651 w 2861187"/>
              <a:gd name="connsiteY2" fmla="*/ 1140541 h 1143583"/>
              <a:gd name="connsiteX3" fmla="*/ 1337187 w 2861187"/>
              <a:gd name="connsiteY3" fmla="*/ 845573 h 1143583"/>
              <a:gd name="connsiteX4" fmla="*/ 2467897 w 2861187"/>
              <a:gd name="connsiteY4" fmla="*/ 619432 h 1143583"/>
              <a:gd name="connsiteX5" fmla="*/ 2861187 w 2861187"/>
              <a:gd name="connsiteY5" fmla="*/ 0 h 1143583"/>
              <a:gd name="connsiteX0" fmla="*/ 0 w 2861187"/>
              <a:gd name="connsiteY0" fmla="*/ 9832 h 845842"/>
              <a:gd name="connsiteX1" fmla="*/ 265470 w 2861187"/>
              <a:gd name="connsiteY1" fmla="*/ 648929 h 845842"/>
              <a:gd name="connsiteX2" fmla="*/ 1337187 w 2861187"/>
              <a:gd name="connsiteY2" fmla="*/ 845573 h 845842"/>
              <a:gd name="connsiteX3" fmla="*/ 2467897 w 2861187"/>
              <a:gd name="connsiteY3" fmla="*/ 619432 h 845842"/>
              <a:gd name="connsiteX4" fmla="*/ 2861187 w 2861187"/>
              <a:gd name="connsiteY4" fmla="*/ 0 h 845842"/>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6515"/>
              <a:gd name="connsiteX1" fmla="*/ 265470 w 2861187"/>
              <a:gd name="connsiteY1" fmla="*/ 648929 h 846515"/>
              <a:gd name="connsiteX2" fmla="*/ 1337187 w 2861187"/>
              <a:gd name="connsiteY2" fmla="*/ 845573 h 846515"/>
              <a:gd name="connsiteX3" fmla="*/ 2448232 w 2861187"/>
              <a:gd name="connsiteY3" fmla="*/ 589936 h 846515"/>
              <a:gd name="connsiteX4" fmla="*/ 2861187 w 2861187"/>
              <a:gd name="connsiteY4" fmla="*/ 0 h 846515"/>
              <a:gd name="connsiteX0" fmla="*/ 0 w 2861187"/>
              <a:gd name="connsiteY0" fmla="*/ 9832 h 845938"/>
              <a:gd name="connsiteX1" fmla="*/ 216309 w 2861187"/>
              <a:gd name="connsiteY1" fmla="*/ 560439 h 845938"/>
              <a:gd name="connsiteX2" fmla="*/ 1337187 w 2861187"/>
              <a:gd name="connsiteY2" fmla="*/ 845573 h 845938"/>
              <a:gd name="connsiteX3" fmla="*/ 2448232 w 2861187"/>
              <a:gd name="connsiteY3" fmla="*/ 589936 h 845938"/>
              <a:gd name="connsiteX4" fmla="*/ 2861187 w 2861187"/>
              <a:gd name="connsiteY4" fmla="*/ 0 h 845938"/>
              <a:gd name="connsiteX0" fmla="*/ 0 w 2861187"/>
              <a:gd name="connsiteY0" fmla="*/ 9832 h 738230"/>
              <a:gd name="connsiteX1" fmla="*/ 216309 w 2861187"/>
              <a:gd name="connsiteY1" fmla="*/ 560439 h 738230"/>
              <a:gd name="connsiteX2" fmla="*/ 1366684 w 2861187"/>
              <a:gd name="connsiteY2" fmla="*/ 717753 h 738230"/>
              <a:gd name="connsiteX3" fmla="*/ 2448232 w 2861187"/>
              <a:gd name="connsiteY3" fmla="*/ 589936 h 738230"/>
              <a:gd name="connsiteX4" fmla="*/ 2861187 w 2861187"/>
              <a:gd name="connsiteY4" fmla="*/ 0 h 738230"/>
              <a:gd name="connsiteX0" fmla="*/ 0 w 2861187"/>
              <a:gd name="connsiteY0" fmla="*/ 9832 h 719334"/>
              <a:gd name="connsiteX1" fmla="*/ 216309 w 2861187"/>
              <a:gd name="connsiteY1" fmla="*/ 560439 h 719334"/>
              <a:gd name="connsiteX2" fmla="*/ 1366684 w 2861187"/>
              <a:gd name="connsiteY2" fmla="*/ 717753 h 719334"/>
              <a:gd name="connsiteX3" fmla="*/ 2448232 w 2861187"/>
              <a:gd name="connsiteY3" fmla="*/ 491614 h 719334"/>
              <a:gd name="connsiteX4" fmla="*/ 2861187 w 2861187"/>
              <a:gd name="connsiteY4" fmla="*/ 0 h 719334"/>
              <a:gd name="connsiteX0" fmla="*/ 0 w 2861187"/>
              <a:gd name="connsiteY0" fmla="*/ 9832 h 717959"/>
              <a:gd name="connsiteX1" fmla="*/ 265470 w 2861187"/>
              <a:gd name="connsiteY1" fmla="*/ 521110 h 717959"/>
              <a:gd name="connsiteX2" fmla="*/ 1366684 w 2861187"/>
              <a:gd name="connsiteY2" fmla="*/ 717753 h 717959"/>
              <a:gd name="connsiteX3" fmla="*/ 2448232 w 2861187"/>
              <a:gd name="connsiteY3" fmla="*/ 491614 h 717959"/>
              <a:gd name="connsiteX4" fmla="*/ 2861187 w 2861187"/>
              <a:gd name="connsiteY4" fmla="*/ 0 h 717959"/>
              <a:gd name="connsiteX0" fmla="*/ 0 w 2861187"/>
              <a:gd name="connsiteY0" fmla="*/ 9832 h 717994"/>
              <a:gd name="connsiteX1" fmla="*/ 265470 w 2861187"/>
              <a:gd name="connsiteY1" fmla="*/ 521110 h 717994"/>
              <a:gd name="connsiteX2" fmla="*/ 1366684 w 2861187"/>
              <a:gd name="connsiteY2" fmla="*/ 717753 h 717994"/>
              <a:gd name="connsiteX3" fmla="*/ 2448232 w 2861187"/>
              <a:gd name="connsiteY3" fmla="*/ 491614 h 717994"/>
              <a:gd name="connsiteX4" fmla="*/ 2861187 w 2861187"/>
              <a:gd name="connsiteY4" fmla="*/ 0 h 717994"/>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71020"/>
              <a:gd name="connsiteY0" fmla="*/ 19664 h 728259"/>
              <a:gd name="connsiteX1" fmla="*/ 265470 w 2871020"/>
              <a:gd name="connsiteY1" fmla="*/ 530942 h 728259"/>
              <a:gd name="connsiteX2" fmla="*/ 1366684 w 2871020"/>
              <a:gd name="connsiteY2" fmla="*/ 727585 h 728259"/>
              <a:gd name="connsiteX3" fmla="*/ 2389239 w 2871020"/>
              <a:gd name="connsiteY3" fmla="*/ 550607 h 728259"/>
              <a:gd name="connsiteX4" fmla="*/ 2871020 w 2871020"/>
              <a:gd name="connsiteY4" fmla="*/ 0 h 728259"/>
              <a:gd name="connsiteX0" fmla="*/ 0 w 2871020"/>
              <a:gd name="connsiteY0" fmla="*/ 19664 h 737078"/>
              <a:gd name="connsiteX1" fmla="*/ 265470 w 2871020"/>
              <a:gd name="connsiteY1" fmla="*/ 530942 h 737078"/>
              <a:gd name="connsiteX2" fmla="*/ 1374588 w 2871020"/>
              <a:gd name="connsiteY2" fmla="*/ 736639 h 737078"/>
              <a:gd name="connsiteX3" fmla="*/ 2389239 w 2871020"/>
              <a:gd name="connsiteY3" fmla="*/ 550607 h 737078"/>
              <a:gd name="connsiteX4" fmla="*/ 2871020 w 2871020"/>
              <a:gd name="connsiteY4" fmla="*/ 0 h 737078"/>
              <a:gd name="connsiteX0" fmla="*/ 0 w 2871020"/>
              <a:gd name="connsiteY0" fmla="*/ 19664 h 736896"/>
              <a:gd name="connsiteX1" fmla="*/ 265470 w 2871020"/>
              <a:gd name="connsiteY1" fmla="*/ 530942 h 736896"/>
              <a:gd name="connsiteX2" fmla="*/ 1374588 w 2871020"/>
              <a:gd name="connsiteY2" fmla="*/ 736639 h 736896"/>
              <a:gd name="connsiteX3" fmla="*/ 2389239 w 2871020"/>
              <a:gd name="connsiteY3" fmla="*/ 550607 h 736896"/>
              <a:gd name="connsiteX4" fmla="*/ 2871020 w 2871020"/>
              <a:gd name="connsiteY4" fmla="*/ 0 h 736896"/>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7632"/>
              <a:gd name="connsiteX1" fmla="*/ 352777 w 2871020"/>
              <a:gd name="connsiteY1" fmla="*/ 516655 h 737632"/>
              <a:gd name="connsiteX2" fmla="*/ 1374588 w 2871020"/>
              <a:gd name="connsiteY2" fmla="*/ 736639 h 737632"/>
              <a:gd name="connsiteX3" fmla="*/ 2389239 w 2871020"/>
              <a:gd name="connsiteY3" fmla="*/ 550607 h 737632"/>
              <a:gd name="connsiteX4" fmla="*/ 2871020 w 2871020"/>
              <a:gd name="connsiteY4" fmla="*/ 0 h 737632"/>
              <a:gd name="connsiteX0" fmla="*/ 0 w 2871020"/>
              <a:gd name="connsiteY0" fmla="*/ -1 h 717967"/>
              <a:gd name="connsiteX1" fmla="*/ 352777 w 2871020"/>
              <a:gd name="connsiteY1" fmla="*/ 496990 h 717967"/>
              <a:gd name="connsiteX2" fmla="*/ 1374588 w 2871020"/>
              <a:gd name="connsiteY2" fmla="*/ 716974 h 717967"/>
              <a:gd name="connsiteX3" fmla="*/ 2389239 w 2871020"/>
              <a:gd name="connsiteY3" fmla="*/ 530942 h 717967"/>
              <a:gd name="connsiteX4" fmla="*/ 2871020 w 2871020"/>
              <a:gd name="connsiteY4" fmla="*/ 66144 h 717967"/>
              <a:gd name="connsiteX0" fmla="*/ 0 w 2871020"/>
              <a:gd name="connsiteY0" fmla="*/ 1 h 717969"/>
              <a:gd name="connsiteX1" fmla="*/ 352777 w 2871020"/>
              <a:gd name="connsiteY1" fmla="*/ 496992 h 717969"/>
              <a:gd name="connsiteX2" fmla="*/ 1374588 w 2871020"/>
              <a:gd name="connsiteY2" fmla="*/ 716976 h 717969"/>
              <a:gd name="connsiteX3" fmla="*/ 2389239 w 2871020"/>
              <a:gd name="connsiteY3" fmla="*/ 530944 h 717969"/>
              <a:gd name="connsiteX4" fmla="*/ 2871020 w 2871020"/>
              <a:gd name="connsiteY4" fmla="*/ 66146 h 7179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66146 h 7254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80447 h 725469"/>
              <a:gd name="connsiteX0" fmla="*/ 0 w 2871020"/>
              <a:gd name="connsiteY0" fmla="*/ -1 h 721918"/>
              <a:gd name="connsiteX1" fmla="*/ 352777 w 2871020"/>
              <a:gd name="connsiteY1" fmla="*/ 496990 h 721918"/>
              <a:gd name="connsiteX2" fmla="*/ 1374588 w 2871020"/>
              <a:gd name="connsiteY2" fmla="*/ 716974 h 721918"/>
              <a:gd name="connsiteX3" fmla="*/ 2219495 w 2871020"/>
              <a:gd name="connsiteY3" fmla="*/ 559545 h 721918"/>
              <a:gd name="connsiteX4" fmla="*/ 2871020 w 2871020"/>
              <a:gd name="connsiteY4" fmla="*/ 80445 h 721918"/>
              <a:gd name="connsiteX0" fmla="*/ 0 w 2871020"/>
              <a:gd name="connsiteY0" fmla="*/ 1 h 718130"/>
              <a:gd name="connsiteX1" fmla="*/ 352777 w 2871020"/>
              <a:gd name="connsiteY1" fmla="*/ 496992 h 718130"/>
              <a:gd name="connsiteX2" fmla="*/ 1374588 w 2871020"/>
              <a:gd name="connsiteY2" fmla="*/ 716976 h 718130"/>
              <a:gd name="connsiteX3" fmla="*/ 2219495 w 2871020"/>
              <a:gd name="connsiteY3" fmla="*/ 559547 h 718130"/>
              <a:gd name="connsiteX4" fmla="*/ 2871020 w 2871020"/>
              <a:gd name="connsiteY4" fmla="*/ 80447 h 718130"/>
              <a:gd name="connsiteX0" fmla="*/ 0 w 2871020"/>
              <a:gd name="connsiteY0" fmla="*/ -1 h 718130"/>
              <a:gd name="connsiteX1" fmla="*/ 352777 w 2871020"/>
              <a:gd name="connsiteY1" fmla="*/ 496990 h 718130"/>
              <a:gd name="connsiteX2" fmla="*/ 1374588 w 2871020"/>
              <a:gd name="connsiteY2" fmla="*/ 716974 h 718130"/>
              <a:gd name="connsiteX3" fmla="*/ 2219495 w 2871020"/>
              <a:gd name="connsiteY3" fmla="*/ 559545 h 718130"/>
              <a:gd name="connsiteX4" fmla="*/ 2871020 w 2871020"/>
              <a:gd name="connsiteY4" fmla="*/ 80445 h 718130"/>
              <a:gd name="connsiteX0" fmla="*/ 0 w 2871020"/>
              <a:gd name="connsiteY0" fmla="*/ 1 h 720244"/>
              <a:gd name="connsiteX1" fmla="*/ 352777 w 2871020"/>
              <a:gd name="connsiteY1" fmla="*/ 496992 h 720244"/>
              <a:gd name="connsiteX2" fmla="*/ 1374588 w 2871020"/>
              <a:gd name="connsiteY2" fmla="*/ 716976 h 720244"/>
              <a:gd name="connsiteX3" fmla="*/ 2231620 w 2871020"/>
              <a:gd name="connsiteY3" fmla="*/ 588150 h 720244"/>
              <a:gd name="connsiteX4" fmla="*/ 2871020 w 2871020"/>
              <a:gd name="connsiteY4" fmla="*/ 80447 h 720244"/>
              <a:gd name="connsiteX0" fmla="*/ 0 w 2871020"/>
              <a:gd name="connsiteY0" fmla="*/ -1 h 720242"/>
              <a:gd name="connsiteX1" fmla="*/ 352777 w 2871020"/>
              <a:gd name="connsiteY1" fmla="*/ 496990 h 720242"/>
              <a:gd name="connsiteX2" fmla="*/ 1374588 w 2871020"/>
              <a:gd name="connsiteY2" fmla="*/ 716974 h 720242"/>
              <a:gd name="connsiteX3" fmla="*/ 2231620 w 2871020"/>
              <a:gd name="connsiteY3" fmla="*/ 588148 h 720242"/>
              <a:gd name="connsiteX4" fmla="*/ 2871020 w 2871020"/>
              <a:gd name="connsiteY4" fmla="*/ 8938 h 720242"/>
              <a:gd name="connsiteX0" fmla="*/ 0 w 2871020"/>
              <a:gd name="connsiteY0" fmla="*/ 1 h 718204"/>
              <a:gd name="connsiteX1" fmla="*/ 297281 w 2871020"/>
              <a:gd name="connsiteY1" fmla="*/ 540156 h 718204"/>
              <a:gd name="connsiteX2" fmla="*/ 1374588 w 2871020"/>
              <a:gd name="connsiteY2" fmla="*/ 716976 h 718204"/>
              <a:gd name="connsiteX3" fmla="*/ 2231620 w 2871020"/>
              <a:gd name="connsiteY3" fmla="*/ 588150 h 718204"/>
              <a:gd name="connsiteX4" fmla="*/ 2871020 w 2871020"/>
              <a:gd name="connsiteY4" fmla="*/ 8940 h 718204"/>
              <a:gd name="connsiteX0" fmla="*/ 0 w 2910525"/>
              <a:gd name="connsiteY0" fmla="*/ -1 h 716982"/>
              <a:gd name="connsiteX1" fmla="*/ 297281 w 2910525"/>
              <a:gd name="connsiteY1" fmla="*/ 540154 h 716982"/>
              <a:gd name="connsiteX2" fmla="*/ 1374588 w 2910525"/>
              <a:gd name="connsiteY2" fmla="*/ 716974 h 716982"/>
              <a:gd name="connsiteX3" fmla="*/ 2805076 w 2910525"/>
              <a:gd name="connsiteY3" fmla="*/ 544984 h 716982"/>
              <a:gd name="connsiteX4" fmla="*/ 2871020 w 2910525"/>
              <a:gd name="connsiteY4" fmla="*/ 8938 h 716982"/>
              <a:gd name="connsiteX0" fmla="*/ 0 w 2919087"/>
              <a:gd name="connsiteY0" fmla="*/ 1 h 716982"/>
              <a:gd name="connsiteX1" fmla="*/ 297281 w 2919087"/>
              <a:gd name="connsiteY1" fmla="*/ 540156 h 716982"/>
              <a:gd name="connsiteX2" fmla="*/ 1374588 w 2919087"/>
              <a:gd name="connsiteY2" fmla="*/ 716976 h 716982"/>
              <a:gd name="connsiteX3" fmla="*/ 2805076 w 2919087"/>
              <a:gd name="connsiteY3" fmla="*/ 544986 h 716982"/>
              <a:gd name="connsiteX4" fmla="*/ 2917266 w 2919087"/>
              <a:gd name="connsiteY4" fmla="*/ 37716 h 716982"/>
              <a:gd name="connsiteX0" fmla="*/ 0 w 3073772"/>
              <a:gd name="connsiteY0" fmla="*/ -1 h 716982"/>
              <a:gd name="connsiteX1" fmla="*/ 297281 w 3073772"/>
              <a:gd name="connsiteY1" fmla="*/ 540154 h 716982"/>
              <a:gd name="connsiteX2" fmla="*/ 1374588 w 3073772"/>
              <a:gd name="connsiteY2" fmla="*/ 716974 h 716982"/>
              <a:gd name="connsiteX3" fmla="*/ 2805076 w 3073772"/>
              <a:gd name="connsiteY3" fmla="*/ 544984 h 716982"/>
              <a:gd name="connsiteX4" fmla="*/ 2917266 w 3073772"/>
              <a:gd name="connsiteY4" fmla="*/ 37714 h 716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772" h="716982">
                <a:moveTo>
                  <a:pt x="0" y="-1"/>
                </a:moveTo>
                <a:cubicBezTo>
                  <a:pt x="46370" y="186659"/>
                  <a:pt x="83990" y="393497"/>
                  <a:pt x="297281" y="540154"/>
                </a:cubicBezTo>
                <a:cubicBezTo>
                  <a:pt x="510196" y="686552"/>
                  <a:pt x="956622" y="716169"/>
                  <a:pt x="1374588" y="716974"/>
                </a:cubicBezTo>
                <a:cubicBezTo>
                  <a:pt x="1792554" y="717779"/>
                  <a:pt x="2438990" y="652096"/>
                  <a:pt x="2805076" y="544984"/>
                </a:cubicBezTo>
                <a:cubicBezTo>
                  <a:pt x="3106598" y="411355"/>
                  <a:pt x="3169004" y="282181"/>
                  <a:pt x="2917266" y="37714"/>
                </a:cubicBezTo>
              </a:path>
            </a:pathLst>
          </a:custGeom>
          <a:noFill/>
          <a:ln w="9525" cap="flat" cmpd="sng" algn="ctr">
            <a:solidFill>
              <a:srgbClr val="7030A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solidFill>
                <a:prstClr val="black"/>
              </a:solidFill>
              <a:latin typeface="Calibri" panose="020F0502020204030204" pitchFamily="34" charset="0"/>
              <a:ea typeface="微软雅黑" pitchFamily="34" charset="-122"/>
              <a:cs typeface="Arial" panose="020B0604020202020204" pitchFamily="34" charset="0"/>
            </a:endParaRPr>
          </a:p>
        </p:txBody>
      </p:sp>
      <p:sp>
        <p:nvSpPr>
          <p:cNvPr id="35" name="任意多边形: 形状 34">
            <a:extLst>
              <a:ext uri="{FF2B5EF4-FFF2-40B4-BE49-F238E27FC236}">
                <a16:creationId xmlns:a16="http://schemas.microsoft.com/office/drawing/2014/main" id="{B2284E6A-E668-4909-B1C1-12D5F6A7AF2B}"/>
              </a:ext>
            </a:extLst>
          </p:cNvPr>
          <p:cNvSpPr/>
          <p:nvPr/>
        </p:nvSpPr>
        <p:spPr bwMode="auto">
          <a:xfrm rot="10800000" flipV="1">
            <a:off x="1587818" y="4825162"/>
            <a:ext cx="1619734" cy="496121"/>
          </a:xfrm>
          <a:custGeom>
            <a:avLst/>
            <a:gdLst>
              <a:gd name="connsiteX0" fmla="*/ 0 w 1622323"/>
              <a:gd name="connsiteY0" fmla="*/ 0 h 481781"/>
              <a:gd name="connsiteX1" fmla="*/ 39329 w 1622323"/>
              <a:gd name="connsiteY1" fmla="*/ 88491 h 481781"/>
              <a:gd name="connsiteX2" fmla="*/ 167148 w 1622323"/>
              <a:gd name="connsiteY2" fmla="*/ 226142 h 481781"/>
              <a:gd name="connsiteX3" fmla="*/ 275303 w 1622323"/>
              <a:gd name="connsiteY3" fmla="*/ 334297 h 481781"/>
              <a:gd name="connsiteX4" fmla="*/ 412955 w 1622323"/>
              <a:gd name="connsiteY4" fmla="*/ 393291 h 481781"/>
              <a:gd name="connsiteX5" fmla="*/ 599768 w 1622323"/>
              <a:gd name="connsiteY5" fmla="*/ 462116 h 481781"/>
              <a:gd name="connsiteX6" fmla="*/ 806245 w 1622323"/>
              <a:gd name="connsiteY6" fmla="*/ 481781 h 481781"/>
              <a:gd name="connsiteX7" fmla="*/ 1307690 w 1622323"/>
              <a:gd name="connsiteY7" fmla="*/ 452284 h 481781"/>
              <a:gd name="connsiteX8" fmla="*/ 1376516 w 1622323"/>
              <a:gd name="connsiteY8" fmla="*/ 412955 h 481781"/>
              <a:gd name="connsiteX9" fmla="*/ 1474839 w 1622323"/>
              <a:gd name="connsiteY9" fmla="*/ 393291 h 481781"/>
              <a:gd name="connsiteX10" fmla="*/ 1563329 w 1622323"/>
              <a:gd name="connsiteY10" fmla="*/ 353962 h 481781"/>
              <a:gd name="connsiteX11" fmla="*/ 1622323 w 1622323"/>
              <a:gd name="connsiteY11" fmla="*/ 334297 h 481781"/>
              <a:gd name="connsiteX0" fmla="*/ 1 w 1592827"/>
              <a:gd name="connsiteY0" fmla="*/ 0 h 1386348"/>
              <a:gd name="connsiteX1" fmla="*/ 9833 w 1592827"/>
              <a:gd name="connsiteY1" fmla="*/ 993058 h 1386348"/>
              <a:gd name="connsiteX2" fmla="*/ 137652 w 1592827"/>
              <a:gd name="connsiteY2" fmla="*/ 1130709 h 1386348"/>
              <a:gd name="connsiteX3" fmla="*/ 245807 w 1592827"/>
              <a:gd name="connsiteY3" fmla="*/ 1238864 h 1386348"/>
              <a:gd name="connsiteX4" fmla="*/ 383459 w 1592827"/>
              <a:gd name="connsiteY4" fmla="*/ 1297858 h 1386348"/>
              <a:gd name="connsiteX5" fmla="*/ 570272 w 1592827"/>
              <a:gd name="connsiteY5" fmla="*/ 1366683 h 1386348"/>
              <a:gd name="connsiteX6" fmla="*/ 776749 w 1592827"/>
              <a:gd name="connsiteY6" fmla="*/ 1386348 h 1386348"/>
              <a:gd name="connsiteX7" fmla="*/ 1278194 w 1592827"/>
              <a:gd name="connsiteY7" fmla="*/ 1356851 h 1386348"/>
              <a:gd name="connsiteX8" fmla="*/ 1347020 w 1592827"/>
              <a:gd name="connsiteY8" fmla="*/ 1317522 h 1386348"/>
              <a:gd name="connsiteX9" fmla="*/ 1445343 w 1592827"/>
              <a:gd name="connsiteY9" fmla="*/ 1297858 h 1386348"/>
              <a:gd name="connsiteX10" fmla="*/ 1533833 w 1592827"/>
              <a:gd name="connsiteY10" fmla="*/ 1258529 h 1386348"/>
              <a:gd name="connsiteX11" fmla="*/ 1592827 w 1592827"/>
              <a:gd name="connsiteY11" fmla="*/ 1238864 h 1386348"/>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1533833 w 2861188"/>
              <a:gd name="connsiteY10" fmla="*/ 1268361 h 1396180"/>
              <a:gd name="connsiteX11" fmla="*/ 2861188 w 2861188"/>
              <a:gd name="connsiteY11"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1445343 w 2861188"/>
              <a:gd name="connsiteY9" fmla="*/ 1307690 h 1396180"/>
              <a:gd name="connsiteX10" fmla="*/ 2861188 w 2861188"/>
              <a:gd name="connsiteY10" fmla="*/ 0 h 1396180"/>
              <a:gd name="connsiteX0" fmla="*/ 1 w 2861188"/>
              <a:gd name="connsiteY0" fmla="*/ 9832 h 1396180"/>
              <a:gd name="connsiteX1" fmla="*/ 9833 w 2861188"/>
              <a:gd name="connsiteY1" fmla="*/ 1002890 h 1396180"/>
              <a:gd name="connsiteX2" fmla="*/ 137652 w 2861188"/>
              <a:gd name="connsiteY2" fmla="*/ 1140541 h 1396180"/>
              <a:gd name="connsiteX3" fmla="*/ 245807 w 2861188"/>
              <a:gd name="connsiteY3" fmla="*/ 1248696 h 1396180"/>
              <a:gd name="connsiteX4" fmla="*/ 383459 w 2861188"/>
              <a:gd name="connsiteY4" fmla="*/ 1307690 h 1396180"/>
              <a:gd name="connsiteX5" fmla="*/ 570272 w 2861188"/>
              <a:gd name="connsiteY5" fmla="*/ 1376515 h 1396180"/>
              <a:gd name="connsiteX6" fmla="*/ 776749 w 2861188"/>
              <a:gd name="connsiteY6" fmla="*/ 1396180 h 1396180"/>
              <a:gd name="connsiteX7" fmla="*/ 1278194 w 2861188"/>
              <a:gd name="connsiteY7" fmla="*/ 1366683 h 1396180"/>
              <a:gd name="connsiteX8" fmla="*/ 1347020 w 2861188"/>
              <a:gd name="connsiteY8" fmla="*/ 1327354 h 1396180"/>
              <a:gd name="connsiteX9" fmla="*/ 2467898 w 2861188"/>
              <a:gd name="connsiteY9" fmla="*/ 619432 h 1396180"/>
              <a:gd name="connsiteX10" fmla="*/ 2861188 w 2861188"/>
              <a:gd name="connsiteY10" fmla="*/ 0 h 1396180"/>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1278193 w 2861187"/>
              <a:gd name="connsiteY7" fmla="*/ 1366683 h 1396180"/>
              <a:gd name="connsiteX8" fmla="*/ 1347019 w 2861187"/>
              <a:gd name="connsiteY8" fmla="*/ 1327354 h 1396180"/>
              <a:gd name="connsiteX9" fmla="*/ 2467897 w 2861187"/>
              <a:gd name="connsiteY9" fmla="*/ 619432 h 1396180"/>
              <a:gd name="connsiteX10" fmla="*/ 2861187 w 2861187"/>
              <a:gd name="connsiteY10" fmla="*/ 0 h 1396180"/>
              <a:gd name="connsiteX0" fmla="*/ 0 w 2861187"/>
              <a:gd name="connsiteY0" fmla="*/ 9832 h 1430316"/>
              <a:gd name="connsiteX1" fmla="*/ 265470 w 2861187"/>
              <a:gd name="connsiteY1" fmla="*/ 648929 h 1430316"/>
              <a:gd name="connsiteX2" fmla="*/ 137651 w 2861187"/>
              <a:gd name="connsiteY2" fmla="*/ 1140541 h 1430316"/>
              <a:gd name="connsiteX3" fmla="*/ 245806 w 2861187"/>
              <a:gd name="connsiteY3" fmla="*/ 1248696 h 1430316"/>
              <a:gd name="connsiteX4" fmla="*/ 383458 w 2861187"/>
              <a:gd name="connsiteY4" fmla="*/ 1307690 h 1430316"/>
              <a:gd name="connsiteX5" fmla="*/ 570271 w 2861187"/>
              <a:gd name="connsiteY5" fmla="*/ 1376515 h 1430316"/>
              <a:gd name="connsiteX6" fmla="*/ 776748 w 2861187"/>
              <a:gd name="connsiteY6" fmla="*/ 1396180 h 1430316"/>
              <a:gd name="connsiteX7" fmla="*/ 1278193 w 2861187"/>
              <a:gd name="connsiteY7" fmla="*/ 1366683 h 1430316"/>
              <a:gd name="connsiteX8" fmla="*/ 2467897 w 2861187"/>
              <a:gd name="connsiteY8" fmla="*/ 619432 h 1430316"/>
              <a:gd name="connsiteX9" fmla="*/ 2861187 w 2861187"/>
              <a:gd name="connsiteY9" fmla="*/ 0 h 1430316"/>
              <a:gd name="connsiteX0" fmla="*/ 0 w 2861187"/>
              <a:gd name="connsiteY0" fmla="*/ 9832 h 1396180"/>
              <a:gd name="connsiteX1" fmla="*/ 265470 w 2861187"/>
              <a:gd name="connsiteY1" fmla="*/ 648929 h 1396180"/>
              <a:gd name="connsiteX2" fmla="*/ 137651 w 2861187"/>
              <a:gd name="connsiteY2" fmla="*/ 1140541 h 1396180"/>
              <a:gd name="connsiteX3" fmla="*/ 245806 w 2861187"/>
              <a:gd name="connsiteY3" fmla="*/ 1248696 h 1396180"/>
              <a:gd name="connsiteX4" fmla="*/ 383458 w 2861187"/>
              <a:gd name="connsiteY4" fmla="*/ 1307690 h 1396180"/>
              <a:gd name="connsiteX5" fmla="*/ 570271 w 2861187"/>
              <a:gd name="connsiteY5" fmla="*/ 1376515 h 1396180"/>
              <a:gd name="connsiteX6" fmla="*/ 776748 w 2861187"/>
              <a:gd name="connsiteY6" fmla="*/ 1396180 h 1396180"/>
              <a:gd name="connsiteX7" fmla="*/ 2467897 w 2861187"/>
              <a:gd name="connsiteY7" fmla="*/ 619432 h 1396180"/>
              <a:gd name="connsiteX8" fmla="*/ 2861187 w 2861187"/>
              <a:gd name="connsiteY8" fmla="*/ 0 h 1396180"/>
              <a:gd name="connsiteX0" fmla="*/ 0 w 2861187"/>
              <a:gd name="connsiteY0" fmla="*/ 9832 h 1418030"/>
              <a:gd name="connsiteX1" fmla="*/ 265470 w 2861187"/>
              <a:gd name="connsiteY1" fmla="*/ 648929 h 1418030"/>
              <a:gd name="connsiteX2" fmla="*/ 137651 w 2861187"/>
              <a:gd name="connsiteY2" fmla="*/ 1140541 h 1418030"/>
              <a:gd name="connsiteX3" fmla="*/ 245806 w 2861187"/>
              <a:gd name="connsiteY3" fmla="*/ 1248696 h 1418030"/>
              <a:gd name="connsiteX4" fmla="*/ 383458 w 2861187"/>
              <a:gd name="connsiteY4" fmla="*/ 1307690 h 1418030"/>
              <a:gd name="connsiteX5" fmla="*/ 570271 w 2861187"/>
              <a:gd name="connsiteY5" fmla="*/ 1376515 h 1418030"/>
              <a:gd name="connsiteX6" fmla="*/ 2467897 w 2861187"/>
              <a:gd name="connsiteY6" fmla="*/ 619432 h 1418030"/>
              <a:gd name="connsiteX7" fmla="*/ 2861187 w 2861187"/>
              <a:gd name="connsiteY7" fmla="*/ 0 h 1418030"/>
              <a:gd name="connsiteX0" fmla="*/ 0 w 2861187"/>
              <a:gd name="connsiteY0" fmla="*/ 9832 h 1417174"/>
              <a:gd name="connsiteX1" fmla="*/ 265470 w 2861187"/>
              <a:gd name="connsiteY1" fmla="*/ 648929 h 1417174"/>
              <a:gd name="connsiteX2" fmla="*/ 137651 w 2861187"/>
              <a:gd name="connsiteY2" fmla="*/ 1140541 h 1417174"/>
              <a:gd name="connsiteX3" fmla="*/ 245806 w 2861187"/>
              <a:gd name="connsiteY3" fmla="*/ 1248696 h 1417174"/>
              <a:gd name="connsiteX4" fmla="*/ 383458 w 2861187"/>
              <a:gd name="connsiteY4" fmla="*/ 1307690 h 1417174"/>
              <a:gd name="connsiteX5" fmla="*/ 619433 w 2861187"/>
              <a:gd name="connsiteY5" fmla="*/ 1376515 h 1417174"/>
              <a:gd name="connsiteX6" fmla="*/ 2467897 w 2861187"/>
              <a:gd name="connsiteY6" fmla="*/ 619432 h 1417174"/>
              <a:gd name="connsiteX7" fmla="*/ 2861187 w 2861187"/>
              <a:gd name="connsiteY7" fmla="*/ 0 h 1417174"/>
              <a:gd name="connsiteX0" fmla="*/ 0 w 2861187"/>
              <a:gd name="connsiteY0" fmla="*/ 9832 h 1345548"/>
              <a:gd name="connsiteX1" fmla="*/ 265470 w 2861187"/>
              <a:gd name="connsiteY1" fmla="*/ 648929 h 1345548"/>
              <a:gd name="connsiteX2" fmla="*/ 137651 w 2861187"/>
              <a:gd name="connsiteY2" fmla="*/ 1140541 h 1345548"/>
              <a:gd name="connsiteX3" fmla="*/ 245806 w 2861187"/>
              <a:gd name="connsiteY3" fmla="*/ 1248696 h 1345548"/>
              <a:gd name="connsiteX4" fmla="*/ 383458 w 2861187"/>
              <a:gd name="connsiteY4" fmla="*/ 1307690 h 1345548"/>
              <a:gd name="connsiteX5" fmla="*/ 2467897 w 2861187"/>
              <a:gd name="connsiteY5" fmla="*/ 619432 h 1345548"/>
              <a:gd name="connsiteX6" fmla="*/ 2861187 w 2861187"/>
              <a:gd name="connsiteY6" fmla="*/ 0 h 1345548"/>
              <a:gd name="connsiteX0" fmla="*/ 0 w 2861187"/>
              <a:gd name="connsiteY0" fmla="*/ 9832 h 1266593"/>
              <a:gd name="connsiteX1" fmla="*/ 265470 w 2861187"/>
              <a:gd name="connsiteY1" fmla="*/ 648929 h 1266593"/>
              <a:gd name="connsiteX2" fmla="*/ 137651 w 2861187"/>
              <a:gd name="connsiteY2" fmla="*/ 1140541 h 1266593"/>
              <a:gd name="connsiteX3" fmla="*/ 245806 w 2861187"/>
              <a:gd name="connsiteY3" fmla="*/ 1248696 h 1266593"/>
              <a:gd name="connsiteX4" fmla="*/ 1337187 w 2861187"/>
              <a:gd name="connsiteY4" fmla="*/ 845573 h 1266593"/>
              <a:gd name="connsiteX5" fmla="*/ 2467897 w 2861187"/>
              <a:gd name="connsiteY5" fmla="*/ 619432 h 1266593"/>
              <a:gd name="connsiteX6" fmla="*/ 2861187 w 2861187"/>
              <a:gd name="connsiteY6" fmla="*/ 0 h 1266593"/>
              <a:gd name="connsiteX0" fmla="*/ 0 w 2861187"/>
              <a:gd name="connsiteY0" fmla="*/ 9832 h 1143583"/>
              <a:gd name="connsiteX1" fmla="*/ 265470 w 2861187"/>
              <a:gd name="connsiteY1" fmla="*/ 648929 h 1143583"/>
              <a:gd name="connsiteX2" fmla="*/ 137651 w 2861187"/>
              <a:gd name="connsiteY2" fmla="*/ 1140541 h 1143583"/>
              <a:gd name="connsiteX3" fmla="*/ 1337187 w 2861187"/>
              <a:gd name="connsiteY3" fmla="*/ 845573 h 1143583"/>
              <a:gd name="connsiteX4" fmla="*/ 2467897 w 2861187"/>
              <a:gd name="connsiteY4" fmla="*/ 619432 h 1143583"/>
              <a:gd name="connsiteX5" fmla="*/ 2861187 w 2861187"/>
              <a:gd name="connsiteY5" fmla="*/ 0 h 1143583"/>
              <a:gd name="connsiteX0" fmla="*/ 0 w 2861187"/>
              <a:gd name="connsiteY0" fmla="*/ 9832 h 845842"/>
              <a:gd name="connsiteX1" fmla="*/ 265470 w 2861187"/>
              <a:gd name="connsiteY1" fmla="*/ 648929 h 845842"/>
              <a:gd name="connsiteX2" fmla="*/ 1337187 w 2861187"/>
              <a:gd name="connsiteY2" fmla="*/ 845573 h 845842"/>
              <a:gd name="connsiteX3" fmla="*/ 2467897 w 2861187"/>
              <a:gd name="connsiteY3" fmla="*/ 619432 h 845842"/>
              <a:gd name="connsiteX4" fmla="*/ 2861187 w 2861187"/>
              <a:gd name="connsiteY4" fmla="*/ 0 h 845842"/>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7826"/>
              <a:gd name="connsiteX1" fmla="*/ 265470 w 2861187"/>
              <a:gd name="connsiteY1" fmla="*/ 648929 h 847826"/>
              <a:gd name="connsiteX2" fmla="*/ 1337187 w 2861187"/>
              <a:gd name="connsiteY2" fmla="*/ 845573 h 847826"/>
              <a:gd name="connsiteX3" fmla="*/ 2507226 w 2861187"/>
              <a:gd name="connsiteY3" fmla="*/ 550606 h 847826"/>
              <a:gd name="connsiteX4" fmla="*/ 2861187 w 2861187"/>
              <a:gd name="connsiteY4" fmla="*/ 0 h 847826"/>
              <a:gd name="connsiteX0" fmla="*/ 0 w 2861187"/>
              <a:gd name="connsiteY0" fmla="*/ 9832 h 846515"/>
              <a:gd name="connsiteX1" fmla="*/ 265470 w 2861187"/>
              <a:gd name="connsiteY1" fmla="*/ 648929 h 846515"/>
              <a:gd name="connsiteX2" fmla="*/ 1337187 w 2861187"/>
              <a:gd name="connsiteY2" fmla="*/ 845573 h 846515"/>
              <a:gd name="connsiteX3" fmla="*/ 2448232 w 2861187"/>
              <a:gd name="connsiteY3" fmla="*/ 589936 h 846515"/>
              <a:gd name="connsiteX4" fmla="*/ 2861187 w 2861187"/>
              <a:gd name="connsiteY4" fmla="*/ 0 h 846515"/>
              <a:gd name="connsiteX0" fmla="*/ 0 w 2861187"/>
              <a:gd name="connsiteY0" fmla="*/ 9832 h 845938"/>
              <a:gd name="connsiteX1" fmla="*/ 216309 w 2861187"/>
              <a:gd name="connsiteY1" fmla="*/ 560439 h 845938"/>
              <a:gd name="connsiteX2" fmla="*/ 1337187 w 2861187"/>
              <a:gd name="connsiteY2" fmla="*/ 845573 h 845938"/>
              <a:gd name="connsiteX3" fmla="*/ 2448232 w 2861187"/>
              <a:gd name="connsiteY3" fmla="*/ 589936 h 845938"/>
              <a:gd name="connsiteX4" fmla="*/ 2861187 w 2861187"/>
              <a:gd name="connsiteY4" fmla="*/ 0 h 845938"/>
              <a:gd name="connsiteX0" fmla="*/ 0 w 2861187"/>
              <a:gd name="connsiteY0" fmla="*/ 9832 h 738230"/>
              <a:gd name="connsiteX1" fmla="*/ 216309 w 2861187"/>
              <a:gd name="connsiteY1" fmla="*/ 560439 h 738230"/>
              <a:gd name="connsiteX2" fmla="*/ 1366684 w 2861187"/>
              <a:gd name="connsiteY2" fmla="*/ 717753 h 738230"/>
              <a:gd name="connsiteX3" fmla="*/ 2448232 w 2861187"/>
              <a:gd name="connsiteY3" fmla="*/ 589936 h 738230"/>
              <a:gd name="connsiteX4" fmla="*/ 2861187 w 2861187"/>
              <a:gd name="connsiteY4" fmla="*/ 0 h 738230"/>
              <a:gd name="connsiteX0" fmla="*/ 0 w 2861187"/>
              <a:gd name="connsiteY0" fmla="*/ 9832 h 719334"/>
              <a:gd name="connsiteX1" fmla="*/ 216309 w 2861187"/>
              <a:gd name="connsiteY1" fmla="*/ 560439 h 719334"/>
              <a:gd name="connsiteX2" fmla="*/ 1366684 w 2861187"/>
              <a:gd name="connsiteY2" fmla="*/ 717753 h 719334"/>
              <a:gd name="connsiteX3" fmla="*/ 2448232 w 2861187"/>
              <a:gd name="connsiteY3" fmla="*/ 491614 h 719334"/>
              <a:gd name="connsiteX4" fmla="*/ 2861187 w 2861187"/>
              <a:gd name="connsiteY4" fmla="*/ 0 h 719334"/>
              <a:gd name="connsiteX0" fmla="*/ 0 w 2861187"/>
              <a:gd name="connsiteY0" fmla="*/ 9832 h 717959"/>
              <a:gd name="connsiteX1" fmla="*/ 265470 w 2861187"/>
              <a:gd name="connsiteY1" fmla="*/ 521110 h 717959"/>
              <a:gd name="connsiteX2" fmla="*/ 1366684 w 2861187"/>
              <a:gd name="connsiteY2" fmla="*/ 717753 h 717959"/>
              <a:gd name="connsiteX3" fmla="*/ 2448232 w 2861187"/>
              <a:gd name="connsiteY3" fmla="*/ 491614 h 717959"/>
              <a:gd name="connsiteX4" fmla="*/ 2861187 w 2861187"/>
              <a:gd name="connsiteY4" fmla="*/ 0 h 717959"/>
              <a:gd name="connsiteX0" fmla="*/ 0 w 2861187"/>
              <a:gd name="connsiteY0" fmla="*/ 9832 h 717994"/>
              <a:gd name="connsiteX1" fmla="*/ 265470 w 2861187"/>
              <a:gd name="connsiteY1" fmla="*/ 521110 h 717994"/>
              <a:gd name="connsiteX2" fmla="*/ 1366684 w 2861187"/>
              <a:gd name="connsiteY2" fmla="*/ 717753 h 717994"/>
              <a:gd name="connsiteX3" fmla="*/ 2448232 w 2861187"/>
              <a:gd name="connsiteY3" fmla="*/ 491614 h 717994"/>
              <a:gd name="connsiteX4" fmla="*/ 2861187 w 2861187"/>
              <a:gd name="connsiteY4" fmla="*/ 0 h 717994"/>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22233"/>
              <a:gd name="connsiteX1" fmla="*/ 265470 w 2861187"/>
              <a:gd name="connsiteY1" fmla="*/ 521110 h 722233"/>
              <a:gd name="connsiteX2" fmla="*/ 1366684 w 2861187"/>
              <a:gd name="connsiteY2" fmla="*/ 717753 h 722233"/>
              <a:gd name="connsiteX3" fmla="*/ 2389239 w 2861187"/>
              <a:gd name="connsiteY3" fmla="*/ 540775 h 722233"/>
              <a:gd name="connsiteX4" fmla="*/ 2861187 w 2861187"/>
              <a:gd name="connsiteY4" fmla="*/ 0 h 722233"/>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61187"/>
              <a:gd name="connsiteY0" fmla="*/ 9832 h 718427"/>
              <a:gd name="connsiteX1" fmla="*/ 265470 w 2861187"/>
              <a:gd name="connsiteY1" fmla="*/ 521110 h 718427"/>
              <a:gd name="connsiteX2" fmla="*/ 1366684 w 2861187"/>
              <a:gd name="connsiteY2" fmla="*/ 717753 h 718427"/>
              <a:gd name="connsiteX3" fmla="*/ 2389239 w 2861187"/>
              <a:gd name="connsiteY3" fmla="*/ 540775 h 718427"/>
              <a:gd name="connsiteX4" fmla="*/ 2861187 w 2861187"/>
              <a:gd name="connsiteY4" fmla="*/ 0 h 718427"/>
              <a:gd name="connsiteX0" fmla="*/ 0 w 2871020"/>
              <a:gd name="connsiteY0" fmla="*/ 19664 h 728259"/>
              <a:gd name="connsiteX1" fmla="*/ 265470 w 2871020"/>
              <a:gd name="connsiteY1" fmla="*/ 530942 h 728259"/>
              <a:gd name="connsiteX2" fmla="*/ 1366684 w 2871020"/>
              <a:gd name="connsiteY2" fmla="*/ 727585 h 728259"/>
              <a:gd name="connsiteX3" fmla="*/ 2389239 w 2871020"/>
              <a:gd name="connsiteY3" fmla="*/ 550607 h 728259"/>
              <a:gd name="connsiteX4" fmla="*/ 2871020 w 2871020"/>
              <a:gd name="connsiteY4" fmla="*/ 0 h 728259"/>
              <a:gd name="connsiteX0" fmla="*/ 0 w 2871020"/>
              <a:gd name="connsiteY0" fmla="*/ 19664 h 737078"/>
              <a:gd name="connsiteX1" fmla="*/ 265470 w 2871020"/>
              <a:gd name="connsiteY1" fmla="*/ 530942 h 737078"/>
              <a:gd name="connsiteX2" fmla="*/ 1374588 w 2871020"/>
              <a:gd name="connsiteY2" fmla="*/ 736639 h 737078"/>
              <a:gd name="connsiteX3" fmla="*/ 2389239 w 2871020"/>
              <a:gd name="connsiteY3" fmla="*/ 550607 h 737078"/>
              <a:gd name="connsiteX4" fmla="*/ 2871020 w 2871020"/>
              <a:gd name="connsiteY4" fmla="*/ 0 h 737078"/>
              <a:gd name="connsiteX0" fmla="*/ 0 w 2871020"/>
              <a:gd name="connsiteY0" fmla="*/ 19664 h 736896"/>
              <a:gd name="connsiteX1" fmla="*/ 265470 w 2871020"/>
              <a:gd name="connsiteY1" fmla="*/ 530942 h 736896"/>
              <a:gd name="connsiteX2" fmla="*/ 1374588 w 2871020"/>
              <a:gd name="connsiteY2" fmla="*/ 736639 h 736896"/>
              <a:gd name="connsiteX3" fmla="*/ 2389239 w 2871020"/>
              <a:gd name="connsiteY3" fmla="*/ 550607 h 736896"/>
              <a:gd name="connsiteX4" fmla="*/ 2871020 w 2871020"/>
              <a:gd name="connsiteY4" fmla="*/ 0 h 736896"/>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6991"/>
              <a:gd name="connsiteX1" fmla="*/ 265470 w 2871020"/>
              <a:gd name="connsiteY1" fmla="*/ 530942 h 736991"/>
              <a:gd name="connsiteX2" fmla="*/ 1374588 w 2871020"/>
              <a:gd name="connsiteY2" fmla="*/ 736639 h 736991"/>
              <a:gd name="connsiteX3" fmla="*/ 2389239 w 2871020"/>
              <a:gd name="connsiteY3" fmla="*/ 550607 h 736991"/>
              <a:gd name="connsiteX4" fmla="*/ 2871020 w 2871020"/>
              <a:gd name="connsiteY4" fmla="*/ 0 h 736991"/>
              <a:gd name="connsiteX0" fmla="*/ 0 w 2871020"/>
              <a:gd name="connsiteY0" fmla="*/ 19664 h 737632"/>
              <a:gd name="connsiteX1" fmla="*/ 352777 w 2871020"/>
              <a:gd name="connsiteY1" fmla="*/ 516655 h 737632"/>
              <a:gd name="connsiteX2" fmla="*/ 1374588 w 2871020"/>
              <a:gd name="connsiteY2" fmla="*/ 736639 h 737632"/>
              <a:gd name="connsiteX3" fmla="*/ 2389239 w 2871020"/>
              <a:gd name="connsiteY3" fmla="*/ 550607 h 737632"/>
              <a:gd name="connsiteX4" fmla="*/ 2871020 w 2871020"/>
              <a:gd name="connsiteY4" fmla="*/ 0 h 737632"/>
              <a:gd name="connsiteX0" fmla="*/ 0 w 2871020"/>
              <a:gd name="connsiteY0" fmla="*/ -1 h 717967"/>
              <a:gd name="connsiteX1" fmla="*/ 352777 w 2871020"/>
              <a:gd name="connsiteY1" fmla="*/ 496990 h 717967"/>
              <a:gd name="connsiteX2" fmla="*/ 1374588 w 2871020"/>
              <a:gd name="connsiteY2" fmla="*/ 716974 h 717967"/>
              <a:gd name="connsiteX3" fmla="*/ 2389239 w 2871020"/>
              <a:gd name="connsiteY3" fmla="*/ 530942 h 717967"/>
              <a:gd name="connsiteX4" fmla="*/ 2871020 w 2871020"/>
              <a:gd name="connsiteY4" fmla="*/ 66144 h 717967"/>
              <a:gd name="connsiteX0" fmla="*/ 0 w 2871020"/>
              <a:gd name="connsiteY0" fmla="*/ 1 h 717969"/>
              <a:gd name="connsiteX1" fmla="*/ 352777 w 2871020"/>
              <a:gd name="connsiteY1" fmla="*/ 496992 h 717969"/>
              <a:gd name="connsiteX2" fmla="*/ 1374588 w 2871020"/>
              <a:gd name="connsiteY2" fmla="*/ 716976 h 717969"/>
              <a:gd name="connsiteX3" fmla="*/ 2389239 w 2871020"/>
              <a:gd name="connsiteY3" fmla="*/ 530944 h 717969"/>
              <a:gd name="connsiteX4" fmla="*/ 2871020 w 2871020"/>
              <a:gd name="connsiteY4" fmla="*/ 66146 h 7179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66146 h 725469"/>
              <a:gd name="connsiteX0" fmla="*/ 0 w 2871020"/>
              <a:gd name="connsiteY0" fmla="*/ -1 h 725467"/>
              <a:gd name="connsiteX1" fmla="*/ 352777 w 2871020"/>
              <a:gd name="connsiteY1" fmla="*/ 496990 h 725467"/>
              <a:gd name="connsiteX2" fmla="*/ 1374588 w 2871020"/>
              <a:gd name="connsiteY2" fmla="*/ 716974 h 725467"/>
              <a:gd name="connsiteX3" fmla="*/ 2304367 w 2871020"/>
              <a:gd name="connsiteY3" fmla="*/ 573846 h 725467"/>
              <a:gd name="connsiteX4" fmla="*/ 2871020 w 2871020"/>
              <a:gd name="connsiteY4" fmla="*/ 66144 h 725467"/>
              <a:gd name="connsiteX0" fmla="*/ 0 w 2871020"/>
              <a:gd name="connsiteY0" fmla="*/ 1 h 725469"/>
              <a:gd name="connsiteX1" fmla="*/ 352777 w 2871020"/>
              <a:gd name="connsiteY1" fmla="*/ 496992 h 725469"/>
              <a:gd name="connsiteX2" fmla="*/ 1374588 w 2871020"/>
              <a:gd name="connsiteY2" fmla="*/ 716976 h 725469"/>
              <a:gd name="connsiteX3" fmla="*/ 2304367 w 2871020"/>
              <a:gd name="connsiteY3" fmla="*/ 573848 h 725469"/>
              <a:gd name="connsiteX4" fmla="*/ 2871020 w 2871020"/>
              <a:gd name="connsiteY4" fmla="*/ 80447 h 725469"/>
              <a:gd name="connsiteX0" fmla="*/ 0 w 2871020"/>
              <a:gd name="connsiteY0" fmla="*/ -1 h 721918"/>
              <a:gd name="connsiteX1" fmla="*/ 352777 w 2871020"/>
              <a:gd name="connsiteY1" fmla="*/ 496990 h 721918"/>
              <a:gd name="connsiteX2" fmla="*/ 1374588 w 2871020"/>
              <a:gd name="connsiteY2" fmla="*/ 716974 h 721918"/>
              <a:gd name="connsiteX3" fmla="*/ 2219495 w 2871020"/>
              <a:gd name="connsiteY3" fmla="*/ 559545 h 721918"/>
              <a:gd name="connsiteX4" fmla="*/ 2871020 w 2871020"/>
              <a:gd name="connsiteY4" fmla="*/ 80445 h 721918"/>
              <a:gd name="connsiteX0" fmla="*/ 0 w 2871020"/>
              <a:gd name="connsiteY0" fmla="*/ 1 h 718130"/>
              <a:gd name="connsiteX1" fmla="*/ 352777 w 2871020"/>
              <a:gd name="connsiteY1" fmla="*/ 496992 h 718130"/>
              <a:gd name="connsiteX2" fmla="*/ 1374588 w 2871020"/>
              <a:gd name="connsiteY2" fmla="*/ 716976 h 718130"/>
              <a:gd name="connsiteX3" fmla="*/ 2219495 w 2871020"/>
              <a:gd name="connsiteY3" fmla="*/ 559547 h 718130"/>
              <a:gd name="connsiteX4" fmla="*/ 2871020 w 2871020"/>
              <a:gd name="connsiteY4" fmla="*/ 80447 h 718130"/>
              <a:gd name="connsiteX0" fmla="*/ 0 w 2871020"/>
              <a:gd name="connsiteY0" fmla="*/ -1 h 718130"/>
              <a:gd name="connsiteX1" fmla="*/ 352777 w 2871020"/>
              <a:gd name="connsiteY1" fmla="*/ 496990 h 718130"/>
              <a:gd name="connsiteX2" fmla="*/ 1374588 w 2871020"/>
              <a:gd name="connsiteY2" fmla="*/ 716974 h 718130"/>
              <a:gd name="connsiteX3" fmla="*/ 2219495 w 2871020"/>
              <a:gd name="connsiteY3" fmla="*/ 559545 h 718130"/>
              <a:gd name="connsiteX4" fmla="*/ 2871020 w 2871020"/>
              <a:gd name="connsiteY4" fmla="*/ 80445 h 718130"/>
              <a:gd name="connsiteX0" fmla="*/ 0 w 2871020"/>
              <a:gd name="connsiteY0" fmla="*/ 1 h 720244"/>
              <a:gd name="connsiteX1" fmla="*/ 352777 w 2871020"/>
              <a:gd name="connsiteY1" fmla="*/ 496992 h 720244"/>
              <a:gd name="connsiteX2" fmla="*/ 1374588 w 2871020"/>
              <a:gd name="connsiteY2" fmla="*/ 716976 h 720244"/>
              <a:gd name="connsiteX3" fmla="*/ 2231620 w 2871020"/>
              <a:gd name="connsiteY3" fmla="*/ 588150 h 720244"/>
              <a:gd name="connsiteX4" fmla="*/ 2871020 w 2871020"/>
              <a:gd name="connsiteY4" fmla="*/ 80447 h 720244"/>
              <a:gd name="connsiteX0" fmla="*/ 0 w 2871020"/>
              <a:gd name="connsiteY0" fmla="*/ -1 h 720242"/>
              <a:gd name="connsiteX1" fmla="*/ 352777 w 2871020"/>
              <a:gd name="connsiteY1" fmla="*/ 496990 h 720242"/>
              <a:gd name="connsiteX2" fmla="*/ 1374588 w 2871020"/>
              <a:gd name="connsiteY2" fmla="*/ 716974 h 720242"/>
              <a:gd name="connsiteX3" fmla="*/ 2231620 w 2871020"/>
              <a:gd name="connsiteY3" fmla="*/ 588148 h 720242"/>
              <a:gd name="connsiteX4" fmla="*/ 2871020 w 2871020"/>
              <a:gd name="connsiteY4" fmla="*/ 8938 h 720242"/>
              <a:gd name="connsiteX0" fmla="*/ 0 w 2871020"/>
              <a:gd name="connsiteY0" fmla="*/ 1 h 717001"/>
              <a:gd name="connsiteX1" fmla="*/ 352778 w 2871020"/>
              <a:gd name="connsiteY1" fmla="*/ 582779 h 717001"/>
              <a:gd name="connsiteX2" fmla="*/ 1374588 w 2871020"/>
              <a:gd name="connsiteY2" fmla="*/ 716976 h 717001"/>
              <a:gd name="connsiteX3" fmla="*/ 2231620 w 2871020"/>
              <a:gd name="connsiteY3" fmla="*/ 588150 h 717001"/>
              <a:gd name="connsiteX4" fmla="*/ 2871020 w 2871020"/>
              <a:gd name="connsiteY4" fmla="*/ 8940 h 717001"/>
              <a:gd name="connsiteX0" fmla="*/ 0 w 2871020"/>
              <a:gd name="connsiteY0" fmla="*/ -1 h 819922"/>
              <a:gd name="connsiteX1" fmla="*/ 352778 w 2871020"/>
              <a:gd name="connsiteY1" fmla="*/ 582777 h 819922"/>
              <a:gd name="connsiteX2" fmla="*/ 1392586 w 2871020"/>
              <a:gd name="connsiteY2" fmla="*/ 819918 h 819922"/>
              <a:gd name="connsiteX3" fmla="*/ 2231620 w 2871020"/>
              <a:gd name="connsiteY3" fmla="*/ 588148 h 819922"/>
              <a:gd name="connsiteX4" fmla="*/ 2871020 w 2871020"/>
              <a:gd name="connsiteY4" fmla="*/ 8938 h 819922"/>
              <a:gd name="connsiteX0" fmla="*/ 0 w 2871020"/>
              <a:gd name="connsiteY0" fmla="*/ 1 h 923490"/>
              <a:gd name="connsiteX1" fmla="*/ 352778 w 2871020"/>
              <a:gd name="connsiteY1" fmla="*/ 582779 h 923490"/>
              <a:gd name="connsiteX2" fmla="*/ 1392586 w 2871020"/>
              <a:gd name="connsiteY2" fmla="*/ 819920 h 923490"/>
              <a:gd name="connsiteX3" fmla="*/ 2285614 w 2871020"/>
              <a:gd name="connsiteY3" fmla="*/ 879826 h 923490"/>
              <a:gd name="connsiteX4" fmla="*/ 2871020 w 2871020"/>
              <a:gd name="connsiteY4" fmla="*/ 8940 h 923490"/>
              <a:gd name="connsiteX0" fmla="*/ 0 w 2285614"/>
              <a:gd name="connsiteY0" fmla="*/ -1 h 923486"/>
              <a:gd name="connsiteX1" fmla="*/ 352778 w 2285614"/>
              <a:gd name="connsiteY1" fmla="*/ 582777 h 923486"/>
              <a:gd name="connsiteX2" fmla="*/ 1392586 w 2285614"/>
              <a:gd name="connsiteY2" fmla="*/ 819918 h 923486"/>
              <a:gd name="connsiteX3" fmla="*/ 2285614 w 2285614"/>
              <a:gd name="connsiteY3" fmla="*/ 879824 h 923486"/>
              <a:gd name="connsiteX0" fmla="*/ 0 w 2285614"/>
              <a:gd name="connsiteY0" fmla="*/ 1 h 893664"/>
              <a:gd name="connsiteX1" fmla="*/ 352778 w 2285614"/>
              <a:gd name="connsiteY1" fmla="*/ 582779 h 893664"/>
              <a:gd name="connsiteX2" fmla="*/ 1392586 w 2285614"/>
              <a:gd name="connsiteY2" fmla="*/ 819920 h 893664"/>
              <a:gd name="connsiteX3" fmla="*/ 2285614 w 2285614"/>
              <a:gd name="connsiteY3" fmla="*/ 879826 h 893664"/>
            </a:gdLst>
            <a:ahLst/>
            <a:cxnLst>
              <a:cxn ang="0">
                <a:pos x="connsiteX0" y="connsiteY0"/>
              </a:cxn>
              <a:cxn ang="0">
                <a:pos x="connsiteX1" y="connsiteY1"/>
              </a:cxn>
              <a:cxn ang="0">
                <a:pos x="connsiteX2" y="connsiteY2"/>
              </a:cxn>
              <a:cxn ang="0">
                <a:pos x="connsiteX3" y="connsiteY3"/>
              </a:cxn>
            </a:cxnLst>
            <a:rect l="l" t="t" r="r" b="b"/>
            <a:pathLst>
              <a:path w="2285614" h="893664">
                <a:moveTo>
                  <a:pt x="0" y="1"/>
                </a:moveTo>
                <a:cubicBezTo>
                  <a:pt x="46370" y="186661"/>
                  <a:pt x="120680" y="446126"/>
                  <a:pt x="352778" y="582779"/>
                </a:cubicBezTo>
                <a:cubicBezTo>
                  <a:pt x="584876" y="719432"/>
                  <a:pt x="1070447" y="770412"/>
                  <a:pt x="1392586" y="819920"/>
                </a:cubicBezTo>
                <a:cubicBezTo>
                  <a:pt x="1714725" y="869428"/>
                  <a:pt x="1811540" y="918309"/>
                  <a:pt x="2285614" y="879826"/>
                </a:cubicBezTo>
              </a:path>
            </a:pathLst>
          </a:custGeom>
          <a:noFill/>
          <a:ln w="9525" cap="flat" cmpd="sng" algn="ctr">
            <a:solidFill>
              <a:srgbClr val="7030A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solidFill>
                <a:prstClr val="black"/>
              </a:solidFill>
              <a:latin typeface="Calibri" panose="020F0502020204030204" pitchFamily="34" charset="0"/>
              <a:ea typeface="微软雅黑" pitchFamily="34" charset="-122"/>
              <a:cs typeface="Arial" panose="020B0604020202020204" pitchFamily="34" charset="0"/>
            </a:endParaRPr>
          </a:p>
        </p:txBody>
      </p:sp>
      <p:sp>
        <p:nvSpPr>
          <p:cNvPr id="36" name="Text Box 25">
            <a:extLst>
              <a:ext uri="{FF2B5EF4-FFF2-40B4-BE49-F238E27FC236}">
                <a16:creationId xmlns:a16="http://schemas.microsoft.com/office/drawing/2014/main" id="{EEDB8006-AD91-494B-99C8-B8F3564FC3B4}"/>
              </a:ext>
            </a:extLst>
          </p:cNvPr>
          <p:cNvSpPr txBox="1">
            <a:spLocks noChangeArrowheads="1"/>
          </p:cNvSpPr>
          <p:nvPr/>
        </p:nvSpPr>
        <p:spPr bwMode="auto">
          <a:xfrm>
            <a:off x="4116557" y="4125701"/>
            <a:ext cx="7816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next</a:t>
            </a:r>
          </a:p>
        </p:txBody>
      </p:sp>
      <p:sp>
        <p:nvSpPr>
          <p:cNvPr id="37" name="Text Box 25">
            <a:extLst>
              <a:ext uri="{FF2B5EF4-FFF2-40B4-BE49-F238E27FC236}">
                <a16:creationId xmlns:a16="http://schemas.microsoft.com/office/drawing/2014/main" id="{E1D25990-EBEB-4A94-BB97-25DE1526EF85}"/>
              </a:ext>
            </a:extLst>
          </p:cNvPr>
          <p:cNvSpPr txBox="1">
            <a:spLocks noChangeArrowheads="1"/>
          </p:cNvSpPr>
          <p:nvPr/>
        </p:nvSpPr>
        <p:spPr bwMode="auto">
          <a:xfrm>
            <a:off x="4782650" y="5235652"/>
            <a:ext cx="12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zh-CN" sz="2400" dirty="0">
                <a:solidFill>
                  <a:prstClr val="black"/>
                </a:solidFill>
                <a:latin typeface="Times New Roman" panose="02020603050405020304" pitchFamily="18" charset="0"/>
                <a:ea typeface="微软雅黑" pitchFamily="34" charset="-122"/>
                <a:cs typeface="Times New Roman" panose="02020603050405020304" pitchFamily="18" charset="0"/>
              </a:rPr>
              <a:t>forward</a:t>
            </a:r>
          </a:p>
        </p:txBody>
      </p:sp>
    </p:spTree>
    <p:extLst>
      <p:ext uri="{BB962C8B-B14F-4D97-AF65-F5344CB8AC3E}">
        <p14:creationId xmlns:p14="http://schemas.microsoft.com/office/powerpoint/2010/main" val="3858670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3B8EA-2D21-4434-8B02-36AD476688AA}"/>
              </a:ext>
            </a:extLst>
          </p:cNvPr>
          <p:cNvSpPr>
            <a:spLocks noGrp="1"/>
          </p:cNvSpPr>
          <p:nvPr>
            <p:ph type="title"/>
          </p:nvPr>
        </p:nvSpPr>
        <p:spPr/>
        <p:txBody>
          <a:bodyPr/>
          <a:lstStyle/>
          <a:p>
            <a:r>
              <a:rPr lang="zh-CN" altLang="en-US" dirty="0"/>
              <a:t>链表的改造</a:t>
            </a:r>
            <a:r>
              <a:rPr lang="en-US" altLang="zh-CN" dirty="0"/>
              <a:t>: </a:t>
            </a:r>
            <a:r>
              <a:rPr lang="zh-CN" altLang="en-US" dirty="0"/>
              <a:t>循环链表</a:t>
            </a:r>
          </a:p>
        </p:txBody>
      </p:sp>
      <p:sp>
        <p:nvSpPr>
          <p:cNvPr id="3" name="内容占位符 2">
            <a:extLst>
              <a:ext uri="{FF2B5EF4-FFF2-40B4-BE49-F238E27FC236}">
                <a16:creationId xmlns:a16="http://schemas.microsoft.com/office/drawing/2014/main" id="{90DDA03E-5B0C-4CC2-943B-05CA801BDF15}"/>
              </a:ext>
            </a:extLst>
          </p:cNvPr>
          <p:cNvSpPr>
            <a:spLocks noGrp="1"/>
          </p:cNvSpPr>
          <p:nvPr>
            <p:ph idx="1"/>
          </p:nvPr>
        </p:nvSpPr>
        <p:spPr/>
        <p:txBody>
          <a:bodyPr/>
          <a:lstStyle/>
          <a:p>
            <a:pPr lvl="0"/>
            <a:r>
              <a:rPr lang="zh-CN" altLang="en-US" sz="2800" dirty="0">
                <a:solidFill>
                  <a:prstClr val="black"/>
                </a:solidFill>
              </a:rPr>
              <a:t>将链表尾的指针指回链表开始</a:t>
            </a:r>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lvl="0"/>
            <a:endParaRPr lang="en-US" altLang="zh-CN" sz="2800" dirty="0">
              <a:solidFill>
                <a:prstClr val="black"/>
              </a:solidFill>
            </a:endParaRPr>
          </a:p>
          <a:p>
            <a:pPr lvl="1"/>
            <a:r>
              <a:rPr lang="zh-CN" altLang="en-US" sz="2800" dirty="0">
                <a:solidFill>
                  <a:prstClr val="black"/>
                </a:solidFill>
              </a:rPr>
              <a:t>优点：适用于处理需要循环访问的场景</a:t>
            </a:r>
            <a:endParaRPr lang="en-US" altLang="zh-CN" sz="2800" dirty="0">
              <a:solidFill>
                <a:prstClr val="black"/>
              </a:solidFill>
            </a:endParaRPr>
          </a:p>
          <a:p>
            <a:endParaRPr lang="zh-CN" altLang="en-US" dirty="0"/>
          </a:p>
        </p:txBody>
      </p:sp>
      <p:grpSp>
        <p:nvGrpSpPr>
          <p:cNvPr id="4" name="组合 3">
            <a:extLst>
              <a:ext uri="{FF2B5EF4-FFF2-40B4-BE49-F238E27FC236}">
                <a16:creationId xmlns:a16="http://schemas.microsoft.com/office/drawing/2014/main" id="{B9A45E87-44F7-4F5B-8940-49ADAA8A2265}"/>
              </a:ext>
            </a:extLst>
          </p:cNvPr>
          <p:cNvGrpSpPr/>
          <p:nvPr/>
        </p:nvGrpSpPr>
        <p:grpSpPr>
          <a:xfrm>
            <a:off x="529276" y="2468020"/>
            <a:ext cx="7778285" cy="907533"/>
            <a:chOff x="1775059" y="2723450"/>
            <a:chExt cx="7778285" cy="907533"/>
          </a:xfrm>
        </p:grpSpPr>
        <p:grpSp>
          <p:nvGrpSpPr>
            <p:cNvPr id="5" name="组合 4">
              <a:extLst>
                <a:ext uri="{FF2B5EF4-FFF2-40B4-BE49-F238E27FC236}">
                  <a16:creationId xmlns:a16="http://schemas.microsoft.com/office/drawing/2014/main" id="{15B12278-7E0C-4DB7-995E-5FF57F010C1D}"/>
                </a:ext>
              </a:extLst>
            </p:cNvPr>
            <p:cNvGrpSpPr/>
            <p:nvPr/>
          </p:nvGrpSpPr>
          <p:grpSpPr>
            <a:xfrm>
              <a:off x="2833183" y="3248818"/>
              <a:ext cx="900001" cy="360363"/>
              <a:chOff x="8407660" y="2494472"/>
              <a:chExt cx="900001" cy="360363"/>
            </a:xfrm>
          </p:grpSpPr>
          <p:sp>
            <p:nvSpPr>
              <p:cNvPr id="23" name="Rectangle 14">
                <a:extLst>
                  <a:ext uri="{FF2B5EF4-FFF2-40B4-BE49-F238E27FC236}">
                    <a16:creationId xmlns:a16="http://schemas.microsoft.com/office/drawing/2014/main" id="{3CC4C64F-0B84-4D5A-84B6-F95F6C694BD2}"/>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4" name="Rectangle 15">
                <a:extLst>
                  <a:ext uri="{FF2B5EF4-FFF2-40B4-BE49-F238E27FC236}">
                    <a16:creationId xmlns:a16="http://schemas.microsoft.com/office/drawing/2014/main" id="{BDE6060B-EAA4-426F-8AD0-3E592DCC5705}"/>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6" name="组合 5">
              <a:extLst>
                <a:ext uri="{FF2B5EF4-FFF2-40B4-BE49-F238E27FC236}">
                  <a16:creationId xmlns:a16="http://schemas.microsoft.com/office/drawing/2014/main" id="{5EADFF5C-F718-4C4C-9E4C-3B0E0AC9276B}"/>
                </a:ext>
              </a:extLst>
            </p:cNvPr>
            <p:cNvGrpSpPr/>
            <p:nvPr/>
          </p:nvGrpSpPr>
          <p:grpSpPr>
            <a:xfrm>
              <a:off x="7099630" y="3270620"/>
              <a:ext cx="900001" cy="360363"/>
              <a:chOff x="8407660" y="2494472"/>
              <a:chExt cx="900001" cy="360363"/>
            </a:xfrm>
          </p:grpSpPr>
          <p:sp>
            <p:nvSpPr>
              <p:cNvPr id="21" name="Rectangle 14">
                <a:extLst>
                  <a:ext uri="{FF2B5EF4-FFF2-40B4-BE49-F238E27FC236}">
                    <a16:creationId xmlns:a16="http://schemas.microsoft.com/office/drawing/2014/main" id="{C1214EFE-90C4-4DDB-83A5-D3E2EE29B4A0}"/>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2" name="Rectangle 15">
                <a:extLst>
                  <a:ext uri="{FF2B5EF4-FFF2-40B4-BE49-F238E27FC236}">
                    <a16:creationId xmlns:a16="http://schemas.microsoft.com/office/drawing/2014/main" id="{B64C895B-F5BB-49EA-B3A8-50E457C0E2FC}"/>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7" name="组合 6">
              <a:extLst>
                <a:ext uri="{FF2B5EF4-FFF2-40B4-BE49-F238E27FC236}">
                  <a16:creationId xmlns:a16="http://schemas.microsoft.com/office/drawing/2014/main" id="{6700FE1C-E644-44AB-922D-A0D7CD19ADBF}"/>
                </a:ext>
              </a:extLst>
            </p:cNvPr>
            <p:cNvGrpSpPr/>
            <p:nvPr/>
          </p:nvGrpSpPr>
          <p:grpSpPr>
            <a:xfrm>
              <a:off x="8653343" y="3270619"/>
              <a:ext cx="900001" cy="360363"/>
              <a:chOff x="8407660" y="2494472"/>
              <a:chExt cx="900001" cy="360363"/>
            </a:xfrm>
          </p:grpSpPr>
          <p:sp>
            <p:nvSpPr>
              <p:cNvPr id="19" name="Rectangle 14">
                <a:extLst>
                  <a:ext uri="{FF2B5EF4-FFF2-40B4-BE49-F238E27FC236}">
                    <a16:creationId xmlns:a16="http://schemas.microsoft.com/office/drawing/2014/main" id="{6B6ADFE1-94C1-4A37-BAB7-569BB2D1FEF5}"/>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0" name="Rectangle 15">
                <a:extLst>
                  <a:ext uri="{FF2B5EF4-FFF2-40B4-BE49-F238E27FC236}">
                    <a16:creationId xmlns:a16="http://schemas.microsoft.com/office/drawing/2014/main" id="{EADD7B35-7FDF-44A2-B83E-8C6DF4D78D70}"/>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8" name="组合 7">
              <a:extLst>
                <a:ext uri="{FF2B5EF4-FFF2-40B4-BE49-F238E27FC236}">
                  <a16:creationId xmlns:a16="http://schemas.microsoft.com/office/drawing/2014/main" id="{C9D9B681-EF8A-4B11-8468-EA09149F9B44}"/>
                </a:ext>
              </a:extLst>
            </p:cNvPr>
            <p:cNvGrpSpPr/>
            <p:nvPr/>
          </p:nvGrpSpPr>
          <p:grpSpPr>
            <a:xfrm>
              <a:off x="4336470" y="3270620"/>
              <a:ext cx="900001" cy="360363"/>
              <a:chOff x="8407660" y="2494472"/>
              <a:chExt cx="900001" cy="360363"/>
            </a:xfrm>
          </p:grpSpPr>
          <p:sp>
            <p:nvSpPr>
              <p:cNvPr id="17" name="Rectangle 14">
                <a:extLst>
                  <a:ext uri="{FF2B5EF4-FFF2-40B4-BE49-F238E27FC236}">
                    <a16:creationId xmlns:a16="http://schemas.microsoft.com/office/drawing/2014/main" id="{74B5D0A7-8278-483E-B9B1-555C2EC65BD4}"/>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8" name="Rectangle 15">
                <a:extLst>
                  <a:ext uri="{FF2B5EF4-FFF2-40B4-BE49-F238E27FC236}">
                    <a16:creationId xmlns:a16="http://schemas.microsoft.com/office/drawing/2014/main" id="{564F2FA2-16FE-49F7-986A-B3624C4EA356}"/>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9" name="组合 8">
              <a:extLst>
                <a:ext uri="{FF2B5EF4-FFF2-40B4-BE49-F238E27FC236}">
                  <a16:creationId xmlns:a16="http://schemas.microsoft.com/office/drawing/2014/main" id="{7A1CE9BC-A694-4867-8578-0EE53BC876F6}"/>
                </a:ext>
              </a:extLst>
            </p:cNvPr>
            <p:cNvGrpSpPr/>
            <p:nvPr/>
          </p:nvGrpSpPr>
          <p:grpSpPr>
            <a:xfrm>
              <a:off x="1775059" y="2723450"/>
              <a:ext cx="1072011" cy="532067"/>
              <a:chOff x="1028044" y="4181418"/>
              <a:chExt cx="1072011" cy="532067"/>
            </a:xfrm>
          </p:grpSpPr>
          <p:sp>
            <p:nvSpPr>
              <p:cNvPr id="15" name="Line 13">
                <a:extLst>
                  <a:ext uri="{FF2B5EF4-FFF2-40B4-BE49-F238E27FC236}">
                    <a16:creationId xmlns:a16="http://schemas.microsoft.com/office/drawing/2014/main" id="{C60B1590-CDF4-4A26-B95A-492386300C67}"/>
                  </a:ext>
                </a:extLst>
              </p:cNvPr>
              <p:cNvSpPr>
                <a:spLocks noChangeShapeType="1"/>
              </p:cNvSpPr>
              <p:nvPr/>
            </p:nvSpPr>
            <p:spPr bwMode="auto">
              <a:xfrm>
                <a:off x="1730236" y="4398462"/>
                <a:ext cx="369819" cy="31502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6" name="Text Box 25">
                <a:extLst>
                  <a:ext uri="{FF2B5EF4-FFF2-40B4-BE49-F238E27FC236}">
                    <a16:creationId xmlns:a16="http://schemas.microsoft.com/office/drawing/2014/main" id="{EA38C7D7-43DF-453C-99AD-171EF105D8F9}"/>
                  </a:ext>
                </a:extLst>
              </p:cNvPr>
              <p:cNvSpPr txBox="1">
                <a:spLocks noChangeArrowheads="1"/>
              </p:cNvSpPr>
              <p:nvPr/>
            </p:nvSpPr>
            <p:spPr bwMode="auto">
              <a:xfrm>
                <a:off x="1028044" y="4181418"/>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grpSp>
        <p:sp>
          <p:nvSpPr>
            <p:cNvPr id="10" name="Line 13">
              <a:extLst>
                <a:ext uri="{FF2B5EF4-FFF2-40B4-BE49-F238E27FC236}">
                  <a16:creationId xmlns:a16="http://schemas.microsoft.com/office/drawing/2014/main" id="{5D712168-366C-4BFA-9B87-8830F0366D03}"/>
                </a:ext>
              </a:extLst>
            </p:cNvPr>
            <p:cNvSpPr>
              <a:spLocks noChangeShapeType="1"/>
            </p:cNvSpPr>
            <p:nvPr/>
          </p:nvSpPr>
          <p:spPr bwMode="auto">
            <a:xfrm flipV="1">
              <a:off x="3508183" y="3453221"/>
              <a:ext cx="828286"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1" name="Line 13">
              <a:extLst>
                <a:ext uri="{FF2B5EF4-FFF2-40B4-BE49-F238E27FC236}">
                  <a16:creationId xmlns:a16="http://schemas.microsoft.com/office/drawing/2014/main" id="{53A0B8F2-3EA0-409F-A9DD-18B401D4B965}"/>
                </a:ext>
              </a:extLst>
            </p:cNvPr>
            <p:cNvSpPr>
              <a:spLocks noChangeShapeType="1"/>
            </p:cNvSpPr>
            <p:nvPr/>
          </p:nvSpPr>
          <p:spPr bwMode="auto">
            <a:xfrm flipV="1">
              <a:off x="5011471" y="3450800"/>
              <a:ext cx="573783" cy="0"/>
            </a:xfrm>
            <a:prstGeom prst="line">
              <a:avLst/>
            </a:prstGeom>
            <a:noFill/>
            <a:ln w="9525">
              <a:solidFill>
                <a:sysClr val="windowText" lastClr="0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2" name="Line 13">
              <a:extLst>
                <a:ext uri="{FF2B5EF4-FFF2-40B4-BE49-F238E27FC236}">
                  <a16:creationId xmlns:a16="http://schemas.microsoft.com/office/drawing/2014/main" id="{02CB3D02-9298-467F-A72E-46841A11CA50}"/>
                </a:ext>
              </a:extLst>
            </p:cNvPr>
            <p:cNvSpPr>
              <a:spLocks noChangeShapeType="1"/>
            </p:cNvSpPr>
            <p:nvPr/>
          </p:nvSpPr>
          <p:spPr bwMode="auto">
            <a:xfrm flipV="1">
              <a:off x="7825057" y="3450800"/>
              <a:ext cx="828286"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3" name="Line 13">
              <a:extLst>
                <a:ext uri="{FF2B5EF4-FFF2-40B4-BE49-F238E27FC236}">
                  <a16:creationId xmlns:a16="http://schemas.microsoft.com/office/drawing/2014/main" id="{343462B7-F597-433E-93AD-0FF229BB3A76}"/>
                </a:ext>
              </a:extLst>
            </p:cNvPr>
            <p:cNvSpPr>
              <a:spLocks noChangeShapeType="1"/>
            </p:cNvSpPr>
            <p:nvPr/>
          </p:nvSpPr>
          <p:spPr bwMode="auto">
            <a:xfrm flipV="1">
              <a:off x="6573794" y="3450800"/>
              <a:ext cx="525835"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4" name="Line 13">
              <a:extLst>
                <a:ext uri="{FF2B5EF4-FFF2-40B4-BE49-F238E27FC236}">
                  <a16:creationId xmlns:a16="http://schemas.microsoft.com/office/drawing/2014/main" id="{8240F3DE-D9D7-4424-8D62-92F6F19FE46F}"/>
                </a:ext>
              </a:extLst>
            </p:cNvPr>
            <p:cNvSpPr>
              <a:spLocks noChangeShapeType="1"/>
            </p:cNvSpPr>
            <p:nvPr/>
          </p:nvSpPr>
          <p:spPr bwMode="auto">
            <a:xfrm flipV="1">
              <a:off x="5629309" y="3450800"/>
              <a:ext cx="944485" cy="0"/>
            </a:xfrm>
            <a:prstGeom prst="line">
              <a:avLst/>
            </a:prstGeom>
            <a:noFill/>
            <a:ln w="9525">
              <a:solidFill>
                <a:sysClr val="windowText" lastClr="000000"/>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sp>
        <p:nvSpPr>
          <p:cNvPr id="25" name="任意多边形: 形状 24">
            <a:extLst>
              <a:ext uri="{FF2B5EF4-FFF2-40B4-BE49-F238E27FC236}">
                <a16:creationId xmlns:a16="http://schemas.microsoft.com/office/drawing/2014/main" id="{344602AB-6EB6-4917-A678-EE7BE3DD9A9A}"/>
              </a:ext>
            </a:extLst>
          </p:cNvPr>
          <p:cNvSpPr/>
          <p:nvPr/>
        </p:nvSpPr>
        <p:spPr>
          <a:xfrm>
            <a:off x="1102035" y="3181317"/>
            <a:ext cx="7740340" cy="832150"/>
          </a:xfrm>
          <a:custGeom>
            <a:avLst/>
            <a:gdLst>
              <a:gd name="connsiteX0" fmla="*/ 7905205 w 9006742"/>
              <a:gd name="connsiteY0" fmla="*/ 0 h 873499"/>
              <a:gd name="connsiteX1" fmla="*/ 8399475 w 9006742"/>
              <a:gd name="connsiteY1" fmla="*/ 749643 h 873499"/>
              <a:gd name="connsiteX2" fmla="*/ 581767 w 9006742"/>
              <a:gd name="connsiteY2" fmla="*/ 799070 h 873499"/>
              <a:gd name="connsiteX3" fmla="*/ 1174891 w 9006742"/>
              <a:gd name="connsiteY3" fmla="*/ 8238 h 873499"/>
              <a:gd name="connsiteX0" fmla="*/ 7905205 w 8927069"/>
              <a:gd name="connsiteY0" fmla="*/ 0 h 873499"/>
              <a:gd name="connsiteX1" fmla="*/ 8399475 w 8927069"/>
              <a:gd name="connsiteY1" fmla="*/ 749643 h 873499"/>
              <a:gd name="connsiteX2" fmla="*/ 581767 w 8927069"/>
              <a:gd name="connsiteY2" fmla="*/ 799070 h 873499"/>
              <a:gd name="connsiteX3" fmla="*/ 1174891 w 8927069"/>
              <a:gd name="connsiteY3" fmla="*/ 8238 h 873499"/>
              <a:gd name="connsiteX0" fmla="*/ 7905205 w 8467625"/>
              <a:gd name="connsiteY0" fmla="*/ 0 h 860173"/>
              <a:gd name="connsiteX1" fmla="*/ 7723972 w 8467625"/>
              <a:gd name="connsiteY1" fmla="*/ 708454 h 860173"/>
              <a:gd name="connsiteX2" fmla="*/ 581767 w 8467625"/>
              <a:gd name="connsiteY2" fmla="*/ 799070 h 860173"/>
              <a:gd name="connsiteX3" fmla="*/ 1174891 w 8467625"/>
              <a:gd name="connsiteY3" fmla="*/ 8238 h 860173"/>
              <a:gd name="connsiteX0" fmla="*/ 7868091 w 8430511"/>
              <a:gd name="connsiteY0" fmla="*/ 0 h 860173"/>
              <a:gd name="connsiteX1" fmla="*/ 7686858 w 8430511"/>
              <a:gd name="connsiteY1" fmla="*/ 708454 h 860173"/>
              <a:gd name="connsiteX2" fmla="*/ 544653 w 8430511"/>
              <a:gd name="connsiteY2" fmla="*/ 799070 h 860173"/>
              <a:gd name="connsiteX3" fmla="*/ 1137777 w 8430511"/>
              <a:gd name="connsiteY3" fmla="*/ 8238 h 860173"/>
              <a:gd name="connsiteX0" fmla="*/ 7866320 w 8428740"/>
              <a:gd name="connsiteY0" fmla="*/ 0 h 860173"/>
              <a:gd name="connsiteX1" fmla="*/ 7685087 w 8428740"/>
              <a:gd name="connsiteY1" fmla="*/ 708454 h 860173"/>
              <a:gd name="connsiteX2" fmla="*/ 542882 w 8428740"/>
              <a:gd name="connsiteY2" fmla="*/ 799070 h 860173"/>
              <a:gd name="connsiteX3" fmla="*/ 1136006 w 8428740"/>
              <a:gd name="connsiteY3" fmla="*/ 8238 h 860173"/>
              <a:gd name="connsiteX0" fmla="*/ 7253860 w 7748924"/>
              <a:gd name="connsiteY0" fmla="*/ 0 h 879451"/>
              <a:gd name="connsiteX1" fmla="*/ 7072627 w 7748924"/>
              <a:gd name="connsiteY1" fmla="*/ 708454 h 879451"/>
              <a:gd name="connsiteX2" fmla="*/ 935438 w 7748924"/>
              <a:gd name="connsiteY2" fmla="*/ 823784 h 879451"/>
              <a:gd name="connsiteX3" fmla="*/ 523546 w 7748924"/>
              <a:gd name="connsiteY3" fmla="*/ 8238 h 879451"/>
              <a:gd name="connsiteX0" fmla="*/ 7216312 w 7705411"/>
              <a:gd name="connsiteY0" fmla="*/ 0 h 841853"/>
              <a:gd name="connsiteX1" fmla="*/ 7035079 w 7705411"/>
              <a:gd name="connsiteY1" fmla="*/ 708454 h 841853"/>
              <a:gd name="connsiteX2" fmla="*/ 988506 w 7705411"/>
              <a:gd name="connsiteY2" fmla="*/ 774357 h 841853"/>
              <a:gd name="connsiteX3" fmla="*/ 485998 w 7705411"/>
              <a:gd name="connsiteY3" fmla="*/ 8238 h 841853"/>
              <a:gd name="connsiteX0" fmla="*/ 6977415 w 7591054"/>
              <a:gd name="connsiteY0" fmla="*/ 41189 h 831430"/>
              <a:gd name="connsiteX1" fmla="*/ 7035079 w 7591054"/>
              <a:gd name="connsiteY1" fmla="*/ 700216 h 831430"/>
              <a:gd name="connsiteX2" fmla="*/ 988506 w 7591054"/>
              <a:gd name="connsiteY2" fmla="*/ 766119 h 831430"/>
              <a:gd name="connsiteX3" fmla="*/ 485998 w 7591054"/>
              <a:gd name="connsiteY3" fmla="*/ 0 h 831430"/>
              <a:gd name="connsiteX0" fmla="*/ 6977415 w 7737383"/>
              <a:gd name="connsiteY0" fmla="*/ 41189 h 831430"/>
              <a:gd name="connsiteX1" fmla="*/ 7035079 w 7737383"/>
              <a:gd name="connsiteY1" fmla="*/ 700216 h 831430"/>
              <a:gd name="connsiteX2" fmla="*/ 988506 w 7737383"/>
              <a:gd name="connsiteY2" fmla="*/ 766119 h 831430"/>
              <a:gd name="connsiteX3" fmla="*/ 485998 w 7737383"/>
              <a:gd name="connsiteY3" fmla="*/ 0 h 831430"/>
              <a:gd name="connsiteX0" fmla="*/ 6977415 w 7737383"/>
              <a:gd name="connsiteY0" fmla="*/ 24713 h 832150"/>
              <a:gd name="connsiteX1" fmla="*/ 7035079 w 7737383"/>
              <a:gd name="connsiteY1" fmla="*/ 700216 h 832150"/>
              <a:gd name="connsiteX2" fmla="*/ 988506 w 7737383"/>
              <a:gd name="connsiteY2" fmla="*/ 766119 h 832150"/>
              <a:gd name="connsiteX3" fmla="*/ 485998 w 7737383"/>
              <a:gd name="connsiteY3" fmla="*/ 0 h 832150"/>
              <a:gd name="connsiteX0" fmla="*/ 6977415 w 7740340"/>
              <a:gd name="connsiteY0" fmla="*/ 24713 h 832150"/>
              <a:gd name="connsiteX1" fmla="*/ 7035079 w 7740340"/>
              <a:gd name="connsiteY1" fmla="*/ 700216 h 832150"/>
              <a:gd name="connsiteX2" fmla="*/ 988506 w 7740340"/>
              <a:gd name="connsiteY2" fmla="*/ 766119 h 832150"/>
              <a:gd name="connsiteX3" fmla="*/ 485998 w 7740340"/>
              <a:gd name="connsiteY3" fmla="*/ 0 h 832150"/>
            </a:gdLst>
            <a:ahLst/>
            <a:cxnLst>
              <a:cxn ang="0">
                <a:pos x="connsiteX0" y="connsiteY0"/>
              </a:cxn>
              <a:cxn ang="0">
                <a:pos x="connsiteX1" y="connsiteY1"/>
              </a:cxn>
              <a:cxn ang="0">
                <a:pos x="connsiteX2" y="connsiteY2"/>
              </a:cxn>
              <a:cxn ang="0">
                <a:pos x="connsiteX3" y="connsiteY3"/>
              </a:cxn>
            </a:cxnLst>
            <a:rect l="l" t="t" r="r" b="b"/>
            <a:pathLst>
              <a:path w="7740340" h="832150">
                <a:moveTo>
                  <a:pt x="6977415" y="24713"/>
                </a:moveTo>
                <a:cubicBezTo>
                  <a:pt x="7933690" y="102285"/>
                  <a:pt x="8033231" y="576648"/>
                  <a:pt x="7035079" y="700216"/>
                </a:cubicBezTo>
                <a:cubicBezTo>
                  <a:pt x="6036927" y="823784"/>
                  <a:pt x="2192603" y="889686"/>
                  <a:pt x="988506" y="766119"/>
                </a:cubicBezTo>
                <a:cubicBezTo>
                  <a:pt x="-215591" y="642552"/>
                  <a:pt x="-239619" y="12357"/>
                  <a:pt x="485998" y="0"/>
                </a:cubicBezTo>
              </a:path>
            </a:pathLst>
          </a:custGeom>
          <a:noFill/>
          <a:ln w="9525" cap="flat" cmpd="sng" algn="ctr">
            <a:solidFill>
              <a:srgbClr val="00B0F0">
                <a:shade val="50000"/>
              </a:srgbClr>
            </a:solidFill>
            <a:prstDash val="solid"/>
            <a:miter lim="800000"/>
            <a:headEnd type="none" w="med" len="med"/>
            <a:tailEnd type="triangle" w="med" len="me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1569891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63836A-9ABC-4A6B-9DB1-978C655246EB}"/>
              </a:ext>
            </a:extLst>
          </p:cNvPr>
          <p:cNvSpPr>
            <a:spLocks noGrp="1"/>
          </p:cNvSpPr>
          <p:nvPr>
            <p:ph type="title"/>
          </p:nvPr>
        </p:nvSpPr>
        <p:spPr/>
        <p:txBody>
          <a:bodyPr/>
          <a:lstStyle/>
          <a:p>
            <a:r>
              <a:rPr lang="zh-CN" altLang="en-US" dirty="0"/>
              <a:t>链表的改造</a:t>
            </a:r>
            <a:r>
              <a:rPr lang="en-US" altLang="zh-CN" dirty="0"/>
              <a:t>: </a:t>
            </a:r>
            <a:r>
              <a:rPr lang="zh-CN" altLang="en-US" dirty="0"/>
              <a:t>循环链表（例）</a:t>
            </a:r>
          </a:p>
        </p:txBody>
      </p:sp>
      <p:sp>
        <p:nvSpPr>
          <p:cNvPr id="3" name="内容占位符 2">
            <a:extLst>
              <a:ext uri="{FF2B5EF4-FFF2-40B4-BE49-F238E27FC236}">
                <a16:creationId xmlns:a16="http://schemas.microsoft.com/office/drawing/2014/main" id="{7D43B6FE-E594-45C3-9B4C-965CFB8A9A5D}"/>
              </a:ext>
            </a:extLst>
          </p:cNvPr>
          <p:cNvSpPr>
            <a:spLocks noGrp="1"/>
          </p:cNvSpPr>
          <p:nvPr>
            <p:ph idx="1"/>
          </p:nvPr>
        </p:nvSpPr>
        <p:spPr/>
        <p:txBody>
          <a:bodyPr/>
          <a:lstStyle/>
          <a:p>
            <a:r>
              <a:rPr lang="zh-CN" altLang="en-US" dirty="0"/>
              <a:t>例 </a:t>
            </a:r>
            <a:r>
              <a:rPr lang="en-US" altLang="zh-CN" dirty="0"/>
              <a:t>(</a:t>
            </a:r>
            <a:r>
              <a:rPr lang="zh-CN" altLang="en-US" dirty="0"/>
              <a:t>约瑟夫问题</a:t>
            </a:r>
            <a:r>
              <a:rPr lang="en-US" altLang="zh-CN" dirty="0"/>
              <a:t>)</a:t>
            </a:r>
            <a:r>
              <a:rPr lang="zh-CN" altLang="en-US" dirty="0"/>
              <a:t>：有</a:t>
            </a:r>
            <a:r>
              <a:rPr lang="en-US" altLang="zh-CN" dirty="0"/>
              <a:t>n</a:t>
            </a:r>
            <a:r>
              <a:rPr lang="zh-CN" altLang="en-US" dirty="0"/>
              <a:t>个人，编号为</a:t>
            </a:r>
            <a:r>
              <a:rPr lang="en-US" altLang="zh-CN" dirty="0"/>
              <a:t>1~n</a:t>
            </a:r>
            <a:r>
              <a:rPr lang="zh-CN" altLang="en-US" dirty="0"/>
              <a:t>，从第一个人开始从</a:t>
            </a:r>
            <a:r>
              <a:rPr lang="en-US" altLang="zh-CN" dirty="0"/>
              <a:t>1</a:t>
            </a:r>
            <a:r>
              <a:rPr lang="zh-CN" altLang="en-US" dirty="0"/>
              <a:t>到</a:t>
            </a:r>
            <a:r>
              <a:rPr lang="en-US" altLang="zh-CN" dirty="0"/>
              <a:t>m</a:t>
            </a:r>
            <a:r>
              <a:rPr lang="zh-CN" altLang="en-US" dirty="0"/>
              <a:t>报数，报到</a:t>
            </a:r>
            <a:r>
              <a:rPr lang="en-US" altLang="zh-CN" dirty="0"/>
              <a:t>m</a:t>
            </a:r>
            <a:r>
              <a:rPr lang="zh-CN" altLang="en-US" dirty="0"/>
              <a:t>的人出局，然后从第</a:t>
            </a:r>
            <a:r>
              <a:rPr lang="en-US" altLang="zh-CN" dirty="0"/>
              <a:t>m+1</a:t>
            </a:r>
            <a:r>
              <a:rPr lang="zh-CN" altLang="en-US" dirty="0"/>
              <a:t>个人开始，重复以上过程。问最后一个人的编号。</a:t>
            </a:r>
          </a:p>
          <a:p>
            <a:endParaRPr lang="zh-CN" altLang="en-US" dirty="0"/>
          </a:p>
        </p:txBody>
      </p:sp>
      <p:grpSp>
        <p:nvGrpSpPr>
          <p:cNvPr id="4" name="组合 3">
            <a:extLst>
              <a:ext uri="{FF2B5EF4-FFF2-40B4-BE49-F238E27FC236}">
                <a16:creationId xmlns:a16="http://schemas.microsoft.com/office/drawing/2014/main" id="{E106D90D-BE0B-42A1-B89D-CAC1031C6A86}"/>
              </a:ext>
            </a:extLst>
          </p:cNvPr>
          <p:cNvGrpSpPr/>
          <p:nvPr/>
        </p:nvGrpSpPr>
        <p:grpSpPr>
          <a:xfrm>
            <a:off x="0" y="2906232"/>
            <a:ext cx="8800047" cy="471075"/>
            <a:chOff x="483384" y="2445782"/>
            <a:chExt cx="8800047" cy="471075"/>
          </a:xfrm>
        </p:grpSpPr>
        <p:grpSp>
          <p:nvGrpSpPr>
            <p:cNvPr id="5" name="组合 4">
              <a:extLst>
                <a:ext uri="{FF2B5EF4-FFF2-40B4-BE49-F238E27FC236}">
                  <a16:creationId xmlns:a16="http://schemas.microsoft.com/office/drawing/2014/main" id="{94E9A897-7CA6-45C2-A91F-FE967FFF1704}"/>
                </a:ext>
              </a:extLst>
            </p:cNvPr>
            <p:cNvGrpSpPr/>
            <p:nvPr/>
          </p:nvGrpSpPr>
          <p:grpSpPr>
            <a:xfrm>
              <a:off x="2563270" y="2534692"/>
              <a:ext cx="900001" cy="360363"/>
              <a:chOff x="8407660" y="2494472"/>
              <a:chExt cx="900001" cy="360363"/>
            </a:xfrm>
          </p:grpSpPr>
          <p:sp>
            <p:nvSpPr>
              <p:cNvPr id="25" name="Rectangle 14">
                <a:extLst>
                  <a:ext uri="{FF2B5EF4-FFF2-40B4-BE49-F238E27FC236}">
                    <a16:creationId xmlns:a16="http://schemas.microsoft.com/office/drawing/2014/main" id="{67C5C3CC-0A1A-4F8F-92C3-A14E630A23DE}"/>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a:t>
                </a:r>
              </a:p>
            </p:txBody>
          </p:sp>
          <p:sp>
            <p:nvSpPr>
              <p:cNvPr id="26" name="Rectangle 15">
                <a:extLst>
                  <a:ext uri="{FF2B5EF4-FFF2-40B4-BE49-F238E27FC236}">
                    <a16:creationId xmlns:a16="http://schemas.microsoft.com/office/drawing/2014/main" id="{E7DD4E1E-6F4F-454F-B14E-ADE26287275C}"/>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6" name="组合 5">
              <a:extLst>
                <a:ext uri="{FF2B5EF4-FFF2-40B4-BE49-F238E27FC236}">
                  <a16:creationId xmlns:a16="http://schemas.microsoft.com/office/drawing/2014/main" id="{80F380F5-820E-4EC0-931C-B1ED1835C145}"/>
                </a:ext>
              </a:extLst>
            </p:cNvPr>
            <p:cNvGrpSpPr/>
            <p:nvPr/>
          </p:nvGrpSpPr>
          <p:grpSpPr>
            <a:xfrm>
              <a:off x="6829717" y="2556494"/>
              <a:ext cx="900001" cy="360363"/>
              <a:chOff x="8407660" y="2494472"/>
              <a:chExt cx="900001" cy="360363"/>
            </a:xfrm>
          </p:grpSpPr>
          <p:sp>
            <p:nvSpPr>
              <p:cNvPr id="23" name="Rectangle 14">
                <a:extLst>
                  <a:ext uri="{FF2B5EF4-FFF2-40B4-BE49-F238E27FC236}">
                    <a16:creationId xmlns:a16="http://schemas.microsoft.com/office/drawing/2014/main" id="{985644D0-4D4C-432F-A767-0C9B2EF924A7}"/>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n-1</a:t>
                </a:r>
              </a:p>
            </p:txBody>
          </p:sp>
          <p:sp>
            <p:nvSpPr>
              <p:cNvPr id="24" name="Rectangle 15">
                <a:extLst>
                  <a:ext uri="{FF2B5EF4-FFF2-40B4-BE49-F238E27FC236}">
                    <a16:creationId xmlns:a16="http://schemas.microsoft.com/office/drawing/2014/main" id="{38C505D1-113B-4C4F-88E7-49702750A5AC}"/>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7" name="组合 6">
              <a:extLst>
                <a:ext uri="{FF2B5EF4-FFF2-40B4-BE49-F238E27FC236}">
                  <a16:creationId xmlns:a16="http://schemas.microsoft.com/office/drawing/2014/main" id="{655B8611-3CEE-4EAA-8191-12C5E998F006}"/>
                </a:ext>
              </a:extLst>
            </p:cNvPr>
            <p:cNvGrpSpPr/>
            <p:nvPr/>
          </p:nvGrpSpPr>
          <p:grpSpPr>
            <a:xfrm>
              <a:off x="8383430" y="2556493"/>
              <a:ext cx="900001" cy="360363"/>
              <a:chOff x="8407660" y="2494472"/>
              <a:chExt cx="900001" cy="360363"/>
            </a:xfrm>
          </p:grpSpPr>
          <p:sp>
            <p:nvSpPr>
              <p:cNvPr id="21" name="Rectangle 14">
                <a:extLst>
                  <a:ext uri="{FF2B5EF4-FFF2-40B4-BE49-F238E27FC236}">
                    <a16:creationId xmlns:a16="http://schemas.microsoft.com/office/drawing/2014/main" id="{54C0B8B6-86C3-4FFE-BBB3-0F0CA0FFA77B}"/>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p>
            </p:txBody>
          </p:sp>
          <p:sp>
            <p:nvSpPr>
              <p:cNvPr id="22" name="Rectangle 15">
                <a:extLst>
                  <a:ext uri="{FF2B5EF4-FFF2-40B4-BE49-F238E27FC236}">
                    <a16:creationId xmlns:a16="http://schemas.microsoft.com/office/drawing/2014/main" id="{EEE7729F-535E-44EB-B9C8-DF9B43F27CB3}"/>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8" name="组合 7">
              <a:extLst>
                <a:ext uri="{FF2B5EF4-FFF2-40B4-BE49-F238E27FC236}">
                  <a16:creationId xmlns:a16="http://schemas.microsoft.com/office/drawing/2014/main" id="{4384CFD7-F5AA-4EEB-BF9D-98FFDFDF3F7E}"/>
                </a:ext>
              </a:extLst>
            </p:cNvPr>
            <p:cNvGrpSpPr/>
            <p:nvPr/>
          </p:nvGrpSpPr>
          <p:grpSpPr>
            <a:xfrm>
              <a:off x="4066557" y="2556494"/>
              <a:ext cx="900001" cy="360363"/>
              <a:chOff x="8407660" y="2494472"/>
              <a:chExt cx="900001" cy="360363"/>
            </a:xfrm>
          </p:grpSpPr>
          <p:sp>
            <p:nvSpPr>
              <p:cNvPr id="19" name="Rectangle 14">
                <a:extLst>
                  <a:ext uri="{FF2B5EF4-FFF2-40B4-BE49-F238E27FC236}">
                    <a16:creationId xmlns:a16="http://schemas.microsoft.com/office/drawing/2014/main" id="{8DAD1B7B-1B55-4F9B-89CA-655610B35F42}"/>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2</a:t>
                </a:r>
              </a:p>
            </p:txBody>
          </p:sp>
          <p:sp>
            <p:nvSpPr>
              <p:cNvPr id="20" name="Rectangle 15">
                <a:extLst>
                  <a:ext uri="{FF2B5EF4-FFF2-40B4-BE49-F238E27FC236}">
                    <a16:creationId xmlns:a16="http://schemas.microsoft.com/office/drawing/2014/main" id="{BDA275EA-D4EC-4EA7-969B-9C5059483F9D}"/>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9" name="Text Box 25">
              <a:extLst>
                <a:ext uri="{FF2B5EF4-FFF2-40B4-BE49-F238E27FC236}">
                  <a16:creationId xmlns:a16="http://schemas.microsoft.com/office/drawing/2014/main" id="{4A6D2D35-F1C3-4397-9978-9BA95E9AA8B5}"/>
                </a:ext>
              </a:extLst>
            </p:cNvPr>
            <p:cNvSpPr txBox="1">
              <a:spLocks noChangeArrowheads="1"/>
            </p:cNvSpPr>
            <p:nvPr/>
          </p:nvSpPr>
          <p:spPr bwMode="auto">
            <a:xfrm>
              <a:off x="483384" y="2445782"/>
              <a:ext cx="774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head</a:t>
              </a:r>
            </a:p>
          </p:txBody>
        </p:sp>
        <p:sp>
          <p:nvSpPr>
            <p:cNvPr id="10" name="Line 13">
              <a:extLst>
                <a:ext uri="{FF2B5EF4-FFF2-40B4-BE49-F238E27FC236}">
                  <a16:creationId xmlns:a16="http://schemas.microsoft.com/office/drawing/2014/main" id="{E9F71D34-5BD2-4FD6-BE54-A1FE5CBF19B2}"/>
                </a:ext>
              </a:extLst>
            </p:cNvPr>
            <p:cNvSpPr>
              <a:spLocks noChangeShapeType="1"/>
            </p:cNvSpPr>
            <p:nvPr/>
          </p:nvSpPr>
          <p:spPr bwMode="auto">
            <a:xfrm flipV="1">
              <a:off x="3238270" y="2739095"/>
              <a:ext cx="828286"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1" name="Line 13">
              <a:extLst>
                <a:ext uri="{FF2B5EF4-FFF2-40B4-BE49-F238E27FC236}">
                  <a16:creationId xmlns:a16="http://schemas.microsoft.com/office/drawing/2014/main" id="{21AE0A27-38BE-46F6-83AB-2DE8719E39F8}"/>
                </a:ext>
              </a:extLst>
            </p:cNvPr>
            <p:cNvSpPr>
              <a:spLocks noChangeShapeType="1"/>
            </p:cNvSpPr>
            <p:nvPr/>
          </p:nvSpPr>
          <p:spPr bwMode="auto">
            <a:xfrm flipV="1">
              <a:off x="4741558" y="2736674"/>
              <a:ext cx="573783" cy="0"/>
            </a:xfrm>
            <a:prstGeom prst="line">
              <a:avLst/>
            </a:prstGeom>
            <a:noFill/>
            <a:ln w="9525">
              <a:solidFill>
                <a:sysClr val="windowText" lastClr="0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2" name="Line 13">
              <a:extLst>
                <a:ext uri="{FF2B5EF4-FFF2-40B4-BE49-F238E27FC236}">
                  <a16:creationId xmlns:a16="http://schemas.microsoft.com/office/drawing/2014/main" id="{6C19F522-F3D6-4234-AC00-A556FA95D381}"/>
                </a:ext>
              </a:extLst>
            </p:cNvPr>
            <p:cNvSpPr>
              <a:spLocks noChangeShapeType="1"/>
            </p:cNvSpPr>
            <p:nvPr/>
          </p:nvSpPr>
          <p:spPr bwMode="auto">
            <a:xfrm flipV="1">
              <a:off x="7555144" y="2736674"/>
              <a:ext cx="828286"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3" name="Line 13">
              <a:extLst>
                <a:ext uri="{FF2B5EF4-FFF2-40B4-BE49-F238E27FC236}">
                  <a16:creationId xmlns:a16="http://schemas.microsoft.com/office/drawing/2014/main" id="{73CD50D7-E37A-4A65-BA74-D07CA8598955}"/>
                </a:ext>
              </a:extLst>
            </p:cNvPr>
            <p:cNvSpPr>
              <a:spLocks noChangeShapeType="1"/>
            </p:cNvSpPr>
            <p:nvPr/>
          </p:nvSpPr>
          <p:spPr bwMode="auto">
            <a:xfrm flipV="1">
              <a:off x="6303881" y="2736674"/>
              <a:ext cx="525835"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sp>
          <p:nvSpPr>
            <p:cNvPr id="14" name="Line 13">
              <a:extLst>
                <a:ext uri="{FF2B5EF4-FFF2-40B4-BE49-F238E27FC236}">
                  <a16:creationId xmlns:a16="http://schemas.microsoft.com/office/drawing/2014/main" id="{CF63CDFE-315A-47AF-82D2-468EE5DD8A91}"/>
                </a:ext>
              </a:extLst>
            </p:cNvPr>
            <p:cNvSpPr>
              <a:spLocks noChangeShapeType="1"/>
            </p:cNvSpPr>
            <p:nvPr/>
          </p:nvSpPr>
          <p:spPr bwMode="auto">
            <a:xfrm flipV="1">
              <a:off x="5359396" y="2736674"/>
              <a:ext cx="944485" cy="0"/>
            </a:xfrm>
            <a:prstGeom prst="line">
              <a:avLst/>
            </a:prstGeom>
            <a:noFill/>
            <a:ln w="9525">
              <a:solidFill>
                <a:sysClr val="windowText" lastClr="000000"/>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nvGrpSpPr>
            <p:cNvPr id="15" name="组合 14">
              <a:extLst>
                <a:ext uri="{FF2B5EF4-FFF2-40B4-BE49-F238E27FC236}">
                  <a16:creationId xmlns:a16="http://schemas.microsoft.com/office/drawing/2014/main" id="{742C0895-74F5-4109-89F0-6C1D8CA1EA3F}"/>
                </a:ext>
              </a:extLst>
            </p:cNvPr>
            <p:cNvGrpSpPr/>
            <p:nvPr/>
          </p:nvGrpSpPr>
          <p:grpSpPr>
            <a:xfrm>
              <a:off x="1194837" y="2520861"/>
              <a:ext cx="900001" cy="360363"/>
              <a:chOff x="8407660" y="2494472"/>
              <a:chExt cx="900001" cy="360363"/>
            </a:xfrm>
          </p:grpSpPr>
          <p:sp>
            <p:nvSpPr>
              <p:cNvPr id="17" name="Rectangle 14">
                <a:extLst>
                  <a:ext uri="{FF2B5EF4-FFF2-40B4-BE49-F238E27FC236}">
                    <a16:creationId xmlns:a16="http://schemas.microsoft.com/office/drawing/2014/main" id="{1D9F2363-E726-4836-8B10-EB5DA964A661}"/>
                  </a:ext>
                </a:extLst>
              </p:cNvPr>
              <p:cNvSpPr>
                <a:spLocks noChangeArrowheads="1"/>
              </p:cNvSpPr>
              <p:nvPr/>
            </p:nvSpPr>
            <p:spPr bwMode="auto">
              <a:xfrm>
                <a:off x="8407660" y="2494472"/>
                <a:ext cx="450000" cy="360363"/>
              </a:xfrm>
              <a:prstGeom prst="rect">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8" name="Rectangle 15">
                <a:extLst>
                  <a:ext uri="{FF2B5EF4-FFF2-40B4-BE49-F238E27FC236}">
                    <a16:creationId xmlns:a16="http://schemas.microsoft.com/office/drawing/2014/main" id="{AE4F0D90-E0C3-42D7-93F7-FC38812ED119}"/>
                  </a:ext>
                </a:extLst>
              </p:cNvPr>
              <p:cNvSpPr>
                <a:spLocks noChangeArrowheads="1"/>
              </p:cNvSpPr>
              <p:nvPr/>
            </p:nvSpPr>
            <p:spPr bwMode="auto">
              <a:xfrm>
                <a:off x="8857661" y="2494472"/>
                <a:ext cx="450000" cy="3603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16" name="Line 13">
              <a:extLst>
                <a:ext uri="{FF2B5EF4-FFF2-40B4-BE49-F238E27FC236}">
                  <a16:creationId xmlns:a16="http://schemas.microsoft.com/office/drawing/2014/main" id="{CE61A1C7-7EE0-4ED3-A0EF-C2B1AD23028D}"/>
                </a:ext>
              </a:extLst>
            </p:cNvPr>
            <p:cNvSpPr>
              <a:spLocks noChangeShapeType="1"/>
            </p:cNvSpPr>
            <p:nvPr/>
          </p:nvSpPr>
          <p:spPr bwMode="auto">
            <a:xfrm>
              <a:off x="1899370" y="2725960"/>
              <a:ext cx="663899"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pitchFamily="34" charset="0"/>
                <a:ea typeface="微软雅黑" pitchFamily="34" charset="-122"/>
              </a:endParaRPr>
            </a:p>
          </p:txBody>
        </p:sp>
      </p:grpSp>
      <p:sp>
        <p:nvSpPr>
          <p:cNvPr id="27" name="任意多边形: 形状 26">
            <a:extLst>
              <a:ext uri="{FF2B5EF4-FFF2-40B4-BE49-F238E27FC236}">
                <a16:creationId xmlns:a16="http://schemas.microsoft.com/office/drawing/2014/main" id="{5FE6A1AD-DAC4-422E-AF1E-202EC788C7F4}"/>
              </a:ext>
            </a:extLst>
          </p:cNvPr>
          <p:cNvSpPr/>
          <p:nvPr/>
        </p:nvSpPr>
        <p:spPr>
          <a:xfrm>
            <a:off x="1920650" y="3213032"/>
            <a:ext cx="7001875" cy="436930"/>
          </a:xfrm>
          <a:custGeom>
            <a:avLst/>
            <a:gdLst>
              <a:gd name="connsiteX0" fmla="*/ 7905205 w 9006742"/>
              <a:gd name="connsiteY0" fmla="*/ 0 h 873499"/>
              <a:gd name="connsiteX1" fmla="*/ 8399475 w 9006742"/>
              <a:gd name="connsiteY1" fmla="*/ 749643 h 873499"/>
              <a:gd name="connsiteX2" fmla="*/ 581767 w 9006742"/>
              <a:gd name="connsiteY2" fmla="*/ 799070 h 873499"/>
              <a:gd name="connsiteX3" fmla="*/ 1174891 w 9006742"/>
              <a:gd name="connsiteY3" fmla="*/ 8238 h 873499"/>
              <a:gd name="connsiteX0" fmla="*/ 7905205 w 8927069"/>
              <a:gd name="connsiteY0" fmla="*/ 0 h 873499"/>
              <a:gd name="connsiteX1" fmla="*/ 8399475 w 8927069"/>
              <a:gd name="connsiteY1" fmla="*/ 749643 h 873499"/>
              <a:gd name="connsiteX2" fmla="*/ 581767 w 8927069"/>
              <a:gd name="connsiteY2" fmla="*/ 799070 h 873499"/>
              <a:gd name="connsiteX3" fmla="*/ 1174891 w 8927069"/>
              <a:gd name="connsiteY3" fmla="*/ 8238 h 873499"/>
              <a:gd name="connsiteX0" fmla="*/ 7905205 w 8467625"/>
              <a:gd name="connsiteY0" fmla="*/ 0 h 860173"/>
              <a:gd name="connsiteX1" fmla="*/ 7723972 w 8467625"/>
              <a:gd name="connsiteY1" fmla="*/ 708454 h 860173"/>
              <a:gd name="connsiteX2" fmla="*/ 581767 w 8467625"/>
              <a:gd name="connsiteY2" fmla="*/ 799070 h 860173"/>
              <a:gd name="connsiteX3" fmla="*/ 1174891 w 8467625"/>
              <a:gd name="connsiteY3" fmla="*/ 8238 h 860173"/>
              <a:gd name="connsiteX0" fmla="*/ 7868091 w 8430511"/>
              <a:gd name="connsiteY0" fmla="*/ 0 h 860173"/>
              <a:gd name="connsiteX1" fmla="*/ 7686858 w 8430511"/>
              <a:gd name="connsiteY1" fmla="*/ 708454 h 860173"/>
              <a:gd name="connsiteX2" fmla="*/ 544653 w 8430511"/>
              <a:gd name="connsiteY2" fmla="*/ 799070 h 860173"/>
              <a:gd name="connsiteX3" fmla="*/ 1137777 w 8430511"/>
              <a:gd name="connsiteY3" fmla="*/ 8238 h 860173"/>
              <a:gd name="connsiteX0" fmla="*/ 7866320 w 8428740"/>
              <a:gd name="connsiteY0" fmla="*/ 0 h 860173"/>
              <a:gd name="connsiteX1" fmla="*/ 7685087 w 8428740"/>
              <a:gd name="connsiteY1" fmla="*/ 708454 h 860173"/>
              <a:gd name="connsiteX2" fmla="*/ 542882 w 8428740"/>
              <a:gd name="connsiteY2" fmla="*/ 799070 h 860173"/>
              <a:gd name="connsiteX3" fmla="*/ 1136006 w 8428740"/>
              <a:gd name="connsiteY3" fmla="*/ 8238 h 860173"/>
              <a:gd name="connsiteX0" fmla="*/ 7253860 w 7748924"/>
              <a:gd name="connsiteY0" fmla="*/ 0 h 879451"/>
              <a:gd name="connsiteX1" fmla="*/ 7072627 w 7748924"/>
              <a:gd name="connsiteY1" fmla="*/ 708454 h 879451"/>
              <a:gd name="connsiteX2" fmla="*/ 935438 w 7748924"/>
              <a:gd name="connsiteY2" fmla="*/ 823784 h 879451"/>
              <a:gd name="connsiteX3" fmla="*/ 523546 w 7748924"/>
              <a:gd name="connsiteY3" fmla="*/ 8238 h 879451"/>
              <a:gd name="connsiteX0" fmla="*/ 7216312 w 7705411"/>
              <a:gd name="connsiteY0" fmla="*/ 0 h 841853"/>
              <a:gd name="connsiteX1" fmla="*/ 7035079 w 7705411"/>
              <a:gd name="connsiteY1" fmla="*/ 708454 h 841853"/>
              <a:gd name="connsiteX2" fmla="*/ 988506 w 7705411"/>
              <a:gd name="connsiteY2" fmla="*/ 774357 h 841853"/>
              <a:gd name="connsiteX3" fmla="*/ 485998 w 7705411"/>
              <a:gd name="connsiteY3" fmla="*/ 8238 h 841853"/>
              <a:gd name="connsiteX0" fmla="*/ 6977415 w 7591054"/>
              <a:gd name="connsiteY0" fmla="*/ 41189 h 831430"/>
              <a:gd name="connsiteX1" fmla="*/ 7035079 w 7591054"/>
              <a:gd name="connsiteY1" fmla="*/ 700216 h 831430"/>
              <a:gd name="connsiteX2" fmla="*/ 988506 w 7591054"/>
              <a:gd name="connsiteY2" fmla="*/ 766119 h 831430"/>
              <a:gd name="connsiteX3" fmla="*/ 485998 w 7591054"/>
              <a:gd name="connsiteY3" fmla="*/ 0 h 831430"/>
              <a:gd name="connsiteX0" fmla="*/ 6977415 w 7737383"/>
              <a:gd name="connsiteY0" fmla="*/ 41189 h 831430"/>
              <a:gd name="connsiteX1" fmla="*/ 7035079 w 7737383"/>
              <a:gd name="connsiteY1" fmla="*/ 700216 h 831430"/>
              <a:gd name="connsiteX2" fmla="*/ 988506 w 7737383"/>
              <a:gd name="connsiteY2" fmla="*/ 766119 h 831430"/>
              <a:gd name="connsiteX3" fmla="*/ 485998 w 7737383"/>
              <a:gd name="connsiteY3" fmla="*/ 0 h 831430"/>
              <a:gd name="connsiteX0" fmla="*/ 6977415 w 7737383"/>
              <a:gd name="connsiteY0" fmla="*/ 24713 h 832150"/>
              <a:gd name="connsiteX1" fmla="*/ 7035079 w 7737383"/>
              <a:gd name="connsiteY1" fmla="*/ 700216 h 832150"/>
              <a:gd name="connsiteX2" fmla="*/ 988506 w 7737383"/>
              <a:gd name="connsiteY2" fmla="*/ 766119 h 832150"/>
              <a:gd name="connsiteX3" fmla="*/ 485998 w 7737383"/>
              <a:gd name="connsiteY3" fmla="*/ 0 h 832150"/>
              <a:gd name="connsiteX0" fmla="*/ 6977415 w 7740340"/>
              <a:gd name="connsiteY0" fmla="*/ 24713 h 832150"/>
              <a:gd name="connsiteX1" fmla="*/ 7035079 w 7740340"/>
              <a:gd name="connsiteY1" fmla="*/ 700216 h 832150"/>
              <a:gd name="connsiteX2" fmla="*/ 988506 w 7740340"/>
              <a:gd name="connsiteY2" fmla="*/ 766119 h 832150"/>
              <a:gd name="connsiteX3" fmla="*/ 485998 w 7740340"/>
              <a:gd name="connsiteY3" fmla="*/ 0 h 832150"/>
              <a:gd name="connsiteX0" fmla="*/ 6977415 w 7705939"/>
              <a:gd name="connsiteY0" fmla="*/ 24713 h 827701"/>
              <a:gd name="connsiteX1" fmla="*/ 6968587 w 7705939"/>
              <a:gd name="connsiteY1" fmla="*/ 685369 h 827701"/>
              <a:gd name="connsiteX2" fmla="*/ 988506 w 7705939"/>
              <a:gd name="connsiteY2" fmla="*/ 766119 h 827701"/>
              <a:gd name="connsiteX3" fmla="*/ 485998 w 7705939"/>
              <a:gd name="connsiteY3" fmla="*/ 0 h 827701"/>
              <a:gd name="connsiteX0" fmla="*/ 6977415 w 7530146"/>
              <a:gd name="connsiteY0" fmla="*/ 24713 h 879671"/>
              <a:gd name="connsiteX1" fmla="*/ 6968587 w 7530146"/>
              <a:gd name="connsiteY1" fmla="*/ 685369 h 879671"/>
              <a:gd name="connsiteX2" fmla="*/ 988506 w 7530146"/>
              <a:gd name="connsiteY2" fmla="*/ 766119 h 879671"/>
              <a:gd name="connsiteX3" fmla="*/ 485998 w 7530146"/>
              <a:gd name="connsiteY3" fmla="*/ 0 h 879671"/>
              <a:gd name="connsiteX0" fmla="*/ 6977415 w 7500177"/>
              <a:gd name="connsiteY0" fmla="*/ 24713 h 812854"/>
              <a:gd name="connsiteX1" fmla="*/ 6968587 w 7500177"/>
              <a:gd name="connsiteY1" fmla="*/ 685369 h 812854"/>
              <a:gd name="connsiteX2" fmla="*/ 988506 w 7500177"/>
              <a:gd name="connsiteY2" fmla="*/ 766119 h 812854"/>
              <a:gd name="connsiteX3" fmla="*/ 485998 w 7500177"/>
              <a:gd name="connsiteY3" fmla="*/ 0 h 812854"/>
              <a:gd name="connsiteX0" fmla="*/ 6815138 w 7337900"/>
              <a:gd name="connsiteY0" fmla="*/ 24713 h 812856"/>
              <a:gd name="connsiteX1" fmla="*/ 6806310 w 7337900"/>
              <a:gd name="connsiteY1" fmla="*/ 685369 h 812856"/>
              <a:gd name="connsiteX2" fmla="*/ 826229 w 7337900"/>
              <a:gd name="connsiteY2" fmla="*/ 766119 h 812856"/>
              <a:gd name="connsiteX3" fmla="*/ 323721 w 7337900"/>
              <a:gd name="connsiteY3" fmla="*/ 0 h 812856"/>
              <a:gd name="connsiteX0" fmla="*/ 6815138 w 7337900"/>
              <a:gd name="connsiteY0" fmla="*/ 24713 h 787565"/>
              <a:gd name="connsiteX1" fmla="*/ 6806310 w 7337900"/>
              <a:gd name="connsiteY1" fmla="*/ 685369 h 787565"/>
              <a:gd name="connsiteX2" fmla="*/ 826229 w 7337900"/>
              <a:gd name="connsiteY2" fmla="*/ 766119 h 787565"/>
              <a:gd name="connsiteX3" fmla="*/ 323721 w 7337900"/>
              <a:gd name="connsiteY3" fmla="*/ 0 h 787565"/>
              <a:gd name="connsiteX0" fmla="*/ 6789141 w 7311903"/>
              <a:gd name="connsiteY0" fmla="*/ 24713 h 787567"/>
              <a:gd name="connsiteX1" fmla="*/ 6780313 w 7311903"/>
              <a:gd name="connsiteY1" fmla="*/ 685369 h 787567"/>
              <a:gd name="connsiteX2" fmla="*/ 800232 w 7311903"/>
              <a:gd name="connsiteY2" fmla="*/ 766119 h 787567"/>
              <a:gd name="connsiteX3" fmla="*/ 297724 w 7311903"/>
              <a:gd name="connsiteY3" fmla="*/ 0 h 787567"/>
              <a:gd name="connsiteX0" fmla="*/ 6767219 w 7289981"/>
              <a:gd name="connsiteY0" fmla="*/ 24713 h 787565"/>
              <a:gd name="connsiteX1" fmla="*/ 6758391 w 7289981"/>
              <a:gd name="connsiteY1" fmla="*/ 685369 h 787565"/>
              <a:gd name="connsiteX2" fmla="*/ 778310 w 7289981"/>
              <a:gd name="connsiteY2" fmla="*/ 766119 h 787565"/>
              <a:gd name="connsiteX3" fmla="*/ 275802 w 7289981"/>
              <a:gd name="connsiteY3" fmla="*/ 0 h 787565"/>
              <a:gd name="connsiteX0" fmla="*/ 6665448 w 7188210"/>
              <a:gd name="connsiteY0" fmla="*/ 24713 h 787567"/>
              <a:gd name="connsiteX1" fmla="*/ 6656620 w 7188210"/>
              <a:gd name="connsiteY1" fmla="*/ 685369 h 787567"/>
              <a:gd name="connsiteX2" fmla="*/ 676539 w 7188210"/>
              <a:gd name="connsiteY2" fmla="*/ 766119 h 787567"/>
              <a:gd name="connsiteX3" fmla="*/ 174031 w 7188210"/>
              <a:gd name="connsiteY3" fmla="*/ 0 h 787567"/>
              <a:gd name="connsiteX0" fmla="*/ 6665448 w 7064611"/>
              <a:gd name="connsiteY0" fmla="*/ 24713 h 787565"/>
              <a:gd name="connsiteX1" fmla="*/ 6656620 w 7064611"/>
              <a:gd name="connsiteY1" fmla="*/ 685369 h 787565"/>
              <a:gd name="connsiteX2" fmla="*/ 676539 w 7064611"/>
              <a:gd name="connsiteY2" fmla="*/ 766119 h 787565"/>
              <a:gd name="connsiteX3" fmla="*/ 174031 w 7064611"/>
              <a:gd name="connsiteY3" fmla="*/ 0 h 787565"/>
            </a:gdLst>
            <a:ahLst/>
            <a:cxnLst>
              <a:cxn ang="0">
                <a:pos x="connsiteX0" y="connsiteY0"/>
              </a:cxn>
              <a:cxn ang="0">
                <a:pos x="connsiteX1" y="connsiteY1"/>
              </a:cxn>
              <a:cxn ang="0">
                <a:pos x="connsiteX2" y="connsiteY2"/>
              </a:cxn>
              <a:cxn ang="0">
                <a:pos x="connsiteX3" y="connsiteY3"/>
              </a:cxn>
            </a:cxnLst>
            <a:rect l="l" t="t" r="r" b="b"/>
            <a:pathLst>
              <a:path w="7064611" h="787565">
                <a:moveTo>
                  <a:pt x="6665448" y="24713"/>
                </a:moveTo>
                <a:cubicBezTo>
                  <a:pt x="7330815" y="102285"/>
                  <a:pt x="7048023" y="636045"/>
                  <a:pt x="6656620" y="685369"/>
                </a:cubicBezTo>
                <a:cubicBezTo>
                  <a:pt x="6265217" y="734693"/>
                  <a:pt x="1149211" y="830292"/>
                  <a:pt x="676539" y="766119"/>
                </a:cubicBezTo>
                <a:cubicBezTo>
                  <a:pt x="220490" y="687096"/>
                  <a:pt x="-268989" y="636000"/>
                  <a:pt x="174031" y="0"/>
                </a:cubicBezTo>
              </a:path>
            </a:pathLst>
          </a:custGeom>
          <a:noFill/>
          <a:ln w="9525" cap="flat" cmpd="sng" algn="ctr">
            <a:solidFill>
              <a:srgbClr val="00B0F0">
                <a:shade val="50000"/>
              </a:srgbClr>
            </a:solidFill>
            <a:prstDash val="solid"/>
            <a:miter lim="800000"/>
            <a:headEnd type="none" w="med" len="med"/>
            <a:tailEnd type="triangle" w="med" len="me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8" name="卷形: 垂直 27">
            <a:extLst>
              <a:ext uri="{FF2B5EF4-FFF2-40B4-BE49-F238E27FC236}">
                <a16:creationId xmlns:a16="http://schemas.microsoft.com/office/drawing/2014/main" id="{F1A74AA1-4590-4FE0-A2EE-2471249B7DCF}"/>
              </a:ext>
            </a:extLst>
          </p:cNvPr>
          <p:cNvSpPr/>
          <p:nvPr/>
        </p:nvSpPr>
        <p:spPr bwMode="auto">
          <a:xfrm>
            <a:off x="-30191" y="3728913"/>
            <a:ext cx="2685468" cy="2210519"/>
          </a:xfrm>
          <a:prstGeom prst="verticalScroll">
            <a:avLst>
              <a:gd name="adj" fmla="val 589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27146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stdlib.h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1" indent="0" defTabSz="914400" eaLnBrk="0" fontAlgn="base" latinLnBrk="0" hangingPunct="0">
              <a:lnSpc>
                <a:spcPct val="100000"/>
              </a:lnSpc>
              <a:spcBef>
                <a:spcPct val="0"/>
              </a:spcBef>
              <a:spcAft>
                <a:spcPct val="0"/>
              </a:spcAft>
              <a:buClrTx/>
              <a:buSzTx/>
              <a:buFontTx/>
              <a:buNone/>
              <a:tabLst>
                <a:tab pos="27146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1" indent="0" defTabSz="914400" eaLnBrk="0" fontAlgn="base" latinLnBrk="0" hangingPunct="0">
              <a:lnSpc>
                <a:spcPct val="100000"/>
              </a:lnSpc>
              <a:spcBef>
                <a:spcPct val="0"/>
              </a:spcBef>
              <a:spcAft>
                <a:spcPct val="0"/>
              </a:spcAft>
              <a:buClrTx/>
              <a:buSzTx/>
              <a:buFontTx/>
              <a:buNone/>
              <a:tabLst>
                <a:tab pos="27146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a:t>
            </a:r>
          </a:p>
          <a:p>
            <a:pPr marL="0" marR="0" lvl="1" indent="0" defTabSz="914400" eaLnBrk="0" fontAlgn="base" latinLnBrk="0" hangingPunct="0">
              <a:lnSpc>
                <a:spcPct val="100000"/>
              </a:lnSpc>
              <a:spcBef>
                <a:spcPct val="0"/>
              </a:spcBef>
              <a:spcAft>
                <a:spcPct val="0"/>
              </a:spcAft>
              <a:buClrTx/>
              <a:buSzTx/>
              <a:buFontTx/>
              <a:buNone/>
              <a:tabLst>
                <a:tab pos="27146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num;</a:t>
            </a:r>
          </a:p>
          <a:p>
            <a:pPr marL="0" marR="0" lvl="1" indent="0" defTabSz="914400" eaLnBrk="0" fontAlgn="base" latinLnBrk="0" hangingPunct="0">
              <a:lnSpc>
                <a:spcPct val="100000"/>
              </a:lnSpc>
              <a:spcBef>
                <a:spcPct val="0"/>
              </a:spcBef>
              <a:spcAft>
                <a:spcPct val="0"/>
              </a:spcAft>
              <a:buClrTx/>
              <a:buSzTx/>
              <a:buFontTx/>
              <a:buNone/>
              <a:tabLst>
                <a:tab pos="27146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*next;</a:t>
            </a:r>
          </a:p>
          <a:p>
            <a:pPr marL="0" marR="0" lvl="1" indent="0" defTabSz="914400" eaLnBrk="0" fontAlgn="base" latinLnBrk="0" hangingPunct="0">
              <a:lnSpc>
                <a:spcPct val="100000"/>
              </a:lnSpc>
              <a:spcBef>
                <a:spcPct val="0"/>
              </a:spcBef>
              <a:spcAft>
                <a:spcPct val="0"/>
              </a:spcAft>
              <a:buClrTx/>
              <a:buSzTx/>
              <a:buFontTx/>
              <a:buNone/>
              <a:tabLst>
                <a:tab pos="27146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9" name="卷形: 垂直 28">
            <a:extLst>
              <a:ext uri="{FF2B5EF4-FFF2-40B4-BE49-F238E27FC236}">
                <a16:creationId xmlns:a16="http://schemas.microsoft.com/office/drawing/2014/main" id="{B348F9CE-0989-4D71-9DDE-E786E268B34D}"/>
              </a:ext>
            </a:extLst>
          </p:cNvPr>
          <p:cNvSpPr/>
          <p:nvPr/>
        </p:nvSpPr>
        <p:spPr bwMode="auto">
          <a:xfrm>
            <a:off x="2620147" y="3728913"/>
            <a:ext cx="6485356" cy="2957637"/>
          </a:xfrm>
          <a:prstGeom prst="verticalScroll">
            <a:avLst>
              <a:gd name="adj" fmla="val 3936"/>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int n=20, m=3,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j;</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head, *p, *q;</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p=&amp;head;</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&lt;=n;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p-&gt;next=(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malloc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Node));</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p=p-&gt;next;  p-&gt;num=</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271463" algn="l"/>
                <a:tab pos="625475" algn="l"/>
                <a:tab pos="898525" algn="l"/>
                <a:tab pos="116205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p-&gt;next=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head.next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11952463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CB424E-2E87-4BE5-8D09-41AA5C061BB0}"/>
              </a:ext>
            </a:extLst>
          </p:cNvPr>
          <p:cNvSpPr>
            <a:spLocks noGrp="1"/>
          </p:cNvSpPr>
          <p:nvPr>
            <p:ph type="title"/>
          </p:nvPr>
        </p:nvSpPr>
        <p:spPr/>
        <p:txBody>
          <a:bodyPr/>
          <a:lstStyle/>
          <a:p>
            <a:r>
              <a:rPr lang="zh-CN" altLang="en-US" dirty="0"/>
              <a:t>链表的改造</a:t>
            </a:r>
            <a:r>
              <a:rPr lang="en-US" altLang="zh-CN" dirty="0"/>
              <a:t>: </a:t>
            </a:r>
            <a:r>
              <a:rPr lang="zh-CN" altLang="en-US" dirty="0"/>
              <a:t>循环链表（例续）</a:t>
            </a:r>
          </a:p>
        </p:txBody>
      </p:sp>
      <p:sp>
        <p:nvSpPr>
          <p:cNvPr id="3" name="内容占位符 2">
            <a:extLst>
              <a:ext uri="{FF2B5EF4-FFF2-40B4-BE49-F238E27FC236}">
                <a16:creationId xmlns:a16="http://schemas.microsoft.com/office/drawing/2014/main" id="{C818A174-69FF-4E0F-9A51-40FAE77F46C7}"/>
              </a:ext>
            </a:extLst>
          </p:cNvPr>
          <p:cNvSpPr>
            <a:spLocks noGrp="1"/>
          </p:cNvSpPr>
          <p:nvPr>
            <p:ph idx="1"/>
          </p:nvPr>
        </p:nvSpPr>
        <p:spPr/>
        <p:txBody>
          <a:bodyPr/>
          <a:lstStyle/>
          <a:p>
            <a:pPr lvl="0"/>
            <a:r>
              <a:rPr lang="zh-CN" altLang="en-US" dirty="0">
                <a:solidFill>
                  <a:prstClr val="black"/>
                </a:solidFill>
              </a:rPr>
              <a:t>例 </a:t>
            </a:r>
            <a:r>
              <a:rPr lang="en-US" altLang="zh-CN" dirty="0">
                <a:solidFill>
                  <a:prstClr val="black"/>
                </a:solidFill>
              </a:rPr>
              <a:t>(</a:t>
            </a:r>
            <a:r>
              <a:rPr lang="zh-CN" altLang="en-US" dirty="0">
                <a:solidFill>
                  <a:prstClr val="black"/>
                </a:solidFill>
              </a:rPr>
              <a:t>约瑟夫问题</a:t>
            </a:r>
            <a:r>
              <a:rPr lang="en-US" altLang="zh-CN" dirty="0">
                <a:solidFill>
                  <a:prstClr val="black"/>
                </a:solidFill>
              </a:rPr>
              <a:t>)</a:t>
            </a:r>
            <a:r>
              <a:rPr lang="zh-CN" altLang="en-US" dirty="0">
                <a:solidFill>
                  <a:prstClr val="black"/>
                </a:solidFill>
              </a:rPr>
              <a:t>：有</a:t>
            </a:r>
            <a:r>
              <a:rPr lang="en-US" altLang="zh-CN" dirty="0">
                <a:solidFill>
                  <a:prstClr val="black"/>
                </a:solidFill>
              </a:rPr>
              <a:t>n</a:t>
            </a:r>
            <a:r>
              <a:rPr lang="zh-CN" altLang="en-US" dirty="0">
                <a:solidFill>
                  <a:prstClr val="black"/>
                </a:solidFill>
              </a:rPr>
              <a:t>个人，编号为</a:t>
            </a:r>
            <a:r>
              <a:rPr lang="en-US" altLang="zh-CN" dirty="0">
                <a:solidFill>
                  <a:prstClr val="black"/>
                </a:solidFill>
              </a:rPr>
              <a:t>1~n</a:t>
            </a:r>
            <a:r>
              <a:rPr lang="zh-CN" altLang="en-US" dirty="0">
                <a:solidFill>
                  <a:prstClr val="black"/>
                </a:solidFill>
              </a:rPr>
              <a:t>，从第一个人开始从</a:t>
            </a:r>
            <a:r>
              <a:rPr lang="en-US" altLang="zh-CN" dirty="0">
                <a:solidFill>
                  <a:prstClr val="black"/>
                </a:solidFill>
              </a:rPr>
              <a:t>1</a:t>
            </a:r>
            <a:r>
              <a:rPr lang="zh-CN" altLang="en-US" dirty="0">
                <a:solidFill>
                  <a:prstClr val="black"/>
                </a:solidFill>
              </a:rPr>
              <a:t>到</a:t>
            </a:r>
            <a:r>
              <a:rPr lang="en-US" altLang="zh-CN" dirty="0">
                <a:solidFill>
                  <a:prstClr val="black"/>
                </a:solidFill>
              </a:rPr>
              <a:t>m</a:t>
            </a:r>
            <a:r>
              <a:rPr lang="zh-CN" altLang="en-US" dirty="0">
                <a:solidFill>
                  <a:prstClr val="black"/>
                </a:solidFill>
              </a:rPr>
              <a:t>报数，报到</a:t>
            </a:r>
            <a:r>
              <a:rPr lang="en-US" altLang="zh-CN" dirty="0">
                <a:solidFill>
                  <a:prstClr val="black"/>
                </a:solidFill>
              </a:rPr>
              <a:t>m</a:t>
            </a:r>
            <a:r>
              <a:rPr lang="zh-CN" altLang="en-US" dirty="0">
                <a:solidFill>
                  <a:prstClr val="black"/>
                </a:solidFill>
              </a:rPr>
              <a:t>的人出局，然后从第</a:t>
            </a:r>
            <a:r>
              <a:rPr lang="en-US" altLang="zh-CN" dirty="0">
                <a:solidFill>
                  <a:prstClr val="black"/>
                </a:solidFill>
              </a:rPr>
              <a:t>m+1</a:t>
            </a:r>
            <a:r>
              <a:rPr lang="zh-CN" altLang="en-US" dirty="0">
                <a:solidFill>
                  <a:prstClr val="black"/>
                </a:solidFill>
              </a:rPr>
              <a:t>个人开始，重复以上过程。问最后一个人的编号。</a:t>
            </a:r>
            <a:endParaRPr lang="en-US" altLang="zh-CN" dirty="0">
              <a:solidFill>
                <a:prstClr val="black"/>
              </a:solidFill>
            </a:endParaRPr>
          </a:p>
          <a:p>
            <a:pPr lvl="1"/>
            <a:r>
              <a:rPr lang="zh-CN" altLang="en-US" sz="2000" dirty="0"/>
              <a:t>让</a:t>
            </a:r>
            <a:r>
              <a:rPr lang="en-US" altLang="zh-CN" sz="2000" dirty="0"/>
              <a:t>p</a:t>
            </a:r>
            <a:r>
              <a:rPr lang="zh-CN" altLang="en-US" sz="2000" dirty="0"/>
              <a:t>指向当前报数之人，向后移</a:t>
            </a:r>
            <a:r>
              <a:rPr lang="en-US" altLang="zh-CN" sz="2000" dirty="0"/>
              <a:t>m-2</a:t>
            </a:r>
            <a:r>
              <a:rPr lang="zh-CN" altLang="en-US" sz="2000" dirty="0"/>
              <a:t>次，用</a:t>
            </a:r>
            <a:r>
              <a:rPr lang="en-US" altLang="zh-CN" sz="2000" dirty="0"/>
              <a:t>q</a:t>
            </a:r>
            <a:r>
              <a:rPr lang="zh-CN" altLang="en-US" sz="2000" dirty="0"/>
              <a:t>指向</a:t>
            </a:r>
            <a:r>
              <a:rPr lang="en-US" altLang="zh-CN" sz="2000" dirty="0"/>
              <a:t>p</a:t>
            </a:r>
            <a:r>
              <a:rPr lang="zh-CN" altLang="en-US" sz="2000" dirty="0"/>
              <a:t>的后续结点（即出局的人），删除</a:t>
            </a:r>
            <a:r>
              <a:rPr lang="en-US" altLang="zh-CN" sz="2000" dirty="0"/>
              <a:t>q</a:t>
            </a:r>
            <a:r>
              <a:rPr lang="zh-CN" altLang="en-US" sz="2000" dirty="0"/>
              <a:t>结点</a:t>
            </a:r>
          </a:p>
          <a:p>
            <a:endParaRPr lang="zh-CN" altLang="en-US" dirty="0"/>
          </a:p>
        </p:txBody>
      </p:sp>
      <p:sp>
        <p:nvSpPr>
          <p:cNvPr id="4" name="卷形: 垂直 3">
            <a:extLst>
              <a:ext uri="{FF2B5EF4-FFF2-40B4-BE49-F238E27FC236}">
                <a16:creationId xmlns:a16="http://schemas.microsoft.com/office/drawing/2014/main" id="{DED2E48B-4D2C-41A1-BEC0-1F83D9F463C8}"/>
              </a:ext>
            </a:extLst>
          </p:cNvPr>
          <p:cNvSpPr/>
          <p:nvPr/>
        </p:nvSpPr>
        <p:spPr bwMode="auto">
          <a:xfrm>
            <a:off x="1655805" y="3827983"/>
            <a:ext cx="5832390" cy="2744267"/>
          </a:xfrm>
          <a:prstGeom prst="verticalScroll">
            <a:avLst>
              <a:gd name="adj" fmla="val 3691"/>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head.next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&lt;n;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for (j=2; j&lt;=m-1;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j++</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p=p-&gt;next;</a:t>
            </a:r>
          </a:p>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q=p-&gt;next; p-&gt;next=q-&gt;next; p=q-&gt;next;</a:t>
            </a:r>
          </a:p>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free(q);</a:t>
            </a:r>
          </a:p>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("%d\n", p-&gt;num);</a:t>
            </a:r>
          </a:p>
          <a:p>
            <a:pPr marL="0" marR="0" lvl="1" indent="0" defTabSz="914400" eaLnBrk="0" fontAlgn="base" latinLnBrk="0" hangingPunct="0">
              <a:lnSpc>
                <a:spcPct val="100000"/>
              </a:lnSpc>
              <a:spcBef>
                <a:spcPct val="0"/>
              </a:spcBef>
              <a:spcAft>
                <a:spcPct val="0"/>
              </a:spcAft>
              <a:buClrTx/>
              <a:buSzTx/>
              <a:buFontTx/>
              <a:buNone/>
              <a:tabLst>
                <a:tab pos="271463" algn="l"/>
                <a:tab pos="534988" algn="l"/>
                <a:tab pos="808038" algn="l"/>
                <a:tab pos="1079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68704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AA37EC-78DA-4D4A-B95D-FB6EED15E0FA}"/>
              </a:ext>
            </a:extLst>
          </p:cNvPr>
          <p:cNvSpPr>
            <a:spLocks noGrp="1"/>
          </p:cNvSpPr>
          <p:nvPr>
            <p:ph type="title"/>
          </p:nvPr>
        </p:nvSpPr>
        <p:spPr/>
        <p:txBody>
          <a:bodyPr/>
          <a:lstStyle/>
          <a:p>
            <a:r>
              <a:rPr lang="zh-CN" altLang="en-US" dirty="0"/>
              <a:t>特殊指针</a:t>
            </a:r>
          </a:p>
        </p:txBody>
      </p:sp>
      <p:sp>
        <p:nvSpPr>
          <p:cNvPr id="3" name="内容占位符 2">
            <a:extLst>
              <a:ext uri="{FF2B5EF4-FFF2-40B4-BE49-F238E27FC236}">
                <a16:creationId xmlns:a16="http://schemas.microsoft.com/office/drawing/2014/main" id="{75A131AE-B772-45E1-86C3-D53D67484CBF}"/>
              </a:ext>
            </a:extLst>
          </p:cNvPr>
          <p:cNvSpPr>
            <a:spLocks noGrp="1"/>
          </p:cNvSpPr>
          <p:nvPr>
            <p:ph idx="1"/>
          </p:nvPr>
        </p:nvSpPr>
        <p:spPr>
          <a:xfrm>
            <a:off x="301625" y="1556792"/>
            <a:ext cx="8540750" cy="4931931"/>
          </a:xfrm>
        </p:spPr>
        <p:txBody>
          <a:bodyPr/>
          <a:lstStyle/>
          <a:p>
            <a:pPr>
              <a:lnSpc>
                <a:spcPct val="90000"/>
              </a:lnSpc>
            </a:pPr>
            <a:r>
              <a:rPr lang="zh-CN" altLang="en-US" dirty="0">
                <a:solidFill>
                  <a:srgbClr val="0070C0"/>
                </a:solidFill>
              </a:rPr>
              <a:t>野指针</a:t>
            </a:r>
            <a:r>
              <a:rPr lang="zh-CN" altLang="en-US" dirty="0">
                <a:solidFill>
                  <a:prstClr val="black"/>
                </a:solidFill>
              </a:rPr>
              <a:t>是一个不应存在的无效指针，如指针变量未赋值或指针运算超出范围（数组越限），对该指针操作的后果不确定</a:t>
            </a:r>
            <a:endParaRPr lang="en-US" altLang="zh-CN" sz="2400" dirty="0">
              <a:solidFill>
                <a:srgbClr val="0070C0"/>
              </a:solidFill>
            </a:endParaRPr>
          </a:p>
          <a:p>
            <a:pPr lvl="0">
              <a:lnSpc>
                <a:spcPct val="90000"/>
              </a:lnSpc>
              <a:spcBef>
                <a:spcPts val="1200"/>
              </a:spcBef>
            </a:pPr>
            <a:r>
              <a:rPr lang="zh-CN" altLang="en-US" sz="2400" dirty="0">
                <a:solidFill>
                  <a:srgbClr val="0070C0"/>
                </a:solidFill>
              </a:rPr>
              <a:t>空指针</a:t>
            </a:r>
            <a:r>
              <a:rPr lang="en-US" altLang="zh-CN" sz="2400" dirty="0">
                <a:solidFill>
                  <a:srgbClr val="0070C0"/>
                </a:solidFill>
              </a:rPr>
              <a:t>NULL</a:t>
            </a:r>
            <a:r>
              <a:rPr lang="zh-CN" altLang="en-US" sz="2400" dirty="0">
                <a:solidFill>
                  <a:prstClr val="black"/>
                </a:solidFill>
              </a:rPr>
              <a:t>是</a:t>
            </a:r>
            <a:r>
              <a:rPr lang="en-US" altLang="zh-CN" sz="2400" dirty="0">
                <a:solidFill>
                  <a:prstClr val="black"/>
                </a:solidFill>
              </a:rPr>
              <a:t>C</a:t>
            </a:r>
            <a:r>
              <a:rPr lang="zh-CN" altLang="en-US" sz="2400" dirty="0">
                <a:solidFill>
                  <a:prstClr val="black"/>
                </a:solidFill>
              </a:rPr>
              <a:t>指针类型中的一个特殊值，表示指针变量的值为空，即不指向任何内存单元，常用于初始化指针变量</a:t>
            </a:r>
          </a:p>
          <a:p>
            <a:pPr marL="671513" lvl="0" indent="0">
              <a:buNone/>
            </a:pPr>
            <a:r>
              <a:rPr lang="zh-CN" altLang="en-US" sz="2000" dirty="0">
                <a:solidFill>
                  <a:prstClr val="black"/>
                </a:solidFill>
              </a:rPr>
              <a:t>如：</a:t>
            </a:r>
            <a:r>
              <a:rPr lang="en-US" altLang="zh-CN" sz="2000" dirty="0">
                <a:solidFill>
                  <a:srgbClr val="0070C0"/>
                </a:solidFill>
              </a:rPr>
              <a:t>int *p=NULL;     </a:t>
            </a:r>
            <a:r>
              <a:rPr lang="en-US" altLang="zh-CN" sz="2000" dirty="0">
                <a:solidFill>
                  <a:srgbClr val="00B050"/>
                </a:solidFill>
              </a:rPr>
              <a:t>//NULL</a:t>
            </a:r>
            <a:r>
              <a:rPr lang="zh-CN" altLang="en-US" sz="2000" dirty="0">
                <a:solidFill>
                  <a:srgbClr val="00B050"/>
                </a:solidFill>
              </a:rPr>
              <a:t>的值为</a:t>
            </a:r>
            <a:r>
              <a:rPr lang="en-US" altLang="zh-CN" sz="2000" dirty="0">
                <a:solidFill>
                  <a:srgbClr val="00B050"/>
                </a:solidFill>
              </a:rPr>
              <a:t>0</a:t>
            </a:r>
            <a:r>
              <a:rPr lang="zh-CN" altLang="en-US" sz="2000" dirty="0">
                <a:solidFill>
                  <a:srgbClr val="00B050"/>
                </a:solidFill>
              </a:rPr>
              <a:t>，但不是地址</a:t>
            </a:r>
            <a:r>
              <a:rPr lang="en-US" altLang="zh-CN" sz="2000" dirty="0">
                <a:solidFill>
                  <a:srgbClr val="00B050"/>
                </a:solidFill>
              </a:rPr>
              <a:t>0H</a:t>
            </a:r>
            <a:endParaRPr lang="en-US" altLang="zh-CN" sz="2000" dirty="0">
              <a:solidFill>
                <a:srgbClr val="00B0F0"/>
              </a:solidFill>
            </a:endParaRPr>
          </a:p>
          <a:p>
            <a:pPr lvl="0">
              <a:spcBef>
                <a:spcPts val="1800"/>
              </a:spcBef>
            </a:pPr>
            <a:r>
              <a:rPr lang="zh-CN" altLang="en-US" sz="2400" dirty="0">
                <a:solidFill>
                  <a:srgbClr val="0070C0"/>
                </a:solidFill>
              </a:rPr>
              <a:t>空指针类型</a:t>
            </a:r>
            <a:r>
              <a:rPr lang="zh-CN" altLang="en-US" sz="2400" dirty="0">
                <a:solidFill>
                  <a:prstClr val="black"/>
                </a:solidFill>
              </a:rPr>
              <a:t>是用</a:t>
            </a:r>
            <a:r>
              <a:rPr lang="en-US" altLang="zh-CN" sz="2400" dirty="0">
                <a:solidFill>
                  <a:prstClr val="black"/>
                </a:solidFill>
              </a:rPr>
              <a:t>void</a:t>
            </a:r>
            <a:r>
              <a:rPr lang="zh-CN" altLang="en-US" sz="2400" dirty="0">
                <a:solidFill>
                  <a:prstClr val="black"/>
                </a:solidFill>
              </a:rPr>
              <a:t>声明的一种通用指针变量（万能指针）</a:t>
            </a:r>
          </a:p>
          <a:p>
            <a:pPr lvl="1"/>
            <a:r>
              <a:rPr lang="zh-CN" altLang="en-US" sz="2000" dirty="0">
                <a:solidFill>
                  <a:prstClr val="black"/>
                </a:solidFill>
              </a:rPr>
              <a:t>声明形式：</a:t>
            </a:r>
            <a:r>
              <a:rPr lang="en-US" altLang="zh-CN" sz="2000" dirty="0">
                <a:solidFill>
                  <a:srgbClr val="0070C0"/>
                </a:solidFill>
              </a:rPr>
              <a:t>void *</a:t>
            </a:r>
            <a:r>
              <a:rPr lang="zh-CN" altLang="en-US" sz="2000" dirty="0">
                <a:solidFill>
                  <a:srgbClr val="0070C0"/>
                </a:solidFill>
              </a:rPr>
              <a:t>变量名</a:t>
            </a:r>
            <a:r>
              <a:rPr lang="en-US" altLang="zh-CN" sz="2000" dirty="0">
                <a:solidFill>
                  <a:srgbClr val="0070C0"/>
                </a:solidFill>
              </a:rPr>
              <a:t>;</a:t>
            </a:r>
          </a:p>
          <a:p>
            <a:pPr lvl="1"/>
            <a:r>
              <a:rPr lang="zh-CN" altLang="en-US" sz="2000" b="1" dirty="0">
                <a:solidFill>
                  <a:srgbClr val="FF0000"/>
                </a:solidFill>
              </a:rPr>
              <a:t>其它任意类型的指针都可以直接赋值给</a:t>
            </a:r>
            <a:r>
              <a:rPr lang="en-US" altLang="zh-CN" sz="2000" b="1" dirty="0">
                <a:solidFill>
                  <a:srgbClr val="FF0000"/>
                </a:solidFill>
              </a:rPr>
              <a:t>void</a:t>
            </a:r>
            <a:r>
              <a:rPr lang="zh-CN" altLang="en-US" sz="2000" b="1" dirty="0">
                <a:solidFill>
                  <a:srgbClr val="FF0000"/>
                </a:solidFill>
              </a:rPr>
              <a:t>指针： </a:t>
            </a:r>
            <a:r>
              <a:rPr lang="en-US" altLang="zh-CN" sz="2000" b="1" dirty="0">
                <a:solidFill>
                  <a:srgbClr val="FF0000"/>
                </a:solidFill>
              </a:rPr>
              <a:t>void *p= &amp;n;</a:t>
            </a:r>
            <a:endParaRPr lang="zh-CN" altLang="en-US" sz="2000" b="1" dirty="0">
              <a:solidFill>
                <a:srgbClr val="FF0000"/>
              </a:solidFill>
            </a:endParaRPr>
          </a:p>
          <a:p>
            <a:pPr lvl="1"/>
            <a:r>
              <a:rPr lang="en-US" altLang="zh-CN" sz="2000" b="1" dirty="0">
                <a:solidFill>
                  <a:srgbClr val="FF0000"/>
                </a:solidFill>
              </a:rPr>
              <a:t>void</a:t>
            </a:r>
            <a:r>
              <a:rPr lang="zh-CN" altLang="en-US" sz="2000" b="1" dirty="0">
                <a:solidFill>
                  <a:srgbClr val="FF0000"/>
                </a:solidFill>
              </a:rPr>
              <a:t>指针赋值给其它类型指针时，必须进行强制类型转换</a:t>
            </a:r>
          </a:p>
          <a:p>
            <a:pPr lvl="1"/>
            <a:r>
              <a:rPr lang="en-US" altLang="zh-CN" sz="2000" dirty="0">
                <a:solidFill>
                  <a:prstClr val="black"/>
                </a:solidFill>
              </a:rPr>
              <a:t>void</a:t>
            </a:r>
            <a:r>
              <a:rPr lang="zh-CN" altLang="en-US" sz="2000" dirty="0">
                <a:solidFill>
                  <a:prstClr val="black"/>
                </a:solidFill>
              </a:rPr>
              <a:t>指针不能直接取值或运算，一般应将</a:t>
            </a:r>
            <a:r>
              <a:rPr lang="en-US" altLang="zh-CN" sz="2000" dirty="0">
                <a:solidFill>
                  <a:prstClr val="black"/>
                </a:solidFill>
              </a:rPr>
              <a:t>void</a:t>
            </a:r>
            <a:r>
              <a:rPr lang="zh-CN" altLang="en-US" sz="2000" dirty="0">
                <a:solidFill>
                  <a:prstClr val="black"/>
                </a:solidFill>
              </a:rPr>
              <a:t>指针强制转换成特定类型的指针后再进行有关操作：</a:t>
            </a:r>
            <a:r>
              <a:rPr lang="en-US" altLang="zh-CN" sz="2000" dirty="0">
                <a:solidFill>
                  <a:srgbClr val="0070C0"/>
                </a:solidFill>
              </a:rPr>
              <a:t>int *</a:t>
            </a:r>
            <a:r>
              <a:rPr lang="en-US" altLang="zh-CN" sz="2000" dirty="0" err="1">
                <a:solidFill>
                  <a:srgbClr val="0070C0"/>
                </a:solidFill>
              </a:rPr>
              <a:t>p_int</a:t>
            </a:r>
            <a:r>
              <a:rPr lang="en-US" altLang="zh-CN" sz="2000" dirty="0">
                <a:solidFill>
                  <a:srgbClr val="0070C0"/>
                </a:solidFill>
              </a:rPr>
              <a:t> = (int *)p; // </a:t>
            </a:r>
            <a:r>
              <a:rPr lang="zh-CN" altLang="en-US" sz="2000" dirty="0">
                <a:solidFill>
                  <a:srgbClr val="0070C0"/>
                </a:solidFill>
              </a:rPr>
              <a:t>转换回</a:t>
            </a:r>
            <a:r>
              <a:rPr lang="en-US" altLang="zh-CN" sz="2000" dirty="0">
                <a:solidFill>
                  <a:srgbClr val="0070C0"/>
                </a:solidFill>
              </a:rPr>
              <a:t>int*</a:t>
            </a:r>
          </a:p>
          <a:p>
            <a:endParaRPr lang="zh-CN" altLang="en-US" dirty="0"/>
          </a:p>
        </p:txBody>
      </p:sp>
    </p:spTree>
    <p:extLst>
      <p:ext uri="{BB962C8B-B14F-4D97-AF65-F5344CB8AC3E}">
        <p14:creationId xmlns:p14="http://schemas.microsoft.com/office/powerpoint/2010/main" val="35057504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8C8DE6-0612-4303-93EB-4A1EA6DE66C5}"/>
              </a:ext>
            </a:extLst>
          </p:cNvPr>
          <p:cNvSpPr>
            <a:spLocks noGrp="1"/>
          </p:cNvSpPr>
          <p:nvPr>
            <p:ph type="title"/>
          </p:nvPr>
        </p:nvSpPr>
        <p:spPr/>
        <p:txBody>
          <a:bodyPr/>
          <a:lstStyle/>
          <a:p>
            <a:r>
              <a:rPr lang="zh-CN" altLang="en-US" dirty="0"/>
              <a:t>复杂构造数据类型</a:t>
            </a:r>
          </a:p>
        </p:txBody>
      </p:sp>
      <p:sp>
        <p:nvSpPr>
          <p:cNvPr id="3" name="内容占位符 2">
            <a:extLst>
              <a:ext uri="{FF2B5EF4-FFF2-40B4-BE49-F238E27FC236}">
                <a16:creationId xmlns:a16="http://schemas.microsoft.com/office/drawing/2014/main" id="{9BEC8F3B-B791-4FF0-81EB-410018038BEB}"/>
              </a:ext>
            </a:extLst>
          </p:cNvPr>
          <p:cNvSpPr>
            <a:spLocks noGrp="1"/>
          </p:cNvSpPr>
          <p:nvPr>
            <p:ph idx="1"/>
          </p:nvPr>
        </p:nvSpPr>
        <p:spPr/>
        <p:txBody>
          <a:bodyPr/>
          <a:lstStyle/>
          <a:p>
            <a:pPr lvl="0"/>
            <a:r>
              <a:rPr lang="zh-CN" altLang="en-US" sz="2400" dirty="0">
                <a:solidFill>
                  <a:prstClr val="black"/>
                </a:solidFill>
              </a:rPr>
              <a:t>树：</a:t>
            </a:r>
            <a:endParaRPr lang="en-US" altLang="zh-CN" sz="2400" dirty="0">
              <a:solidFill>
                <a:prstClr val="black"/>
              </a:solidFill>
            </a:endParaRPr>
          </a:p>
          <a:p>
            <a:pPr lvl="0"/>
            <a:endParaRPr lang="en-US" altLang="zh-CN" sz="2400" dirty="0">
              <a:solidFill>
                <a:prstClr val="black"/>
              </a:solidFill>
            </a:endParaRPr>
          </a:p>
          <a:p>
            <a:pPr marL="0" lvl="0" indent="0">
              <a:buNone/>
            </a:pPr>
            <a:endParaRPr lang="en-US" altLang="zh-CN" sz="2400" dirty="0">
              <a:solidFill>
                <a:prstClr val="black"/>
              </a:solidFill>
            </a:endParaRPr>
          </a:p>
          <a:p>
            <a:pPr lvl="0"/>
            <a:endParaRPr lang="en-US" altLang="zh-CN" sz="2400" dirty="0">
              <a:solidFill>
                <a:prstClr val="black"/>
              </a:solidFill>
            </a:endParaRPr>
          </a:p>
          <a:p>
            <a:pPr lvl="0"/>
            <a:r>
              <a:rPr lang="zh-CN" altLang="en-US" sz="2400" dirty="0">
                <a:solidFill>
                  <a:prstClr val="black"/>
                </a:solidFill>
              </a:rPr>
              <a:t>图：结点结构与树类似，但结点间的连接更复杂</a:t>
            </a:r>
            <a:endParaRPr lang="en-US" altLang="zh-CN" sz="2400" dirty="0">
              <a:solidFill>
                <a:prstClr val="black"/>
              </a:solidFill>
            </a:endParaRPr>
          </a:p>
          <a:p>
            <a:pPr lvl="0"/>
            <a:endParaRPr lang="en-US" altLang="zh-CN" sz="2400" dirty="0">
              <a:solidFill>
                <a:prstClr val="black"/>
              </a:solidFill>
            </a:endParaRPr>
          </a:p>
          <a:p>
            <a:pPr lvl="0"/>
            <a:endParaRPr lang="en-US" altLang="zh-CN" sz="2400" dirty="0">
              <a:solidFill>
                <a:prstClr val="black"/>
              </a:solidFill>
            </a:endParaRPr>
          </a:p>
          <a:p>
            <a:pPr marL="0" lvl="0" indent="0">
              <a:buNone/>
            </a:pPr>
            <a:endParaRPr lang="en-US" altLang="zh-CN" sz="2400" dirty="0">
              <a:solidFill>
                <a:prstClr val="black"/>
              </a:solidFill>
            </a:endParaRPr>
          </a:p>
          <a:p>
            <a:pPr marL="0" lvl="0" indent="0">
              <a:buNone/>
            </a:pPr>
            <a:endParaRPr lang="en-US" altLang="zh-CN" sz="2400" dirty="0">
              <a:solidFill>
                <a:prstClr val="black"/>
              </a:solidFill>
            </a:endParaRPr>
          </a:p>
          <a:p>
            <a:pPr lvl="0"/>
            <a:r>
              <a:rPr lang="zh-CN" altLang="en-US" sz="2400" dirty="0">
                <a:solidFill>
                  <a:prstClr val="black"/>
                </a:solidFill>
              </a:rPr>
              <a:t>根据问题的不同，设计相应的算法和数据结构</a:t>
            </a:r>
          </a:p>
        </p:txBody>
      </p:sp>
      <p:grpSp>
        <p:nvGrpSpPr>
          <p:cNvPr id="4" name="组合 3">
            <a:extLst>
              <a:ext uri="{FF2B5EF4-FFF2-40B4-BE49-F238E27FC236}">
                <a16:creationId xmlns:a16="http://schemas.microsoft.com/office/drawing/2014/main" id="{2B16D14A-5717-4363-A97A-562E73A1382B}"/>
              </a:ext>
            </a:extLst>
          </p:cNvPr>
          <p:cNvGrpSpPr/>
          <p:nvPr/>
        </p:nvGrpSpPr>
        <p:grpSpPr>
          <a:xfrm>
            <a:off x="2379601" y="1268760"/>
            <a:ext cx="3142754" cy="2308456"/>
            <a:chOff x="1623927" y="1401341"/>
            <a:chExt cx="3142754" cy="2308456"/>
          </a:xfrm>
        </p:grpSpPr>
        <p:grpSp>
          <p:nvGrpSpPr>
            <p:cNvPr id="5" name="组合 4">
              <a:extLst>
                <a:ext uri="{FF2B5EF4-FFF2-40B4-BE49-F238E27FC236}">
                  <a16:creationId xmlns:a16="http://schemas.microsoft.com/office/drawing/2014/main" id="{0F8D1AFD-72B5-4C9D-9C0C-4D0273A5E578}"/>
                </a:ext>
              </a:extLst>
            </p:cNvPr>
            <p:cNvGrpSpPr/>
            <p:nvPr/>
          </p:nvGrpSpPr>
          <p:grpSpPr>
            <a:xfrm>
              <a:off x="2326016" y="1401341"/>
              <a:ext cx="1201183" cy="365760"/>
              <a:chOff x="9477853" y="3853373"/>
              <a:chExt cx="1201183" cy="365760"/>
            </a:xfrm>
          </p:grpSpPr>
          <p:sp>
            <p:nvSpPr>
              <p:cNvPr id="26" name="矩形 25">
                <a:extLst>
                  <a:ext uri="{FF2B5EF4-FFF2-40B4-BE49-F238E27FC236}">
                    <a16:creationId xmlns:a16="http://schemas.microsoft.com/office/drawing/2014/main" id="{5C49B210-61DD-4342-BC6A-B853520A0F86}"/>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7" name="矩形 26">
                <a:extLst>
                  <a:ext uri="{FF2B5EF4-FFF2-40B4-BE49-F238E27FC236}">
                    <a16:creationId xmlns:a16="http://schemas.microsoft.com/office/drawing/2014/main" id="{BA4826EF-DC3F-4D23-82B7-8951704A0929}"/>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8" name="矩形 27">
                <a:extLst>
                  <a:ext uri="{FF2B5EF4-FFF2-40B4-BE49-F238E27FC236}">
                    <a16:creationId xmlns:a16="http://schemas.microsoft.com/office/drawing/2014/main" id="{88571F15-0A41-4084-BA86-B367B31E7C46}"/>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cxnSp>
          <p:nvCxnSpPr>
            <p:cNvPr id="6" name="连接符: 曲线 5">
              <a:extLst>
                <a:ext uri="{FF2B5EF4-FFF2-40B4-BE49-F238E27FC236}">
                  <a16:creationId xmlns:a16="http://schemas.microsoft.com/office/drawing/2014/main" id="{D9D6CB7D-DA1E-4751-BCB0-AE0E2BE45B65}"/>
                </a:ext>
              </a:extLst>
            </p:cNvPr>
            <p:cNvCxnSpPr>
              <a:cxnSpLocks/>
              <a:endCxn id="23" idx="1"/>
            </p:cNvCxnSpPr>
            <p:nvPr/>
          </p:nvCxnSpPr>
          <p:spPr>
            <a:xfrm rot="5400000">
              <a:off x="1964589" y="1593953"/>
              <a:ext cx="962239" cy="942772"/>
            </a:xfrm>
            <a:prstGeom prst="curvedConnector4">
              <a:avLst>
                <a:gd name="adj1" fmla="val 40497"/>
                <a:gd name="adj2" fmla="val 124248"/>
              </a:avLst>
            </a:prstGeom>
            <a:noFill/>
            <a:ln w="6350" cap="flat" cmpd="sng" algn="ctr">
              <a:solidFill>
                <a:srgbClr val="00B0F0"/>
              </a:solidFill>
              <a:prstDash val="solid"/>
              <a:miter lim="800000"/>
              <a:tailEnd type="triangle"/>
            </a:ln>
            <a:effectLst/>
          </p:spPr>
        </p:cxnSp>
        <p:grpSp>
          <p:nvGrpSpPr>
            <p:cNvPr id="7" name="组合 6">
              <a:extLst>
                <a:ext uri="{FF2B5EF4-FFF2-40B4-BE49-F238E27FC236}">
                  <a16:creationId xmlns:a16="http://schemas.microsoft.com/office/drawing/2014/main" id="{CDCFDCE1-FE11-404C-B073-10F8AD0D98D8}"/>
                </a:ext>
              </a:extLst>
            </p:cNvPr>
            <p:cNvGrpSpPr/>
            <p:nvPr/>
          </p:nvGrpSpPr>
          <p:grpSpPr>
            <a:xfrm>
              <a:off x="1974322" y="2363579"/>
              <a:ext cx="1201183" cy="365760"/>
              <a:chOff x="9477853" y="3853373"/>
              <a:chExt cx="1201183" cy="365760"/>
            </a:xfrm>
          </p:grpSpPr>
          <p:sp>
            <p:nvSpPr>
              <p:cNvPr id="23" name="矩形 22">
                <a:extLst>
                  <a:ext uri="{FF2B5EF4-FFF2-40B4-BE49-F238E27FC236}">
                    <a16:creationId xmlns:a16="http://schemas.microsoft.com/office/drawing/2014/main" id="{EC2CA085-66C1-4B98-BB93-424F63362D6C}"/>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4" name="矩形 23">
                <a:extLst>
                  <a:ext uri="{FF2B5EF4-FFF2-40B4-BE49-F238E27FC236}">
                    <a16:creationId xmlns:a16="http://schemas.microsoft.com/office/drawing/2014/main" id="{29608518-FFA6-484A-98DA-14B869A74F89}"/>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5" name="矩形 24">
                <a:extLst>
                  <a:ext uri="{FF2B5EF4-FFF2-40B4-BE49-F238E27FC236}">
                    <a16:creationId xmlns:a16="http://schemas.microsoft.com/office/drawing/2014/main" id="{92869338-5C2D-4C88-900A-E266C37B699B}"/>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8" name="组合 7">
              <a:extLst>
                <a:ext uri="{FF2B5EF4-FFF2-40B4-BE49-F238E27FC236}">
                  <a16:creationId xmlns:a16="http://schemas.microsoft.com/office/drawing/2014/main" id="{836E90E4-B3A9-4301-8920-5C5E27703977}"/>
                </a:ext>
              </a:extLst>
            </p:cNvPr>
            <p:cNvGrpSpPr/>
            <p:nvPr/>
          </p:nvGrpSpPr>
          <p:grpSpPr>
            <a:xfrm>
              <a:off x="3565498" y="2363579"/>
              <a:ext cx="1201183" cy="365760"/>
              <a:chOff x="9477853" y="3853373"/>
              <a:chExt cx="1201183" cy="365760"/>
            </a:xfrm>
          </p:grpSpPr>
          <p:sp>
            <p:nvSpPr>
              <p:cNvPr id="20" name="矩形 19">
                <a:extLst>
                  <a:ext uri="{FF2B5EF4-FFF2-40B4-BE49-F238E27FC236}">
                    <a16:creationId xmlns:a16="http://schemas.microsoft.com/office/drawing/2014/main" id="{36A999C7-8BF2-4726-80E7-9D05498EE9F8}"/>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1" name="矩形 20">
                <a:extLst>
                  <a:ext uri="{FF2B5EF4-FFF2-40B4-BE49-F238E27FC236}">
                    <a16:creationId xmlns:a16="http://schemas.microsoft.com/office/drawing/2014/main" id="{C3A27389-AE1B-4365-BB86-36F73C8EC357}"/>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2" name="矩形 21">
                <a:extLst>
                  <a:ext uri="{FF2B5EF4-FFF2-40B4-BE49-F238E27FC236}">
                    <a16:creationId xmlns:a16="http://schemas.microsoft.com/office/drawing/2014/main" id="{ABFD9631-770C-4F93-90EA-AF2FDDE5A5ED}"/>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9" name="组合 8">
              <a:extLst>
                <a:ext uri="{FF2B5EF4-FFF2-40B4-BE49-F238E27FC236}">
                  <a16:creationId xmlns:a16="http://schemas.microsoft.com/office/drawing/2014/main" id="{EFE1484E-63C0-414C-842C-45713040AF4E}"/>
                </a:ext>
              </a:extLst>
            </p:cNvPr>
            <p:cNvGrpSpPr/>
            <p:nvPr/>
          </p:nvGrpSpPr>
          <p:grpSpPr>
            <a:xfrm>
              <a:off x="1635119" y="3325817"/>
              <a:ext cx="1201183" cy="365760"/>
              <a:chOff x="9477853" y="3853373"/>
              <a:chExt cx="1201183" cy="365760"/>
            </a:xfrm>
          </p:grpSpPr>
          <p:sp>
            <p:nvSpPr>
              <p:cNvPr id="17" name="矩形 16">
                <a:extLst>
                  <a:ext uri="{FF2B5EF4-FFF2-40B4-BE49-F238E27FC236}">
                    <a16:creationId xmlns:a16="http://schemas.microsoft.com/office/drawing/2014/main" id="{9CF2D9CF-79E6-478A-AA67-11FE3A6DB541}"/>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8" name="矩形 17">
                <a:extLst>
                  <a:ext uri="{FF2B5EF4-FFF2-40B4-BE49-F238E27FC236}">
                    <a16:creationId xmlns:a16="http://schemas.microsoft.com/office/drawing/2014/main" id="{93565612-9CC3-4A8A-99A4-C641C0D1FAC0}"/>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9" name="矩形 18">
                <a:extLst>
                  <a:ext uri="{FF2B5EF4-FFF2-40B4-BE49-F238E27FC236}">
                    <a16:creationId xmlns:a16="http://schemas.microsoft.com/office/drawing/2014/main" id="{9D6166AF-F881-48E0-AE80-B6C97111AF96}"/>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0" name="组合 9">
              <a:extLst>
                <a:ext uri="{FF2B5EF4-FFF2-40B4-BE49-F238E27FC236}">
                  <a16:creationId xmlns:a16="http://schemas.microsoft.com/office/drawing/2014/main" id="{DAA74D6E-14B8-4DA4-B221-ED0425D625B0}"/>
                </a:ext>
              </a:extLst>
            </p:cNvPr>
            <p:cNvGrpSpPr/>
            <p:nvPr/>
          </p:nvGrpSpPr>
          <p:grpSpPr>
            <a:xfrm>
              <a:off x="3290662" y="3344037"/>
              <a:ext cx="1201183" cy="365760"/>
              <a:chOff x="9477853" y="3853373"/>
              <a:chExt cx="1201183" cy="365760"/>
            </a:xfrm>
          </p:grpSpPr>
          <p:sp>
            <p:nvSpPr>
              <p:cNvPr id="14" name="矩形 13">
                <a:extLst>
                  <a:ext uri="{FF2B5EF4-FFF2-40B4-BE49-F238E27FC236}">
                    <a16:creationId xmlns:a16="http://schemas.microsoft.com/office/drawing/2014/main" id="{FA9D1A98-F520-4A09-975C-6338DF2D9F06}"/>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5" name="矩形 14">
                <a:extLst>
                  <a:ext uri="{FF2B5EF4-FFF2-40B4-BE49-F238E27FC236}">
                    <a16:creationId xmlns:a16="http://schemas.microsoft.com/office/drawing/2014/main" id="{D67C8A14-C965-4A69-8EA5-6A4F4EBE86C3}"/>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6" name="矩形 15">
                <a:extLst>
                  <a:ext uri="{FF2B5EF4-FFF2-40B4-BE49-F238E27FC236}">
                    <a16:creationId xmlns:a16="http://schemas.microsoft.com/office/drawing/2014/main" id="{CDDA678A-8BD9-47AC-9F3C-06B3B6A21971}"/>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cxnSp>
          <p:nvCxnSpPr>
            <p:cNvPr id="11" name="连接符: 曲线 10">
              <a:extLst>
                <a:ext uri="{FF2B5EF4-FFF2-40B4-BE49-F238E27FC236}">
                  <a16:creationId xmlns:a16="http://schemas.microsoft.com/office/drawing/2014/main" id="{3838A0F3-0B89-4256-8D64-786DEBB30578}"/>
                </a:ext>
              </a:extLst>
            </p:cNvPr>
            <p:cNvCxnSpPr>
              <a:cxnSpLocks/>
              <a:endCxn id="20" idx="1"/>
            </p:cNvCxnSpPr>
            <p:nvPr/>
          </p:nvCxnSpPr>
          <p:spPr>
            <a:xfrm rot="16200000" flipH="1">
              <a:off x="2963781" y="1944742"/>
              <a:ext cx="962238" cy="241195"/>
            </a:xfrm>
            <a:prstGeom prst="curvedConnector2">
              <a:avLst/>
            </a:prstGeom>
            <a:noFill/>
            <a:ln w="6350" cap="flat" cmpd="sng" algn="ctr">
              <a:solidFill>
                <a:srgbClr val="00B0F0"/>
              </a:solidFill>
              <a:prstDash val="solid"/>
              <a:miter lim="800000"/>
              <a:tailEnd type="triangle"/>
            </a:ln>
            <a:effectLst/>
          </p:spPr>
        </p:cxnSp>
        <p:cxnSp>
          <p:nvCxnSpPr>
            <p:cNvPr id="12" name="连接符: 曲线 11">
              <a:extLst>
                <a:ext uri="{FF2B5EF4-FFF2-40B4-BE49-F238E27FC236}">
                  <a16:creationId xmlns:a16="http://schemas.microsoft.com/office/drawing/2014/main" id="{6C4970CB-990A-4466-B972-4BB314C2C1DE}"/>
                </a:ext>
              </a:extLst>
            </p:cNvPr>
            <p:cNvCxnSpPr>
              <a:cxnSpLocks/>
            </p:cNvCxnSpPr>
            <p:nvPr/>
          </p:nvCxnSpPr>
          <p:spPr>
            <a:xfrm rot="5400000">
              <a:off x="1614193" y="2556194"/>
              <a:ext cx="962239" cy="942772"/>
            </a:xfrm>
            <a:prstGeom prst="curvedConnector4">
              <a:avLst>
                <a:gd name="adj1" fmla="val 40497"/>
                <a:gd name="adj2" fmla="val 124248"/>
              </a:avLst>
            </a:prstGeom>
            <a:noFill/>
            <a:ln w="6350" cap="flat" cmpd="sng" algn="ctr">
              <a:solidFill>
                <a:srgbClr val="00B0F0"/>
              </a:solidFill>
              <a:prstDash val="solid"/>
              <a:miter lim="800000"/>
              <a:tailEnd type="triangle"/>
            </a:ln>
            <a:effectLst/>
          </p:spPr>
        </p:cxnSp>
        <p:cxnSp>
          <p:nvCxnSpPr>
            <p:cNvPr id="13" name="连接符: 曲线 12">
              <a:extLst>
                <a:ext uri="{FF2B5EF4-FFF2-40B4-BE49-F238E27FC236}">
                  <a16:creationId xmlns:a16="http://schemas.microsoft.com/office/drawing/2014/main" id="{365EBA3D-C67D-4EC6-AE8C-97C3D55FA2CB}"/>
                </a:ext>
              </a:extLst>
            </p:cNvPr>
            <p:cNvCxnSpPr>
              <a:cxnSpLocks/>
              <a:endCxn id="14" idx="1"/>
            </p:cNvCxnSpPr>
            <p:nvPr/>
          </p:nvCxnSpPr>
          <p:spPr>
            <a:xfrm rot="5400000">
              <a:off x="3232889" y="2603386"/>
              <a:ext cx="981305" cy="865757"/>
            </a:xfrm>
            <a:prstGeom prst="curvedConnector4">
              <a:avLst>
                <a:gd name="adj1" fmla="val 40682"/>
                <a:gd name="adj2" fmla="val 126405"/>
              </a:avLst>
            </a:prstGeom>
            <a:noFill/>
            <a:ln w="6350" cap="flat" cmpd="sng" algn="ctr">
              <a:solidFill>
                <a:srgbClr val="00B0F0"/>
              </a:solidFill>
              <a:prstDash val="solid"/>
              <a:miter lim="800000"/>
              <a:tailEnd type="triangle"/>
            </a:ln>
            <a:effectLst/>
          </p:spPr>
        </p:cxnSp>
      </p:grpSp>
      <p:grpSp>
        <p:nvGrpSpPr>
          <p:cNvPr id="29" name="组合 28">
            <a:extLst>
              <a:ext uri="{FF2B5EF4-FFF2-40B4-BE49-F238E27FC236}">
                <a16:creationId xmlns:a16="http://schemas.microsoft.com/office/drawing/2014/main" id="{055FE2FD-F7A8-41F5-B14C-7EF92376D3B9}"/>
              </a:ext>
            </a:extLst>
          </p:cNvPr>
          <p:cNvGrpSpPr/>
          <p:nvPr/>
        </p:nvGrpSpPr>
        <p:grpSpPr>
          <a:xfrm>
            <a:off x="1632734" y="4206284"/>
            <a:ext cx="4596890" cy="2029310"/>
            <a:chOff x="1530892" y="4118627"/>
            <a:chExt cx="4596890" cy="2029310"/>
          </a:xfrm>
        </p:grpSpPr>
        <p:grpSp>
          <p:nvGrpSpPr>
            <p:cNvPr id="30" name="组合 29">
              <a:extLst>
                <a:ext uri="{FF2B5EF4-FFF2-40B4-BE49-F238E27FC236}">
                  <a16:creationId xmlns:a16="http://schemas.microsoft.com/office/drawing/2014/main" id="{E1D317B8-A686-4167-A6EF-169CAC85EC05}"/>
                </a:ext>
              </a:extLst>
            </p:cNvPr>
            <p:cNvGrpSpPr/>
            <p:nvPr/>
          </p:nvGrpSpPr>
          <p:grpSpPr>
            <a:xfrm>
              <a:off x="3109768" y="4118627"/>
              <a:ext cx="1201183" cy="365760"/>
              <a:chOff x="9477853" y="3853373"/>
              <a:chExt cx="1201183" cy="365760"/>
            </a:xfrm>
          </p:grpSpPr>
          <p:sp>
            <p:nvSpPr>
              <p:cNvPr id="53" name="矩形 52">
                <a:extLst>
                  <a:ext uri="{FF2B5EF4-FFF2-40B4-BE49-F238E27FC236}">
                    <a16:creationId xmlns:a16="http://schemas.microsoft.com/office/drawing/2014/main" id="{0CA08282-1AB9-4D83-8DFA-426EFD83BAF2}"/>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4" name="矩形 53">
                <a:extLst>
                  <a:ext uri="{FF2B5EF4-FFF2-40B4-BE49-F238E27FC236}">
                    <a16:creationId xmlns:a16="http://schemas.microsoft.com/office/drawing/2014/main" id="{6903A5E2-60C8-4CD8-9B4B-B5B62FBF0CE7}"/>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5" name="矩形 54">
                <a:extLst>
                  <a:ext uri="{FF2B5EF4-FFF2-40B4-BE49-F238E27FC236}">
                    <a16:creationId xmlns:a16="http://schemas.microsoft.com/office/drawing/2014/main" id="{67E3981E-8A7F-4804-8CCB-582CE1811599}"/>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cxnSp>
          <p:nvCxnSpPr>
            <p:cNvPr id="31" name="连接符: 曲线 30">
              <a:extLst>
                <a:ext uri="{FF2B5EF4-FFF2-40B4-BE49-F238E27FC236}">
                  <a16:creationId xmlns:a16="http://schemas.microsoft.com/office/drawing/2014/main" id="{F3638819-4C94-4032-8F4C-60E6507009D7}"/>
                </a:ext>
              </a:extLst>
            </p:cNvPr>
            <p:cNvCxnSpPr>
              <a:cxnSpLocks/>
              <a:endCxn id="50" idx="1"/>
            </p:cNvCxnSpPr>
            <p:nvPr/>
          </p:nvCxnSpPr>
          <p:spPr>
            <a:xfrm rot="10800000" flipV="1">
              <a:off x="1530893" y="4365031"/>
              <a:ext cx="2160461" cy="608915"/>
            </a:xfrm>
            <a:prstGeom prst="curvedConnector3">
              <a:avLst>
                <a:gd name="adj1" fmla="val 110581"/>
              </a:avLst>
            </a:prstGeom>
            <a:noFill/>
            <a:ln w="6350" cap="flat" cmpd="sng" algn="ctr">
              <a:solidFill>
                <a:srgbClr val="00B0F0"/>
              </a:solidFill>
              <a:prstDash val="solid"/>
              <a:miter lim="800000"/>
              <a:tailEnd type="triangle"/>
            </a:ln>
            <a:effectLst/>
          </p:spPr>
        </p:cxnSp>
        <p:grpSp>
          <p:nvGrpSpPr>
            <p:cNvPr id="32" name="组合 31">
              <a:extLst>
                <a:ext uri="{FF2B5EF4-FFF2-40B4-BE49-F238E27FC236}">
                  <a16:creationId xmlns:a16="http://schemas.microsoft.com/office/drawing/2014/main" id="{B0C045B1-7A96-4F12-98A0-AE91E4FB42AA}"/>
                </a:ext>
              </a:extLst>
            </p:cNvPr>
            <p:cNvGrpSpPr/>
            <p:nvPr/>
          </p:nvGrpSpPr>
          <p:grpSpPr>
            <a:xfrm>
              <a:off x="1530892" y="4791067"/>
              <a:ext cx="1201183" cy="365760"/>
              <a:chOff x="9477853" y="3853373"/>
              <a:chExt cx="1201183" cy="365760"/>
            </a:xfrm>
          </p:grpSpPr>
          <p:sp>
            <p:nvSpPr>
              <p:cNvPr id="50" name="矩形 49">
                <a:extLst>
                  <a:ext uri="{FF2B5EF4-FFF2-40B4-BE49-F238E27FC236}">
                    <a16:creationId xmlns:a16="http://schemas.microsoft.com/office/drawing/2014/main" id="{8FE9B0C7-AA6B-4FE9-89E4-5487B9010097}"/>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1" name="矩形 50">
                <a:extLst>
                  <a:ext uri="{FF2B5EF4-FFF2-40B4-BE49-F238E27FC236}">
                    <a16:creationId xmlns:a16="http://schemas.microsoft.com/office/drawing/2014/main" id="{95B35D44-89C6-4485-8A4A-6020B401E2E5}"/>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2" name="矩形 51">
                <a:extLst>
                  <a:ext uri="{FF2B5EF4-FFF2-40B4-BE49-F238E27FC236}">
                    <a16:creationId xmlns:a16="http://schemas.microsoft.com/office/drawing/2014/main" id="{4E3F1ECF-F336-4E02-B3FA-446064CE08AC}"/>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3" name="组合 32">
              <a:extLst>
                <a:ext uri="{FF2B5EF4-FFF2-40B4-BE49-F238E27FC236}">
                  <a16:creationId xmlns:a16="http://schemas.microsoft.com/office/drawing/2014/main" id="{44A0AD34-D5E3-4C58-8897-FF2D0F66C058}"/>
                </a:ext>
              </a:extLst>
            </p:cNvPr>
            <p:cNvGrpSpPr/>
            <p:nvPr/>
          </p:nvGrpSpPr>
          <p:grpSpPr>
            <a:xfrm>
              <a:off x="4926599" y="4863628"/>
              <a:ext cx="1201183" cy="365760"/>
              <a:chOff x="9477853" y="3853373"/>
              <a:chExt cx="1201183" cy="365760"/>
            </a:xfrm>
          </p:grpSpPr>
          <p:sp>
            <p:nvSpPr>
              <p:cNvPr id="47" name="矩形 46">
                <a:extLst>
                  <a:ext uri="{FF2B5EF4-FFF2-40B4-BE49-F238E27FC236}">
                    <a16:creationId xmlns:a16="http://schemas.microsoft.com/office/drawing/2014/main" id="{F45B2956-F614-492C-8E65-9A7723EB3073}"/>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8" name="矩形 47">
                <a:extLst>
                  <a:ext uri="{FF2B5EF4-FFF2-40B4-BE49-F238E27FC236}">
                    <a16:creationId xmlns:a16="http://schemas.microsoft.com/office/drawing/2014/main" id="{970D5053-0BCF-4799-A4A5-E2BAA809F7F4}"/>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9" name="矩形 48">
                <a:extLst>
                  <a:ext uri="{FF2B5EF4-FFF2-40B4-BE49-F238E27FC236}">
                    <a16:creationId xmlns:a16="http://schemas.microsoft.com/office/drawing/2014/main" id="{F573C10F-60F7-4058-ACD9-1DF1D8A37BF7}"/>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4" name="组合 33">
              <a:extLst>
                <a:ext uri="{FF2B5EF4-FFF2-40B4-BE49-F238E27FC236}">
                  <a16:creationId xmlns:a16="http://schemas.microsoft.com/office/drawing/2014/main" id="{1AA72531-49AA-463E-AA7B-663450BBAD48}"/>
                </a:ext>
              </a:extLst>
            </p:cNvPr>
            <p:cNvGrpSpPr/>
            <p:nvPr/>
          </p:nvGrpSpPr>
          <p:grpSpPr>
            <a:xfrm>
              <a:off x="2332761" y="5722653"/>
              <a:ext cx="1201183" cy="365760"/>
              <a:chOff x="9477853" y="3853373"/>
              <a:chExt cx="1201183" cy="365760"/>
            </a:xfrm>
          </p:grpSpPr>
          <p:sp>
            <p:nvSpPr>
              <p:cNvPr id="44" name="矩形 43">
                <a:extLst>
                  <a:ext uri="{FF2B5EF4-FFF2-40B4-BE49-F238E27FC236}">
                    <a16:creationId xmlns:a16="http://schemas.microsoft.com/office/drawing/2014/main" id="{D0CA9D88-1D98-4702-A6D6-C03CF7F0F257}"/>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5" name="矩形 44">
                <a:extLst>
                  <a:ext uri="{FF2B5EF4-FFF2-40B4-BE49-F238E27FC236}">
                    <a16:creationId xmlns:a16="http://schemas.microsoft.com/office/drawing/2014/main" id="{5C1F42E7-591E-4A1A-A391-A7D371BC13DB}"/>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6" name="矩形 45">
                <a:extLst>
                  <a:ext uri="{FF2B5EF4-FFF2-40B4-BE49-F238E27FC236}">
                    <a16:creationId xmlns:a16="http://schemas.microsoft.com/office/drawing/2014/main" id="{9F7868FC-9CED-422A-9F4F-741D8B105F41}"/>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5" name="组合 34">
              <a:extLst>
                <a:ext uri="{FF2B5EF4-FFF2-40B4-BE49-F238E27FC236}">
                  <a16:creationId xmlns:a16="http://schemas.microsoft.com/office/drawing/2014/main" id="{550F5CE5-E5D1-434C-ADF3-E4DA9A0A004B}"/>
                </a:ext>
              </a:extLst>
            </p:cNvPr>
            <p:cNvGrpSpPr/>
            <p:nvPr/>
          </p:nvGrpSpPr>
          <p:grpSpPr>
            <a:xfrm>
              <a:off x="4171346" y="5782177"/>
              <a:ext cx="1201183" cy="365760"/>
              <a:chOff x="9477853" y="3853373"/>
              <a:chExt cx="1201183" cy="365760"/>
            </a:xfrm>
          </p:grpSpPr>
          <p:sp>
            <p:nvSpPr>
              <p:cNvPr id="41" name="矩形 40">
                <a:extLst>
                  <a:ext uri="{FF2B5EF4-FFF2-40B4-BE49-F238E27FC236}">
                    <a16:creationId xmlns:a16="http://schemas.microsoft.com/office/drawing/2014/main" id="{73DE345C-B441-4329-B446-1CB9FF13CD2F}"/>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2" name="矩形 41">
                <a:extLst>
                  <a:ext uri="{FF2B5EF4-FFF2-40B4-BE49-F238E27FC236}">
                    <a16:creationId xmlns:a16="http://schemas.microsoft.com/office/drawing/2014/main" id="{B46B2720-DECE-4135-9C21-D1815A7200F5}"/>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3" name="矩形 42">
                <a:extLst>
                  <a:ext uri="{FF2B5EF4-FFF2-40B4-BE49-F238E27FC236}">
                    <a16:creationId xmlns:a16="http://schemas.microsoft.com/office/drawing/2014/main" id="{7F31E51F-C5BA-49A5-BF3A-F650D7B32357}"/>
                  </a:ext>
                </a:extLst>
              </p:cNvPr>
              <p:cNvSpPr/>
              <p:nvPr/>
            </p:nvSpPr>
            <p:spPr>
              <a:xfrm>
                <a:off x="10279722"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cxnSp>
          <p:nvCxnSpPr>
            <p:cNvPr id="36" name="连接符: 曲线 35">
              <a:extLst>
                <a:ext uri="{FF2B5EF4-FFF2-40B4-BE49-F238E27FC236}">
                  <a16:creationId xmlns:a16="http://schemas.microsoft.com/office/drawing/2014/main" id="{E639B8C8-C061-43D7-97A6-E3C22471D56B}"/>
                </a:ext>
              </a:extLst>
            </p:cNvPr>
            <p:cNvCxnSpPr>
              <a:cxnSpLocks/>
              <a:endCxn id="47" idx="1"/>
            </p:cNvCxnSpPr>
            <p:nvPr/>
          </p:nvCxnSpPr>
          <p:spPr>
            <a:xfrm rot="5400000" flipH="1" flipV="1">
              <a:off x="4389607" y="5427220"/>
              <a:ext cx="917704" cy="156280"/>
            </a:xfrm>
            <a:prstGeom prst="curvedConnector2">
              <a:avLst/>
            </a:prstGeom>
            <a:noFill/>
            <a:ln w="6350" cap="flat" cmpd="sng" algn="ctr">
              <a:solidFill>
                <a:srgbClr val="00B0F0"/>
              </a:solidFill>
              <a:prstDash val="solid"/>
              <a:miter lim="800000"/>
              <a:tailEnd type="triangle"/>
            </a:ln>
            <a:effectLst/>
          </p:spPr>
        </p:cxnSp>
        <p:cxnSp>
          <p:nvCxnSpPr>
            <p:cNvPr id="37" name="连接符: 曲线 36">
              <a:extLst>
                <a:ext uri="{FF2B5EF4-FFF2-40B4-BE49-F238E27FC236}">
                  <a16:creationId xmlns:a16="http://schemas.microsoft.com/office/drawing/2014/main" id="{6E5F841B-E05C-4579-802E-45C24C26F548}"/>
                </a:ext>
              </a:extLst>
            </p:cNvPr>
            <p:cNvCxnSpPr>
              <a:cxnSpLocks/>
            </p:cNvCxnSpPr>
            <p:nvPr/>
          </p:nvCxnSpPr>
          <p:spPr>
            <a:xfrm rot="16200000" flipH="1">
              <a:off x="1962929" y="5186458"/>
              <a:ext cx="854286" cy="493245"/>
            </a:xfrm>
            <a:prstGeom prst="curvedConnector3">
              <a:avLst>
                <a:gd name="adj1" fmla="val 50000"/>
              </a:avLst>
            </a:prstGeom>
            <a:noFill/>
            <a:ln w="6350" cap="flat" cmpd="sng" algn="ctr">
              <a:solidFill>
                <a:srgbClr val="00B0F0"/>
              </a:solidFill>
              <a:prstDash val="solid"/>
              <a:miter lim="800000"/>
              <a:tailEnd type="triangle"/>
            </a:ln>
            <a:effectLst/>
          </p:spPr>
        </p:cxnSp>
        <p:cxnSp>
          <p:nvCxnSpPr>
            <p:cNvPr id="38" name="连接符: 曲线 37">
              <a:extLst>
                <a:ext uri="{FF2B5EF4-FFF2-40B4-BE49-F238E27FC236}">
                  <a16:creationId xmlns:a16="http://schemas.microsoft.com/office/drawing/2014/main" id="{6FDAA434-AE1B-4682-9F14-F21275C49165}"/>
                </a:ext>
              </a:extLst>
            </p:cNvPr>
            <p:cNvCxnSpPr>
              <a:cxnSpLocks/>
              <a:endCxn id="41" idx="1"/>
            </p:cNvCxnSpPr>
            <p:nvPr/>
          </p:nvCxnSpPr>
          <p:spPr>
            <a:xfrm rot="16200000" flipH="1">
              <a:off x="3304567" y="5098278"/>
              <a:ext cx="1663548" cy="70009"/>
            </a:xfrm>
            <a:prstGeom prst="curvedConnector2">
              <a:avLst/>
            </a:prstGeom>
            <a:noFill/>
            <a:ln w="6350" cap="flat" cmpd="sng" algn="ctr">
              <a:solidFill>
                <a:srgbClr val="00B0F0"/>
              </a:solidFill>
              <a:prstDash val="solid"/>
              <a:miter lim="800000"/>
              <a:tailEnd type="triangle"/>
            </a:ln>
            <a:effectLst/>
          </p:spPr>
        </p:cxnSp>
        <p:cxnSp>
          <p:nvCxnSpPr>
            <p:cNvPr id="39" name="连接符: 曲线 61">
              <a:extLst>
                <a:ext uri="{FF2B5EF4-FFF2-40B4-BE49-F238E27FC236}">
                  <a16:creationId xmlns:a16="http://schemas.microsoft.com/office/drawing/2014/main" id="{94D2DAED-9BBD-4A10-B6AD-F3FF2A1D3A68}"/>
                </a:ext>
              </a:extLst>
            </p:cNvPr>
            <p:cNvCxnSpPr>
              <a:cxnSpLocks/>
              <a:endCxn id="41" idx="1"/>
            </p:cNvCxnSpPr>
            <p:nvPr/>
          </p:nvCxnSpPr>
          <p:spPr>
            <a:xfrm>
              <a:off x="3321088" y="5919787"/>
              <a:ext cx="850258" cy="45270"/>
            </a:xfrm>
            <a:prstGeom prst="curvedConnector3">
              <a:avLst>
                <a:gd name="adj1" fmla="val 50000"/>
              </a:avLst>
            </a:prstGeom>
            <a:noFill/>
            <a:ln w="6350" cap="flat" cmpd="sng" algn="ctr">
              <a:solidFill>
                <a:srgbClr val="00B0F0"/>
              </a:solidFill>
              <a:prstDash val="solid"/>
              <a:miter lim="800000"/>
              <a:tailEnd type="triangle"/>
            </a:ln>
            <a:effectLst/>
          </p:spPr>
        </p:cxnSp>
        <p:cxnSp>
          <p:nvCxnSpPr>
            <p:cNvPr id="40" name="连接符: 曲线 64">
              <a:extLst>
                <a:ext uri="{FF2B5EF4-FFF2-40B4-BE49-F238E27FC236}">
                  <a16:creationId xmlns:a16="http://schemas.microsoft.com/office/drawing/2014/main" id="{77A38B56-1FDD-4E4B-BE65-2B5CE03ED04A}"/>
                </a:ext>
              </a:extLst>
            </p:cNvPr>
            <p:cNvCxnSpPr>
              <a:cxnSpLocks/>
              <a:endCxn id="53" idx="1"/>
            </p:cNvCxnSpPr>
            <p:nvPr/>
          </p:nvCxnSpPr>
          <p:spPr>
            <a:xfrm rot="10800000">
              <a:off x="3109768" y="4301508"/>
              <a:ext cx="2415802" cy="728185"/>
            </a:xfrm>
            <a:prstGeom prst="curvedConnector3">
              <a:avLst>
                <a:gd name="adj1" fmla="val 109463"/>
              </a:avLst>
            </a:prstGeom>
            <a:noFill/>
            <a:ln w="6350" cap="flat" cmpd="sng" algn="ctr">
              <a:solidFill>
                <a:srgbClr val="00B0F0"/>
              </a:solidFill>
              <a:prstDash val="solid"/>
              <a:miter lim="800000"/>
              <a:tailEnd type="triangle"/>
            </a:ln>
            <a:effectLst/>
          </p:spPr>
        </p:cxnSp>
      </p:grpSp>
    </p:spTree>
    <p:extLst>
      <p:ext uri="{BB962C8B-B14F-4D97-AF65-F5344CB8AC3E}">
        <p14:creationId xmlns:p14="http://schemas.microsoft.com/office/powerpoint/2010/main" val="5247293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1349E6-80B4-4257-BD19-DE0796769395}"/>
              </a:ext>
            </a:extLst>
          </p:cNvPr>
          <p:cNvSpPr>
            <a:spLocks noGrp="1"/>
          </p:cNvSpPr>
          <p:nvPr>
            <p:ph type="title"/>
          </p:nvPr>
        </p:nvSpPr>
        <p:spPr/>
        <p:txBody>
          <a:bodyPr/>
          <a:lstStyle/>
          <a:p>
            <a:r>
              <a:rPr lang="zh-CN" altLang="en-US" dirty="0"/>
              <a:t>复杂构造数据类型（例一）</a:t>
            </a:r>
          </a:p>
        </p:txBody>
      </p:sp>
      <p:sp>
        <p:nvSpPr>
          <p:cNvPr id="3" name="内容占位符 2">
            <a:extLst>
              <a:ext uri="{FF2B5EF4-FFF2-40B4-BE49-F238E27FC236}">
                <a16:creationId xmlns:a16="http://schemas.microsoft.com/office/drawing/2014/main" id="{81A1743A-F0E8-4598-B2A1-2782D5423352}"/>
              </a:ext>
            </a:extLst>
          </p:cNvPr>
          <p:cNvSpPr>
            <a:spLocks noGrp="1"/>
          </p:cNvSpPr>
          <p:nvPr>
            <p:ph idx="1"/>
          </p:nvPr>
        </p:nvSpPr>
        <p:spPr/>
        <p:txBody>
          <a:bodyPr/>
          <a:lstStyle/>
          <a:p>
            <a:r>
              <a:rPr lang="zh-CN" altLang="en-US" sz="2000" dirty="0"/>
              <a:t>设计一个通过自由链表来管理可用的内存块的内存池</a:t>
            </a:r>
          </a:p>
        </p:txBody>
      </p:sp>
      <p:sp>
        <p:nvSpPr>
          <p:cNvPr id="4" name="卷形: 垂直 3">
            <a:extLst>
              <a:ext uri="{FF2B5EF4-FFF2-40B4-BE49-F238E27FC236}">
                <a16:creationId xmlns:a16="http://schemas.microsoft.com/office/drawing/2014/main" id="{75833663-ECEC-4973-B49D-7554E08FF540}"/>
              </a:ext>
            </a:extLst>
          </p:cNvPr>
          <p:cNvSpPr/>
          <p:nvPr/>
        </p:nvSpPr>
        <p:spPr bwMode="auto">
          <a:xfrm>
            <a:off x="688072" y="2134331"/>
            <a:ext cx="7216213" cy="3964844"/>
          </a:xfrm>
          <a:prstGeom prst="verticalScroll">
            <a:avLst>
              <a:gd name="adj" fmla="val 23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#include &lt;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stdio.h</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#include &lt;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stdlib.h</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endPar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struct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*next;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指向下一个空闲块</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void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pool_start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内存池首地址</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空闲块链表头</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block_size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每个块的大小</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total_blocks</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总块数</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3405484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1349E6-80B4-4257-BD19-DE0796769395}"/>
              </a:ext>
            </a:extLst>
          </p:cNvPr>
          <p:cNvSpPr>
            <a:spLocks noGrp="1"/>
          </p:cNvSpPr>
          <p:nvPr>
            <p:ph type="title"/>
          </p:nvPr>
        </p:nvSpPr>
        <p:spPr/>
        <p:txBody>
          <a:bodyPr/>
          <a:lstStyle/>
          <a:p>
            <a:r>
              <a:rPr lang="zh-CN" altLang="en-US" dirty="0"/>
              <a:t>复杂构造数据类型（例一）</a:t>
            </a:r>
          </a:p>
        </p:txBody>
      </p:sp>
      <p:sp>
        <p:nvSpPr>
          <p:cNvPr id="3" name="内容占位符 2">
            <a:extLst>
              <a:ext uri="{FF2B5EF4-FFF2-40B4-BE49-F238E27FC236}">
                <a16:creationId xmlns:a16="http://schemas.microsoft.com/office/drawing/2014/main" id="{81A1743A-F0E8-4598-B2A1-2782D5423352}"/>
              </a:ext>
            </a:extLst>
          </p:cNvPr>
          <p:cNvSpPr>
            <a:spLocks noGrp="1"/>
          </p:cNvSpPr>
          <p:nvPr>
            <p:ph idx="1"/>
          </p:nvPr>
        </p:nvSpPr>
        <p:spPr/>
        <p:txBody>
          <a:bodyPr/>
          <a:lstStyle/>
          <a:p>
            <a:r>
              <a:rPr lang="zh-CN" altLang="en-US" sz="2000" dirty="0"/>
              <a:t>设计一个通过自由链表来管理可用的内存块的内存池</a:t>
            </a:r>
          </a:p>
        </p:txBody>
      </p:sp>
      <p:sp>
        <p:nvSpPr>
          <p:cNvPr id="4" name="卷形: 垂直 3">
            <a:extLst>
              <a:ext uri="{FF2B5EF4-FFF2-40B4-BE49-F238E27FC236}">
                <a16:creationId xmlns:a16="http://schemas.microsoft.com/office/drawing/2014/main" id="{75833663-ECEC-4973-B49D-7554E08FF540}"/>
              </a:ext>
            </a:extLst>
          </p:cNvPr>
          <p:cNvSpPr/>
          <p:nvPr/>
        </p:nvSpPr>
        <p:spPr bwMode="auto">
          <a:xfrm>
            <a:off x="607805" y="2037615"/>
            <a:ext cx="7928390" cy="4626954"/>
          </a:xfrm>
          <a:prstGeom prst="verticalScroll">
            <a:avLst>
              <a:gd name="adj" fmla="val 23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create_pool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num_blocks</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size</a:t>
            </a: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初始化内存池</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malloc</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lvl="1" eaLnBrk="0" fontAlgn="base" hangingPunct="0">
              <a:spcBef>
                <a:spcPct val="0"/>
              </a:spcBef>
              <a:spcAft>
                <a:spcPct val="0"/>
              </a:spcAft>
              <a:tabLst>
                <a:tab pos="444500" algn="l"/>
              </a:tabLst>
              <a:defRPr/>
            </a:pP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确保够放指针</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block_size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size &lt;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size;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pool_start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malloc</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num_blocks</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block_size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分配一整块内存</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pool_start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将大块内存按</a:t>
            </a:r>
            <a:r>
              <a:rPr kumimoji="0" lang="en-US" altLang="zh-CN"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block_size</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分成小块，并将内存块串成链表</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curr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for (int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num_blocks</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- 1;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curr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-&gt;next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curr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block_size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curr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curr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-&gt;next;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curr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-&gt;next = NULL;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最后一个块指向空</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1003212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1349E6-80B4-4257-BD19-DE0796769395}"/>
              </a:ext>
            </a:extLst>
          </p:cNvPr>
          <p:cNvSpPr>
            <a:spLocks noGrp="1"/>
          </p:cNvSpPr>
          <p:nvPr>
            <p:ph type="title"/>
          </p:nvPr>
        </p:nvSpPr>
        <p:spPr/>
        <p:txBody>
          <a:bodyPr/>
          <a:lstStyle/>
          <a:p>
            <a:r>
              <a:rPr lang="zh-CN" altLang="en-US" dirty="0"/>
              <a:t>复杂构造数据类型（例一）</a:t>
            </a:r>
          </a:p>
        </p:txBody>
      </p:sp>
      <p:sp>
        <p:nvSpPr>
          <p:cNvPr id="3" name="内容占位符 2">
            <a:extLst>
              <a:ext uri="{FF2B5EF4-FFF2-40B4-BE49-F238E27FC236}">
                <a16:creationId xmlns:a16="http://schemas.microsoft.com/office/drawing/2014/main" id="{81A1743A-F0E8-4598-B2A1-2782D5423352}"/>
              </a:ext>
            </a:extLst>
          </p:cNvPr>
          <p:cNvSpPr>
            <a:spLocks noGrp="1"/>
          </p:cNvSpPr>
          <p:nvPr>
            <p:ph idx="1"/>
          </p:nvPr>
        </p:nvSpPr>
        <p:spPr/>
        <p:txBody>
          <a:bodyPr/>
          <a:lstStyle/>
          <a:p>
            <a:r>
              <a:rPr lang="zh-CN" altLang="en-US" sz="2000" dirty="0"/>
              <a:t>设计一个通过自由链表来管理可用的内存块的内存池</a:t>
            </a:r>
          </a:p>
        </p:txBody>
      </p:sp>
      <p:sp>
        <p:nvSpPr>
          <p:cNvPr id="4" name="卷形: 垂直 3">
            <a:extLst>
              <a:ext uri="{FF2B5EF4-FFF2-40B4-BE49-F238E27FC236}">
                <a16:creationId xmlns:a16="http://schemas.microsoft.com/office/drawing/2014/main" id="{75833663-ECEC-4973-B49D-7554E08FF540}"/>
              </a:ext>
            </a:extLst>
          </p:cNvPr>
          <p:cNvSpPr/>
          <p:nvPr/>
        </p:nvSpPr>
        <p:spPr bwMode="auto">
          <a:xfrm>
            <a:off x="607805" y="2037615"/>
            <a:ext cx="7928390" cy="4626954"/>
          </a:xfrm>
          <a:prstGeom prst="verticalScroll">
            <a:avLst>
              <a:gd name="adj" fmla="val 2303"/>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pool_alloc</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分配内存</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NULL) return NULL;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池子空了</a:t>
            </a:r>
          </a:p>
          <a:p>
            <a:pPr marL="0" lvl="1" eaLnBrk="0" fontAlgn="base" hangingPunct="0">
              <a:spcBef>
                <a:spcPct val="0"/>
              </a:spcBef>
              <a:spcAft>
                <a:spcPct val="0"/>
              </a:spcAft>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lvl="1" eaLnBrk="0" fontAlgn="base" hangingPunct="0">
              <a:spcBef>
                <a:spcPct val="0"/>
              </a:spcBef>
              <a:spcAft>
                <a:spcPct val="0"/>
              </a:spcAft>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*block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-&gt;next;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移动头指针</a:t>
            </a:r>
          </a:p>
          <a:p>
            <a:pPr marL="0" lvl="1" eaLnBrk="0" fontAlgn="base" hangingPunct="0">
              <a:spcBef>
                <a:spcPct val="0"/>
              </a:spcBef>
              <a:spcAft>
                <a:spcPct val="0"/>
              </a:spcAft>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block;</a:t>
            </a: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pool_free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void *p)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释放内存</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*block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MemoryBlock</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t>
            </a: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block-&gt;next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插回链表头部</a:t>
            </a:r>
          </a:p>
          <a:p>
            <a:pPr marL="0" lvl="1" eaLnBrk="0" fontAlgn="base" hangingPunct="0">
              <a:spcBef>
                <a:spcPct val="0"/>
              </a:spcBef>
              <a:spcAft>
                <a:spcPct val="0"/>
              </a:spcAft>
              <a:tabLst>
                <a:tab pos="444500"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-&gt;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free_list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block;</a:t>
            </a: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lvl="1" eaLnBrk="0" fontAlgn="base" hangingPunct="0">
              <a:spcBef>
                <a:spcPct val="0"/>
              </a:spcBef>
              <a:spcAft>
                <a:spcPct val="0"/>
              </a:spcAft>
              <a:tabLst>
                <a:tab pos="444500"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lang="en-US" altLang="zh-CN"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destroy</a:t>
            </a:r>
            <a:r>
              <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_pool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MemoryPool</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销毁内存池</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spcBef>
                <a:spcPct val="0"/>
              </a:spcBef>
              <a:spcAft>
                <a:spcPct val="0"/>
              </a:spcAft>
              <a:tabLst>
                <a:tab pos="444500" algn="l"/>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free(</a:t>
            </a:r>
            <a:r>
              <a:rPr lang="en-US" altLang="zh-CN" kern="0" dirty="0" err="1">
                <a:solidFill>
                  <a:prstClr val="black"/>
                </a:solidFill>
                <a:latin typeface="Times New Roman" panose="02020603050405020304" pitchFamily="18" charset="0"/>
                <a:ea typeface="楷体" panose="02010609060101010101" pitchFamily="49" charset="-122"/>
                <a:cs typeface="Times New Roman" panose="02020603050405020304" pitchFamily="18" charset="0"/>
              </a:rPr>
              <a:t>mp</a:t>
            </a: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-&gt;</a:t>
            </a:r>
            <a:r>
              <a:rPr lang="en-US" altLang="zh-CN" kern="0" dirty="0" err="1">
                <a:solidFill>
                  <a:prstClr val="black"/>
                </a:solidFill>
                <a:latin typeface="Times New Roman" panose="02020603050405020304" pitchFamily="18" charset="0"/>
                <a:ea typeface="楷体" panose="02010609060101010101" pitchFamily="49" charset="-122"/>
                <a:cs typeface="Times New Roman" panose="02020603050405020304" pitchFamily="18" charset="0"/>
              </a:rPr>
              <a:t>pool_start</a:t>
            </a: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p>
          <a:p>
            <a:pPr marL="0" lvl="1" eaLnBrk="0" fontAlgn="base" hangingPunct="0">
              <a:spcBef>
                <a:spcPct val="0"/>
              </a:spcBef>
              <a:spcAft>
                <a:spcPct val="0"/>
              </a:spcAft>
              <a:tabLst>
                <a:tab pos="444500" algn="l"/>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free(</a:t>
            </a:r>
            <a:r>
              <a:rPr lang="en-US" altLang="zh-CN" kern="0" dirty="0" err="1">
                <a:solidFill>
                  <a:prstClr val="black"/>
                </a:solidFill>
                <a:latin typeface="Times New Roman" panose="02020603050405020304" pitchFamily="18" charset="0"/>
                <a:ea typeface="楷体" panose="02010609060101010101" pitchFamily="49" charset="-122"/>
                <a:cs typeface="Times New Roman" panose="02020603050405020304" pitchFamily="18" charset="0"/>
              </a:rPr>
              <a:t>mp</a:t>
            </a: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p>
          <a:p>
            <a:pPr marL="0" lvl="1" eaLnBrk="0" fontAlgn="base" hangingPunct="0">
              <a:spcBef>
                <a:spcPct val="0"/>
              </a:spcBef>
              <a:spcAft>
                <a:spcPct val="0"/>
              </a:spcAft>
              <a:tabLst>
                <a:tab pos="444500" algn="l"/>
              </a:tabLst>
              <a:defRPr/>
            </a:pPr>
            <a:r>
              <a:rPr lang="en-US" altLang="zh-CN"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640169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E0F79-82C5-4D4A-B38C-A4329916BFFE}"/>
              </a:ext>
            </a:extLst>
          </p:cNvPr>
          <p:cNvSpPr>
            <a:spLocks noGrp="1"/>
          </p:cNvSpPr>
          <p:nvPr>
            <p:ph type="title"/>
          </p:nvPr>
        </p:nvSpPr>
        <p:spPr/>
        <p:txBody>
          <a:bodyPr/>
          <a:lstStyle/>
          <a:p>
            <a:r>
              <a:rPr lang="zh-CN" altLang="en-US" dirty="0"/>
              <a:t>复杂构造数据类型（例二）</a:t>
            </a:r>
          </a:p>
        </p:txBody>
      </p:sp>
      <p:sp>
        <p:nvSpPr>
          <p:cNvPr id="3" name="内容占位符 2">
            <a:extLst>
              <a:ext uri="{FF2B5EF4-FFF2-40B4-BE49-F238E27FC236}">
                <a16:creationId xmlns:a16="http://schemas.microsoft.com/office/drawing/2014/main" id="{BA2C966F-5FE9-42F9-8D3D-62F5B7282DF2}"/>
              </a:ext>
            </a:extLst>
          </p:cNvPr>
          <p:cNvSpPr>
            <a:spLocks noGrp="1"/>
          </p:cNvSpPr>
          <p:nvPr>
            <p:ph idx="1"/>
          </p:nvPr>
        </p:nvSpPr>
        <p:spPr/>
        <p:txBody>
          <a:bodyPr/>
          <a:lstStyle/>
          <a:p>
            <a:pPr lvl="0"/>
            <a:r>
              <a:rPr lang="zh-CN" altLang="en-US" sz="2800" dirty="0">
                <a:solidFill>
                  <a:prstClr val="black"/>
                </a:solidFill>
              </a:rPr>
              <a:t>为一个图书馆的藏书建立一个按书名检索的系统。</a:t>
            </a:r>
            <a:endParaRPr lang="en-US" altLang="zh-CN" sz="2800" dirty="0">
              <a:solidFill>
                <a:srgbClr val="0070C0"/>
              </a:solidFill>
            </a:endParaRPr>
          </a:p>
          <a:p>
            <a:pPr lvl="1"/>
            <a:r>
              <a:rPr lang="zh-CN" altLang="en-US" sz="2400" dirty="0">
                <a:solidFill>
                  <a:prstClr val="black"/>
                </a:solidFill>
              </a:rPr>
              <a:t>建立一个结构体数组</a:t>
            </a:r>
            <a:endParaRPr lang="en-US" altLang="zh-CN" sz="2400" dirty="0">
              <a:solidFill>
                <a:prstClr val="black"/>
              </a:solidFill>
            </a:endParaRPr>
          </a:p>
          <a:p>
            <a:pPr lvl="1"/>
            <a:endParaRPr lang="en-US" altLang="zh-CN" sz="2400" dirty="0">
              <a:solidFill>
                <a:prstClr val="black"/>
              </a:solidFill>
            </a:endParaRPr>
          </a:p>
          <a:p>
            <a:pPr lvl="1"/>
            <a:endParaRPr lang="en-US" altLang="zh-CN" sz="2400" dirty="0">
              <a:solidFill>
                <a:prstClr val="black"/>
              </a:solidFill>
            </a:endParaRPr>
          </a:p>
          <a:p>
            <a:pPr marL="457200" lvl="1" indent="0">
              <a:buNone/>
            </a:pPr>
            <a:endParaRPr lang="en-US" altLang="zh-CN" sz="2400" dirty="0">
              <a:solidFill>
                <a:prstClr val="black"/>
              </a:solidFill>
            </a:endParaRPr>
          </a:p>
          <a:p>
            <a:pPr lvl="2"/>
            <a:r>
              <a:rPr lang="zh-CN" altLang="en-US" sz="2000" dirty="0">
                <a:solidFill>
                  <a:prstClr val="black"/>
                </a:solidFill>
              </a:rPr>
              <a:t>需要设定书册上限</a:t>
            </a:r>
            <a:endParaRPr lang="en-US" altLang="zh-CN" sz="2000" dirty="0">
              <a:solidFill>
                <a:prstClr val="black"/>
              </a:solidFill>
            </a:endParaRPr>
          </a:p>
          <a:p>
            <a:pPr lvl="2"/>
            <a:r>
              <a:rPr lang="zh-CN" altLang="en-US" sz="2000" dirty="0">
                <a:solidFill>
                  <a:prstClr val="black"/>
                </a:solidFill>
              </a:rPr>
              <a:t>配合快速查找算法、插入和删除操作</a:t>
            </a:r>
            <a:endParaRPr lang="en-US" altLang="zh-CN" sz="2000" dirty="0">
              <a:solidFill>
                <a:prstClr val="black"/>
              </a:solidFill>
            </a:endParaRPr>
          </a:p>
          <a:p>
            <a:pPr lvl="1"/>
            <a:r>
              <a:rPr lang="zh-CN" altLang="en-US" sz="2400" dirty="0">
                <a:solidFill>
                  <a:prstClr val="black"/>
                </a:solidFill>
              </a:rPr>
              <a:t>建立一个书籍的链表</a:t>
            </a:r>
            <a:endParaRPr lang="en-US" altLang="zh-CN" sz="2400" dirty="0">
              <a:solidFill>
                <a:prstClr val="black"/>
              </a:solidFill>
            </a:endParaRPr>
          </a:p>
          <a:p>
            <a:pPr lvl="1"/>
            <a:endParaRPr lang="en-US" altLang="zh-CN" sz="2400" dirty="0">
              <a:solidFill>
                <a:prstClr val="black"/>
              </a:solidFill>
            </a:endParaRPr>
          </a:p>
          <a:p>
            <a:pPr lvl="2"/>
            <a:r>
              <a:rPr lang="zh-CN" altLang="en-US" sz="2000" dirty="0">
                <a:solidFill>
                  <a:prstClr val="black"/>
                </a:solidFill>
              </a:rPr>
              <a:t>查找困难</a:t>
            </a:r>
            <a:endParaRPr lang="en-US" altLang="zh-CN" sz="2000" dirty="0">
              <a:solidFill>
                <a:prstClr val="black"/>
              </a:solidFill>
            </a:endParaRPr>
          </a:p>
          <a:p>
            <a:pPr marL="0" indent="0">
              <a:buNone/>
            </a:pPr>
            <a:endParaRPr lang="zh-CN" altLang="en-US" dirty="0"/>
          </a:p>
        </p:txBody>
      </p:sp>
      <p:sp>
        <p:nvSpPr>
          <p:cNvPr id="4" name="卷形: 垂直 3">
            <a:extLst>
              <a:ext uri="{FF2B5EF4-FFF2-40B4-BE49-F238E27FC236}">
                <a16:creationId xmlns:a16="http://schemas.microsoft.com/office/drawing/2014/main" id="{F0C35E52-7E37-43BB-9D17-6AD00517BD9B}"/>
              </a:ext>
            </a:extLst>
          </p:cNvPr>
          <p:cNvSpPr/>
          <p:nvPr/>
        </p:nvSpPr>
        <p:spPr bwMode="auto">
          <a:xfrm>
            <a:off x="4380842" y="2257424"/>
            <a:ext cx="3576623" cy="1828801"/>
          </a:xfrm>
          <a:prstGeom prst="verticalScroll">
            <a:avLst>
              <a:gd name="adj" fmla="val 6150"/>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ct val="0"/>
              </a:spcBef>
              <a:spcAft>
                <a:spcPct val="0"/>
              </a:spcAft>
              <a:buClrTx/>
              <a:buSzTx/>
              <a:buFontTx/>
              <a:buNone/>
              <a:tabLst>
                <a:tab pos="444500"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a:t>
            </a:r>
            <a:r>
              <a:rPr kumimoji="0" lang="en-US" altLang="zh-CN" sz="24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book_list</a:t>
            </a: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100000"/>
              </a:lnSpc>
              <a:spcBef>
                <a:spcPct val="0"/>
              </a:spcBef>
              <a:spcAft>
                <a:spcPct val="0"/>
              </a:spcAft>
              <a:buClrTx/>
              <a:buSzTx/>
              <a:buFontTx/>
              <a:buNone/>
              <a:tabLst>
                <a:tab pos="449263" algn="l"/>
                <a:tab pos="898525" algn="l"/>
                <a:tab pos="1343025" algn="l"/>
                <a:tab pos="17954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name[101];</a:t>
            </a:r>
          </a:p>
          <a:p>
            <a:pPr marL="0" marR="0" lvl="1" indent="0" defTabSz="914400" eaLnBrk="0" fontAlgn="base" latinLnBrk="0" hangingPunct="0">
              <a:lnSpc>
                <a:spcPct val="100000"/>
              </a:lnSpc>
              <a:spcBef>
                <a:spcPct val="0"/>
              </a:spcBef>
              <a:spcAft>
                <a:spcPct val="0"/>
              </a:spcAft>
              <a:buClrTx/>
              <a:buSzTx/>
              <a:buFontTx/>
              <a:buNone/>
              <a:tabLst>
                <a:tab pos="449263" algn="l"/>
                <a:tab pos="898525" algn="l"/>
                <a:tab pos="1343025" algn="l"/>
                <a:tab pos="17954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info[1001];</a:t>
            </a:r>
          </a:p>
          <a:p>
            <a:pPr marL="0" marR="0" lvl="1" indent="0" defTabSz="914400" eaLnBrk="0" fontAlgn="base" latinLnBrk="0" hangingPunct="0">
              <a:lnSpc>
                <a:spcPct val="100000"/>
              </a:lnSpc>
              <a:spcBef>
                <a:spcPct val="0"/>
              </a:spcBef>
              <a:spcAft>
                <a:spcPct val="0"/>
              </a:spcAft>
              <a:buClrTx/>
              <a:buSzTx/>
              <a:buFontTx/>
              <a:buNone/>
              <a:tabLst>
                <a:tab pos="444500" algn="l"/>
                <a:tab pos="898525" algn="l"/>
                <a:tab pos="1343025" algn="l"/>
                <a:tab pos="1795463" algn="l"/>
              </a:tabLst>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books[1000];</a:t>
            </a:r>
          </a:p>
        </p:txBody>
      </p:sp>
      <p:grpSp>
        <p:nvGrpSpPr>
          <p:cNvPr id="5" name="组合 4">
            <a:extLst>
              <a:ext uri="{FF2B5EF4-FFF2-40B4-BE49-F238E27FC236}">
                <a16:creationId xmlns:a16="http://schemas.microsoft.com/office/drawing/2014/main" id="{83B70152-9DBC-4961-B925-77013FE94C4C}"/>
              </a:ext>
            </a:extLst>
          </p:cNvPr>
          <p:cNvGrpSpPr/>
          <p:nvPr/>
        </p:nvGrpSpPr>
        <p:grpSpPr>
          <a:xfrm>
            <a:off x="1354120" y="5653015"/>
            <a:ext cx="7573945" cy="682350"/>
            <a:chOff x="1360505" y="5419707"/>
            <a:chExt cx="7573945" cy="682350"/>
          </a:xfrm>
        </p:grpSpPr>
        <p:grpSp>
          <p:nvGrpSpPr>
            <p:cNvPr id="6" name="组合 5">
              <a:extLst>
                <a:ext uri="{FF2B5EF4-FFF2-40B4-BE49-F238E27FC236}">
                  <a16:creationId xmlns:a16="http://schemas.microsoft.com/office/drawing/2014/main" id="{F08C6815-9978-428E-B6A9-136CE7EB99B8}"/>
                </a:ext>
              </a:extLst>
            </p:cNvPr>
            <p:cNvGrpSpPr/>
            <p:nvPr/>
          </p:nvGrpSpPr>
          <p:grpSpPr>
            <a:xfrm>
              <a:off x="1360505" y="5485552"/>
              <a:ext cx="1372438" cy="365760"/>
              <a:chOff x="8989729" y="3853373"/>
              <a:chExt cx="1372438" cy="365760"/>
            </a:xfrm>
          </p:grpSpPr>
          <p:sp>
            <p:nvSpPr>
              <p:cNvPr id="23" name="矩形 22">
                <a:extLst>
                  <a:ext uri="{FF2B5EF4-FFF2-40B4-BE49-F238E27FC236}">
                    <a16:creationId xmlns:a16="http://schemas.microsoft.com/office/drawing/2014/main" id="{8BB2E02A-7AC5-49A6-B923-3491939CF24B}"/>
                  </a:ext>
                </a:extLst>
              </p:cNvPr>
              <p:cNvSpPr/>
              <p:nvPr/>
            </p:nvSpPr>
            <p:spPr>
              <a:xfrm>
                <a:off x="9477853" y="3853373"/>
                <a:ext cx="48600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info</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4" name="矩形 23">
                <a:extLst>
                  <a:ext uri="{FF2B5EF4-FFF2-40B4-BE49-F238E27FC236}">
                    <a16:creationId xmlns:a16="http://schemas.microsoft.com/office/drawing/2014/main" id="{7D8720CA-BFF9-40B7-9BF4-AD7F6FD65DE2}"/>
                  </a:ext>
                </a:extLst>
              </p:cNvPr>
              <p:cNvSpPr/>
              <p:nvPr/>
            </p:nvSpPr>
            <p:spPr>
              <a:xfrm>
                <a:off x="9962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5" name="矩形 24">
                <a:extLst>
                  <a:ext uri="{FF2B5EF4-FFF2-40B4-BE49-F238E27FC236}">
                    <a16:creationId xmlns:a16="http://schemas.microsoft.com/office/drawing/2014/main" id="{E7770827-B6D4-43D5-B84E-E3F9BC17DAE6}"/>
                  </a:ext>
                </a:extLst>
              </p:cNvPr>
              <p:cNvSpPr/>
              <p:nvPr/>
            </p:nvSpPr>
            <p:spPr>
              <a:xfrm>
                <a:off x="8989729" y="3853373"/>
                <a:ext cx="48567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lIns="0" rIns="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name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cxnSp>
          <p:nvCxnSpPr>
            <p:cNvPr id="7" name="连接符: 曲线 6">
              <a:extLst>
                <a:ext uri="{FF2B5EF4-FFF2-40B4-BE49-F238E27FC236}">
                  <a16:creationId xmlns:a16="http://schemas.microsoft.com/office/drawing/2014/main" id="{38E0F563-9931-4874-835F-8511E08CF5EC}"/>
                </a:ext>
              </a:extLst>
            </p:cNvPr>
            <p:cNvCxnSpPr>
              <a:cxnSpLocks/>
            </p:cNvCxnSpPr>
            <p:nvPr/>
          </p:nvCxnSpPr>
          <p:spPr>
            <a:xfrm>
              <a:off x="2507157" y="5636116"/>
              <a:ext cx="680997" cy="207594"/>
            </a:xfrm>
            <a:prstGeom prst="curvedConnector3">
              <a:avLst/>
            </a:prstGeom>
            <a:noFill/>
            <a:ln w="6350" cap="flat" cmpd="sng" algn="ctr">
              <a:solidFill>
                <a:srgbClr val="00B0F0"/>
              </a:solidFill>
              <a:prstDash val="solid"/>
              <a:miter lim="800000"/>
              <a:tailEnd type="triangle"/>
            </a:ln>
            <a:effectLst/>
          </p:spPr>
        </p:cxnSp>
        <p:grpSp>
          <p:nvGrpSpPr>
            <p:cNvPr id="8" name="组合 7">
              <a:extLst>
                <a:ext uri="{FF2B5EF4-FFF2-40B4-BE49-F238E27FC236}">
                  <a16:creationId xmlns:a16="http://schemas.microsoft.com/office/drawing/2014/main" id="{8D658411-26E7-4DB2-9B6B-501FC645EED8}"/>
                </a:ext>
              </a:extLst>
            </p:cNvPr>
            <p:cNvGrpSpPr/>
            <p:nvPr/>
          </p:nvGrpSpPr>
          <p:grpSpPr>
            <a:xfrm>
              <a:off x="3199761" y="5660761"/>
              <a:ext cx="1372438" cy="365760"/>
              <a:chOff x="8989729" y="3853373"/>
              <a:chExt cx="1372438" cy="365760"/>
            </a:xfrm>
          </p:grpSpPr>
          <p:sp>
            <p:nvSpPr>
              <p:cNvPr id="20" name="矩形 19">
                <a:extLst>
                  <a:ext uri="{FF2B5EF4-FFF2-40B4-BE49-F238E27FC236}">
                    <a16:creationId xmlns:a16="http://schemas.microsoft.com/office/drawing/2014/main" id="{E4AFCF6D-4694-4123-B58D-A7B01BD58815}"/>
                  </a:ext>
                </a:extLst>
              </p:cNvPr>
              <p:cNvSpPr/>
              <p:nvPr/>
            </p:nvSpPr>
            <p:spPr>
              <a:xfrm>
                <a:off x="9477853" y="3853373"/>
                <a:ext cx="48600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info</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1" name="矩形 20">
                <a:extLst>
                  <a:ext uri="{FF2B5EF4-FFF2-40B4-BE49-F238E27FC236}">
                    <a16:creationId xmlns:a16="http://schemas.microsoft.com/office/drawing/2014/main" id="{A5B08554-BB40-4C84-A64F-7B2DC8B82719}"/>
                  </a:ext>
                </a:extLst>
              </p:cNvPr>
              <p:cNvSpPr/>
              <p:nvPr/>
            </p:nvSpPr>
            <p:spPr>
              <a:xfrm>
                <a:off x="9962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2" name="矩形 21">
                <a:extLst>
                  <a:ext uri="{FF2B5EF4-FFF2-40B4-BE49-F238E27FC236}">
                    <a16:creationId xmlns:a16="http://schemas.microsoft.com/office/drawing/2014/main" id="{380DAF61-9503-438F-91AA-F101C30E6F8B}"/>
                  </a:ext>
                </a:extLst>
              </p:cNvPr>
              <p:cNvSpPr/>
              <p:nvPr/>
            </p:nvSpPr>
            <p:spPr>
              <a:xfrm>
                <a:off x="8989729" y="3853373"/>
                <a:ext cx="48567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lIns="0" rIns="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name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9" name="组合 8">
              <a:extLst>
                <a:ext uri="{FF2B5EF4-FFF2-40B4-BE49-F238E27FC236}">
                  <a16:creationId xmlns:a16="http://schemas.microsoft.com/office/drawing/2014/main" id="{CE6A3706-6CA8-4CB4-8FF6-EAB8CD2CC30F}"/>
                </a:ext>
              </a:extLst>
            </p:cNvPr>
            <p:cNvGrpSpPr/>
            <p:nvPr/>
          </p:nvGrpSpPr>
          <p:grpSpPr>
            <a:xfrm>
              <a:off x="5071241" y="5419707"/>
              <a:ext cx="1372438" cy="365760"/>
              <a:chOff x="8989729" y="3853373"/>
              <a:chExt cx="1372438" cy="365760"/>
            </a:xfrm>
          </p:grpSpPr>
          <p:sp>
            <p:nvSpPr>
              <p:cNvPr id="17" name="矩形 16">
                <a:extLst>
                  <a:ext uri="{FF2B5EF4-FFF2-40B4-BE49-F238E27FC236}">
                    <a16:creationId xmlns:a16="http://schemas.microsoft.com/office/drawing/2014/main" id="{07E11447-202A-427B-B108-009BD606B714}"/>
                  </a:ext>
                </a:extLst>
              </p:cNvPr>
              <p:cNvSpPr/>
              <p:nvPr/>
            </p:nvSpPr>
            <p:spPr>
              <a:xfrm>
                <a:off x="9477853" y="3853373"/>
                <a:ext cx="48600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info</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8" name="矩形 17">
                <a:extLst>
                  <a:ext uri="{FF2B5EF4-FFF2-40B4-BE49-F238E27FC236}">
                    <a16:creationId xmlns:a16="http://schemas.microsoft.com/office/drawing/2014/main" id="{AEE58CA8-9DC7-441A-AFD5-FC30F5321704}"/>
                  </a:ext>
                </a:extLst>
              </p:cNvPr>
              <p:cNvSpPr/>
              <p:nvPr/>
            </p:nvSpPr>
            <p:spPr>
              <a:xfrm>
                <a:off x="9962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id="{FF5D10F7-7EA6-4FBE-A0AC-3B3D45519F81}"/>
                  </a:ext>
                </a:extLst>
              </p:cNvPr>
              <p:cNvSpPr/>
              <p:nvPr/>
            </p:nvSpPr>
            <p:spPr>
              <a:xfrm>
                <a:off x="8989729" y="3853373"/>
                <a:ext cx="48567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lIns="0" rIns="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name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10" name="组合 9">
              <a:extLst>
                <a:ext uri="{FF2B5EF4-FFF2-40B4-BE49-F238E27FC236}">
                  <a16:creationId xmlns:a16="http://schemas.microsoft.com/office/drawing/2014/main" id="{AEE29938-09C3-4898-BED8-99405411E268}"/>
                </a:ext>
              </a:extLst>
            </p:cNvPr>
            <p:cNvGrpSpPr/>
            <p:nvPr/>
          </p:nvGrpSpPr>
          <p:grpSpPr>
            <a:xfrm>
              <a:off x="6990727" y="5736297"/>
              <a:ext cx="1372438" cy="365760"/>
              <a:chOff x="8989729" y="3853373"/>
              <a:chExt cx="1372438" cy="365760"/>
            </a:xfrm>
          </p:grpSpPr>
          <p:sp>
            <p:nvSpPr>
              <p:cNvPr id="14" name="矩形 13">
                <a:extLst>
                  <a:ext uri="{FF2B5EF4-FFF2-40B4-BE49-F238E27FC236}">
                    <a16:creationId xmlns:a16="http://schemas.microsoft.com/office/drawing/2014/main" id="{B9F48FF3-6F77-4786-A41C-17FD45ADAA8A}"/>
                  </a:ext>
                </a:extLst>
              </p:cNvPr>
              <p:cNvSpPr/>
              <p:nvPr/>
            </p:nvSpPr>
            <p:spPr>
              <a:xfrm>
                <a:off x="9477853" y="3853373"/>
                <a:ext cx="48600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info</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5" name="矩形 14">
                <a:extLst>
                  <a:ext uri="{FF2B5EF4-FFF2-40B4-BE49-F238E27FC236}">
                    <a16:creationId xmlns:a16="http://schemas.microsoft.com/office/drawing/2014/main" id="{629CA073-9318-4A04-8F1D-662E334CF224}"/>
                  </a:ext>
                </a:extLst>
              </p:cNvPr>
              <p:cNvSpPr/>
              <p:nvPr/>
            </p:nvSpPr>
            <p:spPr>
              <a:xfrm>
                <a:off x="9962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6" name="矩形 15">
                <a:extLst>
                  <a:ext uri="{FF2B5EF4-FFF2-40B4-BE49-F238E27FC236}">
                    <a16:creationId xmlns:a16="http://schemas.microsoft.com/office/drawing/2014/main" id="{E1F1BB17-922B-42BB-BD11-75F1C58D02C7}"/>
                  </a:ext>
                </a:extLst>
              </p:cNvPr>
              <p:cNvSpPr/>
              <p:nvPr/>
            </p:nvSpPr>
            <p:spPr>
              <a:xfrm>
                <a:off x="8989729" y="3853373"/>
                <a:ext cx="485670"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lIns="0" rIns="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name</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cxnSp>
          <p:nvCxnSpPr>
            <p:cNvPr id="11" name="连接符: 曲线 10">
              <a:extLst>
                <a:ext uri="{FF2B5EF4-FFF2-40B4-BE49-F238E27FC236}">
                  <a16:creationId xmlns:a16="http://schemas.microsoft.com/office/drawing/2014/main" id="{4FE4F4E8-7477-48B1-AD3C-3015996BD5A7}"/>
                </a:ext>
              </a:extLst>
            </p:cNvPr>
            <p:cNvCxnSpPr>
              <a:cxnSpLocks/>
            </p:cNvCxnSpPr>
            <p:nvPr/>
          </p:nvCxnSpPr>
          <p:spPr>
            <a:xfrm flipV="1">
              <a:off x="4411664" y="5610521"/>
              <a:ext cx="653046" cy="258784"/>
            </a:xfrm>
            <a:prstGeom prst="curvedConnector3">
              <a:avLst/>
            </a:prstGeom>
            <a:noFill/>
            <a:ln w="6350" cap="flat" cmpd="sng" algn="ctr">
              <a:solidFill>
                <a:srgbClr val="00B0F0"/>
              </a:solidFill>
              <a:prstDash val="solid"/>
              <a:miter lim="800000"/>
              <a:tailEnd type="triangle"/>
            </a:ln>
            <a:effectLst/>
          </p:spPr>
        </p:cxnSp>
        <p:cxnSp>
          <p:nvCxnSpPr>
            <p:cNvPr id="12" name="连接符: 曲线 11">
              <a:extLst>
                <a:ext uri="{FF2B5EF4-FFF2-40B4-BE49-F238E27FC236}">
                  <a16:creationId xmlns:a16="http://schemas.microsoft.com/office/drawing/2014/main" id="{DB87F6DE-EB49-4354-8B5D-F05A9B8F9356}"/>
                </a:ext>
              </a:extLst>
            </p:cNvPr>
            <p:cNvCxnSpPr>
              <a:cxnSpLocks/>
            </p:cNvCxnSpPr>
            <p:nvPr/>
          </p:nvCxnSpPr>
          <p:spPr>
            <a:xfrm>
              <a:off x="6254276" y="5602587"/>
              <a:ext cx="719602" cy="341046"/>
            </a:xfrm>
            <a:prstGeom prst="curvedConnector3">
              <a:avLst/>
            </a:prstGeom>
            <a:noFill/>
            <a:ln w="6350" cap="flat" cmpd="sng" algn="ctr">
              <a:solidFill>
                <a:srgbClr val="00B0F0"/>
              </a:solidFill>
              <a:prstDash val="solid"/>
              <a:miter lim="800000"/>
              <a:tailEnd type="triangle"/>
            </a:ln>
            <a:effectLst/>
          </p:spPr>
        </p:cxnSp>
        <p:cxnSp>
          <p:nvCxnSpPr>
            <p:cNvPr id="13" name="连接符: 曲线 12">
              <a:extLst>
                <a:ext uri="{FF2B5EF4-FFF2-40B4-BE49-F238E27FC236}">
                  <a16:creationId xmlns:a16="http://schemas.microsoft.com/office/drawing/2014/main" id="{4CD2700F-F7DC-4774-A518-A8954D32BADD}"/>
                </a:ext>
              </a:extLst>
            </p:cNvPr>
            <p:cNvCxnSpPr>
              <a:cxnSpLocks/>
            </p:cNvCxnSpPr>
            <p:nvPr/>
          </p:nvCxnSpPr>
          <p:spPr>
            <a:xfrm flipV="1">
              <a:off x="8199017" y="5602587"/>
              <a:ext cx="735433" cy="317311"/>
            </a:xfrm>
            <a:prstGeom prst="curvedConnector3">
              <a:avLst/>
            </a:prstGeom>
            <a:noFill/>
            <a:ln w="6350" cap="flat" cmpd="sng" algn="ctr">
              <a:solidFill>
                <a:srgbClr val="00B0F0"/>
              </a:solidFill>
              <a:prstDash val="solid"/>
              <a:miter lim="800000"/>
              <a:tailEnd type="triangle"/>
            </a:ln>
            <a:effectLst/>
          </p:spPr>
        </p:cxnSp>
      </p:grpSp>
    </p:spTree>
    <p:extLst>
      <p:ext uri="{BB962C8B-B14F-4D97-AF65-F5344CB8AC3E}">
        <p14:creationId xmlns:p14="http://schemas.microsoft.com/office/powerpoint/2010/main" val="3220176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F9D89-5FDD-46B5-871F-030ADEDBA99C}"/>
              </a:ext>
            </a:extLst>
          </p:cNvPr>
          <p:cNvSpPr>
            <a:spLocks noGrp="1"/>
          </p:cNvSpPr>
          <p:nvPr>
            <p:ph type="title"/>
          </p:nvPr>
        </p:nvSpPr>
        <p:spPr/>
        <p:txBody>
          <a:bodyPr/>
          <a:lstStyle/>
          <a:p>
            <a:r>
              <a:rPr lang="zh-CN" altLang="en-US" dirty="0"/>
              <a:t>复杂构造数据类型（例二）</a:t>
            </a:r>
          </a:p>
        </p:txBody>
      </p:sp>
      <p:sp>
        <p:nvSpPr>
          <p:cNvPr id="3" name="内容占位符 2">
            <a:extLst>
              <a:ext uri="{FF2B5EF4-FFF2-40B4-BE49-F238E27FC236}">
                <a16:creationId xmlns:a16="http://schemas.microsoft.com/office/drawing/2014/main" id="{9DB64BC4-F960-4F48-AE7C-04B74D87C65D}"/>
              </a:ext>
            </a:extLst>
          </p:cNvPr>
          <p:cNvSpPr>
            <a:spLocks noGrp="1"/>
          </p:cNvSpPr>
          <p:nvPr>
            <p:ph idx="1"/>
          </p:nvPr>
        </p:nvSpPr>
        <p:spPr>
          <a:xfrm>
            <a:off x="301625" y="1381126"/>
            <a:ext cx="8540750" cy="4718050"/>
          </a:xfrm>
        </p:spPr>
        <p:txBody>
          <a:bodyPr/>
          <a:lstStyle/>
          <a:p>
            <a:pPr lvl="0"/>
            <a:r>
              <a:rPr lang="zh-CN" altLang="en-US" dirty="0">
                <a:solidFill>
                  <a:prstClr val="black"/>
                </a:solidFill>
              </a:rPr>
              <a:t>为一个图书馆的藏书建立一个按书名检索的系统。</a:t>
            </a:r>
            <a:endParaRPr lang="en-US" altLang="zh-CN" dirty="0">
              <a:solidFill>
                <a:srgbClr val="0070C0"/>
              </a:solidFill>
            </a:endParaRPr>
          </a:p>
          <a:p>
            <a:pPr lvl="1"/>
            <a:r>
              <a:rPr lang="zh-CN" altLang="en-US" sz="2000" dirty="0">
                <a:solidFill>
                  <a:prstClr val="black"/>
                </a:solidFill>
              </a:rPr>
              <a:t>建立一个书目的数据结构</a:t>
            </a:r>
            <a:endParaRPr lang="en-US" altLang="zh-CN" sz="2000" dirty="0">
              <a:solidFill>
                <a:prstClr val="black"/>
              </a:solidFill>
            </a:endParaRPr>
          </a:p>
          <a:p>
            <a:endParaRPr lang="zh-CN" altLang="en-US" dirty="0"/>
          </a:p>
        </p:txBody>
      </p:sp>
      <p:grpSp>
        <p:nvGrpSpPr>
          <p:cNvPr id="4" name="组合 3">
            <a:extLst>
              <a:ext uri="{FF2B5EF4-FFF2-40B4-BE49-F238E27FC236}">
                <a16:creationId xmlns:a16="http://schemas.microsoft.com/office/drawing/2014/main" id="{7D746E36-2D6F-4CC3-AA22-B38A8F16F745}"/>
              </a:ext>
            </a:extLst>
          </p:cNvPr>
          <p:cNvGrpSpPr/>
          <p:nvPr/>
        </p:nvGrpSpPr>
        <p:grpSpPr>
          <a:xfrm>
            <a:off x="301625" y="2917124"/>
            <a:ext cx="4389750" cy="2640841"/>
            <a:chOff x="712320" y="2195567"/>
            <a:chExt cx="4389750" cy="2640841"/>
          </a:xfrm>
        </p:grpSpPr>
        <p:grpSp>
          <p:nvGrpSpPr>
            <p:cNvPr id="5" name="组合 4">
              <a:extLst>
                <a:ext uri="{FF2B5EF4-FFF2-40B4-BE49-F238E27FC236}">
                  <a16:creationId xmlns:a16="http://schemas.microsoft.com/office/drawing/2014/main" id="{C6BFCC93-AB15-4C53-9736-4DF412756BE9}"/>
                </a:ext>
              </a:extLst>
            </p:cNvPr>
            <p:cNvGrpSpPr/>
            <p:nvPr/>
          </p:nvGrpSpPr>
          <p:grpSpPr>
            <a:xfrm>
              <a:off x="712320" y="2491049"/>
              <a:ext cx="3288900" cy="1866504"/>
              <a:chOff x="1706939" y="2501859"/>
              <a:chExt cx="4206819" cy="2343397"/>
            </a:xfrm>
          </p:grpSpPr>
          <p:grpSp>
            <p:nvGrpSpPr>
              <p:cNvPr id="42" name="组合 41">
                <a:extLst>
                  <a:ext uri="{FF2B5EF4-FFF2-40B4-BE49-F238E27FC236}">
                    <a16:creationId xmlns:a16="http://schemas.microsoft.com/office/drawing/2014/main" id="{24EC4C50-4A3B-438B-AE0E-6BF2D5A6F053}"/>
                  </a:ext>
                </a:extLst>
              </p:cNvPr>
              <p:cNvGrpSpPr/>
              <p:nvPr/>
            </p:nvGrpSpPr>
            <p:grpSpPr>
              <a:xfrm>
                <a:off x="1706939" y="2501859"/>
                <a:ext cx="798628" cy="365760"/>
                <a:chOff x="9477853" y="3853373"/>
                <a:chExt cx="798628" cy="365760"/>
              </a:xfrm>
            </p:grpSpPr>
            <p:sp>
              <p:nvSpPr>
                <p:cNvPr id="56" name="矩形 55">
                  <a:extLst>
                    <a:ext uri="{FF2B5EF4-FFF2-40B4-BE49-F238E27FC236}">
                      <a16:creationId xmlns:a16="http://schemas.microsoft.com/office/drawing/2014/main" id="{9D184128-1763-4D2A-8863-2EC47F157FB5}"/>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7" name="矩形 56">
                  <a:extLst>
                    <a:ext uri="{FF2B5EF4-FFF2-40B4-BE49-F238E27FC236}">
                      <a16:creationId xmlns:a16="http://schemas.microsoft.com/office/drawing/2014/main" id="{F32D5AF1-127F-4198-AD6D-97C9AC9EFA19}"/>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3" name="组合 42">
                <a:extLst>
                  <a:ext uri="{FF2B5EF4-FFF2-40B4-BE49-F238E27FC236}">
                    <a16:creationId xmlns:a16="http://schemas.microsoft.com/office/drawing/2014/main" id="{EA85FCE0-DD43-4448-83DB-0DB5E40BE78F}"/>
                  </a:ext>
                </a:extLst>
              </p:cNvPr>
              <p:cNvGrpSpPr/>
              <p:nvPr/>
            </p:nvGrpSpPr>
            <p:grpSpPr>
              <a:xfrm>
                <a:off x="1706939" y="2868470"/>
                <a:ext cx="798628" cy="365760"/>
                <a:chOff x="9477853" y="3853373"/>
                <a:chExt cx="798628" cy="365760"/>
              </a:xfrm>
            </p:grpSpPr>
            <p:sp>
              <p:nvSpPr>
                <p:cNvPr id="54" name="矩形 53">
                  <a:extLst>
                    <a:ext uri="{FF2B5EF4-FFF2-40B4-BE49-F238E27FC236}">
                      <a16:creationId xmlns:a16="http://schemas.microsoft.com/office/drawing/2014/main" id="{826FF588-11A6-42D1-AD84-935E6419CB1F}"/>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5" name="矩形 54">
                  <a:extLst>
                    <a:ext uri="{FF2B5EF4-FFF2-40B4-BE49-F238E27FC236}">
                      <a16:creationId xmlns:a16="http://schemas.microsoft.com/office/drawing/2014/main" id="{13BD8551-3F8E-4167-A55A-87EA83D94F23}"/>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4" name="组合 43">
                <a:extLst>
                  <a:ext uri="{FF2B5EF4-FFF2-40B4-BE49-F238E27FC236}">
                    <a16:creationId xmlns:a16="http://schemas.microsoft.com/office/drawing/2014/main" id="{F4A0321D-2128-44EA-936E-16E198B42F06}"/>
                  </a:ext>
                </a:extLst>
              </p:cNvPr>
              <p:cNvGrpSpPr/>
              <p:nvPr/>
            </p:nvGrpSpPr>
            <p:grpSpPr>
              <a:xfrm>
                <a:off x="1706939" y="3233379"/>
                <a:ext cx="4206819" cy="847289"/>
                <a:chOff x="9477853" y="3853373"/>
                <a:chExt cx="4206819" cy="847289"/>
              </a:xfrm>
            </p:grpSpPr>
            <p:sp>
              <p:nvSpPr>
                <p:cNvPr id="49" name="矩形 48">
                  <a:extLst>
                    <a:ext uri="{FF2B5EF4-FFF2-40B4-BE49-F238E27FC236}">
                      <a16:creationId xmlns:a16="http://schemas.microsoft.com/office/drawing/2014/main" id="{05994D9F-FEB7-4CC0-9D26-7FE5E31D0E7C}"/>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C</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0" name="矩形 49">
                  <a:extLst>
                    <a:ext uri="{FF2B5EF4-FFF2-40B4-BE49-F238E27FC236}">
                      <a16:creationId xmlns:a16="http://schemas.microsoft.com/office/drawing/2014/main" id="{BE360D43-2AEE-4109-A08E-1B3DFEA546DB}"/>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1" name="矩形 50">
                  <a:extLst>
                    <a:ext uri="{FF2B5EF4-FFF2-40B4-BE49-F238E27FC236}">
                      <a16:creationId xmlns:a16="http://schemas.microsoft.com/office/drawing/2014/main" id="{7AE2A1E4-9F58-4387-BCE4-7CCC3955EA22}"/>
                    </a:ext>
                  </a:extLst>
                </p:cNvPr>
                <p:cNvSpPr/>
                <p:nvPr/>
              </p:nvSpPr>
              <p:spPr>
                <a:xfrm>
                  <a:off x="9677510" y="4334902"/>
                  <a:ext cx="399315"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2" name="矩形 51">
                  <a:extLst>
                    <a:ext uri="{FF2B5EF4-FFF2-40B4-BE49-F238E27FC236}">
                      <a16:creationId xmlns:a16="http://schemas.microsoft.com/office/drawing/2014/main" id="{348E3E34-25BD-452D-AB1E-43D786A56C92}"/>
                    </a:ext>
                  </a:extLst>
                </p:cNvPr>
                <p:cNvSpPr/>
                <p:nvPr/>
              </p:nvSpPr>
              <p:spPr>
                <a:xfrm>
                  <a:off x="11543198" y="4112762"/>
                  <a:ext cx="399315"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3" name="矩形 52">
                  <a:extLst>
                    <a:ext uri="{FF2B5EF4-FFF2-40B4-BE49-F238E27FC236}">
                      <a16:creationId xmlns:a16="http://schemas.microsoft.com/office/drawing/2014/main" id="{6F892D07-456E-4678-B99F-9D8CB7C07A9C}"/>
                    </a:ext>
                  </a:extLst>
                </p:cNvPr>
                <p:cNvSpPr/>
                <p:nvPr/>
              </p:nvSpPr>
              <p:spPr>
                <a:xfrm>
                  <a:off x="13285357" y="4102737"/>
                  <a:ext cx="399315"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45" name="组合 44">
                <a:extLst>
                  <a:ext uri="{FF2B5EF4-FFF2-40B4-BE49-F238E27FC236}">
                    <a16:creationId xmlns:a16="http://schemas.microsoft.com/office/drawing/2014/main" id="{C8682B26-3D1D-4D6C-973D-24FC3669D0DF}"/>
                  </a:ext>
                </a:extLst>
              </p:cNvPr>
              <p:cNvGrpSpPr/>
              <p:nvPr/>
            </p:nvGrpSpPr>
            <p:grpSpPr>
              <a:xfrm>
                <a:off x="1709614" y="4106119"/>
                <a:ext cx="798629" cy="739137"/>
                <a:chOff x="9480528" y="3379470"/>
                <a:chExt cx="798629" cy="739137"/>
              </a:xfrm>
            </p:grpSpPr>
            <p:sp>
              <p:nvSpPr>
                <p:cNvPr id="46" name="矩形 45">
                  <a:extLst>
                    <a:ext uri="{FF2B5EF4-FFF2-40B4-BE49-F238E27FC236}">
                      <a16:creationId xmlns:a16="http://schemas.microsoft.com/office/drawing/2014/main" id="{1A1A0BF5-A27D-4DA2-8387-922EF8A2FA67}"/>
                    </a:ext>
                  </a:extLst>
                </p:cNvPr>
                <p:cNvSpPr/>
                <p:nvPr/>
              </p:nvSpPr>
              <p:spPr>
                <a:xfrm>
                  <a:off x="9480528" y="3379470"/>
                  <a:ext cx="399315"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Z</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47" name="矩形 46">
                  <a:extLst>
                    <a:ext uri="{FF2B5EF4-FFF2-40B4-BE49-F238E27FC236}">
                      <a16:creationId xmlns:a16="http://schemas.microsoft.com/office/drawing/2014/main" id="{F6747095-EB99-4593-AF07-924A2D8E791F}"/>
                    </a:ext>
                  </a:extLst>
                </p:cNvPr>
                <p:cNvSpPr/>
                <p:nvPr/>
              </p:nvSpPr>
              <p:spPr>
                <a:xfrm>
                  <a:off x="9879842" y="3379471"/>
                  <a:ext cx="399315"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8" name="矩形 47">
                  <a:extLst>
                    <a:ext uri="{FF2B5EF4-FFF2-40B4-BE49-F238E27FC236}">
                      <a16:creationId xmlns:a16="http://schemas.microsoft.com/office/drawing/2014/main" id="{01B1740B-4927-4C16-9827-D94B4EAFEC1A}"/>
                    </a:ext>
                  </a:extLst>
                </p:cNvPr>
                <p:cNvSpPr/>
                <p:nvPr/>
              </p:nvSpPr>
              <p:spPr>
                <a:xfrm>
                  <a:off x="9480528" y="3752847"/>
                  <a:ext cx="798629"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info</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grpSp>
        <p:cxnSp>
          <p:nvCxnSpPr>
            <p:cNvPr id="6" name="连接符: 曲线 5">
              <a:extLst>
                <a:ext uri="{FF2B5EF4-FFF2-40B4-BE49-F238E27FC236}">
                  <a16:creationId xmlns:a16="http://schemas.microsoft.com/office/drawing/2014/main" id="{AFF69590-D211-45F1-BC59-E78D1B5162AA}"/>
                </a:ext>
              </a:extLst>
            </p:cNvPr>
            <p:cNvCxnSpPr>
              <a:cxnSpLocks/>
            </p:cNvCxnSpPr>
            <p:nvPr/>
          </p:nvCxnSpPr>
          <p:spPr>
            <a:xfrm flipV="1">
              <a:off x="1180599" y="2471655"/>
              <a:ext cx="973362" cy="157809"/>
            </a:xfrm>
            <a:prstGeom prst="curvedConnector3">
              <a:avLst>
                <a:gd name="adj1" fmla="val 50000"/>
              </a:avLst>
            </a:prstGeom>
            <a:noFill/>
            <a:ln w="6350" cap="flat" cmpd="sng" algn="ctr">
              <a:solidFill>
                <a:srgbClr val="00B0F0"/>
              </a:solidFill>
              <a:prstDash val="solid"/>
              <a:miter lim="800000"/>
              <a:tailEnd type="triangle"/>
            </a:ln>
            <a:effectLst/>
          </p:spPr>
        </p:cxnSp>
        <p:cxnSp>
          <p:nvCxnSpPr>
            <p:cNvPr id="7" name="连接符: 曲线 6">
              <a:extLst>
                <a:ext uri="{FF2B5EF4-FFF2-40B4-BE49-F238E27FC236}">
                  <a16:creationId xmlns:a16="http://schemas.microsoft.com/office/drawing/2014/main" id="{0212543A-7201-4EB6-8E7A-2527D934DE38}"/>
                </a:ext>
              </a:extLst>
            </p:cNvPr>
            <p:cNvCxnSpPr>
              <a:cxnSpLocks/>
            </p:cNvCxnSpPr>
            <p:nvPr/>
          </p:nvCxnSpPr>
          <p:spPr>
            <a:xfrm rot="16200000" flipH="1">
              <a:off x="703670" y="3403402"/>
              <a:ext cx="1909932" cy="956079"/>
            </a:xfrm>
            <a:prstGeom prst="curvedConnector3">
              <a:avLst>
                <a:gd name="adj1" fmla="val 50000"/>
              </a:avLst>
            </a:prstGeom>
            <a:noFill/>
            <a:ln w="6350" cap="flat" cmpd="sng" algn="ctr">
              <a:solidFill>
                <a:srgbClr val="00B0F0"/>
              </a:solidFill>
              <a:prstDash val="solid"/>
              <a:miter lim="800000"/>
              <a:tailEnd type="triangle"/>
            </a:ln>
            <a:effectLst/>
          </p:spPr>
        </p:cxnSp>
        <p:grpSp>
          <p:nvGrpSpPr>
            <p:cNvPr id="8" name="组合 7">
              <a:extLst>
                <a:ext uri="{FF2B5EF4-FFF2-40B4-BE49-F238E27FC236}">
                  <a16:creationId xmlns:a16="http://schemas.microsoft.com/office/drawing/2014/main" id="{E382803F-3429-4AC8-AB76-79345CF4AFC5}"/>
                </a:ext>
              </a:extLst>
            </p:cNvPr>
            <p:cNvGrpSpPr/>
            <p:nvPr/>
          </p:nvGrpSpPr>
          <p:grpSpPr>
            <a:xfrm>
              <a:off x="2177604" y="2307017"/>
              <a:ext cx="624371" cy="1890137"/>
              <a:chOff x="1706939" y="2501859"/>
              <a:chExt cx="798630" cy="2373068"/>
            </a:xfrm>
          </p:grpSpPr>
          <p:grpSp>
            <p:nvGrpSpPr>
              <p:cNvPr id="29" name="组合 28">
                <a:extLst>
                  <a:ext uri="{FF2B5EF4-FFF2-40B4-BE49-F238E27FC236}">
                    <a16:creationId xmlns:a16="http://schemas.microsoft.com/office/drawing/2014/main" id="{93AC349A-4B45-496D-9B2F-A65DFDD094B0}"/>
                  </a:ext>
                </a:extLst>
              </p:cNvPr>
              <p:cNvGrpSpPr/>
              <p:nvPr/>
            </p:nvGrpSpPr>
            <p:grpSpPr>
              <a:xfrm>
                <a:off x="1706939" y="2501859"/>
                <a:ext cx="798628" cy="365760"/>
                <a:chOff x="9477853" y="3853373"/>
                <a:chExt cx="798628" cy="365760"/>
              </a:xfrm>
            </p:grpSpPr>
            <p:sp>
              <p:nvSpPr>
                <p:cNvPr id="40" name="矩形 39">
                  <a:extLst>
                    <a:ext uri="{FF2B5EF4-FFF2-40B4-BE49-F238E27FC236}">
                      <a16:creationId xmlns:a16="http://schemas.microsoft.com/office/drawing/2014/main" id="{C1B5AD96-9EFF-4C0A-A273-ED4E5CC32895}"/>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41" name="矩形 40">
                  <a:extLst>
                    <a:ext uri="{FF2B5EF4-FFF2-40B4-BE49-F238E27FC236}">
                      <a16:creationId xmlns:a16="http://schemas.microsoft.com/office/drawing/2014/main" id="{86F7D1E2-629E-4EB6-A9DB-6323BBC97CCB}"/>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0" name="组合 29">
                <a:extLst>
                  <a:ext uri="{FF2B5EF4-FFF2-40B4-BE49-F238E27FC236}">
                    <a16:creationId xmlns:a16="http://schemas.microsoft.com/office/drawing/2014/main" id="{81F1F3E8-3939-435F-90C2-BCDD4D464322}"/>
                  </a:ext>
                </a:extLst>
              </p:cNvPr>
              <p:cNvGrpSpPr/>
              <p:nvPr/>
            </p:nvGrpSpPr>
            <p:grpSpPr>
              <a:xfrm>
                <a:off x="1706939" y="2868470"/>
                <a:ext cx="798628" cy="365760"/>
                <a:chOff x="9477853" y="3853373"/>
                <a:chExt cx="798628" cy="365760"/>
              </a:xfrm>
            </p:grpSpPr>
            <p:sp>
              <p:nvSpPr>
                <p:cNvPr id="38" name="矩形 37">
                  <a:extLst>
                    <a:ext uri="{FF2B5EF4-FFF2-40B4-BE49-F238E27FC236}">
                      <a16:creationId xmlns:a16="http://schemas.microsoft.com/office/drawing/2014/main" id="{C5829CF6-6D81-4466-9E43-A033E38F7E66}"/>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39" name="矩形 38">
                  <a:extLst>
                    <a:ext uri="{FF2B5EF4-FFF2-40B4-BE49-F238E27FC236}">
                      <a16:creationId xmlns:a16="http://schemas.microsoft.com/office/drawing/2014/main" id="{415ADCB1-6C0D-4ACF-B8CB-3BD627D01F28}"/>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1" name="组合 30">
                <a:extLst>
                  <a:ext uri="{FF2B5EF4-FFF2-40B4-BE49-F238E27FC236}">
                    <a16:creationId xmlns:a16="http://schemas.microsoft.com/office/drawing/2014/main" id="{E1A4A411-3FC7-4CF2-B898-F74130617794}"/>
                  </a:ext>
                </a:extLst>
              </p:cNvPr>
              <p:cNvGrpSpPr/>
              <p:nvPr/>
            </p:nvGrpSpPr>
            <p:grpSpPr>
              <a:xfrm>
                <a:off x="1706939" y="3233379"/>
                <a:ext cx="798629" cy="365760"/>
                <a:chOff x="9477853" y="3853373"/>
                <a:chExt cx="798629" cy="365760"/>
              </a:xfrm>
            </p:grpSpPr>
            <p:sp>
              <p:nvSpPr>
                <p:cNvPr id="36" name="矩形 35">
                  <a:extLst>
                    <a:ext uri="{FF2B5EF4-FFF2-40B4-BE49-F238E27FC236}">
                      <a16:creationId xmlns:a16="http://schemas.microsoft.com/office/drawing/2014/main" id="{589EA9AF-D24F-4679-A550-92E5C4A8A2C7}"/>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C</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37" name="矩形 36">
                  <a:extLst>
                    <a:ext uri="{FF2B5EF4-FFF2-40B4-BE49-F238E27FC236}">
                      <a16:creationId xmlns:a16="http://schemas.microsoft.com/office/drawing/2014/main" id="{9B635E66-C819-4DE4-960F-6442833FDE61}"/>
                    </a:ext>
                  </a:extLst>
                </p:cNvPr>
                <p:cNvSpPr/>
                <p:nvPr/>
              </p:nvSpPr>
              <p:spPr>
                <a:xfrm>
                  <a:off x="9877167" y="3853373"/>
                  <a:ext cx="399315"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2" name="组合 31">
                <a:extLst>
                  <a:ext uri="{FF2B5EF4-FFF2-40B4-BE49-F238E27FC236}">
                    <a16:creationId xmlns:a16="http://schemas.microsoft.com/office/drawing/2014/main" id="{6BF82133-C49E-4001-9308-D4FBBCA4846D}"/>
                  </a:ext>
                </a:extLst>
              </p:cNvPr>
              <p:cNvGrpSpPr/>
              <p:nvPr/>
            </p:nvGrpSpPr>
            <p:grpSpPr>
              <a:xfrm>
                <a:off x="1706939" y="4135791"/>
                <a:ext cx="798630" cy="739136"/>
                <a:chOff x="9477853" y="3409142"/>
                <a:chExt cx="798630" cy="739136"/>
              </a:xfrm>
            </p:grpSpPr>
            <p:sp>
              <p:nvSpPr>
                <p:cNvPr id="33" name="矩形 32">
                  <a:extLst>
                    <a:ext uri="{FF2B5EF4-FFF2-40B4-BE49-F238E27FC236}">
                      <a16:creationId xmlns:a16="http://schemas.microsoft.com/office/drawing/2014/main" id="{E05F947C-C655-48AF-B53D-5AE273CC2F45}"/>
                    </a:ext>
                  </a:extLst>
                </p:cNvPr>
                <p:cNvSpPr/>
                <p:nvPr/>
              </p:nvSpPr>
              <p:spPr>
                <a:xfrm>
                  <a:off x="9477853" y="3409142"/>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Z</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34" name="矩形 33">
                  <a:extLst>
                    <a:ext uri="{FF2B5EF4-FFF2-40B4-BE49-F238E27FC236}">
                      <a16:creationId xmlns:a16="http://schemas.microsoft.com/office/drawing/2014/main" id="{025D507A-7F60-4187-BD87-7D275CE5CA8B}"/>
                    </a:ext>
                  </a:extLst>
                </p:cNvPr>
                <p:cNvSpPr/>
                <p:nvPr/>
              </p:nvSpPr>
              <p:spPr>
                <a:xfrm>
                  <a:off x="9877168" y="3409142"/>
                  <a:ext cx="399315"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35" name="矩形 34">
                  <a:extLst>
                    <a:ext uri="{FF2B5EF4-FFF2-40B4-BE49-F238E27FC236}">
                      <a16:creationId xmlns:a16="http://schemas.microsoft.com/office/drawing/2014/main" id="{BD4B17AF-909D-46E6-93D9-018C1BC8F4AE}"/>
                    </a:ext>
                  </a:extLst>
                </p:cNvPr>
                <p:cNvSpPr/>
                <p:nvPr/>
              </p:nvSpPr>
              <p:spPr>
                <a:xfrm>
                  <a:off x="9477853" y="3782518"/>
                  <a:ext cx="798629"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info</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grpSp>
        <p:cxnSp>
          <p:nvCxnSpPr>
            <p:cNvPr id="9" name="连接符: 曲线 8">
              <a:extLst>
                <a:ext uri="{FF2B5EF4-FFF2-40B4-BE49-F238E27FC236}">
                  <a16:creationId xmlns:a16="http://schemas.microsoft.com/office/drawing/2014/main" id="{E4DEC815-2DC8-4F7A-9727-9325672394FE}"/>
                </a:ext>
              </a:extLst>
            </p:cNvPr>
            <p:cNvCxnSpPr>
              <a:cxnSpLocks/>
            </p:cNvCxnSpPr>
            <p:nvPr/>
          </p:nvCxnSpPr>
          <p:spPr>
            <a:xfrm flipV="1">
              <a:off x="2683601" y="2514053"/>
              <a:ext cx="825093" cy="252885"/>
            </a:xfrm>
            <a:prstGeom prst="curvedConnector3">
              <a:avLst>
                <a:gd name="adj1" fmla="val 50000"/>
              </a:avLst>
            </a:prstGeom>
            <a:noFill/>
            <a:ln w="6350" cap="flat" cmpd="sng" algn="ctr">
              <a:solidFill>
                <a:srgbClr val="00B0F0"/>
              </a:solidFill>
              <a:prstDash val="solid"/>
              <a:miter lim="800000"/>
              <a:tailEnd type="triangle"/>
            </a:ln>
            <a:effectLst/>
          </p:spPr>
        </p:cxnSp>
        <p:grpSp>
          <p:nvGrpSpPr>
            <p:cNvPr id="10" name="组合 9">
              <a:extLst>
                <a:ext uri="{FF2B5EF4-FFF2-40B4-BE49-F238E27FC236}">
                  <a16:creationId xmlns:a16="http://schemas.microsoft.com/office/drawing/2014/main" id="{510E19F9-F31F-42ED-9D3E-040708AB2EAA}"/>
                </a:ext>
              </a:extLst>
            </p:cNvPr>
            <p:cNvGrpSpPr/>
            <p:nvPr/>
          </p:nvGrpSpPr>
          <p:grpSpPr>
            <a:xfrm>
              <a:off x="1549858" y="2195567"/>
              <a:ext cx="3552212" cy="1964780"/>
              <a:chOff x="-833930" y="2313761"/>
              <a:chExt cx="4543620" cy="2466781"/>
            </a:xfrm>
          </p:grpSpPr>
          <p:grpSp>
            <p:nvGrpSpPr>
              <p:cNvPr id="12" name="组合 11">
                <a:extLst>
                  <a:ext uri="{FF2B5EF4-FFF2-40B4-BE49-F238E27FC236}">
                    <a16:creationId xmlns:a16="http://schemas.microsoft.com/office/drawing/2014/main" id="{B78B6571-29D5-4F2B-9515-E5BDE04EF0A2}"/>
                  </a:ext>
                </a:extLst>
              </p:cNvPr>
              <p:cNvGrpSpPr/>
              <p:nvPr/>
            </p:nvGrpSpPr>
            <p:grpSpPr>
              <a:xfrm>
                <a:off x="1706939" y="2501859"/>
                <a:ext cx="798628" cy="365760"/>
                <a:chOff x="9477853" y="3853373"/>
                <a:chExt cx="798628" cy="365760"/>
              </a:xfrm>
            </p:grpSpPr>
            <p:sp>
              <p:nvSpPr>
                <p:cNvPr id="27" name="矩形 26">
                  <a:extLst>
                    <a:ext uri="{FF2B5EF4-FFF2-40B4-BE49-F238E27FC236}">
                      <a16:creationId xmlns:a16="http://schemas.microsoft.com/office/drawing/2014/main" id="{FA0A0580-A9D0-4DD6-B80C-97C135C20B1E}"/>
                    </a:ext>
                  </a:extLst>
                </p:cNvPr>
                <p:cNvSpPr/>
                <p:nvPr/>
              </p:nvSpPr>
              <p:spPr>
                <a:xfrm>
                  <a:off x="9477853" y="3853373"/>
                  <a:ext cx="399314"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8" name="矩形 27">
                  <a:extLst>
                    <a:ext uri="{FF2B5EF4-FFF2-40B4-BE49-F238E27FC236}">
                      <a16:creationId xmlns:a16="http://schemas.microsoft.com/office/drawing/2014/main" id="{F49D3682-FDE2-4E86-8ED1-031D15FEF063}"/>
                    </a:ext>
                  </a:extLst>
                </p:cNvPr>
                <p:cNvSpPr/>
                <p:nvPr/>
              </p:nvSpPr>
              <p:spPr>
                <a:xfrm>
                  <a:off x="9877167" y="3853373"/>
                  <a:ext cx="399314"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grpSp>
          <p:grpSp>
            <p:nvGrpSpPr>
              <p:cNvPr id="13" name="组合 12">
                <a:extLst>
                  <a:ext uri="{FF2B5EF4-FFF2-40B4-BE49-F238E27FC236}">
                    <a16:creationId xmlns:a16="http://schemas.microsoft.com/office/drawing/2014/main" id="{8B8EFA13-12A9-4436-BAAC-B3388AD3ECA1}"/>
                  </a:ext>
                </a:extLst>
              </p:cNvPr>
              <p:cNvGrpSpPr/>
              <p:nvPr/>
            </p:nvGrpSpPr>
            <p:grpSpPr>
              <a:xfrm>
                <a:off x="1706939" y="2868470"/>
                <a:ext cx="798628" cy="365760"/>
                <a:chOff x="9477853" y="3853373"/>
                <a:chExt cx="798628" cy="365760"/>
              </a:xfrm>
            </p:grpSpPr>
            <p:sp>
              <p:nvSpPr>
                <p:cNvPr id="25" name="矩形 24">
                  <a:extLst>
                    <a:ext uri="{FF2B5EF4-FFF2-40B4-BE49-F238E27FC236}">
                      <a16:creationId xmlns:a16="http://schemas.microsoft.com/office/drawing/2014/main" id="{D5D2DDCE-4165-4529-942D-2CDFB2B0E55F}"/>
                    </a:ext>
                  </a:extLst>
                </p:cNvPr>
                <p:cNvSpPr/>
                <p:nvPr/>
              </p:nvSpPr>
              <p:spPr>
                <a:xfrm>
                  <a:off x="9477853" y="3853373"/>
                  <a:ext cx="399314"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6" name="矩形 25">
                  <a:extLst>
                    <a:ext uri="{FF2B5EF4-FFF2-40B4-BE49-F238E27FC236}">
                      <a16:creationId xmlns:a16="http://schemas.microsoft.com/office/drawing/2014/main" id="{270E0390-33BB-4D2F-A07A-4297B95B6430}"/>
                    </a:ext>
                  </a:extLst>
                </p:cNvPr>
                <p:cNvSpPr/>
                <p:nvPr/>
              </p:nvSpPr>
              <p:spPr>
                <a:xfrm>
                  <a:off x="9877167" y="3853373"/>
                  <a:ext cx="399314"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grpSp>
          <p:grpSp>
            <p:nvGrpSpPr>
              <p:cNvPr id="14" name="组合 13">
                <a:extLst>
                  <a:ext uri="{FF2B5EF4-FFF2-40B4-BE49-F238E27FC236}">
                    <a16:creationId xmlns:a16="http://schemas.microsoft.com/office/drawing/2014/main" id="{0835729C-6210-4A19-87C5-57C393698E5D}"/>
                  </a:ext>
                </a:extLst>
              </p:cNvPr>
              <p:cNvGrpSpPr/>
              <p:nvPr/>
            </p:nvGrpSpPr>
            <p:grpSpPr>
              <a:xfrm>
                <a:off x="1706939" y="3233379"/>
                <a:ext cx="798628" cy="365760"/>
                <a:chOff x="9477853" y="3853373"/>
                <a:chExt cx="798628" cy="365760"/>
              </a:xfrm>
            </p:grpSpPr>
            <p:sp>
              <p:nvSpPr>
                <p:cNvPr id="23" name="矩形 22">
                  <a:extLst>
                    <a:ext uri="{FF2B5EF4-FFF2-40B4-BE49-F238E27FC236}">
                      <a16:creationId xmlns:a16="http://schemas.microsoft.com/office/drawing/2014/main" id="{8B83C1EB-F9F4-4488-BA23-591ABA9830AD}"/>
                    </a:ext>
                  </a:extLst>
                </p:cNvPr>
                <p:cNvSpPr/>
                <p:nvPr/>
              </p:nvSpPr>
              <p:spPr>
                <a:xfrm>
                  <a:off x="9477853" y="3853373"/>
                  <a:ext cx="399314"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C</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4" name="矩形 23">
                  <a:extLst>
                    <a:ext uri="{FF2B5EF4-FFF2-40B4-BE49-F238E27FC236}">
                      <a16:creationId xmlns:a16="http://schemas.microsoft.com/office/drawing/2014/main" id="{7D3B2F19-413D-4EE1-B773-ACAD01E6F29D}"/>
                    </a:ext>
                  </a:extLst>
                </p:cNvPr>
                <p:cNvSpPr/>
                <p:nvPr/>
              </p:nvSpPr>
              <p:spPr>
                <a:xfrm>
                  <a:off x="9877167" y="3853373"/>
                  <a:ext cx="399314"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grpSp>
          <p:grpSp>
            <p:nvGrpSpPr>
              <p:cNvPr id="15" name="组合 14">
                <a:extLst>
                  <a:ext uri="{FF2B5EF4-FFF2-40B4-BE49-F238E27FC236}">
                    <a16:creationId xmlns:a16="http://schemas.microsoft.com/office/drawing/2014/main" id="{785C0843-1232-45E6-9BC0-7F288A87BD58}"/>
                  </a:ext>
                </a:extLst>
              </p:cNvPr>
              <p:cNvGrpSpPr/>
              <p:nvPr/>
            </p:nvGrpSpPr>
            <p:grpSpPr>
              <a:xfrm>
                <a:off x="-833930" y="2313761"/>
                <a:ext cx="4543620" cy="2466781"/>
                <a:chOff x="6936984" y="1587112"/>
                <a:chExt cx="4543620" cy="2466781"/>
              </a:xfrm>
            </p:grpSpPr>
            <p:sp>
              <p:nvSpPr>
                <p:cNvPr id="16" name="矩形 15">
                  <a:extLst>
                    <a:ext uri="{FF2B5EF4-FFF2-40B4-BE49-F238E27FC236}">
                      <a16:creationId xmlns:a16="http://schemas.microsoft.com/office/drawing/2014/main" id="{AF898A45-B0A8-4855-87CB-3F7CB54E577E}"/>
                    </a:ext>
                  </a:extLst>
                </p:cNvPr>
                <p:cNvSpPr/>
                <p:nvPr/>
              </p:nvSpPr>
              <p:spPr>
                <a:xfrm>
                  <a:off x="9477854" y="3314758"/>
                  <a:ext cx="399315"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Z</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7" name="矩形 16">
                  <a:extLst>
                    <a:ext uri="{FF2B5EF4-FFF2-40B4-BE49-F238E27FC236}">
                      <a16:creationId xmlns:a16="http://schemas.microsoft.com/office/drawing/2014/main" id="{424ACDC8-3728-401E-A601-BAF3A99FEDE8}"/>
                    </a:ext>
                  </a:extLst>
                </p:cNvPr>
                <p:cNvSpPr/>
                <p:nvPr/>
              </p:nvSpPr>
              <p:spPr>
                <a:xfrm>
                  <a:off x="9877168" y="3314758"/>
                  <a:ext cx="399315"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18" name="矩形 17">
                  <a:extLst>
                    <a:ext uri="{FF2B5EF4-FFF2-40B4-BE49-F238E27FC236}">
                      <a16:creationId xmlns:a16="http://schemas.microsoft.com/office/drawing/2014/main" id="{3160A418-75D0-4913-A401-4E7E66B0A902}"/>
                    </a:ext>
                  </a:extLst>
                </p:cNvPr>
                <p:cNvSpPr/>
                <p:nvPr/>
              </p:nvSpPr>
              <p:spPr>
                <a:xfrm>
                  <a:off x="9477854" y="3688133"/>
                  <a:ext cx="798629" cy="365760"/>
                </a:xfrm>
                <a:prstGeom prst="rect">
                  <a:avLst/>
                </a:prstGeom>
                <a:solidFill>
                  <a:srgbClr val="ED7D31">
                    <a:lumMod val="20000"/>
                    <a:lumOff val="80000"/>
                  </a:srgbClr>
                </a:solidFill>
                <a:ln w="6350" cap="flat" cmpd="sng" algn="ctr">
                  <a:solidFill>
                    <a:srgbClr val="954F7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info</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9" name="矩形 18">
                  <a:extLst>
                    <a:ext uri="{FF2B5EF4-FFF2-40B4-BE49-F238E27FC236}">
                      <a16:creationId xmlns:a16="http://schemas.microsoft.com/office/drawing/2014/main" id="{9C1C9427-908C-4304-9FD7-24E24D35BA8F}"/>
                    </a:ext>
                  </a:extLst>
                </p:cNvPr>
                <p:cNvSpPr/>
                <p:nvPr/>
              </p:nvSpPr>
              <p:spPr>
                <a:xfrm>
                  <a:off x="8802352" y="1635235"/>
                  <a:ext cx="798629"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0" name="矩形 19">
                  <a:extLst>
                    <a:ext uri="{FF2B5EF4-FFF2-40B4-BE49-F238E27FC236}">
                      <a16:creationId xmlns:a16="http://schemas.microsoft.com/office/drawing/2014/main" id="{45B355F7-5D05-4AE5-944A-03B218E591B3}"/>
                    </a:ext>
                  </a:extLst>
                </p:cNvPr>
                <p:cNvSpPr/>
                <p:nvPr/>
              </p:nvSpPr>
              <p:spPr>
                <a:xfrm>
                  <a:off x="7020243" y="1587112"/>
                  <a:ext cx="798629"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1" name="矩形 20">
                  <a:extLst>
                    <a:ext uri="{FF2B5EF4-FFF2-40B4-BE49-F238E27FC236}">
                      <a16:creationId xmlns:a16="http://schemas.microsoft.com/office/drawing/2014/main" id="{8BF5EF11-3505-48D9-9269-1ECDD13C3559}"/>
                    </a:ext>
                  </a:extLst>
                </p:cNvPr>
                <p:cNvSpPr/>
                <p:nvPr/>
              </p:nvSpPr>
              <p:spPr>
                <a:xfrm>
                  <a:off x="10681975" y="2070911"/>
                  <a:ext cx="798629"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ABC</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2" name="矩形 21">
                  <a:extLst>
                    <a:ext uri="{FF2B5EF4-FFF2-40B4-BE49-F238E27FC236}">
                      <a16:creationId xmlns:a16="http://schemas.microsoft.com/office/drawing/2014/main" id="{A03869F3-A4BF-4116-9730-A04FC35443D0}"/>
                    </a:ext>
                  </a:extLst>
                </p:cNvPr>
                <p:cNvSpPr/>
                <p:nvPr/>
              </p:nvSpPr>
              <p:spPr>
                <a:xfrm>
                  <a:off x="6936984" y="3449942"/>
                  <a:ext cx="798629"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grpSp>
        <p:cxnSp>
          <p:nvCxnSpPr>
            <p:cNvPr id="11" name="连接符: 曲线 10">
              <a:extLst>
                <a:ext uri="{FF2B5EF4-FFF2-40B4-BE49-F238E27FC236}">
                  <a16:creationId xmlns:a16="http://schemas.microsoft.com/office/drawing/2014/main" id="{5D77E62F-38DB-42B2-B822-1E487EEF4C16}"/>
                </a:ext>
              </a:extLst>
            </p:cNvPr>
            <p:cNvCxnSpPr>
              <a:cxnSpLocks/>
            </p:cNvCxnSpPr>
            <p:nvPr/>
          </p:nvCxnSpPr>
          <p:spPr>
            <a:xfrm flipV="1">
              <a:off x="4018462" y="2893465"/>
              <a:ext cx="1020601" cy="163604"/>
            </a:xfrm>
            <a:prstGeom prst="curvedConnector3">
              <a:avLst>
                <a:gd name="adj1" fmla="val 50000"/>
              </a:avLst>
            </a:prstGeom>
            <a:noFill/>
            <a:ln w="6350" cap="flat" cmpd="sng" algn="ctr">
              <a:solidFill>
                <a:srgbClr val="ED7D31"/>
              </a:solidFill>
              <a:prstDash val="solid"/>
              <a:miter lim="800000"/>
              <a:tailEnd type="triangle"/>
            </a:ln>
            <a:effectLst/>
          </p:spPr>
        </p:cxnSp>
      </p:grpSp>
      <p:sp>
        <p:nvSpPr>
          <p:cNvPr id="58" name="卷形: 垂直 57">
            <a:extLst>
              <a:ext uri="{FF2B5EF4-FFF2-40B4-BE49-F238E27FC236}">
                <a16:creationId xmlns:a16="http://schemas.microsoft.com/office/drawing/2014/main" id="{EC85E90D-268B-4091-89DA-5337E4147FBC}"/>
              </a:ext>
            </a:extLst>
          </p:cNvPr>
          <p:cNvSpPr/>
          <p:nvPr/>
        </p:nvSpPr>
        <p:spPr bwMode="auto">
          <a:xfrm>
            <a:off x="4640364" y="1999914"/>
            <a:ext cx="4235044" cy="4649083"/>
          </a:xfrm>
          <a:prstGeom prst="verticalScroll">
            <a:avLst>
              <a:gd name="adj" fmla="val 2614"/>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90000"/>
              </a:lnSpc>
              <a:spcBef>
                <a:spcPct val="0"/>
              </a:spcBef>
              <a:spcAft>
                <a:spcPct val="0"/>
              </a:spcAft>
              <a:buClrTx/>
              <a:buSzTx/>
              <a:buFontTx/>
              <a:buNone/>
              <a:tabLst>
                <a:tab pos="444500"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struct </a:t>
            </a:r>
            <a:r>
              <a:rPr kumimoji="0" lang="en-US" altLang="zh-CN" sz="20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book_tree</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char info[1000]; </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struct </a:t>
            </a:r>
            <a:r>
              <a:rPr kumimoji="0" lang="en-US" altLang="zh-CN" sz="20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book_tree</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*next[26];</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book_tree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*head;  ......</a:t>
            </a:r>
          </a:p>
          <a:p>
            <a:pPr marL="0" marR="0" lvl="1" indent="0" defTabSz="914400" eaLnBrk="0" fontAlgn="base" latinLnBrk="0" hangingPunct="0">
              <a:lnSpc>
                <a:spcPct val="90000"/>
              </a:lnSpc>
              <a:spcBef>
                <a:spcPct val="0"/>
              </a:spcBef>
              <a:spcAft>
                <a:spcPct val="0"/>
              </a:spcAft>
              <a:buClrTx/>
              <a:buSzTx/>
              <a:buFontTx/>
              <a:buNone/>
              <a:tabLst>
                <a:tab pos="444500" algn="l"/>
              </a:tabLst>
              <a:defRPr/>
            </a:pP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char * lookup(struct </a:t>
            </a:r>
            <a:r>
              <a:rPr kumimoji="0" lang="en-US" altLang="zh-CN" sz="2000" b="0" i="0" u="none" strike="noStrike" kern="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book_tree</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*p,    </a:t>
            </a:r>
          </a:p>
          <a:p>
            <a:pPr marL="0" marR="0" lvl="1" indent="0" defTabSz="914400" eaLnBrk="0" fontAlgn="base" latinLnBrk="0" hangingPunct="0">
              <a:lnSpc>
                <a:spcPct val="90000"/>
              </a:lnSpc>
              <a:spcBef>
                <a:spcPct val="0"/>
              </a:spcBef>
              <a:spcAft>
                <a:spcPct val="0"/>
              </a:spcAft>
              <a:buClrTx/>
              <a:buSzTx/>
              <a:buFontTx/>
              <a:buNone/>
              <a:tabLst>
                <a:tab pos="444500" algn="l"/>
              </a:tabLst>
              <a:defRPr/>
            </a:pPr>
            <a:r>
              <a:rPr lang="en-US" altLang="zh-CN" sz="2000" kern="0" dirty="0">
                <a:solidFill>
                  <a:srgbClr val="7030A0"/>
                </a:solidFill>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char *</a:t>
            </a:r>
            <a:r>
              <a:rPr kumimoji="0" lang="en-US" altLang="zh-CN" sz="2000" b="0" i="0" u="none" strike="noStrike" kern="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bookname</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if (*</a:t>
            </a:r>
            <a:r>
              <a:rPr kumimoji="0" lang="en-US" altLang="zh-CN" sz="2000" b="0" i="0" u="none" strike="noStrike" kern="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bookname</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==‘\0’) </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lang="en-US" altLang="zh-CN" sz="2000" kern="0" dirty="0">
                <a:solidFill>
                  <a:srgbClr val="7030A0"/>
                </a:solidFill>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return(p-&gt;info);</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int c=*</a:t>
            </a:r>
            <a:r>
              <a:rPr kumimoji="0" lang="en-US" altLang="zh-CN" sz="2000" b="0" i="0" u="none" strike="noStrike" kern="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bookname</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a:t>
            </a:r>
            <a:r>
              <a:rPr kumimoji="0" lang="zh-CN" altLang="en-US"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t>
            </a:r>
            <a:endPar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endParaRP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if (p-&gt;next[c]==NULL) 			return(error);</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return lookup(p-&gt;next[</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lang="en-US" altLang="zh-CN" sz="2000" kern="0" dirty="0">
                <a:solidFill>
                  <a:srgbClr val="7030A0"/>
                </a:solidFill>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bookname</a:t>
            </a: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 bookname+1); </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lookup(head, "ABC");</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5223559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D1A32C-84FE-4438-8B5A-43CDDBC3CBC4}"/>
              </a:ext>
            </a:extLst>
          </p:cNvPr>
          <p:cNvSpPr>
            <a:spLocks noGrp="1"/>
          </p:cNvSpPr>
          <p:nvPr>
            <p:ph type="title"/>
          </p:nvPr>
        </p:nvSpPr>
        <p:spPr/>
        <p:txBody>
          <a:bodyPr/>
          <a:lstStyle/>
          <a:p>
            <a:r>
              <a:rPr lang="zh-CN" altLang="en-US" dirty="0"/>
              <a:t>复杂构造数据类型（例二）</a:t>
            </a:r>
          </a:p>
        </p:txBody>
      </p:sp>
      <p:sp>
        <p:nvSpPr>
          <p:cNvPr id="3" name="内容占位符 2">
            <a:extLst>
              <a:ext uri="{FF2B5EF4-FFF2-40B4-BE49-F238E27FC236}">
                <a16:creationId xmlns:a16="http://schemas.microsoft.com/office/drawing/2014/main" id="{EEA2291A-CF54-412C-A43E-32C76B5D646B}"/>
              </a:ext>
            </a:extLst>
          </p:cNvPr>
          <p:cNvSpPr>
            <a:spLocks noGrp="1"/>
          </p:cNvSpPr>
          <p:nvPr>
            <p:ph idx="1"/>
          </p:nvPr>
        </p:nvSpPr>
        <p:spPr/>
        <p:txBody>
          <a:bodyPr/>
          <a:lstStyle/>
          <a:p>
            <a:pPr lvl="0"/>
            <a:r>
              <a:rPr lang="zh-CN" altLang="en-US" dirty="0">
                <a:solidFill>
                  <a:prstClr val="black"/>
                </a:solidFill>
              </a:rPr>
              <a:t>为一个图书馆的藏书建立一个按书名检索的系统。</a:t>
            </a:r>
            <a:endParaRPr lang="en-US" altLang="zh-CN" dirty="0">
              <a:solidFill>
                <a:srgbClr val="0070C0"/>
              </a:solidFill>
            </a:endParaRPr>
          </a:p>
          <a:p>
            <a:pPr lvl="1"/>
            <a:r>
              <a:rPr lang="zh-CN" altLang="en-US" sz="2000" dirty="0">
                <a:solidFill>
                  <a:prstClr val="black"/>
                </a:solidFill>
              </a:rPr>
              <a:t>建立一个书目的数据结构</a:t>
            </a:r>
            <a:endParaRPr lang="en-US" altLang="zh-CN" sz="2000" dirty="0">
              <a:solidFill>
                <a:prstClr val="black"/>
              </a:solidFill>
            </a:endParaRPr>
          </a:p>
          <a:p>
            <a:pPr lvl="1"/>
            <a:r>
              <a:rPr lang="zh-CN" altLang="en-US" sz="2000" dirty="0">
                <a:solidFill>
                  <a:prstClr val="black"/>
                </a:solidFill>
              </a:rPr>
              <a:t>重名书籍的处理：将</a:t>
            </a:r>
            <a:r>
              <a:rPr lang="en-US" altLang="zh-CN" sz="2000" dirty="0">
                <a:solidFill>
                  <a:prstClr val="black"/>
                </a:solidFill>
              </a:rPr>
              <a:t>info</a:t>
            </a:r>
            <a:r>
              <a:rPr lang="zh-CN" altLang="en-US" sz="2000" dirty="0">
                <a:solidFill>
                  <a:prstClr val="black"/>
                </a:solidFill>
              </a:rPr>
              <a:t>部分扩展为一个链表</a:t>
            </a:r>
          </a:p>
          <a:p>
            <a:endParaRPr lang="zh-CN" altLang="en-US" dirty="0"/>
          </a:p>
        </p:txBody>
      </p:sp>
      <p:grpSp>
        <p:nvGrpSpPr>
          <p:cNvPr id="4" name="组合 3">
            <a:extLst>
              <a:ext uri="{FF2B5EF4-FFF2-40B4-BE49-F238E27FC236}">
                <a16:creationId xmlns:a16="http://schemas.microsoft.com/office/drawing/2014/main" id="{DF8861E4-688E-415A-BF21-CB02963F9A7F}"/>
              </a:ext>
            </a:extLst>
          </p:cNvPr>
          <p:cNvGrpSpPr/>
          <p:nvPr/>
        </p:nvGrpSpPr>
        <p:grpSpPr>
          <a:xfrm>
            <a:off x="301625" y="3105775"/>
            <a:ext cx="4384204" cy="3394357"/>
            <a:chOff x="997510" y="2648143"/>
            <a:chExt cx="4384204" cy="3394357"/>
          </a:xfrm>
        </p:grpSpPr>
        <p:grpSp>
          <p:nvGrpSpPr>
            <p:cNvPr id="5" name="组合 4">
              <a:extLst>
                <a:ext uri="{FF2B5EF4-FFF2-40B4-BE49-F238E27FC236}">
                  <a16:creationId xmlns:a16="http://schemas.microsoft.com/office/drawing/2014/main" id="{866D7852-1E87-43D6-AFB5-02693A4EC78F}"/>
                </a:ext>
              </a:extLst>
            </p:cNvPr>
            <p:cNvGrpSpPr/>
            <p:nvPr/>
          </p:nvGrpSpPr>
          <p:grpSpPr>
            <a:xfrm>
              <a:off x="1054971" y="2832175"/>
              <a:ext cx="624369" cy="291326"/>
              <a:chOff x="9477853" y="3853373"/>
              <a:chExt cx="798628" cy="365760"/>
            </a:xfrm>
          </p:grpSpPr>
          <p:sp>
            <p:nvSpPr>
              <p:cNvPr id="61" name="矩形 60">
                <a:extLst>
                  <a:ext uri="{FF2B5EF4-FFF2-40B4-BE49-F238E27FC236}">
                    <a16:creationId xmlns:a16="http://schemas.microsoft.com/office/drawing/2014/main" id="{75C0EF6D-8C74-448C-B26B-1FE89ED42E39}"/>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62" name="矩形 61">
                <a:extLst>
                  <a:ext uri="{FF2B5EF4-FFF2-40B4-BE49-F238E27FC236}">
                    <a16:creationId xmlns:a16="http://schemas.microsoft.com/office/drawing/2014/main" id="{949147EA-6F29-43EC-A755-ACDB41AA9F32}"/>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 name="组合 5">
              <a:extLst>
                <a:ext uri="{FF2B5EF4-FFF2-40B4-BE49-F238E27FC236}">
                  <a16:creationId xmlns:a16="http://schemas.microsoft.com/office/drawing/2014/main" id="{8CF7E443-5E3B-425B-B80A-DA7C6280140E}"/>
                </a:ext>
              </a:extLst>
            </p:cNvPr>
            <p:cNvGrpSpPr/>
            <p:nvPr/>
          </p:nvGrpSpPr>
          <p:grpSpPr>
            <a:xfrm>
              <a:off x="1054971" y="3124179"/>
              <a:ext cx="624369" cy="291326"/>
              <a:chOff x="9477853" y="3853373"/>
              <a:chExt cx="798628" cy="365760"/>
            </a:xfrm>
          </p:grpSpPr>
          <p:sp>
            <p:nvSpPr>
              <p:cNvPr id="59" name="矩形 58">
                <a:extLst>
                  <a:ext uri="{FF2B5EF4-FFF2-40B4-BE49-F238E27FC236}">
                    <a16:creationId xmlns:a16="http://schemas.microsoft.com/office/drawing/2014/main" id="{5937BFD4-63D0-4CA4-BC26-A9EE8D558115}"/>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60" name="矩形 59">
                <a:extLst>
                  <a:ext uri="{FF2B5EF4-FFF2-40B4-BE49-F238E27FC236}">
                    <a16:creationId xmlns:a16="http://schemas.microsoft.com/office/drawing/2014/main" id="{6EDDD83F-0B75-4685-A0C9-FB041E081097}"/>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7" name="组合 6">
              <a:extLst>
                <a:ext uri="{FF2B5EF4-FFF2-40B4-BE49-F238E27FC236}">
                  <a16:creationId xmlns:a16="http://schemas.microsoft.com/office/drawing/2014/main" id="{9BD03962-C655-4996-AC08-C0C74AE0E051}"/>
                </a:ext>
              </a:extLst>
            </p:cNvPr>
            <p:cNvGrpSpPr/>
            <p:nvPr/>
          </p:nvGrpSpPr>
          <p:grpSpPr>
            <a:xfrm>
              <a:off x="1054971" y="3414827"/>
              <a:ext cx="3292272" cy="845289"/>
              <a:chOff x="9477853" y="3853373"/>
              <a:chExt cx="4211132" cy="1061260"/>
            </a:xfrm>
          </p:grpSpPr>
          <p:sp>
            <p:nvSpPr>
              <p:cNvPr id="54" name="矩形 53">
                <a:extLst>
                  <a:ext uri="{FF2B5EF4-FFF2-40B4-BE49-F238E27FC236}">
                    <a16:creationId xmlns:a16="http://schemas.microsoft.com/office/drawing/2014/main" id="{11DB8BF7-AD94-4CFE-AF70-E51806426CBE}"/>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C</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5" name="矩形 54">
                <a:extLst>
                  <a:ext uri="{FF2B5EF4-FFF2-40B4-BE49-F238E27FC236}">
                    <a16:creationId xmlns:a16="http://schemas.microsoft.com/office/drawing/2014/main" id="{88428BA7-6961-445D-8666-999C1BAE57DE}"/>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6" name="矩形 55">
                <a:extLst>
                  <a:ext uri="{FF2B5EF4-FFF2-40B4-BE49-F238E27FC236}">
                    <a16:creationId xmlns:a16="http://schemas.microsoft.com/office/drawing/2014/main" id="{5F90230F-D821-45D9-8F7E-31B6C084D63B}"/>
                  </a:ext>
                </a:extLst>
              </p:cNvPr>
              <p:cNvSpPr/>
              <p:nvPr/>
            </p:nvSpPr>
            <p:spPr>
              <a:xfrm>
                <a:off x="9677510" y="4548873"/>
                <a:ext cx="399315"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7" name="矩形 56">
                <a:extLst>
                  <a:ext uri="{FF2B5EF4-FFF2-40B4-BE49-F238E27FC236}">
                    <a16:creationId xmlns:a16="http://schemas.microsoft.com/office/drawing/2014/main" id="{6E5DFCDF-1E49-4124-84A2-16320A078C5E}"/>
                  </a:ext>
                </a:extLst>
              </p:cNvPr>
              <p:cNvSpPr/>
              <p:nvPr/>
            </p:nvSpPr>
            <p:spPr>
              <a:xfrm>
                <a:off x="11545873" y="4295642"/>
                <a:ext cx="399315"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8" name="矩形 57">
                <a:extLst>
                  <a:ext uri="{FF2B5EF4-FFF2-40B4-BE49-F238E27FC236}">
                    <a16:creationId xmlns:a16="http://schemas.microsoft.com/office/drawing/2014/main" id="{E5364853-E44E-4504-88D4-74BBF68C28B0}"/>
                  </a:ext>
                </a:extLst>
              </p:cNvPr>
              <p:cNvSpPr/>
              <p:nvPr/>
            </p:nvSpPr>
            <p:spPr>
              <a:xfrm>
                <a:off x="13289670" y="4327112"/>
                <a:ext cx="399315" cy="365760"/>
              </a:xfrm>
              <a:prstGeom prst="rect">
                <a:avLst/>
              </a:prstGeom>
              <a:no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sp>
          <p:nvSpPr>
            <p:cNvPr id="8" name="矩形 7">
              <a:extLst>
                <a:ext uri="{FF2B5EF4-FFF2-40B4-BE49-F238E27FC236}">
                  <a16:creationId xmlns:a16="http://schemas.microsoft.com/office/drawing/2014/main" id="{DF2C1F33-0F31-43F7-BC98-C082B985BE92}"/>
                </a:ext>
              </a:extLst>
            </p:cNvPr>
            <p:cNvSpPr/>
            <p:nvPr/>
          </p:nvSpPr>
          <p:spPr>
            <a:xfrm>
              <a:off x="1054971" y="4487422"/>
              <a:ext cx="312185" cy="291326"/>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Z</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9" name="矩形 8">
              <a:extLst>
                <a:ext uri="{FF2B5EF4-FFF2-40B4-BE49-F238E27FC236}">
                  <a16:creationId xmlns:a16="http://schemas.microsoft.com/office/drawing/2014/main" id="{E6199E46-235F-4794-B14C-691EB762E242}"/>
                </a:ext>
              </a:extLst>
            </p:cNvPr>
            <p:cNvSpPr/>
            <p:nvPr/>
          </p:nvSpPr>
          <p:spPr>
            <a:xfrm>
              <a:off x="1367156" y="4487422"/>
              <a:ext cx="312185" cy="291326"/>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0" name="矩形 9">
              <a:extLst>
                <a:ext uri="{FF2B5EF4-FFF2-40B4-BE49-F238E27FC236}">
                  <a16:creationId xmlns:a16="http://schemas.microsoft.com/office/drawing/2014/main" id="{5B06A39B-1823-4093-9226-5F5FAE9CCF63}"/>
                </a:ext>
              </a:extLst>
            </p:cNvPr>
            <p:cNvSpPr/>
            <p:nvPr/>
          </p:nvSpPr>
          <p:spPr>
            <a:xfrm>
              <a:off x="1054971" y="4784814"/>
              <a:ext cx="624370" cy="291326"/>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1" name="矩形 10">
              <a:extLst>
                <a:ext uri="{FF2B5EF4-FFF2-40B4-BE49-F238E27FC236}">
                  <a16:creationId xmlns:a16="http://schemas.microsoft.com/office/drawing/2014/main" id="{A3564004-D537-4961-AFC1-3CF27C4E9DA1}"/>
                </a:ext>
              </a:extLst>
            </p:cNvPr>
            <p:cNvSpPr/>
            <p:nvPr/>
          </p:nvSpPr>
          <p:spPr>
            <a:xfrm>
              <a:off x="997510" y="5466220"/>
              <a:ext cx="624370" cy="291326"/>
            </a:xfrm>
            <a:prstGeom prst="rect">
              <a:avLst/>
            </a:prstGeom>
            <a:solidFill>
              <a:srgbClr val="ED7D31">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info</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12" name="矩形 11">
              <a:extLst>
                <a:ext uri="{FF2B5EF4-FFF2-40B4-BE49-F238E27FC236}">
                  <a16:creationId xmlns:a16="http://schemas.microsoft.com/office/drawing/2014/main" id="{2E577095-91F8-4117-9A5C-AED30D2B3AB4}"/>
                </a:ext>
              </a:extLst>
            </p:cNvPr>
            <p:cNvSpPr/>
            <p:nvPr/>
          </p:nvSpPr>
          <p:spPr>
            <a:xfrm>
              <a:off x="1626473" y="5466220"/>
              <a:ext cx="312185" cy="291326"/>
            </a:xfrm>
            <a:prstGeom prst="rect">
              <a:avLst/>
            </a:prstGeom>
            <a:solidFill>
              <a:srgbClr val="ED7D31">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cxnSp>
          <p:nvCxnSpPr>
            <p:cNvPr id="13" name="连接符: 曲线 12">
              <a:extLst>
                <a:ext uri="{FF2B5EF4-FFF2-40B4-BE49-F238E27FC236}">
                  <a16:creationId xmlns:a16="http://schemas.microsoft.com/office/drawing/2014/main" id="{02BBCB6B-E4E0-449B-A81C-7A061801C95F}"/>
                </a:ext>
              </a:extLst>
            </p:cNvPr>
            <p:cNvCxnSpPr>
              <a:cxnSpLocks/>
            </p:cNvCxnSpPr>
            <p:nvPr/>
          </p:nvCxnSpPr>
          <p:spPr>
            <a:xfrm flipV="1">
              <a:off x="1523250" y="2812781"/>
              <a:ext cx="973362" cy="157809"/>
            </a:xfrm>
            <a:prstGeom prst="curvedConnector3">
              <a:avLst>
                <a:gd name="adj1" fmla="val 50000"/>
              </a:avLst>
            </a:prstGeom>
            <a:noFill/>
            <a:ln w="6350" cap="flat" cmpd="sng" algn="ctr">
              <a:solidFill>
                <a:srgbClr val="00B0F0"/>
              </a:solidFill>
              <a:prstDash val="solid"/>
              <a:miter lim="800000"/>
              <a:tailEnd type="triangle"/>
            </a:ln>
            <a:effectLst/>
          </p:spPr>
        </p:cxnSp>
        <p:cxnSp>
          <p:nvCxnSpPr>
            <p:cNvPr id="14" name="连接符: 曲线 13">
              <a:extLst>
                <a:ext uri="{FF2B5EF4-FFF2-40B4-BE49-F238E27FC236}">
                  <a16:creationId xmlns:a16="http://schemas.microsoft.com/office/drawing/2014/main" id="{D9B04958-3FBF-4EFC-91EF-5D43BB9F6A79}"/>
                </a:ext>
              </a:extLst>
            </p:cNvPr>
            <p:cNvCxnSpPr>
              <a:cxnSpLocks/>
            </p:cNvCxnSpPr>
            <p:nvPr/>
          </p:nvCxnSpPr>
          <p:spPr>
            <a:xfrm rot="16200000" flipH="1">
              <a:off x="888051" y="3902799"/>
              <a:ext cx="2262807" cy="992414"/>
            </a:xfrm>
            <a:prstGeom prst="curvedConnector3">
              <a:avLst>
                <a:gd name="adj1" fmla="val 50000"/>
              </a:avLst>
            </a:prstGeom>
            <a:noFill/>
            <a:ln w="6350" cap="flat" cmpd="sng" algn="ctr">
              <a:solidFill>
                <a:srgbClr val="00B0F0"/>
              </a:solidFill>
              <a:prstDash val="solid"/>
              <a:miter lim="800000"/>
              <a:tailEnd type="triangle"/>
            </a:ln>
            <a:effectLst/>
          </p:spPr>
        </p:cxnSp>
        <p:grpSp>
          <p:nvGrpSpPr>
            <p:cNvPr id="15" name="组合 14">
              <a:extLst>
                <a:ext uri="{FF2B5EF4-FFF2-40B4-BE49-F238E27FC236}">
                  <a16:creationId xmlns:a16="http://schemas.microsoft.com/office/drawing/2014/main" id="{1BCA9A1C-72BB-452E-BFEF-E6CBAB7BBB5F}"/>
                </a:ext>
              </a:extLst>
            </p:cNvPr>
            <p:cNvGrpSpPr/>
            <p:nvPr/>
          </p:nvGrpSpPr>
          <p:grpSpPr>
            <a:xfrm>
              <a:off x="2520255" y="2648143"/>
              <a:ext cx="624370" cy="2243965"/>
              <a:chOff x="1706939" y="2501859"/>
              <a:chExt cx="798629" cy="2817299"/>
            </a:xfrm>
          </p:grpSpPr>
          <p:grpSp>
            <p:nvGrpSpPr>
              <p:cNvPr id="41" name="组合 40">
                <a:extLst>
                  <a:ext uri="{FF2B5EF4-FFF2-40B4-BE49-F238E27FC236}">
                    <a16:creationId xmlns:a16="http://schemas.microsoft.com/office/drawing/2014/main" id="{2B6701E9-9B81-46E4-86D3-BE84B21974A4}"/>
                  </a:ext>
                </a:extLst>
              </p:cNvPr>
              <p:cNvGrpSpPr/>
              <p:nvPr/>
            </p:nvGrpSpPr>
            <p:grpSpPr>
              <a:xfrm>
                <a:off x="1706939" y="2501859"/>
                <a:ext cx="798628" cy="365760"/>
                <a:chOff x="9477853" y="3853373"/>
                <a:chExt cx="798628" cy="365760"/>
              </a:xfrm>
            </p:grpSpPr>
            <p:sp>
              <p:nvSpPr>
                <p:cNvPr id="52" name="矩形 51">
                  <a:extLst>
                    <a:ext uri="{FF2B5EF4-FFF2-40B4-BE49-F238E27FC236}">
                      <a16:creationId xmlns:a16="http://schemas.microsoft.com/office/drawing/2014/main" id="{3EB6B57E-0590-4D1A-AFB1-4746CBC85B61}"/>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3" name="矩形 52">
                  <a:extLst>
                    <a:ext uri="{FF2B5EF4-FFF2-40B4-BE49-F238E27FC236}">
                      <a16:creationId xmlns:a16="http://schemas.microsoft.com/office/drawing/2014/main" id="{0E76AB84-87A6-4C14-8C1D-5AE9FE654A16}"/>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2" name="组合 41">
                <a:extLst>
                  <a:ext uri="{FF2B5EF4-FFF2-40B4-BE49-F238E27FC236}">
                    <a16:creationId xmlns:a16="http://schemas.microsoft.com/office/drawing/2014/main" id="{F9D89A2C-C378-4717-AE68-41E50A04E5C3}"/>
                  </a:ext>
                </a:extLst>
              </p:cNvPr>
              <p:cNvGrpSpPr/>
              <p:nvPr/>
            </p:nvGrpSpPr>
            <p:grpSpPr>
              <a:xfrm>
                <a:off x="1706939" y="2868470"/>
                <a:ext cx="798628" cy="365760"/>
                <a:chOff x="9477853" y="3853373"/>
                <a:chExt cx="798628" cy="365760"/>
              </a:xfrm>
            </p:grpSpPr>
            <p:sp>
              <p:nvSpPr>
                <p:cNvPr id="50" name="矩形 49">
                  <a:extLst>
                    <a:ext uri="{FF2B5EF4-FFF2-40B4-BE49-F238E27FC236}">
                      <a16:creationId xmlns:a16="http://schemas.microsoft.com/office/drawing/2014/main" id="{DA792DD2-E3E3-471F-9857-E80712FED6E0}"/>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51" name="矩形 50">
                  <a:extLst>
                    <a:ext uri="{FF2B5EF4-FFF2-40B4-BE49-F238E27FC236}">
                      <a16:creationId xmlns:a16="http://schemas.microsoft.com/office/drawing/2014/main" id="{6D821B5D-A882-4DB2-AD43-A45D9E9440E1}"/>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3" name="组合 42">
                <a:extLst>
                  <a:ext uri="{FF2B5EF4-FFF2-40B4-BE49-F238E27FC236}">
                    <a16:creationId xmlns:a16="http://schemas.microsoft.com/office/drawing/2014/main" id="{ECDFB2B7-576D-4F0B-94D0-445C8AC7705A}"/>
                  </a:ext>
                </a:extLst>
              </p:cNvPr>
              <p:cNvGrpSpPr/>
              <p:nvPr/>
            </p:nvGrpSpPr>
            <p:grpSpPr>
              <a:xfrm>
                <a:off x="1706939" y="3233379"/>
                <a:ext cx="798629" cy="365760"/>
                <a:chOff x="9477853" y="3853373"/>
                <a:chExt cx="798629" cy="365760"/>
              </a:xfrm>
            </p:grpSpPr>
            <p:sp>
              <p:nvSpPr>
                <p:cNvPr id="48" name="矩形 47">
                  <a:extLst>
                    <a:ext uri="{FF2B5EF4-FFF2-40B4-BE49-F238E27FC236}">
                      <a16:creationId xmlns:a16="http://schemas.microsoft.com/office/drawing/2014/main" id="{19614ECC-677B-4FBB-8160-04EBE3993206}"/>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C</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49" name="矩形 48">
                  <a:extLst>
                    <a:ext uri="{FF2B5EF4-FFF2-40B4-BE49-F238E27FC236}">
                      <a16:creationId xmlns:a16="http://schemas.microsoft.com/office/drawing/2014/main" id="{0782E208-74C3-4BF4-8154-4E98E28025DD}"/>
                    </a:ext>
                  </a:extLst>
                </p:cNvPr>
                <p:cNvSpPr/>
                <p:nvPr/>
              </p:nvSpPr>
              <p:spPr>
                <a:xfrm>
                  <a:off x="9877167" y="3853373"/>
                  <a:ext cx="399315"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4" name="组合 43">
                <a:extLst>
                  <a:ext uri="{FF2B5EF4-FFF2-40B4-BE49-F238E27FC236}">
                    <a16:creationId xmlns:a16="http://schemas.microsoft.com/office/drawing/2014/main" id="{535A92DF-F3B2-4C56-846B-046A72F95531}"/>
                  </a:ext>
                </a:extLst>
              </p:cNvPr>
              <p:cNvGrpSpPr/>
              <p:nvPr/>
            </p:nvGrpSpPr>
            <p:grpSpPr>
              <a:xfrm>
                <a:off x="1706939" y="4580022"/>
                <a:ext cx="798629" cy="739136"/>
                <a:chOff x="9477853" y="3853373"/>
                <a:chExt cx="798629" cy="739136"/>
              </a:xfrm>
            </p:grpSpPr>
            <p:sp>
              <p:nvSpPr>
                <p:cNvPr id="45" name="矩形 44">
                  <a:extLst>
                    <a:ext uri="{FF2B5EF4-FFF2-40B4-BE49-F238E27FC236}">
                      <a16:creationId xmlns:a16="http://schemas.microsoft.com/office/drawing/2014/main" id="{C28D52A3-7EAC-44FB-810E-ACBFB16B1C67}"/>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Z</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46" name="矩形 45">
                  <a:extLst>
                    <a:ext uri="{FF2B5EF4-FFF2-40B4-BE49-F238E27FC236}">
                      <a16:creationId xmlns:a16="http://schemas.microsoft.com/office/drawing/2014/main" id="{931BA867-34BC-4376-A7CC-7B4462D8FC4F}"/>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7" name="矩形 46">
                  <a:extLst>
                    <a:ext uri="{FF2B5EF4-FFF2-40B4-BE49-F238E27FC236}">
                      <a16:creationId xmlns:a16="http://schemas.microsoft.com/office/drawing/2014/main" id="{75E23F48-6E6B-41B2-8FA6-631466D4429A}"/>
                    </a:ext>
                  </a:extLst>
                </p:cNvPr>
                <p:cNvSpPr/>
                <p:nvPr/>
              </p:nvSpPr>
              <p:spPr>
                <a:xfrm>
                  <a:off x="9477853" y="4226749"/>
                  <a:ext cx="798629"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grpSp>
        <p:cxnSp>
          <p:nvCxnSpPr>
            <p:cNvPr id="16" name="连接符: 曲线 15">
              <a:extLst>
                <a:ext uri="{FF2B5EF4-FFF2-40B4-BE49-F238E27FC236}">
                  <a16:creationId xmlns:a16="http://schemas.microsoft.com/office/drawing/2014/main" id="{2928FDC3-5E87-4DE4-B30B-B8BE20B014D8}"/>
                </a:ext>
              </a:extLst>
            </p:cNvPr>
            <p:cNvCxnSpPr>
              <a:cxnSpLocks/>
            </p:cNvCxnSpPr>
            <p:nvPr/>
          </p:nvCxnSpPr>
          <p:spPr>
            <a:xfrm flipV="1">
              <a:off x="3026252" y="2855179"/>
              <a:ext cx="825093" cy="252885"/>
            </a:xfrm>
            <a:prstGeom prst="curvedConnector3">
              <a:avLst>
                <a:gd name="adj1" fmla="val 50000"/>
              </a:avLst>
            </a:prstGeom>
            <a:noFill/>
            <a:ln w="6350" cap="flat" cmpd="sng" algn="ctr">
              <a:solidFill>
                <a:srgbClr val="00B0F0"/>
              </a:solidFill>
              <a:prstDash val="solid"/>
              <a:miter lim="800000"/>
              <a:tailEnd type="triangle"/>
            </a:ln>
            <a:effectLst/>
          </p:spPr>
        </p:cxnSp>
        <p:grpSp>
          <p:nvGrpSpPr>
            <p:cNvPr id="17" name="组合 16">
              <a:extLst>
                <a:ext uri="{FF2B5EF4-FFF2-40B4-BE49-F238E27FC236}">
                  <a16:creationId xmlns:a16="http://schemas.microsoft.com/office/drawing/2014/main" id="{432CD15E-C8D5-4D19-B382-438F8A654E13}"/>
                </a:ext>
              </a:extLst>
            </p:cNvPr>
            <p:cNvGrpSpPr/>
            <p:nvPr/>
          </p:nvGrpSpPr>
          <p:grpSpPr>
            <a:xfrm>
              <a:off x="3878966" y="2686512"/>
              <a:ext cx="624370" cy="2243965"/>
              <a:chOff x="1706939" y="2501859"/>
              <a:chExt cx="798629" cy="2817299"/>
            </a:xfrm>
          </p:grpSpPr>
          <p:grpSp>
            <p:nvGrpSpPr>
              <p:cNvPr id="28" name="组合 27">
                <a:extLst>
                  <a:ext uri="{FF2B5EF4-FFF2-40B4-BE49-F238E27FC236}">
                    <a16:creationId xmlns:a16="http://schemas.microsoft.com/office/drawing/2014/main" id="{FF34E8ED-FB66-4B6B-93AC-0C7DB5137AFF}"/>
                  </a:ext>
                </a:extLst>
              </p:cNvPr>
              <p:cNvGrpSpPr/>
              <p:nvPr/>
            </p:nvGrpSpPr>
            <p:grpSpPr>
              <a:xfrm>
                <a:off x="1706939" y="2501859"/>
                <a:ext cx="798628" cy="365760"/>
                <a:chOff x="9477853" y="3853373"/>
                <a:chExt cx="798628" cy="365760"/>
              </a:xfrm>
            </p:grpSpPr>
            <p:sp>
              <p:nvSpPr>
                <p:cNvPr id="39" name="矩形 38">
                  <a:extLst>
                    <a:ext uri="{FF2B5EF4-FFF2-40B4-BE49-F238E27FC236}">
                      <a16:creationId xmlns:a16="http://schemas.microsoft.com/office/drawing/2014/main" id="{EDC8E603-2A86-4541-B59F-BD232697EF40}"/>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A</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40" name="矩形 39">
                  <a:extLst>
                    <a:ext uri="{FF2B5EF4-FFF2-40B4-BE49-F238E27FC236}">
                      <a16:creationId xmlns:a16="http://schemas.microsoft.com/office/drawing/2014/main" id="{7A8C3CDB-AA2B-4DA5-BEBB-9AA2FD5551AC}"/>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29" name="组合 28">
                <a:extLst>
                  <a:ext uri="{FF2B5EF4-FFF2-40B4-BE49-F238E27FC236}">
                    <a16:creationId xmlns:a16="http://schemas.microsoft.com/office/drawing/2014/main" id="{163079B1-C2A4-4F71-956C-27C55A9A099F}"/>
                  </a:ext>
                </a:extLst>
              </p:cNvPr>
              <p:cNvGrpSpPr/>
              <p:nvPr/>
            </p:nvGrpSpPr>
            <p:grpSpPr>
              <a:xfrm>
                <a:off x="1706939" y="2868470"/>
                <a:ext cx="798628" cy="365760"/>
                <a:chOff x="9477853" y="3853373"/>
                <a:chExt cx="798628" cy="365760"/>
              </a:xfrm>
            </p:grpSpPr>
            <p:sp>
              <p:nvSpPr>
                <p:cNvPr id="37" name="矩形 36">
                  <a:extLst>
                    <a:ext uri="{FF2B5EF4-FFF2-40B4-BE49-F238E27FC236}">
                      <a16:creationId xmlns:a16="http://schemas.microsoft.com/office/drawing/2014/main" id="{C726BD58-EEF4-4019-BDB3-D2E465A1D11C}"/>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B</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38" name="矩形 37">
                  <a:extLst>
                    <a:ext uri="{FF2B5EF4-FFF2-40B4-BE49-F238E27FC236}">
                      <a16:creationId xmlns:a16="http://schemas.microsoft.com/office/drawing/2014/main" id="{D2B38ABE-2557-4091-A060-BAA1F7E0F8C4}"/>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0" name="组合 29">
                <a:extLst>
                  <a:ext uri="{FF2B5EF4-FFF2-40B4-BE49-F238E27FC236}">
                    <a16:creationId xmlns:a16="http://schemas.microsoft.com/office/drawing/2014/main" id="{39A0ED6C-35B0-458D-A315-7CAE3BED96E8}"/>
                  </a:ext>
                </a:extLst>
              </p:cNvPr>
              <p:cNvGrpSpPr/>
              <p:nvPr/>
            </p:nvGrpSpPr>
            <p:grpSpPr>
              <a:xfrm>
                <a:off x="1706939" y="3233379"/>
                <a:ext cx="798628" cy="365760"/>
                <a:chOff x="9477853" y="3853373"/>
                <a:chExt cx="798628" cy="365760"/>
              </a:xfrm>
            </p:grpSpPr>
            <p:sp>
              <p:nvSpPr>
                <p:cNvPr id="35" name="矩形 34">
                  <a:extLst>
                    <a:ext uri="{FF2B5EF4-FFF2-40B4-BE49-F238E27FC236}">
                      <a16:creationId xmlns:a16="http://schemas.microsoft.com/office/drawing/2014/main" id="{C1CE23F1-24D9-4E85-874F-EE753B1A9F8F}"/>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C</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36" name="矩形 35">
                  <a:extLst>
                    <a:ext uri="{FF2B5EF4-FFF2-40B4-BE49-F238E27FC236}">
                      <a16:creationId xmlns:a16="http://schemas.microsoft.com/office/drawing/2014/main" id="{BCCB0B4E-17DE-41BD-91A0-0006FBA7F7E7}"/>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1" name="组合 30">
                <a:extLst>
                  <a:ext uri="{FF2B5EF4-FFF2-40B4-BE49-F238E27FC236}">
                    <a16:creationId xmlns:a16="http://schemas.microsoft.com/office/drawing/2014/main" id="{FE590988-DF46-4CF7-B15B-C91D9367BD25}"/>
                  </a:ext>
                </a:extLst>
              </p:cNvPr>
              <p:cNvGrpSpPr/>
              <p:nvPr/>
            </p:nvGrpSpPr>
            <p:grpSpPr>
              <a:xfrm>
                <a:off x="1706939" y="4580022"/>
                <a:ext cx="798629" cy="739136"/>
                <a:chOff x="9477853" y="3853373"/>
                <a:chExt cx="798629" cy="739136"/>
              </a:xfrm>
            </p:grpSpPr>
            <p:sp>
              <p:nvSpPr>
                <p:cNvPr id="32" name="矩形 31">
                  <a:extLst>
                    <a:ext uri="{FF2B5EF4-FFF2-40B4-BE49-F238E27FC236}">
                      <a16:creationId xmlns:a16="http://schemas.microsoft.com/office/drawing/2014/main" id="{4ED16372-4524-457F-BE75-627B6482F302}"/>
                    </a:ext>
                  </a:extLst>
                </p:cNvPr>
                <p:cNvSpPr/>
                <p:nvPr/>
              </p:nvSpPr>
              <p:spPr>
                <a:xfrm>
                  <a:off x="9477853"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Z</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33" name="矩形 32">
                  <a:extLst>
                    <a:ext uri="{FF2B5EF4-FFF2-40B4-BE49-F238E27FC236}">
                      <a16:creationId xmlns:a16="http://schemas.microsoft.com/office/drawing/2014/main" id="{C4DFBAB2-2EB1-4EC3-853E-E6EE148A5098}"/>
                    </a:ext>
                  </a:extLst>
                </p:cNvPr>
                <p:cNvSpPr/>
                <p:nvPr/>
              </p:nvSpPr>
              <p:spPr>
                <a:xfrm>
                  <a:off x="9877167" y="3853373"/>
                  <a:ext cx="399314"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34" name="矩形 33">
                  <a:extLst>
                    <a:ext uri="{FF2B5EF4-FFF2-40B4-BE49-F238E27FC236}">
                      <a16:creationId xmlns:a16="http://schemas.microsoft.com/office/drawing/2014/main" id="{7F05ED66-2E29-4FEB-982E-B08BD6116BB8}"/>
                    </a:ext>
                  </a:extLst>
                </p:cNvPr>
                <p:cNvSpPr/>
                <p:nvPr/>
              </p:nvSpPr>
              <p:spPr>
                <a:xfrm>
                  <a:off x="9477853" y="4226749"/>
                  <a:ext cx="798629" cy="365760"/>
                </a:xfrm>
                <a:prstGeom prst="rect">
                  <a:avLst/>
                </a:prstGeom>
                <a:solidFill>
                  <a:srgbClr val="954F72">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grpSp>
        <p:cxnSp>
          <p:nvCxnSpPr>
            <p:cNvPr id="18" name="连接符: 曲线 17">
              <a:extLst>
                <a:ext uri="{FF2B5EF4-FFF2-40B4-BE49-F238E27FC236}">
                  <a16:creationId xmlns:a16="http://schemas.microsoft.com/office/drawing/2014/main" id="{D242A1DA-F4B4-43D9-ACB5-2F7AB6810FCF}"/>
                </a:ext>
              </a:extLst>
            </p:cNvPr>
            <p:cNvCxnSpPr>
              <a:cxnSpLocks/>
            </p:cNvCxnSpPr>
            <p:nvPr/>
          </p:nvCxnSpPr>
          <p:spPr>
            <a:xfrm flipV="1">
              <a:off x="4361113" y="3234591"/>
              <a:ext cx="1020601" cy="163604"/>
            </a:xfrm>
            <a:prstGeom prst="curvedConnector3">
              <a:avLst>
                <a:gd name="adj1" fmla="val 50000"/>
              </a:avLst>
            </a:prstGeom>
            <a:noFill/>
            <a:ln w="6350" cap="flat" cmpd="sng" algn="ctr">
              <a:solidFill>
                <a:srgbClr val="00B0F0"/>
              </a:solidFill>
              <a:prstDash val="solid"/>
              <a:miter lim="800000"/>
              <a:tailEnd type="triangle"/>
            </a:ln>
            <a:effectLst/>
          </p:spPr>
        </p:cxnSp>
        <p:cxnSp>
          <p:nvCxnSpPr>
            <p:cNvPr id="19" name="连接符: 曲线 18">
              <a:extLst>
                <a:ext uri="{FF2B5EF4-FFF2-40B4-BE49-F238E27FC236}">
                  <a16:creationId xmlns:a16="http://schemas.microsoft.com/office/drawing/2014/main" id="{92E2D69E-AE79-4BAA-88E2-D30B586D96BD}"/>
                </a:ext>
              </a:extLst>
            </p:cNvPr>
            <p:cNvCxnSpPr>
              <a:cxnSpLocks/>
              <a:endCxn id="11" idx="1"/>
            </p:cNvCxnSpPr>
            <p:nvPr/>
          </p:nvCxnSpPr>
          <p:spPr>
            <a:xfrm rot="5400000">
              <a:off x="830074" y="5086779"/>
              <a:ext cx="692540" cy="357668"/>
            </a:xfrm>
            <a:prstGeom prst="curvedConnector4">
              <a:avLst>
                <a:gd name="adj1" fmla="val 39483"/>
                <a:gd name="adj2" fmla="val 163914"/>
              </a:avLst>
            </a:prstGeom>
            <a:noFill/>
            <a:ln w="6350" cap="flat" cmpd="sng" algn="ctr">
              <a:solidFill>
                <a:srgbClr val="ED7D31"/>
              </a:solidFill>
              <a:prstDash val="solid"/>
              <a:miter lim="800000"/>
              <a:tailEnd type="triangle"/>
            </a:ln>
            <a:effectLst/>
          </p:spPr>
        </p:cxnSp>
        <p:cxnSp>
          <p:nvCxnSpPr>
            <p:cNvPr id="20" name="连接符: 曲线 19">
              <a:extLst>
                <a:ext uri="{FF2B5EF4-FFF2-40B4-BE49-F238E27FC236}">
                  <a16:creationId xmlns:a16="http://schemas.microsoft.com/office/drawing/2014/main" id="{3946228F-04BD-4CEE-8EEC-9ABC9B905CFB}"/>
                </a:ext>
              </a:extLst>
            </p:cNvPr>
            <p:cNvCxnSpPr>
              <a:cxnSpLocks/>
              <a:endCxn id="25" idx="1"/>
            </p:cNvCxnSpPr>
            <p:nvPr/>
          </p:nvCxnSpPr>
          <p:spPr>
            <a:xfrm>
              <a:off x="1767516" y="5605510"/>
              <a:ext cx="503123" cy="164585"/>
            </a:xfrm>
            <a:prstGeom prst="curvedConnector3">
              <a:avLst>
                <a:gd name="adj1" fmla="val 50000"/>
              </a:avLst>
            </a:prstGeom>
            <a:noFill/>
            <a:ln w="6350" cap="flat" cmpd="sng" algn="ctr">
              <a:solidFill>
                <a:srgbClr val="ED7D31"/>
              </a:solidFill>
              <a:prstDash val="solid"/>
              <a:miter lim="800000"/>
              <a:tailEnd type="triangle"/>
            </a:ln>
            <a:effectLst/>
          </p:spPr>
        </p:cxnSp>
        <p:cxnSp>
          <p:nvCxnSpPr>
            <p:cNvPr id="21" name="连接符: 曲线 20">
              <a:extLst>
                <a:ext uri="{FF2B5EF4-FFF2-40B4-BE49-F238E27FC236}">
                  <a16:creationId xmlns:a16="http://schemas.microsoft.com/office/drawing/2014/main" id="{CA87308E-FB5F-479E-B523-EA6C6CE62D9F}"/>
                </a:ext>
              </a:extLst>
            </p:cNvPr>
            <p:cNvCxnSpPr>
              <a:cxnSpLocks/>
            </p:cNvCxnSpPr>
            <p:nvPr/>
          </p:nvCxnSpPr>
          <p:spPr>
            <a:xfrm>
              <a:off x="2827846" y="4746444"/>
              <a:ext cx="804660" cy="568506"/>
            </a:xfrm>
            <a:prstGeom prst="curvedConnector3">
              <a:avLst>
                <a:gd name="adj1" fmla="val 50000"/>
              </a:avLst>
            </a:prstGeom>
            <a:noFill/>
            <a:ln w="6350" cap="flat" cmpd="sng" algn="ctr">
              <a:solidFill>
                <a:srgbClr val="ED7D31"/>
              </a:solidFill>
              <a:prstDash val="solid"/>
              <a:miter lim="800000"/>
              <a:tailEnd type="triangle"/>
            </a:ln>
            <a:effectLst/>
          </p:spPr>
        </p:cxnSp>
        <p:cxnSp>
          <p:nvCxnSpPr>
            <p:cNvPr id="22" name="连接符: 曲线 21">
              <a:extLst>
                <a:ext uri="{FF2B5EF4-FFF2-40B4-BE49-F238E27FC236}">
                  <a16:creationId xmlns:a16="http://schemas.microsoft.com/office/drawing/2014/main" id="{8BEA40B0-1E4A-4EC7-9A62-43D57983BA2F}"/>
                </a:ext>
              </a:extLst>
            </p:cNvPr>
            <p:cNvCxnSpPr>
              <a:cxnSpLocks/>
            </p:cNvCxnSpPr>
            <p:nvPr/>
          </p:nvCxnSpPr>
          <p:spPr>
            <a:xfrm>
              <a:off x="4168139" y="4778748"/>
              <a:ext cx="804660" cy="568506"/>
            </a:xfrm>
            <a:prstGeom prst="curvedConnector3">
              <a:avLst>
                <a:gd name="adj1" fmla="val 50000"/>
              </a:avLst>
            </a:prstGeom>
            <a:noFill/>
            <a:ln w="6350" cap="flat" cmpd="sng" algn="ctr">
              <a:solidFill>
                <a:srgbClr val="ED7D31"/>
              </a:solidFill>
              <a:prstDash val="solid"/>
              <a:miter lim="800000"/>
              <a:tailEnd type="triangle"/>
            </a:ln>
            <a:effectLst/>
          </p:spPr>
        </p:cxnSp>
        <p:sp>
          <p:nvSpPr>
            <p:cNvPr id="23" name="矩形 22">
              <a:extLst>
                <a:ext uri="{FF2B5EF4-FFF2-40B4-BE49-F238E27FC236}">
                  <a16:creationId xmlns:a16="http://schemas.microsoft.com/office/drawing/2014/main" id="{C9E54640-E7C7-4096-8B64-00825BA71A37}"/>
                </a:ext>
              </a:extLst>
            </p:cNvPr>
            <p:cNvSpPr/>
            <p:nvPr/>
          </p:nvSpPr>
          <p:spPr>
            <a:xfrm>
              <a:off x="3562188" y="5751174"/>
              <a:ext cx="624370" cy="291326"/>
            </a:xfrm>
            <a:prstGeom prst="rect">
              <a:avLst/>
            </a:prstGeom>
            <a:solidFill>
              <a:srgbClr val="ED7D31">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info</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4" name="矩形 23">
              <a:extLst>
                <a:ext uri="{FF2B5EF4-FFF2-40B4-BE49-F238E27FC236}">
                  <a16:creationId xmlns:a16="http://schemas.microsoft.com/office/drawing/2014/main" id="{1F94EEBB-4C8E-4D29-AB97-A9C2CD4FAD74}"/>
                </a:ext>
              </a:extLst>
            </p:cNvPr>
            <p:cNvSpPr/>
            <p:nvPr/>
          </p:nvSpPr>
          <p:spPr>
            <a:xfrm>
              <a:off x="4191151" y="5751174"/>
              <a:ext cx="312185" cy="291326"/>
            </a:xfrm>
            <a:prstGeom prst="rect">
              <a:avLst/>
            </a:prstGeom>
            <a:solidFill>
              <a:srgbClr val="ED7D31">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5" name="矩形 24">
              <a:extLst>
                <a:ext uri="{FF2B5EF4-FFF2-40B4-BE49-F238E27FC236}">
                  <a16:creationId xmlns:a16="http://schemas.microsoft.com/office/drawing/2014/main" id="{9EDB194F-5F91-4D13-960A-C838B01C52F4}"/>
                </a:ext>
              </a:extLst>
            </p:cNvPr>
            <p:cNvSpPr/>
            <p:nvPr/>
          </p:nvSpPr>
          <p:spPr>
            <a:xfrm>
              <a:off x="2270639" y="5624432"/>
              <a:ext cx="624370" cy="291326"/>
            </a:xfrm>
            <a:prstGeom prst="rect">
              <a:avLst/>
            </a:prstGeom>
            <a:solidFill>
              <a:srgbClr val="ED7D31">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微软雅黑"/>
                  <a:cs typeface="+mn-cs"/>
                </a:rPr>
                <a:t>info</a:t>
              </a:r>
              <a:endParaRPr kumimoji="0" lang="zh-CN" altLang="en-US" sz="1800" b="0" i="0" u="none" strike="noStrike" kern="0" cap="none" spc="0" normalizeH="0" baseline="0" noProof="0" dirty="0">
                <a:ln>
                  <a:noFill/>
                </a:ln>
                <a:solidFill>
                  <a:prstClr val="black"/>
                </a:solidFill>
                <a:effectLst/>
                <a:uLnTx/>
                <a:uFillTx/>
                <a:latin typeface="Calibri"/>
                <a:ea typeface="微软雅黑"/>
                <a:cs typeface="+mn-cs"/>
              </a:endParaRPr>
            </a:p>
          </p:txBody>
        </p:sp>
        <p:sp>
          <p:nvSpPr>
            <p:cNvPr id="26" name="矩形 25">
              <a:extLst>
                <a:ext uri="{FF2B5EF4-FFF2-40B4-BE49-F238E27FC236}">
                  <a16:creationId xmlns:a16="http://schemas.microsoft.com/office/drawing/2014/main" id="{3CCB2240-D38B-4EA6-B737-B1BAA4E7FE72}"/>
                </a:ext>
              </a:extLst>
            </p:cNvPr>
            <p:cNvSpPr/>
            <p:nvPr/>
          </p:nvSpPr>
          <p:spPr>
            <a:xfrm>
              <a:off x="2899602" y="5624432"/>
              <a:ext cx="312185" cy="291326"/>
            </a:xfrm>
            <a:prstGeom prst="rect">
              <a:avLst/>
            </a:prstGeom>
            <a:solidFill>
              <a:srgbClr val="ED7D31">
                <a:lumMod val="20000"/>
                <a:lumOff val="8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cxnSp>
          <p:nvCxnSpPr>
            <p:cNvPr id="27" name="连接符: 曲线 26">
              <a:extLst>
                <a:ext uri="{FF2B5EF4-FFF2-40B4-BE49-F238E27FC236}">
                  <a16:creationId xmlns:a16="http://schemas.microsoft.com/office/drawing/2014/main" id="{CBF13A1D-EC4D-4F53-8759-CD0EBF105AB5}"/>
                </a:ext>
              </a:extLst>
            </p:cNvPr>
            <p:cNvCxnSpPr>
              <a:cxnSpLocks/>
              <a:endCxn id="23" idx="1"/>
            </p:cNvCxnSpPr>
            <p:nvPr/>
          </p:nvCxnSpPr>
          <p:spPr>
            <a:xfrm>
              <a:off x="3026252" y="5770094"/>
              <a:ext cx="535936" cy="126743"/>
            </a:xfrm>
            <a:prstGeom prst="curvedConnector3">
              <a:avLst>
                <a:gd name="adj1" fmla="val 50000"/>
              </a:avLst>
            </a:prstGeom>
            <a:noFill/>
            <a:ln w="6350" cap="flat" cmpd="sng" algn="ctr">
              <a:solidFill>
                <a:srgbClr val="ED7D31"/>
              </a:solidFill>
              <a:prstDash val="solid"/>
              <a:miter lim="800000"/>
              <a:tailEnd type="triangle"/>
            </a:ln>
            <a:effectLst/>
          </p:spPr>
        </p:cxnSp>
      </p:grpSp>
      <p:sp>
        <p:nvSpPr>
          <p:cNvPr id="63" name="卷形: 垂直 62">
            <a:extLst>
              <a:ext uri="{FF2B5EF4-FFF2-40B4-BE49-F238E27FC236}">
                <a16:creationId xmlns:a16="http://schemas.microsoft.com/office/drawing/2014/main" id="{C976F609-FE7D-4DC6-91B5-21A8CE5571D2}"/>
              </a:ext>
            </a:extLst>
          </p:cNvPr>
          <p:cNvSpPr/>
          <p:nvPr/>
        </p:nvSpPr>
        <p:spPr bwMode="auto">
          <a:xfrm>
            <a:off x="5014662" y="3316055"/>
            <a:ext cx="3752084" cy="2782342"/>
          </a:xfrm>
          <a:prstGeom prst="verticalScroll">
            <a:avLst>
              <a:gd name="adj" fmla="val 525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90000"/>
              </a:lnSpc>
              <a:spcBef>
                <a:spcPct val="0"/>
              </a:spcBef>
              <a:spcAft>
                <a:spcPct val="0"/>
              </a:spcAft>
              <a:buClrTx/>
              <a:buSzTx/>
              <a:buFontTx/>
              <a:buNone/>
              <a:tabLst>
                <a:tab pos="444500"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book_info</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info[1000];</a:t>
            </a:r>
          </a:p>
          <a:p>
            <a:pPr marL="0" marR="0" lvl="1" indent="0" defTabSz="914400" eaLnBrk="0" fontAlgn="base" latinLnBrk="0" hangingPunct="0">
              <a:lnSpc>
                <a:spcPct val="90000"/>
              </a:lnSpc>
              <a:spcBef>
                <a:spcPct val="0"/>
              </a:spcBef>
              <a:spcAft>
                <a:spcPct val="0"/>
              </a:spcAft>
              <a:buClrTx/>
              <a:buSzTx/>
              <a:buFontTx/>
              <a:buNone/>
              <a:tabLst>
                <a:tab pos="444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struct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book_info</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*next;</a:t>
            </a:r>
          </a:p>
          <a:p>
            <a:pPr marL="0" marR="0" lvl="1" indent="0" defTabSz="914400" eaLnBrk="0" fontAlgn="base" latinLnBrk="0" hangingPunct="0">
              <a:lnSpc>
                <a:spcPct val="90000"/>
              </a:lnSpc>
              <a:spcBef>
                <a:spcPct val="0"/>
              </a:spcBef>
              <a:spcAft>
                <a:spcPct val="0"/>
              </a:spcAft>
              <a:buClrTx/>
              <a:buSzTx/>
              <a:buFontTx/>
              <a:buNone/>
              <a:tabLst>
                <a:tab pos="444500"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Lst>
              <a:defRPr/>
            </a:pPr>
            <a:endPar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endParaRPr>
          </a:p>
          <a:p>
            <a:pPr marL="0" marR="0" lvl="1" indent="0" defTabSz="914400" eaLnBrk="0" fontAlgn="base" latinLnBrk="0" hangingPunct="0">
              <a:lnSpc>
                <a:spcPct val="90000"/>
              </a:lnSpc>
              <a:spcBef>
                <a:spcPct val="0"/>
              </a:spcBef>
              <a:spcAft>
                <a:spcPct val="0"/>
              </a:spcAft>
              <a:buClrTx/>
              <a:buSzTx/>
              <a:buFontTx/>
              <a:buNone/>
              <a:tabLst>
                <a:tab pos="444500"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struct </a:t>
            </a:r>
            <a:r>
              <a:rPr kumimoji="0" lang="en-US" altLang="zh-CN" sz="20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book_tree</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struct *</a:t>
            </a:r>
            <a:r>
              <a:rPr kumimoji="0" lang="en-US" altLang="zh-CN" sz="20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book_info</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struct </a:t>
            </a:r>
            <a:r>
              <a:rPr kumimoji="0" lang="en-US" altLang="zh-CN" sz="2000" b="0"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book_info</a:t>
            </a: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*next[26];</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r>
              <a:rPr kumimoji="0" lang="en-US" altLang="zh-CN" sz="2000" b="0"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a:p>
            <a:pPr marL="0" marR="0" lvl="1" indent="0" defTabSz="914400" eaLnBrk="0" fontAlgn="base" latinLnBrk="0" hangingPunct="0">
              <a:lnSpc>
                <a:spcPct val="90000"/>
              </a:lnSpc>
              <a:spcBef>
                <a:spcPct val="0"/>
              </a:spcBef>
              <a:spcAft>
                <a:spcPct val="0"/>
              </a:spcAft>
              <a:buClrTx/>
              <a:buSzTx/>
              <a:buFontTx/>
              <a:buNone/>
              <a:tabLst>
                <a:tab pos="444500" algn="l"/>
                <a:tab pos="898525" algn="l"/>
                <a:tab pos="1343025" algn="l"/>
                <a:tab pos="1795463"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5759370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指针基本概念回顾</a:t>
            </a:r>
            <a:endParaRPr lang="en-US" altLang="zh-CN" dirty="0">
              <a:solidFill>
                <a:schemeClr val="bg1">
                  <a:lumMod val="75000"/>
                </a:schemeClr>
              </a:solidFill>
            </a:endParaRPr>
          </a:p>
          <a:p>
            <a:r>
              <a:rPr lang="zh-CN" altLang="en-US" dirty="0">
                <a:solidFill>
                  <a:schemeClr val="bg1">
                    <a:lumMod val="75000"/>
                  </a:schemeClr>
                </a:solidFill>
              </a:rPr>
              <a:t>指向数组的指针与指针数组</a:t>
            </a:r>
            <a:endParaRPr lang="en-US" altLang="zh-CN" dirty="0">
              <a:solidFill>
                <a:schemeClr val="bg1">
                  <a:lumMod val="75000"/>
                </a:schemeClr>
              </a:solidFill>
            </a:endParaRPr>
          </a:p>
          <a:p>
            <a:r>
              <a:rPr lang="zh-CN" altLang="en-US" dirty="0">
                <a:solidFill>
                  <a:schemeClr val="bg1">
                    <a:lumMod val="75000"/>
                  </a:schemeClr>
                </a:solidFill>
              </a:rPr>
              <a:t>二级与多级指针</a:t>
            </a:r>
            <a:endParaRPr lang="en-US" altLang="zh-CN" dirty="0">
              <a:solidFill>
                <a:schemeClr val="bg1">
                  <a:lumMod val="75000"/>
                </a:schemeClr>
              </a:solidFill>
            </a:endParaRPr>
          </a:p>
          <a:p>
            <a:r>
              <a:rPr lang="zh-CN" altLang="en-US" dirty="0">
                <a:solidFill>
                  <a:schemeClr val="bg1">
                    <a:lumMod val="75000"/>
                  </a:schemeClr>
                </a:solidFill>
              </a:rPr>
              <a:t>带指针的函数与函数指针</a:t>
            </a:r>
            <a:endParaRPr lang="en-US" altLang="zh-CN" dirty="0">
              <a:solidFill>
                <a:schemeClr val="bg1">
                  <a:lumMod val="75000"/>
                </a:schemeClr>
              </a:solidFill>
            </a:endParaRPr>
          </a:p>
          <a:p>
            <a:r>
              <a:rPr lang="zh-CN" altLang="en-US" dirty="0">
                <a:solidFill>
                  <a:schemeClr val="bg1">
                    <a:lumMod val="75000"/>
                  </a:schemeClr>
                </a:solidFill>
              </a:rPr>
              <a:t>高级内存管理技术</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动态内存分配</a:t>
            </a:r>
            <a:endParaRPr lang="en-US" altLang="zh-CN" dirty="0">
              <a:solidFill>
                <a:schemeClr val="bg1">
                  <a:lumMod val="75000"/>
                </a:schemeClr>
              </a:solidFill>
            </a:endParaRPr>
          </a:p>
          <a:p>
            <a:pPr lvl="1"/>
            <a:r>
              <a:rPr lang="en-US" altLang="zh-CN" dirty="0">
                <a:solidFill>
                  <a:schemeClr val="bg1">
                    <a:lumMod val="75000"/>
                  </a:schemeClr>
                </a:solidFill>
              </a:rPr>
              <a:t> </a:t>
            </a:r>
            <a:r>
              <a:rPr lang="zh-CN" altLang="en-US" dirty="0">
                <a:solidFill>
                  <a:schemeClr val="bg1">
                    <a:lumMod val="75000"/>
                  </a:schemeClr>
                </a:solidFill>
              </a:rPr>
              <a:t>内存池管理</a:t>
            </a:r>
            <a:endParaRPr lang="en-US" altLang="zh-CN" dirty="0">
              <a:solidFill>
                <a:schemeClr val="bg1">
                  <a:lumMod val="75000"/>
                </a:schemeClr>
              </a:solidFill>
            </a:endParaRPr>
          </a:p>
          <a:p>
            <a:r>
              <a:rPr lang="zh-CN" altLang="en-US" dirty="0">
                <a:solidFill>
                  <a:schemeClr val="bg1">
                    <a:lumMod val="75000"/>
                  </a:schemeClr>
                </a:solidFill>
              </a:rPr>
              <a:t>应用实例：链表</a:t>
            </a:r>
            <a:endParaRPr lang="en-US" altLang="zh-CN" dirty="0">
              <a:solidFill>
                <a:schemeClr val="bg1">
                  <a:lumMod val="75000"/>
                </a:schemeClr>
              </a:solidFill>
            </a:endParaRPr>
          </a:p>
          <a:p>
            <a:r>
              <a:rPr lang="zh-CN" altLang="en-US" dirty="0"/>
              <a:t>调试与优化</a:t>
            </a:r>
            <a:endParaRPr lang="en-US" altLang="zh-CN" dirty="0"/>
          </a:p>
          <a:p>
            <a:endParaRPr lang="zh-CN" altLang="en-US" dirty="0"/>
          </a:p>
        </p:txBody>
      </p:sp>
    </p:spTree>
    <p:extLst>
      <p:ext uri="{BB962C8B-B14F-4D97-AF65-F5344CB8AC3E}">
        <p14:creationId xmlns:p14="http://schemas.microsoft.com/office/powerpoint/2010/main" val="30450416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5644C9-8719-4660-81C7-23CADF213772}"/>
              </a:ext>
            </a:extLst>
          </p:cNvPr>
          <p:cNvSpPr>
            <a:spLocks noGrp="1"/>
          </p:cNvSpPr>
          <p:nvPr>
            <p:ph type="title"/>
          </p:nvPr>
        </p:nvSpPr>
        <p:spPr/>
        <p:txBody>
          <a:bodyPr/>
          <a:lstStyle/>
          <a:p>
            <a:r>
              <a:rPr lang="zh-CN" altLang="en-US" dirty="0"/>
              <a:t>调试概述</a:t>
            </a:r>
          </a:p>
        </p:txBody>
      </p:sp>
      <p:sp>
        <p:nvSpPr>
          <p:cNvPr id="3" name="内容占位符 2">
            <a:extLst>
              <a:ext uri="{FF2B5EF4-FFF2-40B4-BE49-F238E27FC236}">
                <a16:creationId xmlns:a16="http://schemas.microsoft.com/office/drawing/2014/main" id="{5C218B5C-1846-492B-A4B6-17D24D33AA25}"/>
              </a:ext>
            </a:extLst>
          </p:cNvPr>
          <p:cNvSpPr>
            <a:spLocks noGrp="1"/>
          </p:cNvSpPr>
          <p:nvPr>
            <p:ph idx="1"/>
          </p:nvPr>
        </p:nvSpPr>
        <p:spPr>
          <a:xfrm>
            <a:off x="301625" y="1494692"/>
            <a:ext cx="8540750" cy="5002823"/>
          </a:xfrm>
        </p:spPr>
        <p:txBody>
          <a:bodyPr/>
          <a:lstStyle/>
          <a:p>
            <a:r>
              <a:rPr lang="en-US" altLang="zh-CN" dirty="0"/>
              <a:t>C</a:t>
            </a:r>
            <a:r>
              <a:rPr lang="zh-CN" altLang="en-US" dirty="0"/>
              <a:t>语言编程中，常见的五大内存</a:t>
            </a:r>
            <a:r>
              <a:rPr lang="en-US" altLang="zh-CN" dirty="0"/>
              <a:t>Bug</a:t>
            </a:r>
          </a:p>
          <a:p>
            <a:pPr lvl="1"/>
            <a:r>
              <a:rPr lang="zh-CN" altLang="en-US" sz="2000" dirty="0"/>
              <a:t>内存泄漏：</a:t>
            </a:r>
            <a:r>
              <a:rPr lang="en-US" altLang="zh-CN" sz="2000" dirty="0"/>
              <a:t>malloc</a:t>
            </a:r>
            <a:r>
              <a:rPr lang="zh-CN" altLang="en-US" sz="2000" dirty="0"/>
              <a:t>内存却忘记 </a:t>
            </a:r>
            <a:r>
              <a:rPr lang="en-US" altLang="zh-CN" sz="2000" dirty="0"/>
              <a:t>free</a:t>
            </a:r>
            <a:r>
              <a:rPr lang="zh-CN" altLang="en-US" sz="2000" dirty="0"/>
              <a:t>，随着时间推移耗尽系统资源</a:t>
            </a:r>
          </a:p>
          <a:p>
            <a:pPr lvl="1"/>
            <a:r>
              <a:rPr lang="zh-CN" altLang="en-US" sz="2000" dirty="0"/>
              <a:t>野指针</a:t>
            </a:r>
            <a:r>
              <a:rPr lang="en-US" altLang="zh-CN" sz="2000" dirty="0"/>
              <a:t>/</a:t>
            </a:r>
            <a:r>
              <a:rPr lang="zh-CN" altLang="en-US" sz="2000" dirty="0"/>
              <a:t>悬空指针：指向已释放内存的指针</a:t>
            </a:r>
          </a:p>
          <a:p>
            <a:pPr lvl="1"/>
            <a:r>
              <a:rPr lang="zh-CN" altLang="en-US" sz="2000" dirty="0"/>
              <a:t>缓冲区溢出：写入的数据超过了数组或分配内存的边界</a:t>
            </a:r>
          </a:p>
          <a:p>
            <a:pPr lvl="1"/>
            <a:r>
              <a:rPr lang="zh-CN" altLang="en-US" sz="2000" dirty="0"/>
              <a:t>非法访问：解引用 </a:t>
            </a:r>
            <a:r>
              <a:rPr lang="en-US" altLang="zh-CN" sz="2000" dirty="0"/>
              <a:t>NULL </a:t>
            </a:r>
            <a:r>
              <a:rPr lang="zh-CN" altLang="en-US" sz="2000" dirty="0"/>
              <a:t>指针或访问未授权的内存地址</a:t>
            </a:r>
          </a:p>
          <a:p>
            <a:pPr lvl="1"/>
            <a:r>
              <a:rPr lang="zh-CN" altLang="en-US" sz="2000" dirty="0"/>
              <a:t>重复释放：对同一块内存调用两次 </a:t>
            </a:r>
            <a:r>
              <a:rPr lang="en-US" altLang="zh-CN" sz="2000" dirty="0"/>
              <a:t>free</a:t>
            </a:r>
            <a:r>
              <a:rPr lang="zh-CN" altLang="en-US" sz="2000" dirty="0"/>
              <a:t>，会导致堆管理器崩溃</a:t>
            </a:r>
            <a:endParaRPr lang="en-US" altLang="zh-CN" sz="2000" dirty="0"/>
          </a:p>
          <a:p>
            <a:r>
              <a:rPr lang="zh-CN" altLang="en-US" dirty="0"/>
              <a:t>防御性编程实践：</a:t>
            </a:r>
            <a:r>
              <a:rPr lang="en-US" altLang="zh-CN" dirty="0"/>
              <a:t>Debug</a:t>
            </a:r>
            <a:r>
              <a:rPr lang="zh-CN" altLang="en-US" dirty="0"/>
              <a:t>的最高境界是让</a:t>
            </a:r>
            <a:r>
              <a:rPr lang="en-US" altLang="zh-CN" dirty="0"/>
              <a:t>Bug</a:t>
            </a:r>
            <a:r>
              <a:rPr lang="zh-CN" altLang="en-US" dirty="0"/>
              <a:t>无法生存</a:t>
            </a:r>
            <a:endParaRPr lang="en-US" altLang="zh-CN" dirty="0"/>
          </a:p>
          <a:p>
            <a:pPr lvl="1"/>
            <a:r>
              <a:rPr lang="zh-CN" altLang="en-US" sz="2000" dirty="0"/>
              <a:t>指针初始化：定义指针时立即赋值为 </a:t>
            </a:r>
            <a:r>
              <a:rPr lang="en-US" altLang="zh-CN" sz="2000" dirty="0"/>
              <a:t>NULL</a:t>
            </a:r>
            <a:r>
              <a:rPr lang="zh-CN" altLang="en-US" sz="2000" dirty="0"/>
              <a:t>。</a:t>
            </a:r>
          </a:p>
          <a:p>
            <a:pPr lvl="1"/>
            <a:r>
              <a:rPr lang="zh-CN" altLang="en-US" sz="2000" dirty="0"/>
              <a:t>释放后置空：执行 </a:t>
            </a:r>
            <a:r>
              <a:rPr lang="en-US" altLang="zh-CN" sz="2000" dirty="0"/>
              <a:t>free(p); </a:t>
            </a:r>
            <a:r>
              <a:rPr lang="zh-CN" altLang="en-US" sz="2000" dirty="0"/>
              <a:t>后立即执行 </a:t>
            </a:r>
            <a:r>
              <a:rPr lang="en-US" altLang="zh-CN" sz="2000" dirty="0"/>
              <a:t>p = NULL;</a:t>
            </a:r>
            <a:r>
              <a:rPr lang="zh-CN" altLang="en-US" sz="2000" dirty="0"/>
              <a:t>（防止野指针）。</a:t>
            </a:r>
          </a:p>
          <a:p>
            <a:pPr lvl="1"/>
            <a:r>
              <a:rPr lang="zh-CN" altLang="en-US" sz="2000" dirty="0"/>
              <a:t>检查返回值：永远检查 </a:t>
            </a:r>
            <a:r>
              <a:rPr lang="en-US" altLang="zh-CN" sz="2000" dirty="0"/>
              <a:t>malloc </a:t>
            </a:r>
            <a:r>
              <a:rPr lang="zh-CN" altLang="en-US" sz="2000" dirty="0"/>
              <a:t>返回的是否为 </a:t>
            </a:r>
            <a:r>
              <a:rPr lang="en-US" altLang="zh-CN" sz="2000" dirty="0"/>
              <a:t>NULL</a:t>
            </a:r>
            <a:r>
              <a:rPr lang="zh-CN" altLang="en-US" sz="2000" dirty="0"/>
              <a:t>。</a:t>
            </a:r>
          </a:p>
          <a:p>
            <a:pPr lvl="1"/>
            <a:r>
              <a:rPr lang="zh-CN" altLang="en-US" sz="2000" dirty="0"/>
              <a:t>使用安全函数：用 </a:t>
            </a:r>
            <a:r>
              <a:rPr lang="en-US" altLang="zh-CN" sz="2000" dirty="0" err="1"/>
              <a:t>strncpy</a:t>
            </a:r>
            <a:r>
              <a:rPr lang="en-US" altLang="zh-CN" sz="2000" dirty="0"/>
              <a:t> </a:t>
            </a:r>
            <a:r>
              <a:rPr lang="zh-CN" altLang="en-US" sz="2000" dirty="0"/>
              <a:t>代替 </a:t>
            </a:r>
            <a:r>
              <a:rPr lang="en-US" altLang="zh-CN" sz="2000" dirty="0" err="1"/>
              <a:t>strcpy</a:t>
            </a:r>
            <a:r>
              <a:rPr lang="zh-CN" altLang="en-US" sz="2000" dirty="0"/>
              <a:t>，防止字符串溢出。</a:t>
            </a:r>
          </a:p>
        </p:txBody>
      </p:sp>
    </p:spTree>
    <p:extLst>
      <p:ext uri="{BB962C8B-B14F-4D97-AF65-F5344CB8AC3E}">
        <p14:creationId xmlns:p14="http://schemas.microsoft.com/office/powerpoint/2010/main" val="18950818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0F8664-3E6A-4DED-A08C-D1C7271B7218}"/>
              </a:ext>
            </a:extLst>
          </p:cNvPr>
          <p:cNvSpPr>
            <a:spLocks noGrp="1"/>
          </p:cNvSpPr>
          <p:nvPr>
            <p:ph type="title"/>
          </p:nvPr>
        </p:nvSpPr>
        <p:spPr/>
        <p:txBody>
          <a:bodyPr/>
          <a:lstStyle/>
          <a:p>
            <a:r>
              <a:rPr lang="zh-CN" altLang="en-US" dirty="0"/>
              <a:t>调试技巧</a:t>
            </a:r>
          </a:p>
        </p:txBody>
      </p:sp>
      <p:sp>
        <p:nvSpPr>
          <p:cNvPr id="3" name="内容占位符 2">
            <a:extLst>
              <a:ext uri="{FF2B5EF4-FFF2-40B4-BE49-F238E27FC236}">
                <a16:creationId xmlns:a16="http://schemas.microsoft.com/office/drawing/2014/main" id="{E4A9FEF2-99FA-4AA5-B0A9-C9F0A7AB6F30}"/>
              </a:ext>
            </a:extLst>
          </p:cNvPr>
          <p:cNvSpPr>
            <a:spLocks noGrp="1"/>
          </p:cNvSpPr>
          <p:nvPr>
            <p:ph idx="1"/>
          </p:nvPr>
        </p:nvSpPr>
        <p:spPr>
          <a:xfrm>
            <a:off x="301625" y="1556792"/>
            <a:ext cx="8540750" cy="4691608"/>
          </a:xfrm>
        </p:spPr>
        <p:txBody>
          <a:bodyPr/>
          <a:lstStyle/>
          <a:p>
            <a:r>
              <a:rPr lang="zh-CN" altLang="en-US" sz="2000" dirty="0"/>
              <a:t>静态分析：在代码运行之前，通过编译器或工具检查潜在风险</a:t>
            </a:r>
            <a:endParaRPr lang="en-US" altLang="zh-CN" sz="2000" dirty="0"/>
          </a:p>
          <a:p>
            <a:pPr lvl="1"/>
            <a:r>
              <a:rPr lang="zh-CN" altLang="en-US" sz="1800" dirty="0"/>
              <a:t>编译器警告：</a:t>
            </a:r>
            <a:r>
              <a:rPr lang="en-US" altLang="zh-CN" sz="1800" dirty="0" err="1"/>
              <a:t>gcc</a:t>
            </a:r>
            <a:r>
              <a:rPr lang="zh-CN" altLang="en-US" sz="1800" dirty="0"/>
              <a:t>开启 </a:t>
            </a:r>
            <a:r>
              <a:rPr lang="en-US" altLang="zh-CN" sz="1800" dirty="0"/>
              <a:t>-Wall –</a:t>
            </a:r>
            <a:r>
              <a:rPr lang="en-US" altLang="zh-CN" sz="1800" dirty="0" err="1"/>
              <a:t>Wextra</a:t>
            </a:r>
            <a:r>
              <a:rPr lang="zh-CN" altLang="en-US" sz="1800" dirty="0"/>
              <a:t>，编译器能帮你发现未初始化的指针、类型不匹配等初级错误。</a:t>
            </a:r>
            <a:endParaRPr lang="en-US" altLang="zh-CN" sz="1800" dirty="0"/>
          </a:p>
          <a:p>
            <a:pPr lvl="1"/>
            <a:r>
              <a:rPr lang="en-US" altLang="zh-CN" sz="1800" dirty="0" err="1"/>
              <a:t>Cppcheck</a:t>
            </a:r>
            <a:r>
              <a:rPr lang="zh-CN" altLang="en-US" sz="1800" dirty="0"/>
              <a:t>：专门针对 </a:t>
            </a:r>
            <a:r>
              <a:rPr lang="en-US" altLang="zh-CN" sz="1800" dirty="0"/>
              <a:t>C/C++ </a:t>
            </a:r>
            <a:r>
              <a:rPr lang="zh-CN" altLang="en-US" sz="1800" dirty="0"/>
              <a:t>的静态工具，它能检测出逻辑上的内存泄漏或越界，即使代码符合语法规范。</a:t>
            </a:r>
            <a:endParaRPr lang="en-US" altLang="zh-CN" sz="1800" dirty="0"/>
          </a:p>
          <a:p>
            <a:r>
              <a:rPr lang="zh-CN" altLang="en-US" sz="2000" dirty="0"/>
              <a:t>运行时调试：当提示 </a:t>
            </a:r>
            <a:r>
              <a:rPr lang="en-US" altLang="zh-CN" sz="2000" dirty="0"/>
              <a:t>Segmentation Fault (</a:t>
            </a:r>
            <a:r>
              <a:rPr lang="zh-CN" altLang="en-US" sz="2000" dirty="0"/>
              <a:t>段错误</a:t>
            </a:r>
            <a:r>
              <a:rPr lang="en-US" altLang="zh-CN" sz="2000" dirty="0"/>
              <a:t>) </a:t>
            </a:r>
            <a:r>
              <a:rPr lang="zh-CN" altLang="en-US" sz="2000" dirty="0"/>
              <a:t>时，</a:t>
            </a:r>
            <a:r>
              <a:rPr lang="en-US" altLang="zh-CN" sz="2000" dirty="0" err="1"/>
              <a:t>gdb</a:t>
            </a:r>
            <a:r>
              <a:rPr lang="zh-CN" altLang="en-US" sz="2000" dirty="0"/>
              <a:t>现场分析</a:t>
            </a:r>
            <a:endParaRPr lang="en-US" altLang="zh-CN" sz="2000" dirty="0"/>
          </a:p>
          <a:p>
            <a:pPr lvl="1"/>
            <a:r>
              <a:rPr lang="en-US" altLang="zh-CN" sz="1800" dirty="0" err="1"/>
              <a:t>backtrace</a:t>
            </a:r>
            <a:r>
              <a:rPr lang="en-US" altLang="zh-CN" sz="1800" dirty="0"/>
              <a:t> (</a:t>
            </a:r>
            <a:r>
              <a:rPr lang="en-US" altLang="zh-CN" sz="1800" dirty="0" err="1"/>
              <a:t>bt</a:t>
            </a:r>
            <a:r>
              <a:rPr lang="en-US" altLang="zh-CN" sz="1800" dirty="0"/>
              <a:t>)</a:t>
            </a:r>
            <a:r>
              <a:rPr lang="zh-CN" altLang="en-US" sz="1800" dirty="0"/>
              <a:t>：当程序崩溃时，输入此命令查看函数调用栈。它能告诉你崩溃发生在哪一行。</a:t>
            </a:r>
            <a:endParaRPr lang="en-US" altLang="zh-CN" sz="1800" dirty="0"/>
          </a:p>
          <a:p>
            <a:pPr lvl="1"/>
            <a:r>
              <a:rPr lang="en-US" altLang="zh-CN" sz="1800" dirty="0"/>
              <a:t>print &amp;variable</a:t>
            </a:r>
            <a:r>
              <a:rPr lang="zh-CN" altLang="en-US" sz="1800" dirty="0"/>
              <a:t>：查看变量地址，确认指针是否指向了预期的内存区域。</a:t>
            </a:r>
            <a:endParaRPr lang="en-US" altLang="zh-CN" sz="1800" dirty="0"/>
          </a:p>
          <a:p>
            <a:pPr lvl="1"/>
            <a:r>
              <a:rPr lang="en-US" altLang="zh-CN" sz="1800" dirty="0"/>
              <a:t>watch *0x7fffffffe000 (</a:t>
            </a:r>
            <a:r>
              <a:rPr lang="zh-CN" altLang="en-US" sz="1800" dirty="0"/>
              <a:t>监视点</a:t>
            </a:r>
            <a:r>
              <a:rPr lang="en-US" altLang="zh-CN" sz="1800" dirty="0"/>
              <a:t>)</a:t>
            </a:r>
            <a:r>
              <a:rPr lang="zh-CN" altLang="en-US" sz="1800" dirty="0"/>
              <a:t>：这是高级技巧。如果你发现某个变量莫名其妙被改了，设置监视点，程序会在该地址内容发生变化的瞬间停下。</a:t>
            </a:r>
            <a:endParaRPr lang="en-US" altLang="zh-CN" sz="1800" dirty="0"/>
          </a:p>
        </p:txBody>
      </p:sp>
    </p:spTree>
    <p:extLst>
      <p:ext uri="{BB962C8B-B14F-4D97-AF65-F5344CB8AC3E}">
        <p14:creationId xmlns:p14="http://schemas.microsoft.com/office/powerpoint/2010/main" val="1372564716"/>
      </p:ext>
    </p:extLst>
  </p:cSld>
  <p:clrMapOvr>
    <a:masterClrMapping/>
  </p:clrMapOvr>
</p:sld>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15367</Words>
  <Application>Microsoft Office PowerPoint</Application>
  <PresentationFormat>全屏显示(4:3)</PresentationFormat>
  <Paragraphs>1789</Paragraphs>
  <Slides>124</Slides>
  <Notes>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124</vt:i4>
      </vt:variant>
    </vt:vector>
  </HeadingPairs>
  <TitlesOfParts>
    <vt:vector size="135" baseType="lpstr">
      <vt:lpstr>Arial Unicode MS</vt:lpstr>
      <vt:lpstr>等线</vt:lpstr>
      <vt:lpstr>楷体</vt:lpstr>
      <vt:lpstr>微软雅黑</vt:lpstr>
      <vt:lpstr>Arial</vt:lpstr>
      <vt:lpstr>Calibri</vt:lpstr>
      <vt:lpstr>Consolas</vt:lpstr>
      <vt:lpstr>Times New Roman</vt:lpstr>
      <vt:lpstr>Wingdings</vt:lpstr>
      <vt:lpstr>诗情画意</vt:lpstr>
      <vt:lpstr>1_诗情画意</vt:lpstr>
      <vt:lpstr>指针的高级应用</vt:lpstr>
      <vt:lpstr>本章内容概述</vt:lpstr>
      <vt:lpstr>本章内容概述</vt:lpstr>
      <vt:lpstr>变量名到地址的映射</vt:lpstr>
      <vt:lpstr>程序空间与数据存储</vt:lpstr>
      <vt:lpstr>指针变量的声明</vt:lpstr>
      <vt:lpstr>指针相关运算符</vt:lpstr>
      <vt:lpstr>指针相关运算符（续）</vt:lpstr>
      <vt:lpstr>特殊指针</vt:lpstr>
      <vt:lpstr>指针的安全使用原则</vt:lpstr>
      <vt:lpstr>本章内容概述</vt:lpstr>
      <vt:lpstr>指向数组的指针</vt:lpstr>
      <vt:lpstr>指向数组的指针（例一）</vt:lpstr>
      <vt:lpstr>指向数组的指针（例二）</vt:lpstr>
      <vt:lpstr>指向数组的指针（例三）</vt:lpstr>
      <vt:lpstr>指向二维数组的指针</vt:lpstr>
      <vt:lpstr>指向二维数组的指针（例）</vt:lpstr>
      <vt:lpstr>指向二维数组的指针</vt:lpstr>
      <vt:lpstr>指向多维数组的指针</vt:lpstr>
      <vt:lpstr>指向多维数组的指针（例）</vt:lpstr>
      <vt:lpstr>指向字符串常量的指针</vt:lpstr>
      <vt:lpstr>指向字符串常量的指针</vt:lpstr>
      <vt:lpstr>指向字符串常量的指针</vt:lpstr>
      <vt:lpstr>指针数组</vt:lpstr>
      <vt:lpstr>指针数组</vt:lpstr>
      <vt:lpstr>指针数组（例）</vt:lpstr>
      <vt:lpstr>本章内容概述</vt:lpstr>
      <vt:lpstr>二级指针</vt:lpstr>
      <vt:lpstr>二级指针（例一）</vt:lpstr>
      <vt:lpstr>二级指针（例一续）</vt:lpstr>
      <vt:lpstr>二级指针（例二）</vt:lpstr>
      <vt:lpstr>二级指针（例二续）</vt:lpstr>
      <vt:lpstr>二级指针的安全使用原则</vt:lpstr>
      <vt:lpstr>多级指针</vt:lpstr>
      <vt:lpstr>多级指针（例一）</vt:lpstr>
      <vt:lpstr>多级指针（例一续）</vt:lpstr>
      <vt:lpstr>多级指针（例二）</vt:lpstr>
      <vt:lpstr>多级指针（例二续）</vt:lpstr>
      <vt:lpstr>多级指针的安全使用原则</vt:lpstr>
      <vt:lpstr>本章内容概述</vt:lpstr>
      <vt:lpstr>带指针参数的函数</vt:lpstr>
      <vt:lpstr>带指针参数的函数（例一）</vt:lpstr>
      <vt:lpstr>带指针参数的函数（例二）</vt:lpstr>
      <vt:lpstr>带指针参数的函数</vt:lpstr>
      <vt:lpstr>可变参数函数（例一）</vt:lpstr>
      <vt:lpstr>可变参数函数（例二）</vt:lpstr>
      <vt:lpstr>命令行参数的实现</vt:lpstr>
      <vt:lpstr>命令行参数的实现（例）</vt:lpstr>
      <vt:lpstr>带指针返回值的函数</vt:lpstr>
      <vt:lpstr>带指针返回值的函数（例）</vt:lpstr>
      <vt:lpstr>函数指针</vt:lpstr>
      <vt:lpstr>函数指针</vt:lpstr>
      <vt:lpstr>函数指针（例一）</vt:lpstr>
      <vt:lpstr>函数指针（例二）</vt:lpstr>
      <vt:lpstr>函数指针（例三）</vt:lpstr>
      <vt:lpstr>函数指针（例三续）</vt:lpstr>
      <vt:lpstr>函数指针（例四）</vt:lpstr>
      <vt:lpstr>本章内容概述</vt:lpstr>
      <vt:lpstr>动态内存分配</vt:lpstr>
      <vt:lpstr>动态内存分配</vt:lpstr>
      <vt:lpstr>动态内存释放</vt:lpstr>
      <vt:lpstr>动态内存分配（例一）</vt:lpstr>
      <vt:lpstr>动态内存分配（例二）</vt:lpstr>
      <vt:lpstr>建立动态数组</vt:lpstr>
      <vt:lpstr>建立动态数组</vt:lpstr>
      <vt:lpstr>建立动态数组</vt:lpstr>
      <vt:lpstr>内存池管理</vt:lpstr>
      <vt:lpstr>内存池管理</vt:lpstr>
      <vt:lpstr>内存池管理（例）</vt:lpstr>
      <vt:lpstr>内存池管理（例）</vt:lpstr>
      <vt:lpstr>内存池管理（例）</vt:lpstr>
      <vt:lpstr>内存池管理（例）</vt:lpstr>
      <vt:lpstr>内存池管理（例）</vt:lpstr>
      <vt:lpstr>本章内容概述</vt:lpstr>
      <vt:lpstr>链表的定义</vt:lpstr>
      <vt:lpstr>链表的定义（例）</vt:lpstr>
      <vt:lpstr>链表的创建</vt:lpstr>
      <vt:lpstr>链表的创建</vt:lpstr>
      <vt:lpstr>链表的创建</vt:lpstr>
      <vt:lpstr>链表的创建</vt:lpstr>
      <vt:lpstr>链表的遍历</vt:lpstr>
      <vt:lpstr>链表的插入</vt:lpstr>
      <vt:lpstr>链表的删除</vt:lpstr>
      <vt:lpstr>链表的删除</vt:lpstr>
      <vt:lpstr>链表的改造: 虚拟首结点</vt:lpstr>
      <vt:lpstr>链表的改造: 双向链表</vt:lpstr>
      <vt:lpstr>链表的改造: 循环链表</vt:lpstr>
      <vt:lpstr>链表的改造: 循环链表（例）</vt:lpstr>
      <vt:lpstr>链表的改造: 循环链表（例续）</vt:lpstr>
      <vt:lpstr>复杂构造数据类型</vt:lpstr>
      <vt:lpstr>复杂构造数据类型（例一）</vt:lpstr>
      <vt:lpstr>复杂构造数据类型（例一）</vt:lpstr>
      <vt:lpstr>复杂构造数据类型（例一）</vt:lpstr>
      <vt:lpstr>复杂构造数据类型（例二）</vt:lpstr>
      <vt:lpstr>复杂构造数据类型（例二）</vt:lpstr>
      <vt:lpstr>复杂构造数据类型（例二）</vt:lpstr>
      <vt:lpstr>本章内容概述</vt:lpstr>
      <vt:lpstr>调试概述</vt:lpstr>
      <vt:lpstr>调试技巧</vt:lpstr>
      <vt:lpstr>调试技巧（续）</vt:lpstr>
      <vt:lpstr>调试技巧总结</vt:lpstr>
      <vt:lpstr>内存优化概述</vt:lpstr>
      <vt:lpstr>结构体对齐与重排</vt:lpstr>
      <vt:lpstr>结构体对齐与重排</vt:lpstr>
      <vt:lpstr>结构体对齐与重排</vt:lpstr>
      <vt:lpstr>结构体对齐与重排</vt:lpstr>
      <vt:lpstr>结构体对齐与重排</vt:lpstr>
      <vt:lpstr>结构体位域</vt:lpstr>
      <vt:lpstr>结构体位域（例）</vt:lpstr>
      <vt:lpstr>结构体位域（例续）</vt:lpstr>
      <vt:lpstr>结构体位域</vt:lpstr>
      <vt:lpstr>联合体类型</vt:lpstr>
      <vt:lpstr>联合体类型</vt:lpstr>
      <vt:lpstr>联合体类型（例一）</vt:lpstr>
      <vt:lpstr>联合体类型（例二）</vt:lpstr>
      <vt:lpstr>小结</vt:lpstr>
      <vt:lpstr>访问模式优化：内存块的赋值与拷贝</vt:lpstr>
      <vt:lpstr>访问模式优化：内存块的赋值与拷贝</vt:lpstr>
      <vt:lpstr>访问模式优化：内存块的赋值与拷贝</vt:lpstr>
      <vt:lpstr>访问模式优化：结构体赋值优化</vt:lpstr>
      <vt:lpstr>访问模式优化：提高CPU缓存命中率</vt:lpstr>
      <vt:lpstr>分配策略优化</vt:lpstr>
      <vt:lpstr>内存优化技巧小结</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指针的高级应用</dc:title>
  <dc:creator>Wu Feng</dc:creator>
  <cp:lastModifiedBy>Jianhui Ma</cp:lastModifiedBy>
  <cp:revision>146</cp:revision>
  <dcterms:created xsi:type="dcterms:W3CDTF">2026-03-02T08:32:09Z</dcterms:created>
  <dcterms:modified xsi:type="dcterms:W3CDTF">2026-04-17T10:27:19Z</dcterms:modified>
</cp:coreProperties>
</file>