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</p:sldMasterIdLst>
  <p:notesMasterIdLst>
    <p:notesMasterId r:id="rId111"/>
  </p:notesMasterIdLst>
  <p:handoutMasterIdLst>
    <p:handoutMasterId r:id="rId112"/>
  </p:handoutMasterIdLst>
  <p:sldIdLst>
    <p:sldId id="569" r:id="rId2"/>
    <p:sldId id="600" r:id="rId3"/>
    <p:sldId id="660" r:id="rId4"/>
    <p:sldId id="771" r:id="rId5"/>
    <p:sldId id="661" r:id="rId6"/>
    <p:sldId id="662" r:id="rId7"/>
    <p:sldId id="667" r:id="rId8"/>
    <p:sldId id="663" r:id="rId9"/>
    <p:sldId id="668" r:id="rId10"/>
    <p:sldId id="669" r:id="rId11"/>
    <p:sldId id="670" r:id="rId12"/>
    <p:sldId id="671" r:id="rId13"/>
    <p:sldId id="664" r:id="rId14"/>
    <p:sldId id="665" r:id="rId15"/>
    <p:sldId id="685" r:id="rId16"/>
    <p:sldId id="691" r:id="rId17"/>
    <p:sldId id="683" r:id="rId18"/>
    <p:sldId id="684" r:id="rId19"/>
    <p:sldId id="686" r:id="rId20"/>
    <p:sldId id="672" r:id="rId21"/>
    <p:sldId id="674" r:id="rId22"/>
    <p:sldId id="673" r:id="rId23"/>
    <p:sldId id="709" r:id="rId24"/>
    <p:sldId id="675" r:id="rId25"/>
    <p:sldId id="687" r:id="rId26"/>
    <p:sldId id="676" r:id="rId27"/>
    <p:sldId id="688" r:id="rId28"/>
    <p:sldId id="677" r:id="rId29"/>
    <p:sldId id="689" r:id="rId30"/>
    <p:sldId id="678" r:id="rId31"/>
    <p:sldId id="690" r:id="rId32"/>
    <p:sldId id="679" r:id="rId33"/>
    <p:sldId id="680" r:id="rId34"/>
    <p:sldId id="681" r:id="rId35"/>
    <p:sldId id="682" r:id="rId36"/>
    <p:sldId id="692" r:id="rId37"/>
    <p:sldId id="693" r:id="rId38"/>
    <p:sldId id="694" r:id="rId39"/>
    <p:sldId id="702" r:id="rId40"/>
    <p:sldId id="703" r:id="rId41"/>
    <p:sldId id="704" r:id="rId42"/>
    <p:sldId id="695" r:id="rId43"/>
    <p:sldId id="696" r:id="rId44"/>
    <p:sldId id="705" r:id="rId45"/>
    <p:sldId id="706" r:id="rId46"/>
    <p:sldId id="707" r:id="rId47"/>
    <p:sldId id="708" r:id="rId48"/>
    <p:sldId id="697" r:id="rId49"/>
    <p:sldId id="698" r:id="rId50"/>
    <p:sldId id="719" r:id="rId51"/>
    <p:sldId id="700" r:id="rId52"/>
    <p:sldId id="701" r:id="rId53"/>
    <p:sldId id="666" r:id="rId54"/>
    <p:sldId id="716" r:id="rId55"/>
    <p:sldId id="710" r:id="rId56"/>
    <p:sldId id="711" r:id="rId57"/>
    <p:sldId id="717" r:id="rId58"/>
    <p:sldId id="720" r:id="rId59"/>
    <p:sldId id="355" r:id="rId60"/>
    <p:sldId id="357" r:id="rId61"/>
    <p:sldId id="358" r:id="rId62"/>
    <p:sldId id="356" r:id="rId63"/>
    <p:sldId id="360" r:id="rId64"/>
    <p:sldId id="361" r:id="rId65"/>
    <p:sldId id="371" r:id="rId66"/>
    <p:sldId id="370" r:id="rId67"/>
    <p:sldId id="369" r:id="rId68"/>
    <p:sldId id="362" r:id="rId69"/>
    <p:sldId id="364" r:id="rId70"/>
    <p:sldId id="365" r:id="rId71"/>
    <p:sldId id="367" r:id="rId72"/>
    <p:sldId id="359" r:id="rId73"/>
    <p:sldId id="372" r:id="rId74"/>
    <p:sldId id="374" r:id="rId75"/>
    <p:sldId id="375" r:id="rId76"/>
    <p:sldId id="373" r:id="rId77"/>
    <p:sldId id="721" r:id="rId78"/>
    <p:sldId id="722" r:id="rId79"/>
    <p:sldId id="725" r:id="rId80"/>
    <p:sldId id="728" r:id="rId81"/>
    <p:sldId id="739" r:id="rId82"/>
    <p:sldId id="751" r:id="rId83"/>
    <p:sldId id="753" r:id="rId84"/>
    <p:sldId id="754" r:id="rId85"/>
    <p:sldId id="755" r:id="rId86"/>
    <p:sldId id="756" r:id="rId87"/>
    <p:sldId id="757" r:id="rId88"/>
    <p:sldId id="729" r:id="rId89"/>
    <p:sldId id="759" r:id="rId90"/>
    <p:sldId id="760" r:id="rId91"/>
    <p:sldId id="761" r:id="rId92"/>
    <p:sldId id="762" r:id="rId93"/>
    <p:sldId id="763" r:id="rId94"/>
    <p:sldId id="764" r:id="rId95"/>
    <p:sldId id="765" r:id="rId96"/>
    <p:sldId id="766" r:id="rId97"/>
    <p:sldId id="767" r:id="rId98"/>
    <p:sldId id="768" r:id="rId99"/>
    <p:sldId id="730" r:id="rId100"/>
    <p:sldId id="731" r:id="rId101"/>
    <p:sldId id="732" r:id="rId102"/>
    <p:sldId id="733" r:id="rId103"/>
    <p:sldId id="726" r:id="rId104"/>
    <p:sldId id="734" r:id="rId105"/>
    <p:sldId id="769" r:id="rId106"/>
    <p:sldId id="770" r:id="rId107"/>
    <p:sldId id="724" r:id="rId108"/>
    <p:sldId id="659" r:id="rId109"/>
    <p:sldId id="465" r:id="rId1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79605" autoAdjust="0"/>
  </p:normalViewPr>
  <p:slideViewPr>
    <p:cSldViewPr>
      <p:cViewPr varScale="1">
        <p:scale>
          <a:sx n="72" d="100"/>
          <a:sy n="72" d="100"/>
        </p:scale>
        <p:origin x="861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2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4073-7419-4F9B-B5FF-5CFB6D9629C3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B4BA-7F83-42A0-9285-3CFC7B3D4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AD298AE-FFCC-4527-947F-ACA5D74C62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8747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为什么要把计算机做成模块化的？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方便维修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：如果电脑的内存条坏了，你不需要把整台电脑都扔掉，只需要买一根新的内存条替换掉坏的那个就行了。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方便升级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：觉得电脑慢了？可以只升级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CPU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或增加内存。觉得游戏跑不动了？可以只升级显卡。这比为了一个部件而买一台全新的电脑要经济得多。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灵活定制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：可以根据自己的需求和预算，像搭积木一样组装一台完全个性化的电脑。比如，你可以选择不装独立显卡，用集成显卡先凑合；也可以选择装一块顶级的显卡，专门用来玩大型游戏。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便于生产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：厂家可以专注于生产某一种模块，比如只生产内存条，从而提高生产效率和质量。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模块化是一种将复杂系统化整为零的工程智慧，让开发大型、可靠的软件成为可能。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46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回调是一种编程机制，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通常通过函数指针实现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回调是一种“反向调用”机制：调用者不是直接调用被调用者，而是把控制权暂时交给对方，对方完成某些操作后再回过头来调用你提供的代码。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849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回调是一种“反向调用”机制：调用者不是直接调用被调用者，而是把控制权暂时交给对方，对方完成某些操作后再回过头来调用你提供的代码。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lvl="1"/>
            <a:r>
              <a:rPr lang="zh-CN" altLang="en-US" dirty="0"/>
              <a:t>实现异步处理：例如，发起网络请求后，你提供一个回调函数，当数据到达时系统调用它。</a:t>
            </a:r>
          </a:p>
          <a:p>
            <a:pPr marL="0" lvl="1"/>
            <a:r>
              <a:rPr lang="zh-CN" altLang="en-US" dirty="0"/>
              <a:t>提高灵活性：算法框架可以定义好流程，而具体的操作步骤通过回调由用户定制（例如排序函数的比较函数）。</a:t>
            </a:r>
          </a:p>
          <a:p>
            <a:pPr marL="0" lvl="1"/>
            <a:r>
              <a:rPr lang="zh-CN" altLang="en-US" dirty="0"/>
              <a:t>事件驱动编程：</a:t>
            </a:r>
            <a:r>
              <a:rPr lang="en-US" altLang="zh-CN" dirty="0"/>
              <a:t>GUI </a:t>
            </a:r>
            <a:r>
              <a:rPr lang="zh-CN" altLang="en-US" dirty="0"/>
              <a:t>编程中，按钮点击、鼠标移动等事件触发相应的回调函数。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088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1" dirty="0">
                <a:solidFill>
                  <a:srgbClr val="0F1115"/>
                </a:solidFill>
                <a:effectLst/>
                <a:latin typeface="quote-cjk-patch"/>
              </a:rPr>
              <a:t>1. </a:t>
            </a:r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封装被彻底破坏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任何代码都可以随意访问和修改结构体成员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，不再需要通过你提供的函数接口。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一旦出现问题，很难定位是哪个模块非法修改了内部数据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en-US" altLang="zh-CN" b="1" dirty="0">
                <a:solidFill>
                  <a:srgbClr val="0F1115"/>
                </a:solidFill>
                <a:effectLst/>
                <a:latin typeface="quote-cjk-patch"/>
              </a:rPr>
              <a:t>2. </a:t>
            </a:r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编译依赖爆炸，构建变慢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只要结构体有任何改动（哪怕只是增加一个注释、调整成员顺序），所有包含该头文件的源文件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都必须重新编译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在大型项目中，一个公共头文件可能被成百上千个文件包含，导致一次微小改动就需要数十分钟甚至数小时的重新构建，严重拖慢开发效率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en-US" altLang="zh-CN" b="1" dirty="0">
                <a:solidFill>
                  <a:srgbClr val="0F1115"/>
                </a:solidFill>
                <a:effectLst/>
                <a:latin typeface="quote-cjk-patch"/>
              </a:rPr>
              <a:t>3. </a:t>
            </a:r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二进制兼容性丧失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如果你开发的是库（如动态链接库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dll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/.so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），暴露结构体细节意味着库的版本与客户端代码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紧密耦合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当你更新库并修改了结构体大小或成员布局，客户端必须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重新编译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才能使用新版本，否则可能导致内存错乱、崩溃。这违背了“接口稳定”的原则。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en-US" altLang="zh-CN" b="1" dirty="0">
                <a:solidFill>
                  <a:srgbClr val="0F1115"/>
                </a:solidFill>
                <a:effectLst/>
                <a:latin typeface="quote-cjk-patch"/>
              </a:rPr>
              <a:t>4. </a:t>
            </a:r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安全风险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敏感信息（如密码缓冲区、内部句柄值）可能被外部随意读取，增加攻击面。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zh-CN" alt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zh-CN" alt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zh-CN" alt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716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230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90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2306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>
                <a:solidFill>
                  <a:srgbClr val="000000"/>
                </a:solidFill>
              </a:rPr>
              <a:t>自洽是模块化设计的基本要求，也是“朝稳定处走”的具体体现</a:t>
            </a:r>
            <a:r>
              <a:rPr lang="en-US" altLang="zh-CN" sz="1200" b="0" dirty="0">
                <a:solidFill>
                  <a:srgbClr val="000000"/>
                </a:solidFill>
              </a:rPr>
              <a:t>——</a:t>
            </a:r>
            <a:r>
              <a:rPr lang="zh-CN" altLang="en-US" sz="1200" b="0" dirty="0">
                <a:solidFill>
                  <a:srgbClr val="000000"/>
                </a:solidFill>
              </a:rPr>
              <a:t>依赖明确，变化可控。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5529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循环包含的后果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编译错误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：即使有头文件保护（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Include Guards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），循环包含仍会导致类型定义顺序问题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——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编译器在展开一个头文件时，另一个头文件中的类型可能尚未定义，从而导致“未知类型名”等错误。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设计耦合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：循环包含通常意味着模块之间存在不合理的双向依赖，破坏了模块的独立性。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难以维护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：修改其中一个头文件可能波及另一个，且依赖关系复杂，难以理解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460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当编译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包含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时：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第一次被包含，定义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A_H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包含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b.h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，此时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B_H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未定义，进入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b.h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包含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，但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A_H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已定义，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内容被跳过。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回到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b.h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，此时试图定义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struct B { A* a; }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，但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类型尚未完整定义（因为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被跳过了）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——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编译错误！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917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总结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循环包含是设计缺陷的信号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，应通过重构模块边界、使用前向声明或合并类型来解决。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保持头文件依赖清晰、单向，是模块化设计的基石。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627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拆成一个个模块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0585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#pragma once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 是一个非标准但被大多数主流编译器（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GCC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Clang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MSVC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等）支持的预处理指令，它的作用是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确保当前头文件在同一个编译单元（通常是一个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.c/.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cpp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文件）中只被包含一次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582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即使 </a:t>
            </a:r>
            <a:r>
              <a:rPr lang="en-US" altLang="zh-CN" dirty="0" err="1"/>
              <a:t>example.h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在同一个 </a:t>
            </a:r>
            <a:r>
              <a:rPr lang="en-US" altLang="zh-CN" dirty="0"/>
              <a:t>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文件中被多次 </a:t>
            </a:r>
            <a:r>
              <a:rPr lang="en-US" altLang="zh-CN" dirty="0"/>
              <a:t>#include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，也只会被展开一次。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基于文件路径的识别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：如果同一个文件通过符号链接或复制出现在不同路径，某些编译器可能无法识别它们是同一个文件，从而可能导致重复包含（但实际工程中极少遇到）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#pragma once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 通过编译器内部机制跟踪文件包含状态，提供了一种简洁、高效的方式来防止头文件被多次包含，是现代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C/C++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编程中广泛采用的做法。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1522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如果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中定义了一个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static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变量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xx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，例如：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Menlo"/>
              </a:rPr>
              <a:t>c</a:t>
            </a:r>
            <a:endParaRPr lang="zh-CN" alt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en-US" altLang="zh-CN" b="0" i="1" dirty="0">
                <a:solidFill>
                  <a:srgbClr val="A0A1A7"/>
                </a:solidFill>
                <a:effectLst/>
                <a:latin typeface="quote-cjk-patch"/>
              </a:rPr>
              <a:t>// </a:t>
            </a:r>
            <a:r>
              <a:rPr lang="en-US" altLang="zh-CN" b="0" i="1" dirty="0" err="1">
                <a:solidFill>
                  <a:srgbClr val="A0A1A7"/>
                </a:solidFill>
                <a:effectLst/>
                <a:latin typeface="quote-cjk-patch"/>
              </a:rPr>
              <a:t>a.h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0" i="0" dirty="0">
                <a:solidFill>
                  <a:srgbClr val="A626A4"/>
                </a:solidFill>
                <a:effectLst/>
                <a:latin typeface="quote-cjk-patch"/>
              </a:rPr>
              <a:t>static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0" i="0" dirty="0">
                <a:solidFill>
                  <a:srgbClr val="A626A4"/>
                </a:solidFill>
                <a:effectLst/>
                <a:latin typeface="quote-cjk-patch"/>
              </a:rPr>
              <a:t>int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xx </a:t>
            </a:r>
            <a:r>
              <a:rPr lang="en-US" altLang="zh-CN" b="0" i="0" dirty="0">
                <a:solidFill>
                  <a:srgbClr val="4078F2"/>
                </a:solidFill>
                <a:effectLst/>
                <a:latin typeface="quote-cjk-patch"/>
              </a:rPr>
              <a:t>=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0" i="0" dirty="0">
                <a:solidFill>
                  <a:srgbClr val="B76B01"/>
                </a:solidFill>
                <a:effectLst/>
                <a:latin typeface="quote-cjk-patch"/>
              </a:rPr>
              <a:t>10</a:t>
            </a:r>
            <a:r>
              <a:rPr lang="en-US" altLang="zh-CN" b="0" i="0" dirty="0">
                <a:solidFill>
                  <a:srgbClr val="383A42"/>
                </a:solidFill>
                <a:effectLst/>
                <a:latin typeface="quote-cjk-patch"/>
              </a:rPr>
              <a:t>;</a:t>
            </a:r>
            <a:endParaRPr lang="zh-CN" alt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那么，当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通过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#include "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"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包含该头文件后，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确实可以使用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xx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，因为头文件的内容被展开到了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中，相当于在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的开头定义了一个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static int xx = 10;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但是，这里有一个非常重要的点：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这个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xx 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是 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b.c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私有的、独立的一份拷贝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。如果还有另一个文件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也包含了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a.h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，那么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a.c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中也会有自己的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static int xx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，与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b.c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中的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xx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互不相干。它们彼此独立，占用不同的内存，修改其中任何一个都不会影响另一个。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8445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代码膨胀</a:t>
            </a:r>
            <a:b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如果使用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static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或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inline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勉强避免链接错误，每个包含头文件的源文件仍会生成该函数的独立副本（即使是相同代码），导致可执行文件体积增大，指令缓存利用率下降。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9658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1" dirty="0">
                <a:solidFill>
                  <a:srgbClr val="0F1115"/>
                </a:solidFill>
                <a:effectLst/>
                <a:latin typeface="quote-cjk-patch"/>
              </a:rPr>
              <a:t>undefined reference to ... </a:t>
            </a:r>
          </a:p>
          <a:p>
            <a:pPr algn="l"/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链接阶段错误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，发生在编译成功之后，链接器将多个目标文件（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.o/.obj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）合并成可执行文件时。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意思是：链接器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找不到某个符号（函数、全局变量等）的具体定义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，尽管它在某个地方被声明或使用。</a:t>
            </a:r>
          </a:p>
          <a:p>
            <a:r>
              <a:rPr lang="en-US" altLang="zh-CN" i="1" dirty="0">
                <a:solidFill>
                  <a:srgbClr val="A0A1A7"/>
                </a:solidFill>
                <a:effectLst/>
              </a:rPr>
              <a:t>// </a:t>
            </a:r>
            <a:r>
              <a:rPr lang="en-US" altLang="zh-CN" i="1" dirty="0" err="1">
                <a:solidFill>
                  <a:srgbClr val="A0A1A7"/>
                </a:solidFill>
                <a:effectLst/>
              </a:rPr>
              <a:t>test.c</a:t>
            </a:r>
            <a:r>
              <a:rPr lang="en-US" altLang="zh-CN" dirty="0"/>
              <a:t> </a:t>
            </a:r>
          </a:p>
          <a:p>
            <a:r>
              <a:rPr lang="en-US" altLang="zh-CN" dirty="0">
                <a:solidFill>
                  <a:srgbClr val="A626A4"/>
                </a:solidFill>
                <a:effectLst/>
              </a:rPr>
              <a:t>void</a:t>
            </a:r>
            <a:r>
              <a:rPr lang="en-US" altLang="zh-CN" dirty="0"/>
              <a:t> </a:t>
            </a:r>
            <a:r>
              <a:rPr lang="en-US" altLang="zh-CN" dirty="0" err="1">
                <a:solidFill>
                  <a:srgbClr val="4078F2"/>
                </a:solidFill>
                <a:effectLst/>
              </a:rPr>
              <a:t>func</a:t>
            </a:r>
            <a:r>
              <a:rPr lang="en-US" altLang="zh-CN" dirty="0">
                <a:solidFill>
                  <a:srgbClr val="383A42"/>
                </a:solidFill>
                <a:effectLst/>
              </a:rPr>
              <a:t>();</a:t>
            </a:r>
            <a:r>
              <a:rPr lang="en-US" altLang="zh-CN" dirty="0"/>
              <a:t> </a:t>
            </a:r>
            <a:r>
              <a:rPr lang="en-US" altLang="zh-CN" i="1" dirty="0">
                <a:solidFill>
                  <a:srgbClr val="A0A1A7"/>
                </a:solidFill>
                <a:effectLst/>
              </a:rPr>
              <a:t>// </a:t>
            </a:r>
            <a:r>
              <a:rPr lang="zh-CN" altLang="en-US" i="1" dirty="0">
                <a:solidFill>
                  <a:srgbClr val="A0A1A7"/>
                </a:solidFill>
                <a:effectLst/>
              </a:rPr>
              <a:t>声明，但没有定义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>
                <a:solidFill>
                  <a:srgbClr val="A626A4"/>
                </a:solidFill>
                <a:effectLst/>
              </a:rPr>
              <a:t>int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4078F2"/>
                </a:solidFill>
                <a:effectLst/>
              </a:rPr>
              <a:t>main</a:t>
            </a:r>
            <a:r>
              <a:rPr lang="en-US" altLang="zh-CN" dirty="0">
                <a:solidFill>
                  <a:srgbClr val="383A42"/>
                </a:solidFill>
                <a:effectLst/>
              </a:rPr>
              <a:t>()</a:t>
            </a:r>
          </a:p>
          <a:p>
            <a:r>
              <a:rPr lang="en-US" altLang="zh-CN" dirty="0">
                <a:solidFill>
                  <a:srgbClr val="383A42"/>
                </a:solidFill>
                <a:effectLst/>
              </a:rPr>
              <a:t>{</a:t>
            </a:r>
            <a:r>
              <a:rPr lang="en-US" altLang="zh-CN" dirty="0"/>
              <a:t> </a:t>
            </a:r>
            <a:r>
              <a:rPr lang="en-US" altLang="zh-CN" dirty="0" err="1">
                <a:solidFill>
                  <a:srgbClr val="4078F2"/>
                </a:solidFill>
                <a:effectLst/>
              </a:rPr>
              <a:t>func</a:t>
            </a:r>
            <a:r>
              <a:rPr lang="en-US" altLang="zh-CN" dirty="0">
                <a:solidFill>
                  <a:srgbClr val="383A42"/>
                </a:solidFill>
                <a:effectLst/>
              </a:rPr>
              <a:t>();</a:t>
            </a:r>
            <a:r>
              <a:rPr lang="en-US" altLang="zh-CN" dirty="0"/>
              <a:t> </a:t>
            </a:r>
            <a:r>
              <a:rPr lang="en-US" altLang="zh-CN" i="1" dirty="0">
                <a:solidFill>
                  <a:srgbClr val="A0A1A7"/>
                </a:solidFill>
                <a:effectLst/>
              </a:rPr>
              <a:t>// </a:t>
            </a:r>
            <a:r>
              <a:rPr lang="zh-CN" altLang="en-US" i="1" dirty="0">
                <a:solidFill>
                  <a:srgbClr val="A0A1A7"/>
                </a:solidFill>
                <a:effectLst/>
              </a:rPr>
              <a:t>使用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A626A4"/>
                </a:solidFill>
                <a:effectLst/>
              </a:rPr>
              <a:t>return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B76B01"/>
                </a:solidFill>
                <a:effectLst/>
              </a:rPr>
              <a:t>0</a:t>
            </a:r>
            <a:r>
              <a:rPr lang="en-US" altLang="zh-CN" dirty="0">
                <a:solidFill>
                  <a:srgbClr val="383A42"/>
                </a:solidFill>
                <a:effectLst/>
              </a:rPr>
              <a:t>;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383A42"/>
                </a:solidFill>
                <a:effectLst/>
              </a:rPr>
              <a:t>}</a:t>
            </a:r>
          </a:p>
          <a:p>
            <a:pPr algn="l"/>
            <a:r>
              <a:rPr lang="en-US" altLang="zh-CN" b="1" dirty="0">
                <a:solidFill>
                  <a:srgbClr val="0F1115"/>
                </a:solidFill>
                <a:effectLst/>
                <a:latin typeface="quote-cjk-patch"/>
              </a:rPr>
              <a:t>unknown type name ‘X’</a:t>
            </a:r>
          </a:p>
          <a:p>
            <a:pPr algn="l"/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编译阶段错误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，发生在编译器解析代码时。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意思是：在当前位置，编译器遇到了一个类型名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X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，但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从未见过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X 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的定义或声明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6500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0" spc="100" dirty="0">
                <a:solidFill>
                  <a:srgbClr val="FF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翻译单元 </a:t>
            </a:r>
            <a:r>
              <a:rPr lang="en-US" altLang="zh-CN" sz="1200" kern="0" spc="10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zh-CN" altLang="en-US" sz="1200" kern="0" spc="22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kern="0" spc="10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.c</a:t>
            </a:r>
            <a:r>
              <a:rPr lang="en-US" altLang="zh-CN" sz="1200" kern="0" spc="18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zh-CN" altLang="en-US" sz="1200" kern="0" spc="100" dirty="0">
                <a:solidFill>
                  <a:srgbClr val="FF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文件 </a:t>
            </a:r>
            <a:r>
              <a:rPr lang="en-US" altLang="zh-CN" sz="1200" kern="0" spc="10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zh-CN" altLang="en-US" sz="1200" kern="0" spc="15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zh-CN" altLang="en-US" sz="1200" kern="0" spc="100" dirty="0">
                <a:solidFill>
                  <a:srgbClr val="FF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所有 </a:t>
            </a:r>
            <a:r>
              <a:rPr lang="en-US" altLang="zh-CN" sz="1200" kern="0" spc="10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#</a:t>
            </a:r>
            <a:r>
              <a:rPr lang="en-US" altLang="zh-CN" sz="1200" kern="0" spc="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include</a:t>
            </a:r>
            <a:r>
              <a:rPr lang="en-US" altLang="zh-CN" sz="1200" kern="0" spc="150" dirty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zh-CN" altLang="en-US" sz="1200" kern="0" spc="90" dirty="0">
                <a:solidFill>
                  <a:srgbClr val="FF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展开的内容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585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再回头来看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792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C2551AD4-577F-F2BF-4501-1936CF793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DE55BAC9-FC90-969B-BA81-CFF368227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单个文件，可以使用</a:t>
            </a:r>
            <a:r>
              <a:rPr lang="en-US" altLang="zh-CN"/>
              <a:t>gcc/g++</a:t>
            </a:r>
            <a:r>
              <a:rPr lang="zh-CN" altLang="en-US"/>
              <a:t>工具进行编译，但是对于规模较大的工程，比如编译实验还是采用</a:t>
            </a:r>
            <a:r>
              <a:rPr lang="en-US" altLang="zh-CN"/>
              <a:t>makefile</a:t>
            </a:r>
            <a:r>
              <a:rPr lang="zh-CN" altLang="en-US"/>
              <a:t>方式更为方便。</a:t>
            </a:r>
            <a:endParaRPr lang="en-US" altLang="zh-CN"/>
          </a:p>
          <a:p>
            <a:pPr eaLnBrk="1" hangingPunct="1">
              <a:spcBef>
                <a:spcPct val="0"/>
              </a:spcBef>
            </a:pPr>
            <a:r>
              <a:rPr lang="en-US" altLang="zh-CN"/>
              <a:t>Makefile</a:t>
            </a:r>
            <a:r>
              <a:rPr lang="zh-CN" altLang="en-US"/>
              <a:t>文件有几个基本规则。第一个是显示规则，一般书写为目标文件冒号依赖文件。。。。</a:t>
            </a:r>
            <a:endParaRPr lang="en-US" altLang="zh-CN"/>
          </a:p>
          <a:p>
            <a:pPr eaLnBrk="1" hangingPunct="1">
              <a:spcBef>
                <a:spcPct val="0"/>
              </a:spcBef>
            </a:pPr>
            <a:r>
              <a:rPr lang="zh-CN" altLang="en-US"/>
              <a:t>第一行冒号前为目标，冒号后为依赖文件；第二行必须由一个</a:t>
            </a:r>
            <a:r>
              <a:rPr lang="en-US" altLang="zh-CN"/>
              <a:t>Tab</a:t>
            </a:r>
            <a:r>
              <a:rPr lang="zh-CN" altLang="en-US"/>
              <a:t>键起首，后接命令；目标是必须的，不可省略</a:t>
            </a:r>
            <a:endParaRPr lang="en-US" altLang="zh-CN"/>
          </a:p>
          <a:p>
            <a:pPr eaLnBrk="1" hangingPunct="1">
              <a:spcBef>
                <a:spcPct val="0"/>
              </a:spcBef>
            </a:pPr>
            <a:r>
              <a:rPr lang="zh-CN" altLang="en-US"/>
              <a:t>例如假设进行单文件</a:t>
            </a:r>
            <a:r>
              <a:rPr lang="en-US" altLang="zh-CN"/>
              <a:t>test.c</a:t>
            </a:r>
            <a:r>
              <a:rPr lang="zh-CN" altLang="en-US"/>
              <a:t>编译。</a:t>
            </a:r>
            <a:endParaRPr lang="en-US" altLang="zh-CN"/>
          </a:p>
          <a:p>
            <a:r>
              <a:rPr lang="zh-CN" altLang="en-US">
                <a:solidFill>
                  <a:srgbClr val="0070C0"/>
                </a:solidFill>
              </a:rPr>
              <a:t>使用</a:t>
            </a:r>
            <a:r>
              <a:rPr lang="en-US" altLang="zh-CN">
                <a:solidFill>
                  <a:srgbClr val="0070C0"/>
                </a:solidFill>
              </a:rPr>
              <a:t>make</a:t>
            </a:r>
            <a:r>
              <a:rPr lang="zh-CN" altLang="en-US">
                <a:solidFill>
                  <a:srgbClr val="0070C0"/>
                </a:solidFill>
              </a:rPr>
              <a:t>命令自动编译出目标文件</a:t>
            </a:r>
            <a:r>
              <a:rPr lang="en-US" altLang="zh-CN">
                <a:solidFill>
                  <a:srgbClr val="0070C0"/>
                </a:solidFill>
              </a:rPr>
              <a:t>test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5BA25022-7958-87F1-FC0E-762E2066E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34B45E-87FD-414C-8912-B603621BA087}" type="slidenum">
              <a:rPr lang="en-US" altLang="zh-CN" smtClean="0">
                <a:latin typeface="Times New Roman" panose="02020603050405020304" pitchFamily="18" charset="0"/>
              </a:rPr>
              <a:pPr/>
              <a:t>63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748F1FB6-144A-446F-5921-486C36B2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808E4324-F748-DFC5-D7F9-1BBF0CE78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第二个是变量，对于变量的定义一般在文件的头部，使用</a:t>
            </a:r>
            <a:r>
              <a:rPr lang="en-US" altLang="zh-CN"/>
              <a:t>$(</a:t>
            </a:r>
            <a:r>
              <a:rPr lang="zh-CN" altLang="en-US"/>
              <a:t>变量名</a:t>
            </a:r>
            <a:r>
              <a:rPr lang="en-US" altLang="zh-CN"/>
              <a:t>)</a:t>
            </a:r>
            <a:r>
              <a:rPr lang="zh-CN" altLang="en-US"/>
              <a:t>表示变量</a:t>
            </a:r>
          </a:p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C546D8B5-C025-ED3C-D1CC-50E7A8DC5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7B4CA78-6207-4140-963B-0EBAB643A6EA}" type="slidenum">
              <a:rPr lang="en-US" altLang="zh-CN" smtClean="0">
                <a:latin typeface="Times New Roman" panose="02020603050405020304" pitchFamily="18" charset="0"/>
              </a:rPr>
              <a:pPr/>
              <a:t>64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88DEA742-D4FE-160E-A6A7-EE068B222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0B8B8053-7050-E112-A2B5-B6176FCE5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第三个是多文件编译</a:t>
            </a:r>
            <a:endParaRPr lang="en-US" altLang="zh-CN"/>
          </a:p>
          <a:p>
            <a:r>
              <a:rPr lang="zh-CN" altLang="en-US"/>
              <a:t>示例</a:t>
            </a:r>
            <a:r>
              <a:rPr lang="en-US" altLang="zh-CN"/>
              <a:t>circle.c circle.h</a:t>
            </a:r>
            <a:r>
              <a:rPr lang="zh-CN" altLang="en-US"/>
              <a:t>、</a:t>
            </a:r>
            <a:r>
              <a:rPr lang="en-US" altLang="zh-CN"/>
              <a:t>cube.c cube.h</a:t>
            </a:r>
            <a:r>
              <a:rPr lang="zh-CN" altLang="en-US"/>
              <a:t>、</a:t>
            </a:r>
            <a:r>
              <a:rPr lang="en-US" altLang="zh-CN"/>
              <a:t>test.c</a:t>
            </a:r>
            <a:r>
              <a:rPr lang="zh-CN" altLang="en-US"/>
              <a:t>编译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直接从</a:t>
            </a:r>
            <a:r>
              <a:rPr lang="en-US" altLang="zh-CN"/>
              <a:t>c</a:t>
            </a:r>
            <a:r>
              <a:rPr lang="zh-CN" altLang="en-US"/>
              <a:t>程序，编译到目标文件</a:t>
            </a:r>
            <a:endParaRPr lang="en-US" altLang="zh-CN"/>
          </a:p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EA4154BC-C87D-F67E-1EB5-1C3727246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9B01B65-8F7A-4544-BFAF-553ABE6E4EE6}" type="slidenum">
              <a:rPr lang="en-US" altLang="zh-CN" smtClean="0">
                <a:latin typeface="Times New Roman" panose="02020603050405020304" pitchFamily="18" charset="0"/>
              </a:rPr>
              <a:pPr/>
              <a:t>65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527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663F5A0-7348-71D1-D264-91C03B67C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40250E16-AF47-78D3-C417-EB0E28332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第三个是多文件编译</a:t>
            </a:r>
            <a:endParaRPr lang="en-US" altLang="zh-CN"/>
          </a:p>
          <a:p>
            <a:r>
              <a:rPr lang="zh-CN" altLang="en-US"/>
              <a:t>示例</a:t>
            </a:r>
            <a:r>
              <a:rPr lang="en-US" altLang="zh-CN"/>
              <a:t>circle.c circle.h</a:t>
            </a:r>
            <a:r>
              <a:rPr lang="zh-CN" altLang="en-US"/>
              <a:t>、</a:t>
            </a:r>
            <a:r>
              <a:rPr lang="en-US" altLang="zh-CN"/>
              <a:t>cube.c cube.h</a:t>
            </a:r>
            <a:r>
              <a:rPr lang="zh-CN" altLang="en-US"/>
              <a:t>、</a:t>
            </a:r>
            <a:r>
              <a:rPr lang="en-US" altLang="zh-CN"/>
              <a:t>test.c</a:t>
            </a:r>
            <a:r>
              <a:rPr lang="zh-CN" altLang="en-US"/>
              <a:t>编译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直接从</a:t>
            </a:r>
            <a:r>
              <a:rPr lang="en-US" altLang="zh-CN"/>
              <a:t>c</a:t>
            </a:r>
            <a:r>
              <a:rPr lang="zh-CN" altLang="en-US"/>
              <a:t>程序，编译到目标文件</a:t>
            </a:r>
            <a:endParaRPr lang="en-US" altLang="zh-CN"/>
          </a:p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01F02C88-19E8-B105-D34F-AEB348D75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C4F64D-C2D2-463A-AC92-42E5D1BAF3A9}" type="slidenum">
              <a:rPr lang="en-US" altLang="zh-CN" smtClean="0">
                <a:latin typeface="Times New Roman" panose="02020603050405020304" pitchFamily="18" charset="0"/>
              </a:rPr>
              <a:pPr/>
              <a:t>66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F5169CF4-3C6B-D3EE-D28C-89F4068F2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E8914F29-2081-96C6-52C9-23ED9F284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第三个是多文件编译</a:t>
            </a:r>
            <a:endParaRPr lang="en-US" altLang="zh-CN"/>
          </a:p>
          <a:p>
            <a:r>
              <a:rPr lang="zh-CN" altLang="en-US"/>
              <a:t>示例</a:t>
            </a:r>
            <a:r>
              <a:rPr lang="en-US" altLang="zh-CN"/>
              <a:t>circle.c circle.h</a:t>
            </a:r>
            <a:r>
              <a:rPr lang="zh-CN" altLang="en-US"/>
              <a:t>、</a:t>
            </a:r>
            <a:r>
              <a:rPr lang="en-US" altLang="zh-CN"/>
              <a:t>cube.c cube.h</a:t>
            </a:r>
            <a:r>
              <a:rPr lang="zh-CN" altLang="en-US"/>
              <a:t>、</a:t>
            </a:r>
            <a:r>
              <a:rPr lang="en-US" altLang="zh-CN"/>
              <a:t>test.c</a:t>
            </a:r>
            <a:r>
              <a:rPr lang="zh-CN" altLang="en-US"/>
              <a:t>编译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直接从</a:t>
            </a:r>
            <a:r>
              <a:rPr lang="en-US" altLang="zh-CN"/>
              <a:t>c</a:t>
            </a:r>
            <a:r>
              <a:rPr lang="zh-CN" altLang="en-US"/>
              <a:t>程序，编译到目标文件</a:t>
            </a:r>
            <a:endParaRPr lang="en-US" altLang="zh-CN"/>
          </a:p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0848215B-C3D1-5ABC-C597-58351386A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457436-3304-494A-BE93-557020CBF786}" type="slidenum">
              <a:rPr lang="en-US" altLang="zh-CN" smtClean="0">
                <a:latin typeface="Times New Roman" panose="02020603050405020304" pitchFamily="18" charset="0"/>
              </a:rPr>
              <a:pPr/>
              <a:t>67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E8887779-BDD0-2C75-E819-E82C9C437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F9001E-2576-FD4B-04E4-9671A640F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第三个是多文件编译</a:t>
            </a:r>
            <a:endParaRPr lang="en-US" altLang="zh-CN"/>
          </a:p>
          <a:p>
            <a:r>
              <a:rPr lang="zh-CN" altLang="en-US"/>
              <a:t>示例</a:t>
            </a:r>
            <a:r>
              <a:rPr lang="en-US" altLang="zh-CN"/>
              <a:t>circle.c circle.h</a:t>
            </a:r>
            <a:r>
              <a:rPr lang="zh-CN" altLang="en-US"/>
              <a:t>、</a:t>
            </a:r>
            <a:r>
              <a:rPr lang="en-US" altLang="zh-CN"/>
              <a:t>cube.c cube.h</a:t>
            </a:r>
            <a:r>
              <a:rPr lang="zh-CN" altLang="en-US"/>
              <a:t>、</a:t>
            </a:r>
            <a:r>
              <a:rPr lang="en-US" altLang="zh-CN"/>
              <a:t>test.c</a:t>
            </a:r>
            <a:r>
              <a:rPr lang="zh-CN" altLang="en-US"/>
              <a:t>编译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直接从</a:t>
            </a:r>
            <a:r>
              <a:rPr lang="en-US" altLang="zh-CN"/>
              <a:t>c</a:t>
            </a:r>
            <a:r>
              <a:rPr lang="zh-CN" altLang="en-US"/>
              <a:t>程序，编译到目标文件</a:t>
            </a:r>
            <a:endParaRPr lang="en-US" altLang="zh-CN"/>
          </a:p>
          <a:p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FFD5901B-E64F-FB0E-1ABD-3A6C4F69F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D63EE3-113F-448B-9DD0-5D64143630CE}" type="slidenum">
              <a:rPr lang="en-US" altLang="zh-CN" smtClean="0">
                <a:latin typeface="Times New Roman" panose="02020603050405020304" pitchFamily="18" charset="0"/>
              </a:rPr>
              <a:pPr/>
              <a:t>68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999E1476-AF67-F11A-6F80-4E190D27E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3E4D5EEB-0DE7-10F1-44C5-6F420D2C4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45942AF1-8CC6-B057-576B-D2FAD65D7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3B130E-8C82-4EAE-9DC0-3C01572CB46E}" type="slidenum">
              <a:rPr lang="en-US" altLang="zh-CN" smtClean="0">
                <a:latin typeface="Times New Roman" panose="02020603050405020304" pitchFamily="18" charset="0"/>
              </a:rPr>
              <a:pPr/>
              <a:t>69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D95E1F21-6941-D641-F9E1-382598614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C25DEF50-D99C-E27C-9328-05A4DB092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采用通配符对于</a:t>
            </a:r>
            <a:r>
              <a:rPr lang="en-US" altLang="zh-CN"/>
              <a:t>makefile</a:t>
            </a:r>
            <a:r>
              <a:rPr lang="zh-CN" altLang="en-US"/>
              <a:t>文件还可以进行简化。</a:t>
            </a:r>
            <a:endParaRPr lang="en-US" altLang="zh-CN"/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70C0"/>
                </a:solidFill>
              </a:rPr>
              <a:t>$@</a:t>
            </a:r>
            <a:r>
              <a:rPr lang="zh-CN" altLang="en-US">
                <a:solidFill>
                  <a:srgbClr val="000000"/>
                </a:solidFill>
              </a:rPr>
              <a:t>目标文件名。多目标模式规则中，它代表的是触发规则被执行的文件名</a:t>
            </a:r>
            <a:endParaRPr lang="zh-CN" altLang="en-US"/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0070C0"/>
                </a:solidFill>
              </a:rPr>
              <a:t>$^</a:t>
            </a:r>
            <a:r>
              <a:rPr lang="zh-CN" altLang="en-US">
                <a:solidFill>
                  <a:srgbClr val="000000"/>
                </a:solidFill>
              </a:rPr>
              <a:t>代表的是所有依赖文件列表</a:t>
            </a:r>
            <a:endParaRPr lang="zh-CN" altLang="en-US">
              <a:solidFill>
                <a:srgbClr val="0070C0"/>
              </a:solidFill>
            </a:endParaRPr>
          </a:p>
          <a:p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69421C1C-3AD0-EAEE-45A9-6A8A3D3D6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6A82FC-A02F-43AC-AF90-440C692B39C8}" type="slidenum">
              <a:rPr lang="en-US" altLang="zh-CN" smtClean="0">
                <a:latin typeface="Times New Roman" panose="02020603050405020304" pitchFamily="18" charset="0"/>
              </a:rPr>
              <a:pPr/>
              <a:t>70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113FB624-458E-0E9A-A8BE-0018B6305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CDC7B784-4F1A-47C5-1F65-BD3C2CBDB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AF6804F9-C77B-DC76-34FC-1E294EA8F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BF93C25-6AC9-477A-8D74-B9CCDAEF1F7E}" type="slidenum">
              <a:rPr lang="en-US" altLang="zh-CN" smtClean="0">
                <a:latin typeface="Times New Roman" panose="02020603050405020304" pitchFamily="18" charset="0"/>
              </a:rPr>
              <a:pPr/>
              <a:t>71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nm -u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 快速找出目标文件中缺少哪些符号。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rg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 在源码中定位符号的定义位置。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结合两者，可以迅速判断是忘记编译某个源文件、忘记链接库，还是定义本身不存在。</a:t>
            </a:r>
          </a:p>
          <a:p>
            <a:pPr algn="l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这两个工具是排查链接问题的黄金搭档。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79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761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遇到链接错误 </a:t>
            </a:r>
            <a:r>
              <a:rPr lang="en-US" altLang="zh-CN" dirty="0"/>
              <a:t>undefined reference to '...'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 时，意味着链接器在所有目标文件和库中都找不到该符号的定义。这时，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nm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（查看目标文件的符号表）和 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rg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ripgrep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，快速搜索源码）是定位问题的利器。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80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1395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用于标识和访问某个资源（如内存块、对象、文件、窗口等）的间接引用，通常是一个不透明的值（比如整数、指针或对象引用）</a:t>
            </a:r>
            <a:endParaRPr lang="en-US" altLang="zh-CN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外部代码只能持有这个值，而无法直接看到或操作它所指向的内部数据结构。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FILE*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就是句柄。你不需要知道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FILE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结构体里有什么（实际上在不同操作系统或编译器中可能完全不同），只需要知道如何使用标准函数即可。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如果库的开发者想改变文件缓冲机制，只要保持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fopen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fread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等函数的行为不变，你的代码就不需要修改。这正是“隐藏实现细节”的好处。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9670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88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32293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有些场景下，调用方需要直接操作对象的内容，或者语言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环境的限制使得句柄不太方便，这时暴露具体类型可能是合理的。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值语义与栈上分配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如果类型很小（例如一个点坐标 </a:t>
            </a:r>
            <a:r>
              <a:rPr lang="en-US" altLang="zh-CN" dirty="0"/>
              <a:t>struct Point { int x, y; }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），并且经常被复制、比较、直接访问成员，那么暴露具体类型可以避免堆分配和间接访问的开销，性能更高。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需要直接操作数据成员</a:t>
            </a:r>
            <a:b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某些极端性能敏感的场合（如游戏引擎的数学库），调用方可能需要直接读写成员变量，而函数调用开销不可接受。此时暴露结构体所有字段是合理的。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作为公共数据契约的一部分</a:t>
            </a:r>
            <a:b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当你的模块需要与其他模块交换数据，而这些数据是纯数据结构（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DTO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Data Transfer Object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），通常也会暴露具体类型，方便序列化、反序列化。例如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JSON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解析后的对象。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编译时依赖无法避免</a:t>
            </a:r>
            <a:b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在某些静态语言中，如果调用方需要继承你的类或实现你的接口，就必须知道类型定义（比如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C++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的基类必须完全定义）。但这仍然可以通过接口（抽象类）来部分隐藏实现。</a:t>
            </a:r>
          </a:p>
          <a:p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124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head -n 80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用于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查看文件的前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80 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行内容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遇到链接错误 </a:t>
            </a:r>
            <a:r>
              <a:rPr lang="en-US" altLang="zh-CN" dirty="0"/>
              <a:t>undefined reference to '...'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 时，意味着链接器在所有目标文件和库中都找不到该符号的定义。这时，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nm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（查看目标文件的符号表）和 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rg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ripgrep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，快速搜索源码）是定位问题的利器。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99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61084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100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03188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101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11367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102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811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句柄特别适合用于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隐藏实现细节、降低耦合、实现跨语言边界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API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的全称是</a:t>
            </a:r>
            <a:r>
              <a:rPr lang="zh-CN" altLang="en-US" b="1" i="0" dirty="0">
                <a:effectLst/>
                <a:latin typeface="Arial" panose="020B0604020202020204" pitchFamily="34" charset="0"/>
              </a:rPr>
              <a:t>应用程序编程接口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（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Application Programming Interface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）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模块内部实现可能频繁变化</a:t>
            </a:r>
            <a:b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比如数据库连接池、网络会话、复杂的数据结构（红黑树、哈希表）。使用句柄，你可以随时替换内部算法或存储方式，而调用方完全无感。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希望限制调用方对内部状态的直接操作</a:t>
            </a:r>
            <a:b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句柄强制调用方通过你提供的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API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来操作对象，可以确保数据完整性（例如永远处于有效状态）。就像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语言中的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FILE*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，你只能通过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fread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fwrite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等函数读写，无法直接篡改文件句柄的内部指针。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跨语言或跨平台编程</a:t>
            </a:r>
            <a:b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例如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Windows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HWND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（窗口句柄）、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HANDLE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，或者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Java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通过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JNI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调用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C++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库时返回的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long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型指针。这些句柄屏蔽了不同语言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平台的实现差异。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761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句柄是信息隐藏的有力工具，它让“接口与实现分离”成为可能。具体选择暴露类型还是句柄，取决于对性能、灵活性、稳定性和封装需求的综合权衡。在大型软件设计中，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“倾向于隐藏实现细节”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 是一条黄金法则，因此句柄（或类似的抽象）往往是更安全、更优雅的选择。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848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在真正定义某个类型或函数之前，先告诉编译器它的名字和基本形式（比如它是一个结构体、一个函数等），让编译器知道这个符号存在，但具体的细节（结构体成员、函数体）稍后或别处再提供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184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52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0" baseline="0"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0" baseline="0"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DFBDFA-9B95-450C-9B75-7FE7D2CA6B4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1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E4275-4135-4D92-9DB1-AE79C58478F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515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-多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5" name="平行四边形 14"/>
          <p:cNvSpPr/>
          <p:nvPr userDrawn="1"/>
        </p:nvSpPr>
        <p:spPr>
          <a:xfrm>
            <a:off x="249382" y="-3175"/>
            <a:ext cx="6924502" cy="6861175"/>
          </a:xfrm>
          <a:prstGeom prst="parallelogram">
            <a:avLst>
              <a:gd name="adj" fmla="val 105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2" name="平行四边形 11"/>
          <p:cNvSpPr/>
          <p:nvPr userDrawn="1"/>
        </p:nvSpPr>
        <p:spPr>
          <a:xfrm>
            <a:off x="91440" y="-3175"/>
            <a:ext cx="6924502" cy="6861175"/>
          </a:xfrm>
          <a:prstGeom prst="parallelogram">
            <a:avLst>
              <a:gd name="adj" fmla="val 105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7" name="任意多边形 36"/>
          <p:cNvSpPr/>
          <p:nvPr userDrawn="1"/>
        </p:nvSpPr>
        <p:spPr>
          <a:xfrm>
            <a:off x="0" y="1531610"/>
            <a:ext cx="850397" cy="1633920"/>
          </a:xfrm>
          <a:custGeom>
            <a:avLst/>
            <a:gdLst>
              <a:gd name="connsiteX0" fmla="*/ 0 w 1133862"/>
              <a:gd name="connsiteY0" fmla="*/ 0 h 1633920"/>
              <a:gd name="connsiteX1" fmla="*/ 1133862 w 1133862"/>
              <a:gd name="connsiteY1" fmla="*/ 0 h 1633920"/>
              <a:gd name="connsiteX2" fmla="*/ 992802 w 1133862"/>
              <a:gd name="connsiteY2" fmla="*/ 1633920 h 1633920"/>
              <a:gd name="connsiteX3" fmla="*/ 0 w 1133862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62" h="1633920">
                <a:moveTo>
                  <a:pt x="0" y="0"/>
                </a:moveTo>
                <a:lnTo>
                  <a:pt x="1133862" y="0"/>
                </a:lnTo>
                <a:lnTo>
                  <a:pt x="992802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</a:t>
            </a:r>
            <a:endParaRPr lang="zh-CN" altLang="en-US" sz="2100" dirty="0"/>
          </a:p>
        </p:txBody>
      </p:sp>
      <p:sp>
        <p:nvSpPr>
          <p:cNvPr id="35" name="任意多边形 34"/>
          <p:cNvSpPr/>
          <p:nvPr userDrawn="1"/>
        </p:nvSpPr>
        <p:spPr>
          <a:xfrm>
            <a:off x="1" y="1426996"/>
            <a:ext cx="748145" cy="1633920"/>
          </a:xfrm>
          <a:custGeom>
            <a:avLst/>
            <a:gdLst>
              <a:gd name="connsiteX0" fmla="*/ 0 w 997527"/>
              <a:gd name="connsiteY0" fmla="*/ 0 h 1633920"/>
              <a:gd name="connsiteX1" fmla="*/ 997527 w 997527"/>
              <a:gd name="connsiteY1" fmla="*/ 0 h 1633920"/>
              <a:gd name="connsiteX2" fmla="*/ 856467 w 997527"/>
              <a:gd name="connsiteY2" fmla="*/ 1633920 h 1633920"/>
              <a:gd name="connsiteX3" fmla="*/ 0 w 997527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527" h="1633920">
                <a:moveTo>
                  <a:pt x="0" y="0"/>
                </a:moveTo>
                <a:lnTo>
                  <a:pt x="997527" y="0"/>
                </a:lnTo>
                <a:lnTo>
                  <a:pt x="856467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</a:t>
            </a:r>
            <a:endParaRPr lang="zh-CN" altLang="en-US" sz="2100" dirty="0"/>
          </a:p>
        </p:txBody>
      </p:sp>
      <p:sp>
        <p:nvSpPr>
          <p:cNvPr id="41" name="任意多边形 40"/>
          <p:cNvSpPr/>
          <p:nvPr userDrawn="1"/>
        </p:nvSpPr>
        <p:spPr>
          <a:xfrm>
            <a:off x="5561208" y="5505964"/>
            <a:ext cx="3582793" cy="1015861"/>
          </a:xfrm>
          <a:custGeom>
            <a:avLst/>
            <a:gdLst>
              <a:gd name="connsiteX0" fmla="*/ 93012 w 4777057"/>
              <a:gd name="connsiteY0" fmla="*/ 0 h 1015861"/>
              <a:gd name="connsiteX1" fmla="*/ 4777057 w 4777057"/>
              <a:gd name="connsiteY1" fmla="*/ 0 h 1015861"/>
              <a:gd name="connsiteX2" fmla="*/ 4777057 w 4777057"/>
              <a:gd name="connsiteY2" fmla="*/ 1015861 h 1015861"/>
              <a:gd name="connsiteX3" fmla="*/ 0 w 4777057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7057" h="1015861">
                <a:moveTo>
                  <a:pt x="93012" y="0"/>
                </a:moveTo>
                <a:lnTo>
                  <a:pt x="4777057" y="0"/>
                </a:lnTo>
                <a:lnTo>
                  <a:pt x="4777057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  </a:t>
            </a:r>
            <a:endParaRPr lang="zh-CN" altLang="en-US" sz="2100" dirty="0"/>
          </a:p>
        </p:txBody>
      </p:sp>
      <p:sp>
        <p:nvSpPr>
          <p:cNvPr id="39" name="任意多边形 38"/>
          <p:cNvSpPr/>
          <p:nvPr userDrawn="1"/>
        </p:nvSpPr>
        <p:spPr>
          <a:xfrm>
            <a:off x="5715849" y="5393905"/>
            <a:ext cx="3428152" cy="1015861"/>
          </a:xfrm>
          <a:custGeom>
            <a:avLst/>
            <a:gdLst>
              <a:gd name="connsiteX0" fmla="*/ 93012 w 4570869"/>
              <a:gd name="connsiteY0" fmla="*/ 0 h 1015861"/>
              <a:gd name="connsiteX1" fmla="*/ 4570869 w 4570869"/>
              <a:gd name="connsiteY1" fmla="*/ 0 h 1015861"/>
              <a:gd name="connsiteX2" fmla="*/ 4570869 w 4570869"/>
              <a:gd name="connsiteY2" fmla="*/ 1015861 h 1015861"/>
              <a:gd name="connsiteX3" fmla="*/ 0 w 4570869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869" h="1015861">
                <a:moveTo>
                  <a:pt x="93012" y="0"/>
                </a:moveTo>
                <a:lnTo>
                  <a:pt x="4570869" y="0"/>
                </a:lnTo>
                <a:lnTo>
                  <a:pt x="4570869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  </a:t>
            </a:r>
            <a:endParaRPr lang="zh-CN" altLang="en-US" sz="210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426996"/>
            <a:ext cx="5397500" cy="1738535"/>
          </a:xfrm>
        </p:spPr>
        <p:txBody>
          <a:bodyPr anchor="b"/>
          <a:lstStyle>
            <a:lvl1pPr algn="l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多行标题 </a:t>
            </a:r>
            <a:r>
              <a:rPr lang="en-US" altLang="zh-CN" dirty="0"/>
              <a:t>- </a:t>
            </a:r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65530"/>
            <a:ext cx="5397500" cy="95773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单击以编辑副标题</a:t>
            </a: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276856" y="5633721"/>
            <a:ext cx="2495217" cy="561646"/>
            <a:chOff x="8729742" y="4570696"/>
            <a:chExt cx="2830517" cy="477836"/>
          </a:xfrm>
          <a:solidFill>
            <a:schemeClr val="bg2">
              <a:alpha val="50000"/>
            </a:schemeClr>
          </a:solidFill>
        </p:grpSpPr>
        <p:sp>
          <p:nvSpPr>
            <p:cNvPr id="36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4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0" name="Freeform 42"/>
            <p:cNvSpPr>
              <a:spLocks/>
            </p:cNvSpPr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2" name="Freeform 43"/>
            <p:cNvSpPr>
              <a:spLocks/>
            </p:cNvSpPr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3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4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5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6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7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8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9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80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81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239918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ADD0F-AD24-4557-BEE9-EF7984F4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4C087-0BA9-4F74-8073-039E9A480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C8D677-F923-44A1-9454-B5F30368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04E9C-C539-4343-A574-C5840074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6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659160"/>
          </a:xfrm>
        </p:spPr>
        <p:txBody>
          <a:bodyPr/>
          <a:lstStyle>
            <a:lvl1pPr>
              <a:defRPr sz="3600" baseline="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4542383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微软雅黑" panose="020B0503020204020204" pitchFamily="34" charset="-122"/>
              </a:defRPr>
            </a:lvl1pPr>
            <a:lvl2pPr>
              <a:defRPr sz="2400" baseline="0">
                <a:solidFill>
                  <a:srgbClr val="000000"/>
                </a:solidFill>
                <a:latin typeface="微软雅黑" panose="020B0503020204020204" pitchFamily="34" charset="-122"/>
              </a:defRPr>
            </a:lvl2pPr>
            <a:lvl3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3pPr>
            <a:lvl4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4pPr>
            <a:lvl5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B2979F-5A86-448F-8EEA-2A5523B49A0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59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2331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437113"/>
            <a:ext cx="7886700" cy="1652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CFB400-C9DC-49E3-989A-8794DD0EA2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2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28800"/>
            <a:ext cx="4194175" cy="4470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194175" cy="4470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AFBC70-50F1-47DE-A132-358C34147B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44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68CE3E-B63B-435F-8DFD-6F47D90E59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130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A8BDFD-08A6-4AB4-AFD0-B0543BBC87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51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E71EB9-FAD2-4FF4-B06F-78D86D9EFD3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999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AFAAA0-6F14-4E85-ABBD-67AA108F4B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766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5F2F76-E7A3-4182-BF78-8AF7DE57E46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878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587260"/>
            <a:ext cx="8540750" cy="451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zh-CN"/>
          </a:p>
        </p:txBody>
      </p:sp>
      <p:pic>
        <p:nvPicPr>
          <p:cNvPr id="1031" name="Picture 7" descr="ustcnameblu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494"/>
            <a:ext cx="2292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stcblu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3" y="166813"/>
            <a:ext cx="369917" cy="37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0" i="0" kern="1200" baseline="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4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4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2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cmake.org/download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hu.com/search?type=content&amp;q=cmake" TargetMode="External"/><Relationship Id="rId2" Type="http://schemas.openxmlformats.org/officeDocument/2006/relationships/hyperlink" Target="https://cmake.org/cmake/help/latest/guide/tutorial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ern-cmake-cn.github.io/Modern-CMake-zh_CN/" TargetMode="External"/><Relationship Id="rId4" Type="http://schemas.openxmlformats.org/officeDocument/2006/relationships/hyperlink" Target="https://cliutils.gitlab.io/modern-cmake/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1988840"/>
            <a:ext cx="7772400" cy="1008112"/>
          </a:xfrm>
        </p:spPr>
        <p:txBody>
          <a:bodyPr anchor="ctr"/>
          <a:lstStyle/>
          <a:p>
            <a:r>
              <a:rPr lang="zh-CN" altLang="en-US" sz="3600" b="1" i="0" u="none" strike="noStrike">
                <a:solidFill>
                  <a:srgbClr val="0F589F"/>
                </a:solidFill>
                <a:effectLst/>
                <a:latin typeface="Encode Sans Semi Condensed"/>
              </a:rPr>
              <a:t>模块化程序设计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82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A3A7C-3980-0C10-8978-2284B8DA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 </a:t>
            </a:r>
            <a:r>
              <a:rPr lang="en-US" altLang="zh-CN" dirty="0"/>
              <a:t>.h </a:t>
            </a:r>
            <a:r>
              <a:rPr lang="zh-CN" altLang="en-US" dirty="0"/>
              <a:t>之前先做接口设计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8672E-B5ED-FC96-D1AB-9C6B3509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4" y="1556792"/>
            <a:ext cx="8842375" cy="4542383"/>
          </a:xfrm>
        </p:spPr>
        <p:txBody>
          <a:bodyPr/>
          <a:lstStyle/>
          <a:p>
            <a:r>
              <a:rPr lang="zh-CN" altLang="en-US" dirty="0"/>
              <a:t>接口五问</a:t>
            </a:r>
            <a:endParaRPr lang="en-US" altLang="zh-CN" dirty="0"/>
          </a:p>
          <a:p>
            <a:pPr lvl="1"/>
            <a:r>
              <a:rPr lang="zh-CN" altLang="en-US" sz="2000" dirty="0"/>
              <a:t>这个模块提供什么能力 ？（最小集合）</a:t>
            </a:r>
          </a:p>
          <a:p>
            <a:pPr lvl="1"/>
            <a:r>
              <a:rPr lang="zh-CN" altLang="en-US" sz="2000" dirty="0"/>
              <a:t>输入</a:t>
            </a:r>
            <a:r>
              <a:rPr lang="en-US" altLang="zh-CN" sz="2000" dirty="0"/>
              <a:t>/</a:t>
            </a:r>
            <a:r>
              <a:rPr lang="zh-CN" altLang="en-US" sz="2000" dirty="0"/>
              <a:t>输出是什么？返回值是否足够表达错误 ？</a:t>
            </a:r>
          </a:p>
          <a:p>
            <a:pPr lvl="1"/>
            <a:r>
              <a:rPr lang="zh-CN" altLang="en-US" sz="2000" dirty="0"/>
              <a:t>资源</a:t>
            </a:r>
            <a:r>
              <a:rPr lang="en-US" altLang="zh-CN" sz="2000" dirty="0"/>
              <a:t>/</a:t>
            </a:r>
            <a:r>
              <a:rPr lang="zh-CN" altLang="en-US" sz="2000" dirty="0"/>
              <a:t>所有权怎么交接？谁负责 </a:t>
            </a:r>
            <a:r>
              <a:rPr lang="en-US" altLang="zh-CN" sz="2000" dirty="0"/>
              <a:t>create/destroy </a:t>
            </a:r>
            <a:r>
              <a:rPr lang="zh-CN" altLang="en-US" sz="2000" dirty="0"/>
              <a:t>？</a:t>
            </a:r>
          </a:p>
          <a:p>
            <a:pPr lvl="1"/>
            <a:r>
              <a:rPr lang="zh-CN" altLang="en-US" sz="2000" dirty="0"/>
              <a:t>哪些内容必须暴露为类型？哪些可以只暴露“句柄”（不透明指针）？</a:t>
            </a:r>
          </a:p>
          <a:p>
            <a:pPr lvl="1"/>
            <a:r>
              <a:rPr lang="zh-CN" altLang="en-US" sz="2000" dirty="0"/>
              <a:t>依赖哪些别的模块？能不能只依赖“抽象”（前向声明</a:t>
            </a:r>
            <a:r>
              <a:rPr lang="en-US" altLang="zh-CN" sz="2000" dirty="0"/>
              <a:t>/</a:t>
            </a:r>
            <a:r>
              <a:rPr lang="zh-CN" altLang="en-US" sz="2000" dirty="0"/>
              <a:t>回调）？</a:t>
            </a:r>
          </a:p>
        </p:txBody>
      </p:sp>
    </p:spTree>
    <p:extLst>
      <p:ext uri="{BB962C8B-B14F-4D97-AF65-F5344CB8AC3E}">
        <p14:creationId xmlns:p14="http://schemas.microsoft.com/office/powerpoint/2010/main" val="8708464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B80F-CFC6-293F-D87F-FC94447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A6702-F8CC-7B1D-F3F2-99EB47DC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/>
              <a:t>步骤</a:t>
            </a:r>
            <a:r>
              <a:rPr lang="en-US" altLang="zh-CN" sz="2000" dirty="0"/>
              <a:t>2</a:t>
            </a:r>
            <a:r>
              <a:rPr lang="zh-CN" altLang="en-US" sz="2000" dirty="0"/>
              <a:t>：搜索符号定义位置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用 </a:t>
            </a:r>
            <a:r>
              <a:rPr lang="en-US" altLang="zh-CN" sz="2000" dirty="0" err="1"/>
              <a:t>rg</a:t>
            </a:r>
            <a:r>
              <a:rPr lang="en-US" altLang="zh-CN" sz="2000" dirty="0"/>
              <a:t> </a:t>
            </a:r>
            <a:r>
              <a:rPr lang="zh-CN" altLang="en-US" sz="2000" dirty="0"/>
              <a:t>在源码中搜索 </a:t>
            </a:r>
            <a:r>
              <a:rPr lang="en-US" altLang="zh-CN" sz="2000" dirty="0" err="1"/>
              <a:t>calculate_sum</a:t>
            </a:r>
            <a:r>
              <a:rPr lang="en-US" altLang="zh-CN" sz="2000" dirty="0"/>
              <a:t> </a:t>
            </a:r>
            <a:r>
              <a:rPr lang="zh-CN" altLang="en-US" sz="2000" dirty="0"/>
              <a:t>的定义：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err="1"/>
              <a:t>rg</a:t>
            </a:r>
            <a:r>
              <a:rPr lang="en-US" altLang="zh-CN" sz="2000" dirty="0"/>
              <a:t> -w '</a:t>
            </a:r>
            <a:r>
              <a:rPr lang="en-US" altLang="zh-CN" sz="2000" dirty="0" err="1"/>
              <a:t>calculate_sum</a:t>
            </a:r>
            <a:r>
              <a:rPr lang="en-US" altLang="zh-CN" sz="2000" dirty="0"/>
              <a:t>’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可能找到：</a:t>
            </a:r>
            <a:r>
              <a:rPr lang="en-US" altLang="zh-CN" sz="2000" dirty="0" err="1"/>
              <a:t>calculate_sum</a:t>
            </a:r>
            <a:r>
              <a:rPr lang="zh-CN" altLang="en-US" sz="2000" dirty="0"/>
              <a:t>定义位置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0B770D-AD4E-0DE7-7F23-3F307253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74" y="3356992"/>
            <a:ext cx="8650605" cy="25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71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B80F-CFC6-293F-D87F-FC94447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A6702-F8CC-7B1D-F3F2-99EB47DC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4" y="1556792"/>
            <a:ext cx="9166919" cy="45423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步骤</a:t>
            </a:r>
            <a:r>
              <a:rPr lang="en-US" altLang="zh-CN" sz="2000" dirty="0"/>
              <a:t>3</a:t>
            </a:r>
            <a:r>
              <a:rPr lang="zh-CN" altLang="en-US" sz="2000" dirty="0"/>
              <a:t>：检查定义是否被编译并链接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查看编译命令是否包含了 </a:t>
            </a:r>
            <a:r>
              <a:rPr lang="en-US" altLang="zh-CN" sz="2000" dirty="0" err="1"/>
              <a:t>calc.c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err="1"/>
              <a:t>gcc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main.c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calc.c</a:t>
            </a:r>
            <a:r>
              <a:rPr lang="en-US" altLang="zh-CN" sz="2000" dirty="0"/>
              <a:t> -o prog   # </a:t>
            </a:r>
            <a:r>
              <a:rPr lang="zh-CN" altLang="en-US" sz="2000" dirty="0"/>
              <a:t>正确</a:t>
            </a:r>
          </a:p>
          <a:p>
            <a:pPr marL="0" indent="0">
              <a:buNone/>
            </a:pPr>
            <a:r>
              <a:rPr lang="en-US" altLang="zh-CN" sz="2000" dirty="0"/>
              <a:t># </a:t>
            </a:r>
            <a:r>
              <a:rPr lang="zh-CN" altLang="en-US" sz="2000" dirty="0"/>
              <a:t>如果只编译了 </a:t>
            </a:r>
            <a:r>
              <a:rPr lang="en-US" altLang="zh-CN" sz="2000" dirty="0" err="1"/>
              <a:t>main.c</a:t>
            </a:r>
            <a:r>
              <a:rPr lang="zh-CN" altLang="en-US" sz="2000" dirty="0"/>
              <a:t>，就会缺少定义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如果 </a:t>
            </a:r>
            <a:r>
              <a:rPr lang="en-US" altLang="zh-CN" sz="2000" dirty="0" err="1"/>
              <a:t>calc.c</a:t>
            </a:r>
            <a:r>
              <a:rPr lang="en-US" altLang="zh-CN" sz="2000" dirty="0"/>
              <a:t> </a:t>
            </a:r>
            <a:r>
              <a:rPr lang="zh-CN" altLang="en-US" sz="2000" dirty="0"/>
              <a:t>确实被编译，但链接仍失败，再用 </a:t>
            </a:r>
            <a:r>
              <a:rPr lang="en-US" altLang="zh-CN" sz="2000" dirty="0"/>
              <a:t>nm </a:t>
            </a:r>
            <a:r>
              <a:rPr lang="zh-CN" altLang="en-US" sz="2000" dirty="0"/>
              <a:t>检查 </a:t>
            </a:r>
            <a:r>
              <a:rPr lang="en-US" altLang="zh-CN" sz="2000" dirty="0" err="1"/>
              <a:t>calc.o</a:t>
            </a:r>
            <a:r>
              <a:rPr lang="en-US" altLang="zh-CN" sz="2000" dirty="0"/>
              <a:t> </a:t>
            </a:r>
            <a:r>
              <a:rPr lang="zh-CN" altLang="en-US" sz="2000" dirty="0"/>
              <a:t>是否真的定义了该符号：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err="1"/>
              <a:t>gcc</a:t>
            </a:r>
            <a:r>
              <a:rPr lang="en-US" altLang="zh-CN" sz="2000" dirty="0"/>
              <a:t> -c </a:t>
            </a:r>
            <a:r>
              <a:rPr lang="en-US" altLang="zh-CN" sz="2000" dirty="0" err="1"/>
              <a:t>calc.c</a:t>
            </a:r>
            <a:r>
              <a:rPr lang="en-US" altLang="zh-CN" sz="2000" dirty="0"/>
              <a:t> -o </a:t>
            </a:r>
            <a:r>
              <a:rPr lang="en-US" altLang="zh-CN" sz="2000" dirty="0" err="1"/>
              <a:t>calc.o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nm </a:t>
            </a:r>
            <a:r>
              <a:rPr lang="en-US" altLang="zh-CN" sz="2000" dirty="0" err="1"/>
              <a:t>calc.o</a:t>
            </a:r>
            <a:r>
              <a:rPr lang="en-US" altLang="zh-CN" sz="2000" dirty="0"/>
              <a:t> | grep </a:t>
            </a:r>
            <a:r>
              <a:rPr lang="en-US" altLang="zh-CN" sz="2000" dirty="0" err="1"/>
              <a:t>calculate_sum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应看到 </a:t>
            </a:r>
            <a:r>
              <a:rPr lang="en-US" altLang="zh-CN" sz="2000" dirty="0"/>
              <a:t>0000000000000000 T </a:t>
            </a:r>
            <a:r>
              <a:rPr lang="en-US" altLang="zh-CN" sz="2000" dirty="0" err="1"/>
              <a:t>calculate_sum</a:t>
            </a:r>
            <a:r>
              <a:rPr lang="zh-CN" altLang="en-US" sz="2000" dirty="0"/>
              <a:t>（地址可能不同），表示已定义</a:t>
            </a:r>
          </a:p>
        </p:txBody>
      </p:sp>
    </p:spTree>
    <p:extLst>
      <p:ext uri="{BB962C8B-B14F-4D97-AF65-F5344CB8AC3E}">
        <p14:creationId xmlns:p14="http://schemas.microsoft.com/office/powerpoint/2010/main" val="39218928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B80F-CFC6-293F-D87F-FC94447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A6702-F8CC-7B1D-F3F2-99EB47DC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4" y="1556792"/>
            <a:ext cx="9166919" cy="45423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步骤</a:t>
            </a:r>
            <a:r>
              <a:rPr lang="en-US" altLang="zh-CN" sz="2000" dirty="0"/>
              <a:t>4</a:t>
            </a:r>
            <a:r>
              <a:rPr lang="zh-CN" altLang="en-US" sz="2000" dirty="0"/>
              <a:t>：检查库链接（如果符号在库中）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如果符号在第三方库（如 </a:t>
            </a:r>
            <a:r>
              <a:rPr lang="en-US" altLang="zh-CN" sz="2000" dirty="0"/>
              <a:t>libm.so</a:t>
            </a:r>
            <a:r>
              <a:rPr lang="zh-CN" altLang="en-US" sz="2000" dirty="0"/>
              <a:t>），用 </a:t>
            </a:r>
            <a:r>
              <a:rPr lang="en-US" altLang="zh-CN" sz="2000" dirty="0"/>
              <a:t>nm </a:t>
            </a:r>
            <a:r>
              <a:rPr lang="zh-CN" altLang="en-US" sz="2000" dirty="0"/>
              <a:t>查看库的符号：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nm -D /usr/lib/libm.so | grep sin   # </a:t>
            </a:r>
            <a:r>
              <a:rPr lang="zh-CN" altLang="en-US" sz="2000" dirty="0"/>
              <a:t>查看动态库的导出符号</a:t>
            </a:r>
          </a:p>
        </p:txBody>
      </p:sp>
    </p:spTree>
    <p:extLst>
      <p:ext uri="{BB962C8B-B14F-4D97-AF65-F5344CB8AC3E}">
        <p14:creationId xmlns:p14="http://schemas.microsoft.com/office/powerpoint/2010/main" val="18744996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D1F90-859A-5817-E35C-FCDC1D66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典型场景示例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6A708-B86F-7B16-3D83-D6DA3E4E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场景</a:t>
            </a:r>
            <a:r>
              <a:rPr lang="en-US" altLang="zh-CN" dirty="0"/>
              <a:t>1</a:t>
            </a:r>
            <a:r>
              <a:rPr lang="zh-CN" altLang="en-US" dirty="0"/>
              <a:t>：忘记实现函数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// </a:t>
            </a:r>
            <a:r>
              <a:rPr lang="en-US" altLang="zh-CN" dirty="0" err="1"/>
              <a:t>calc.h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int add(int a, int b);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// </a:t>
            </a:r>
            <a:r>
              <a:rPr lang="en-US" altLang="zh-CN" dirty="0" err="1"/>
              <a:t>main.c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#include "</a:t>
            </a:r>
            <a:r>
              <a:rPr lang="en-US" altLang="zh-CN" dirty="0" err="1"/>
              <a:t>calc.h</a:t>
            </a:r>
            <a:r>
              <a:rPr lang="en-US" altLang="zh-CN" dirty="0"/>
              <a:t>"</a:t>
            </a:r>
          </a:p>
          <a:p>
            <a:pPr marL="0" indent="0">
              <a:buNone/>
            </a:pPr>
            <a:r>
              <a:rPr lang="en-US" altLang="zh-CN" dirty="0"/>
              <a:t>int main() { return add(1,2); }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AE071A-DA4A-7921-C180-338F5C691503}"/>
              </a:ext>
            </a:extLst>
          </p:cNvPr>
          <p:cNvSpPr txBox="1"/>
          <p:nvPr/>
        </p:nvSpPr>
        <p:spPr>
          <a:xfrm>
            <a:off x="4414459" y="2492896"/>
            <a:ext cx="44157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编译 </a:t>
            </a:r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main.c</a:t>
            </a:r>
            <a:r>
              <a:rPr lang="en-US" altLang="zh-CN" sz="2200" b="0" dirty="0">
                <a:solidFill>
                  <a:srgbClr val="000000"/>
                </a:solidFill>
              </a:rPr>
              <a:t> → </a:t>
            </a:r>
            <a:r>
              <a:rPr lang="zh-CN" altLang="en-US" sz="2200" b="0" dirty="0">
                <a:solidFill>
                  <a:srgbClr val="000000"/>
                </a:solidFill>
              </a:rPr>
              <a:t>报错 </a:t>
            </a:r>
            <a:r>
              <a:rPr lang="en-US" altLang="zh-CN" sz="2200" b="0" dirty="0">
                <a:solidFill>
                  <a:srgbClr val="000000"/>
                </a:solidFill>
              </a:rPr>
              <a:t>undefined reference to 'add'</a:t>
            </a:r>
            <a:r>
              <a:rPr lang="zh-CN" altLang="en-US" sz="2200" b="0" dirty="0">
                <a:solidFill>
                  <a:srgbClr val="000000"/>
                </a:solidFill>
              </a:rPr>
              <a:t>。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用 </a:t>
            </a:r>
            <a:r>
              <a:rPr lang="en-US" altLang="zh-CN" sz="2200" b="0" dirty="0">
                <a:solidFill>
                  <a:srgbClr val="000000"/>
                </a:solidFill>
              </a:rPr>
              <a:t>nm -u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看到 </a:t>
            </a:r>
            <a:r>
              <a:rPr lang="en-US" altLang="zh-CN" sz="2200" b="0" dirty="0">
                <a:solidFill>
                  <a:srgbClr val="000000"/>
                </a:solidFill>
              </a:rPr>
              <a:t>U add</a:t>
            </a:r>
            <a:r>
              <a:rPr lang="zh-CN" altLang="en-US" sz="2200" b="0" dirty="0">
                <a:solidFill>
                  <a:srgbClr val="000000"/>
                </a:solidFill>
              </a:rPr>
              <a:t>。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用 </a:t>
            </a:r>
            <a:r>
              <a:rPr lang="en-US" altLang="zh-CN" sz="2200" b="0" dirty="0" err="1">
                <a:solidFill>
                  <a:srgbClr val="000000"/>
                </a:solidFill>
              </a:rPr>
              <a:t>rg</a:t>
            </a:r>
            <a:r>
              <a:rPr lang="en-US" altLang="zh-CN" sz="2200" b="0" dirty="0">
                <a:solidFill>
                  <a:srgbClr val="000000"/>
                </a:solidFill>
              </a:rPr>
              <a:t> 'add\(' </a:t>
            </a:r>
            <a:r>
              <a:rPr lang="zh-CN" altLang="en-US" sz="2200" b="0" dirty="0">
                <a:solidFill>
                  <a:srgbClr val="000000"/>
                </a:solidFill>
              </a:rPr>
              <a:t>搜索发现只有声明没有定义。添加 </a:t>
            </a:r>
            <a:r>
              <a:rPr lang="en-US" altLang="zh-CN" sz="2200" b="0" dirty="0" err="1">
                <a:solidFill>
                  <a:srgbClr val="000000"/>
                </a:solidFill>
              </a:rPr>
              <a:t>calc.c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实现后重新编译即可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ABC7E7-C7E5-567D-C76B-48A3CE9B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99" b="8195"/>
          <a:stretch/>
        </p:blipFill>
        <p:spPr>
          <a:xfrm>
            <a:off x="4225548" y="4038270"/>
            <a:ext cx="4644008" cy="725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CB8933-2C83-0F8F-3D93-5D56E826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911" b="5888"/>
          <a:stretch/>
        </p:blipFill>
        <p:spPr>
          <a:xfrm>
            <a:off x="4500667" y="5893913"/>
            <a:ext cx="4348403" cy="8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227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D1F90-859A-5817-E35C-FCDC1D66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典型场景示例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6A708-B86F-7B16-3D83-D6DA3E4E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场景</a:t>
            </a:r>
            <a:r>
              <a:rPr lang="en-US" altLang="zh-CN" dirty="0"/>
              <a:t>2</a:t>
            </a:r>
            <a:r>
              <a:rPr lang="zh-CN" altLang="en-US" dirty="0"/>
              <a:t>：忘记链接库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#include &lt;</a:t>
            </a:r>
            <a:r>
              <a:rPr lang="en-US" altLang="zh-CN" dirty="0" err="1"/>
              <a:t>math.h</a:t>
            </a:r>
            <a:r>
              <a:rPr lang="en-US" altLang="zh-CN" dirty="0"/>
              <a:t>&gt;</a:t>
            </a:r>
          </a:p>
          <a:p>
            <a:pPr marL="0" indent="0">
              <a:buNone/>
            </a:pPr>
            <a:r>
              <a:rPr lang="en-US" altLang="zh-CN" dirty="0"/>
              <a:t>int main() </a:t>
            </a:r>
          </a:p>
          <a:p>
            <a:pPr marL="0" indent="0">
              <a:buNone/>
            </a:pPr>
            <a:r>
              <a:rPr lang="en-US" altLang="zh-CN" dirty="0"/>
              <a:t>{ </a:t>
            </a:r>
          </a:p>
          <a:p>
            <a:pPr marL="0" indent="0">
              <a:buNone/>
            </a:pPr>
            <a:r>
              <a:rPr lang="en-US" altLang="zh-CN" dirty="0"/>
              <a:t>   double x = sin(3.14); </a:t>
            </a:r>
          </a:p>
          <a:p>
            <a:pPr marL="0" indent="0">
              <a:buNone/>
            </a:pPr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AE071A-DA4A-7921-C180-338F5C691503}"/>
              </a:ext>
            </a:extLst>
          </p:cNvPr>
          <p:cNvSpPr txBox="1"/>
          <p:nvPr/>
        </p:nvSpPr>
        <p:spPr>
          <a:xfrm>
            <a:off x="4414459" y="2492896"/>
            <a:ext cx="441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编译 </a:t>
            </a:r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报错 </a:t>
            </a:r>
            <a:r>
              <a:rPr lang="en-US" altLang="zh-CN" sz="2200" b="0" dirty="0">
                <a:solidFill>
                  <a:srgbClr val="000000"/>
                </a:solidFill>
              </a:rPr>
              <a:t>undefined reference to 'sin’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444E3B-2A99-37C2-2D18-DA60C4AC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403830"/>
            <a:ext cx="6984776" cy="10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25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D1F90-859A-5817-E35C-FCDC1D66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典型场景示例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6A708-B86F-7B16-3D83-D6DA3E4E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场景</a:t>
            </a:r>
            <a:r>
              <a:rPr lang="en-US" altLang="zh-CN" dirty="0"/>
              <a:t>2</a:t>
            </a:r>
            <a:r>
              <a:rPr lang="zh-CN" altLang="en-US" dirty="0"/>
              <a:t>：忘记链接库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#include &lt;</a:t>
            </a:r>
            <a:r>
              <a:rPr lang="en-US" altLang="zh-CN" dirty="0" err="1"/>
              <a:t>math.h</a:t>
            </a:r>
            <a:r>
              <a:rPr lang="en-US" altLang="zh-CN" dirty="0"/>
              <a:t>&gt;</a:t>
            </a:r>
          </a:p>
          <a:p>
            <a:pPr marL="0" indent="0">
              <a:buNone/>
            </a:pPr>
            <a:r>
              <a:rPr lang="en-US" altLang="zh-CN" dirty="0"/>
              <a:t>int main() </a:t>
            </a:r>
          </a:p>
          <a:p>
            <a:pPr marL="0" indent="0">
              <a:buNone/>
            </a:pPr>
            <a:r>
              <a:rPr lang="en-US" altLang="zh-CN" dirty="0"/>
              <a:t>{ </a:t>
            </a:r>
          </a:p>
          <a:p>
            <a:pPr marL="0" indent="0">
              <a:buNone/>
            </a:pPr>
            <a:r>
              <a:rPr lang="en-US" altLang="zh-CN" dirty="0"/>
              <a:t>   double x = sin(3.14); </a:t>
            </a:r>
          </a:p>
          <a:p>
            <a:pPr marL="0" indent="0">
              <a:buNone/>
            </a:pPr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AE071A-DA4A-7921-C180-338F5C691503}"/>
              </a:ext>
            </a:extLst>
          </p:cNvPr>
          <p:cNvSpPr txBox="1"/>
          <p:nvPr/>
        </p:nvSpPr>
        <p:spPr>
          <a:xfrm>
            <a:off x="4414459" y="2492896"/>
            <a:ext cx="4415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编译 </a:t>
            </a:r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报错 </a:t>
            </a:r>
            <a:r>
              <a:rPr lang="en-US" altLang="zh-CN" sz="2200" b="0" dirty="0">
                <a:solidFill>
                  <a:srgbClr val="000000"/>
                </a:solidFill>
              </a:rPr>
              <a:t>undefined reference to 'sin’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用 </a:t>
            </a:r>
            <a:r>
              <a:rPr lang="en-US" altLang="zh-CN" sz="2200" b="0" dirty="0">
                <a:solidFill>
                  <a:srgbClr val="000000"/>
                </a:solidFill>
              </a:rPr>
              <a:t>nm -u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看到 </a:t>
            </a:r>
            <a:r>
              <a:rPr lang="en-US" altLang="zh-CN" sz="2200" b="0" dirty="0">
                <a:solidFill>
                  <a:srgbClr val="000000"/>
                </a:solidFill>
              </a:rPr>
              <a:t>U sin</a:t>
            </a:r>
            <a:r>
              <a:rPr lang="zh-CN" altLang="en-US" sz="2200" b="0" dirty="0">
                <a:solidFill>
                  <a:srgbClr val="000000"/>
                </a:solidFill>
              </a:rPr>
              <a:t>，知道它来自数学库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DC4D93-8DAD-E3A0-30D3-8443888DBE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832"/>
          <a:stretch/>
        </p:blipFill>
        <p:spPr>
          <a:xfrm>
            <a:off x="4444277" y="5111466"/>
            <a:ext cx="3913634" cy="8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156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D1F90-859A-5817-E35C-FCDC1D66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典型场景示例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6A708-B86F-7B16-3D83-D6DA3E4E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场景</a:t>
            </a:r>
            <a:r>
              <a:rPr lang="en-US" altLang="zh-CN" dirty="0"/>
              <a:t>2</a:t>
            </a:r>
            <a:r>
              <a:rPr lang="zh-CN" altLang="en-US" dirty="0"/>
              <a:t>：忘记链接库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#include &lt;</a:t>
            </a:r>
            <a:r>
              <a:rPr lang="en-US" altLang="zh-CN" dirty="0" err="1"/>
              <a:t>math.h</a:t>
            </a:r>
            <a:r>
              <a:rPr lang="en-US" altLang="zh-CN" dirty="0"/>
              <a:t>&gt;</a:t>
            </a:r>
          </a:p>
          <a:p>
            <a:pPr marL="0" indent="0">
              <a:buNone/>
            </a:pPr>
            <a:r>
              <a:rPr lang="en-US" altLang="zh-CN" dirty="0"/>
              <a:t>int main() </a:t>
            </a:r>
          </a:p>
          <a:p>
            <a:pPr marL="0" indent="0">
              <a:buNone/>
            </a:pPr>
            <a:r>
              <a:rPr lang="en-US" altLang="zh-CN" dirty="0"/>
              <a:t>{ </a:t>
            </a:r>
          </a:p>
          <a:p>
            <a:pPr marL="0" indent="0">
              <a:buNone/>
            </a:pPr>
            <a:r>
              <a:rPr lang="en-US" altLang="zh-CN" dirty="0"/>
              <a:t>   double x = sin(3.14); </a:t>
            </a:r>
          </a:p>
          <a:p>
            <a:pPr marL="0" indent="0">
              <a:buNone/>
            </a:pPr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AE071A-DA4A-7921-C180-338F5C691503}"/>
              </a:ext>
            </a:extLst>
          </p:cNvPr>
          <p:cNvSpPr txBox="1"/>
          <p:nvPr/>
        </p:nvSpPr>
        <p:spPr>
          <a:xfrm>
            <a:off x="4414459" y="2492896"/>
            <a:ext cx="44157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编译 </a:t>
            </a:r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报错 </a:t>
            </a:r>
            <a:r>
              <a:rPr lang="en-US" altLang="zh-CN" sz="2200" b="0" dirty="0">
                <a:solidFill>
                  <a:srgbClr val="000000"/>
                </a:solidFill>
              </a:rPr>
              <a:t>undefined reference to 'sin’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用 </a:t>
            </a:r>
            <a:r>
              <a:rPr lang="en-US" altLang="zh-CN" sz="2200" b="0" dirty="0">
                <a:solidFill>
                  <a:srgbClr val="000000"/>
                </a:solidFill>
              </a:rPr>
              <a:t>nm -u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看到 </a:t>
            </a:r>
            <a:r>
              <a:rPr lang="en-US" altLang="zh-CN" sz="2200" b="0" dirty="0">
                <a:solidFill>
                  <a:srgbClr val="000000"/>
                </a:solidFill>
              </a:rPr>
              <a:t>U sin</a:t>
            </a:r>
            <a:r>
              <a:rPr lang="zh-CN" altLang="en-US" sz="2200" b="0" dirty="0">
                <a:solidFill>
                  <a:srgbClr val="000000"/>
                </a:solidFill>
              </a:rPr>
              <a:t>，知道它来自数学库。链接时加上 </a:t>
            </a:r>
            <a:r>
              <a:rPr lang="en-US" altLang="zh-CN" sz="2200" b="0" dirty="0">
                <a:solidFill>
                  <a:srgbClr val="000000"/>
                </a:solidFill>
              </a:rPr>
              <a:t>-</a:t>
            </a:r>
            <a:r>
              <a:rPr lang="en-US" altLang="zh-CN" sz="2200" b="0" dirty="0" err="1">
                <a:solidFill>
                  <a:srgbClr val="000000"/>
                </a:solidFill>
              </a:rPr>
              <a:t>lm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解决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BAAC02-5AC4-5E67-4ECF-59552A09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1472" b="10751"/>
          <a:stretch/>
        </p:blipFill>
        <p:spPr>
          <a:xfrm>
            <a:off x="4005669" y="5411449"/>
            <a:ext cx="4824536" cy="10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241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B80F-CFC6-293F-D87F-FC94447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A6702-F8CC-7B1D-F3F2-99EB47DC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现象</a:t>
            </a:r>
          </a:p>
          <a:p>
            <a:pPr marL="0" indent="0">
              <a:buNone/>
            </a:pPr>
            <a:r>
              <a:rPr lang="en-US" altLang="zh-CN" dirty="0"/>
              <a:t>undefined reference to ...</a:t>
            </a:r>
            <a:r>
              <a:rPr lang="zh-CN" altLang="en-US" dirty="0"/>
              <a:t>，但确定库是对的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sz="2000" dirty="0"/>
              <a:t>链接器通常从左到右处理：需要某个符号时，才会从后面的库里“把用到的那部分拉进来”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62553C-B0D9-CBFE-AC3A-9C8E84CECAD9}"/>
              </a:ext>
            </a:extLst>
          </p:cNvPr>
          <p:cNvSpPr txBox="1"/>
          <p:nvPr/>
        </p:nvSpPr>
        <p:spPr>
          <a:xfrm>
            <a:off x="2195736" y="2780928"/>
            <a:ext cx="6192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常见正确顺序： 先对象文件， 后库</a:t>
            </a: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math.o</a:t>
            </a:r>
            <a:r>
              <a:rPr lang="en-US" altLang="zh-CN" sz="2200" b="0" dirty="0">
                <a:solidFill>
                  <a:srgbClr val="000000"/>
                </a:solidFill>
              </a:rPr>
              <a:t> -</a:t>
            </a:r>
            <a:r>
              <a:rPr lang="en-US" altLang="zh-CN" sz="2200" b="0" dirty="0" err="1">
                <a:solidFill>
                  <a:srgbClr val="000000"/>
                </a:solidFill>
              </a:rPr>
              <a:t>lm</a:t>
            </a:r>
            <a:r>
              <a:rPr lang="en-US" altLang="zh-CN" sz="2200" b="0" dirty="0">
                <a:solidFill>
                  <a:srgbClr val="000000"/>
                </a:solidFill>
              </a:rPr>
              <a:t> -o app</a:t>
            </a: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错误顺序： 库放在前面不起作用</a:t>
            </a: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-</a:t>
            </a:r>
            <a:r>
              <a:rPr lang="en-US" altLang="zh-CN" sz="2200" b="0" dirty="0" err="1">
                <a:solidFill>
                  <a:srgbClr val="000000"/>
                </a:solidFill>
              </a:rPr>
              <a:t>lm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math.o</a:t>
            </a:r>
            <a:r>
              <a:rPr lang="en-US" altLang="zh-CN" sz="2200" b="0" dirty="0">
                <a:solidFill>
                  <a:srgbClr val="000000"/>
                </a:solidFill>
              </a:rPr>
              <a:t> -o app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18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D481C-888A-4450-F50D-83CC9759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EED385-F0D9-39BB-6CCA-286C951F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理解模块划分原则</a:t>
            </a:r>
            <a:endParaRPr lang="en-US" altLang="zh-CN" dirty="0"/>
          </a:p>
          <a:p>
            <a:r>
              <a:rPr lang="zh-CN" altLang="en-US" dirty="0"/>
              <a:t>写出规范的头文件 （包含保护、自洽可编译）</a:t>
            </a:r>
            <a:endParaRPr lang="en-US" altLang="zh-CN" dirty="0"/>
          </a:p>
          <a:p>
            <a:r>
              <a:rPr lang="zh-CN" altLang="en-US" dirty="0"/>
              <a:t>用命令行完成多文件编译与链接</a:t>
            </a:r>
            <a:endParaRPr lang="en-US" altLang="zh-CN" dirty="0"/>
          </a:p>
          <a:p>
            <a:r>
              <a:rPr lang="zh-CN" altLang="en-US" sz="2400" kern="0" spc="-1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常见链接错误排查与解决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3447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1779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A3A7C-3980-0C10-8978-2284B8DA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1</a:t>
            </a:r>
            <a:r>
              <a:rPr lang="zh-CN" altLang="en-US" dirty="0"/>
              <a:t>模块能力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8672E-B5ED-FC96-D1AB-9C6B3509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kern="0" spc="2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这个模块提供什么能力</a:t>
            </a:r>
            <a:r>
              <a:rPr lang="zh-CN" altLang="en-US" sz="2400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？（</a:t>
            </a:r>
            <a:r>
              <a:rPr lang="zh-CN" altLang="en-US" sz="2400" kern="0" spc="2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最小集合）</a:t>
            </a:r>
            <a:endParaRPr lang="zh-CN" altLang="en-US" sz="2400" dirty="0">
              <a:latin typeface="PingFang SC"/>
              <a:ea typeface="PingFang SC"/>
              <a:cs typeface="PingFang SC"/>
            </a:endParaRPr>
          </a:p>
          <a:p>
            <a:pPr lvl="1"/>
            <a:r>
              <a:rPr lang="zh-CN" altLang="en-US" sz="2000" dirty="0"/>
              <a:t>含义：明确模块的核心功能，避免“什么都做”</a:t>
            </a:r>
          </a:p>
          <a:p>
            <a:pPr lvl="1"/>
            <a:r>
              <a:rPr lang="zh-CN" altLang="en-US" sz="2000" dirty="0"/>
              <a:t>例子： </a:t>
            </a:r>
            <a:r>
              <a:rPr lang="en-US" altLang="zh-CN" sz="2000" dirty="0"/>
              <a:t>vector </a:t>
            </a:r>
            <a:r>
              <a:rPr lang="zh-CN" altLang="en-US" sz="2000" dirty="0"/>
              <a:t>模块只提供：创建、销毁、添加元素、获取元素、查询大小</a:t>
            </a:r>
          </a:p>
          <a:p>
            <a:pPr lvl="1"/>
            <a:r>
              <a:rPr lang="zh-CN" altLang="en-US" sz="2000" dirty="0"/>
              <a:t>反例：在 </a:t>
            </a:r>
            <a:r>
              <a:rPr lang="en-US" altLang="zh-CN" sz="2000" dirty="0"/>
              <a:t>vector </a:t>
            </a:r>
            <a:r>
              <a:rPr lang="zh-CN" altLang="en-US" sz="2000" dirty="0"/>
              <a:t>模块里加排序、搜索等功能</a:t>
            </a:r>
            <a:endParaRPr lang="en-US" altLang="zh-CN" sz="2000" dirty="0"/>
          </a:p>
          <a:p>
            <a:pPr lvl="2"/>
            <a:r>
              <a:rPr lang="zh-CN" altLang="en-US" sz="2000" dirty="0"/>
              <a:t>这些应该是独立模块</a:t>
            </a:r>
          </a:p>
        </p:txBody>
      </p:sp>
    </p:spTree>
    <p:extLst>
      <p:ext uri="{BB962C8B-B14F-4D97-AF65-F5344CB8AC3E}">
        <p14:creationId xmlns:p14="http://schemas.microsoft.com/office/powerpoint/2010/main" val="231444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A3A7C-3980-0C10-8978-2284B8DA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2</a:t>
            </a:r>
            <a:r>
              <a:rPr lang="zh-CN" altLang="en-US" dirty="0"/>
              <a:t>输入输出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8672E-B5ED-FC96-D1AB-9C6B3509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输入</a:t>
            </a:r>
            <a:r>
              <a:rPr lang="en-US" altLang="zh-CN" dirty="0"/>
              <a:t>/</a:t>
            </a:r>
            <a:r>
              <a:rPr lang="zh-CN" altLang="en-US" dirty="0"/>
              <a:t>输出是什么？返回值是否足够表达错误？</a:t>
            </a:r>
          </a:p>
          <a:p>
            <a:pPr lvl="1"/>
            <a:r>
              <a:rPr lang="zh-CN" altLang="en-US" sz="2000" dirty="0"/>
              <a:t>含义：函数参数和返回值要能表达所有可能的情况</a:t>
            </a:r>
          </a:p>
          <a:p>
            <a:pPr lvl="1"/>
            <a:r>
              <a:rPr lang="zh-CN" altLang="en-US" sz="2000" dirty="0"/>
              <a:t>好例子： </a:t>
            </a:r>
            <a:r>
              <a:rPr lang="en-US" altLang="zh-CN" sz="2000" dirty="0"/>
              <a:t>int </a:t>
            </a:r>
            <a:r>
              <a:rPr lang="en-US" altLang="zh-CN" sz="2000" dirty="0" err="1"/>
              <a:t>vec_push</a:t>
            </a:r>
            <a:r>
              <a:rPr lang="en-US" altLang="zh-CN" sz="2000" dirty="0"/>
              <a:t>(</a:t>
            </a:r>
            <a:r>
              <a:rPr lang="en-US" altLang="zh-CN" sz="2000" dirty="0" err="1"/>
              <a:t>Vec</a:t>
            </a:r>
            <a:r>
              <a:rPr lang="en-US" altLang="zh-CN" sz="2000" dirty="0"/>
              <a:t>* v, int x) </a:t>
            </a:r>
            <a:r>
              <a:rPr lang="zh-CN" altLang="en-US" sz="2000" dirty="0"/>
              <a:t>返回</a:t>
            </a:r>
            <a:r>
              <a:rPr lang="en-US" altLang="zh-CN" sz="2000" dirty="0"/>
              <a:t>0</a:t>
            </a:r>
            <a:r>
              <a:rPr lang="zh-CN" altLang="en-US" sz="2000" dirty="0"/>
              <a:t>成功， </a:t>
            </a:r>
            <a:r>
              <a:rPr lang="en-US" altLang="zh-CN" sz="2000" dirty="0"/>
              <a:t>-1</a:t>
            </a:r>
            <a:r>
              <a:rPr lang="zh-CN" altLang="en-US" sz="2000" dirty="0"/>
              <a:t>失败</a:t>
            </a:r>
          </a:p>
          <a:p>
            <a:pPr lvl="1"/>
            <a:r>
              <a:rPr lang="zh-CN" altLang="en-US" sz="2000" dirty="0"/>
              <a:t>坏例子： </a:t>
            </a:r>
            <a:r>
              <a:rPr lang="en-US" altLang="zh-CN" sz="2000" dirty="0"/>
              <a:t>void </a:t>
            </a:r>
            <a:r>
              <a:rPr lang="en-US" altLang="zh-CN" sz="2000" dirty="0" err="1"/>
              <a:t>vec_push</a:t>
            </a:r>
            <a:r>
              <a:rPr lang="en-US" altLang="zh-CN" sz="2000" dirty="0"/>
              <a:t>(</a:t>
            </a:r>
            <a:r>
              <a:rPr lang="en-US" altLang="zh-CN" sz="2000" dirty="0" err="1"/>
              <a:t>Vec</a:t>
            </a:r>
            <a:r>
              <a:rPr lang="en-US" altLang="zh-CN" sz="2000" dirty="0"/>
              <a:t>* v, int x) </a:t>
            </a:r>
            <a:r>
              <a:rPr lang="zh-CN" altLang="en-US" sz="2000" dirty="0"/>
              <a:t>无法知道是否成功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309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C7395-1D7B-FDE4-1484-94AEA554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3</a:t>
            </a:r>
            <a:r>
              <a:rPr lang="zh-CN" altLang="en-US" dirty="0"/>
              <a:t>资源交接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46525A-FF4F-6EF7-92B3-73455522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资源</a:t>
            </a:r>
            <a:r>
              <a:rPr lang="en-US" altLang="zh-CN" dirty="0"/>
              <a:t>/</a:t>
            </a:r>
            <a:r>
              <a:rPr lang="zh-CN" altLang="en-US" dirty="0"/>
              <a:t>所有权怎么交接？谁负责 </a:t>
            </a:r>
            <a:r>
              <a:rPr lang="en-US" altLang="zh-CN" dirty="0"/>
              <a:t>create/destroy </a:t>
            </a:r>
            <a:r>
              <a:rPr lang="zh-CN" altLang="en-US" dirty="0"/>
              <a:t>？</a:t>
            </a:r>
          </a:p>
          <a:p>
            <a:pPr lvl="1"/>
            <a:r>
              <a:rPr lang="zh-CN" altLang="en-US" sz="2000" dirty="0"/>
              <a:t>含义：明确内存由谁分配、谁释放，避免内存泄漏或重复释放</a:t>
            </a:r>
          </a:p>
          <a:p>
            <a:pPr lvl="1"/>
            <a:r>
              <a:rPr lang="zh-CN" altLang="en-US" sz="2000" dirty="0"/>
              <a:t>规则：谁创建谁销毁</a:t>
            </a:r>
            <a:r>
              <a:rPr lang="en-US" altLang="zh-CN" sz="2000" dirty="0"/>
              <a:t>——</a:t>
            </a:r>
            <a:r>
              <a:rPr lang="en-US" altLang="zh-CN" sz="2000" dirty="0" err="1"/>
              <a:t>vec_create</a:t>
            </a:r>
            <a:r>
              <a:rPr lang="en-US" altLang="zh-CN" sz="2000" dirty="0"/>
              <a:t>() </a:t>
            </a:r>
            <a:r>
              <a:rPr lang="zh-CN" altLang="en-US" sz="2000" dirty="0"/>
              <a:t>创建， </a:t>
            </a:r>
            <a:r>
              <a:rPr lang="en-US" altLang="zh-CN" sz="2000" dirty="0" err="1"/>
              <a:t>vec_destroy</a:t>
            </a:r>
            <a:r>
              <a:rPr lang="en-US" altLang="zh-CN" sz="2000" dirty="0"/>
              <a:t>() </a:t>
            </a:r>
            <a:r>
              <a:rPr lang="zh-CN" altLang="en-US" sz="2000" dirty="0"/>
              <a:t>销毁</a:t>
            </a:r>
          </a:p>
          <a:p>
            <a:pPr lvl="1"/>
            <a:r>
              <a:rPr lang="zh-CN" altLang="en-US" sz="2000" dirty="0"/>
              <a:t>重要：调用方必须知道何时调用 </a:t>
            </a:r>
            <a:r>
              <a:rPr lang="en-US" altLang="zh-CN" sz="2000" dirty="0"/>
              <a:t>destroy</a:t>
            </a:r>
            <a:r>
              <a:rPr lang="zh-CN" altLang="en-US" sz="2000" dirty="0"/>
              <a:t>，否则会内存泄漏</a:t>
            </a:r>
          </a:p>
        </p:txBody>
      </p:sp>
    </p:spTree>
    <p:extLst>
      <p:ext uri="{BB962C8B-B14F-4D97-AF65-F5344CB8AC3E}">
        <p14:creationId xmlns:p14="http://schemas.microsoft.com/office/powerpoint/2010/main" val="111709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B4D01-73BC-DA32-4534-C89601DC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4</a:t>
            </a:r>
            <a:r>
              <a:rPr lang="zh-CN" altLang="en-US" dirty="0"/>
              <a:t>暴露内容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470EC1-FABE-3AD9-43AC-DC5ABF21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哪些内容必须暴露为类型？哪些可以只暴露</a:t>
            </a:r>
            <a:r>
              <a:rPr lang="zh-CN" altLang="en-US" sz="2400" dirty="0"/>
              <a:t>“句柄”</a:t>
            </a:r>
            <a:r>
              <a:rPr lang="zh-CN" altLang="en-US" dirty="0"/>
              <a:t>（不透明指针）？</a:t>
            </a:r>
          </a:p>
          <a:p>
            <a:pPr lvl="1"/>
            <a:r>
              <a:rPr lang="zh-CN" altLang="en-US" sz="2000" dirty="0"/>
              <a:t>含义：“句柄”就是不透明指针，调用方看不到内部结构</a:t>
            </a:r>
          </a:p>
          <a:p>
            <a:pPr lvl="1"/>
            <a:r>
              <a:rPr lang="zh-CN" altLang="en-US" sz="2000" dirty="0"/>
              <a:t>好处：隐藏实现细节，修改内部字段不影响调用方</a:t>
            </a:r>
          </a:p>
          <a:p>
            <a:pPr lvl="1"/>
            <a:r>
              <a:rPr lang="zh-CN" altLang="en-US" sz="2000" dirty="0"/>
              <a:t>例子：</a:t>
            </a:r>
          </a:p>
          <a:p>
            <a:pPr lvl="2"/>
            <a:r>
              <a:rPr lang="en-US" altLang="zh-CN" sz="1800" dirty="0"/>
              <a:t>typedef struct </a:t>
            </a:r>
            <a:r>
              <a:rPr lang="en-US" altLang="zh-CN" sz="1800" dirty="0" err="1"/>
              <a:t>Vec</a:t>
            </a:r>
            <a:r>
              <a:rPr lang="en-US" altLang="zh-CN" sz="1800" dirty="0"/>
              <a:t> </a:t>
            </a:r>
            <a:r>
              <a:rPr lang="en-US" altLang="zh-CN" sz="1800" dirty="0" err="1"/>
              <a:t>Vec</a:t>
            </a:r>
            <a:r>
              <a:rPr lang="en-US" altLang="zh-CN" sz="1800" dirty="0"/>
              <a:t>; ——</a:t>
            </a:r>
            <a:r>
              <a:rPr lang="zh-CN" altLang="en-US" sz="1800" dirty="0"/>
              <a:t>只暴露类型名（句柄）</a:t>
            </a:r>
          </a:p>
          <a:p>
            <a:pPr lvl="2"/>
            <a:r>
              <a:rPr lang="zh-CN" altLang="en-US" sz="1800" dirty="0"/>
              <a:t>结构体定义放在 </a:t>
            </a:r>
            <a:r>
              <a:rPr lang="en-US" altLang="zh-CN" sz="1800" dirty="0"/>
              <a:t>.c </a:t>
            </a:r>
            <a:r>
              <a:rPr lang="zh-CN" altLang="en-US" sz="1800" dirty="0"/>
              <a:t>文件里，调用方看不到</a:t>
            </a:r>
          </a:p>
          <a:p>
            <a:endParaRPr lang="zh-CN" altLang="en-US" dirty="0"/>
          </a:p>
          <a:p>
            <a:r>
              <a:rPr lang="zh-CN" altLang="en-US" dirty="0"/>
              <a:t>何时暴露完整类型：调用方需要栈上分配、或访问字段时</a:t>
            </a:r>
          </a:p>
        </p:txBody>
      </p:sp>
    </p:spTree>
    <p:extLst>
      <p:ext uri="{BB962C8B-B14F-4D97-AF65-F5344CB8AC3E}">
        <p14:creationId xmlns:p14="http://schemas.microsoft.com/office/powerpoint/2010/main" val="226744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074B4-79B3-C5E5-522E-D2E7F89A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4</a:t>
            </a:r>
            <a:r>
              <a:rPr lang="zh-CN" altLang="en-US" dirty="0"/>
              <a:t>暴露内容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C0E654-E5B3-F7CD-BF20-D4775F2A9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什么是句柄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Handle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lvl="1"/>
            <a:r>
              <a:rPr lang="zh-CN" altLang="en-US" sz="2000" dirty="0"/>
              <a:t>用于标识和访问某个资源的间接引用</a:t>
            </a:r>
            <a:endParaRPr lang="en-US" altLang="zh-CN" sz="2000" dirty="0"/>
          </a:p>
          <a:p>
            <a:pPr lvl="1"/>
            <a:r>
              <a:rPr lang="zh-CN" altLang="en-US" sz="2000" dirty="0"/>
              <a:t>通常是一个不透明的值（比如整数、指针或对象引用），外部代码只能持有这个值，而无法直接看到或操作它所指向的内部数据结构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302AFC-21A1-237B-2A9F-63B217CBEDE9}"/>
              </a:ext>
            </a:extLst>
          </p:cNvPr>
          <p:cNvSpPr txBox="1"/>
          <p:nvPr/>
        </p:nvSpPr>
        <p:spPr>
          <a:xfrm>
            <a:off x="301625" y="3827983"/>
            <a:ext cx="48782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rgbClr val="000000"/>
                </a:solidFill>
              </a:rPr>
              <a:t>#include &lt;</a:t>
            </a:r>
            <a:r>
              <a:rPr lang="en-US" altLang="zh-CN" sz="1800" b="0" dirty="0" err="1">
                <a:solidFill>
                  <a:srgbClr val="000000"/>
                </a:solidFill>
              </a:rPr>
              <a:t>stdio.h</a:t>
            </a:r>
            <a:r>
              <a:rPr lang="en-US" altLang="zh-CN" sz="1800" b="0" dirty="0">
                <a:solidFill>
                  <a:srgbClr val="000000"/>
                </a:solidFill>
              </a:rPr>
              <a:t>&gt;</a:t>
            </a:r>
          </a:p>
          <a:p>
            <a:endParaRPr lang="en-US" altLang="zh-CN" sz="1800" b="0" dirty="0">
              <a:solidFill>
                <a:srgbClr val="000000"/>
              </a:solidFill>
            </a:endParaRPr>
          </a:p>
          <a:p>
            <a:r>
              <a:rPr lang="en-US" altLang="zh-CN" sz="1800" b="0" dirty="0">
                <a:solidFill>
                  <a:srgbClr val="000000"/>
                </a:solidFill>
              </a:rPr>
              <a:t>int main() {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// </a:t>
            </a:r>
            <a:r>
              <a:rPr lang="zh-CN" altLang="en-US" sz="1800" b="0" dirty="0">
                <a:solidFill>
                  <a:srgbClr val="000000"/>
                </a:solidFill>
              </a:rPr>
              <a:t>获取文件句柄</a:t>
            </a:r>
          </a:p>
          <a:p>
            <a:r>
              <a:rPr lang="zh-CN" altLang="en-US" sz="1800" b="0" dirty="0">
                <a:solidFill>
                  <a:srgbClr val="000000"/>
                </a:solidFill>
              </a:rPr>
              <a:t>    </a:t>
            </a:r>
            <a:r>
              <a:rPr lang="en-US" altLang="zh-CN" sz="1800" b="0" dirty="0">
                <a:solidFill>
                  <a:srgbClr val="000000"/>
                </a:solidFill>
              </a:rPr>
              <a:t>FILE* </a:t>
            </a:r>
            <a:r>
              <a:rPr lang="en-US" altLang="zh-CN" sz="1800" b="0" dirty="0" err="1">
                <a:solidFill>
                  <a:srgbClr val="000000"/>
                </a:solidFill>
              </a:rPr>
              <a:t>fileHandle</a:t>
            </a:r>
            <a:r>
              <a:rPr lang="en-US" altLang="zh-CN" sz="1800" b="0" dirty="0">
                <a:solidFill>
                  <a:srgbClr val="000000"/>
                </a:solidFill>
              </a:rPr>
              <a:t> = </a:t>
            </a:r>
            <a:r>
              <a:rPr lang="en-US" altLang="zh-CN" sz="1800" b="0" dirty="0" err="1">
                <a:solidFill>
                  <a:srgbClr val="000000"/>
                </a:solidFill>
              </a:rPr>
              <a:t>fopen</a:t>
            </a:r>
            <a:r>
              <a:rPr lang="en-US" altLang="zh-CN" sz="1800" b="0" dirty="0">
                <a:solidFill>
                  <a:srgbClr val="000000"/>
                </a:solidFill>
              </a:rPr>
              <a:t>("example.txt", "r");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if (</a:t>
            </a:r>
            <a:r>
              <a:rPr lang="en-US" altLang="zh-CN" sz="1800" b="0" dirty="0" err="1">
                <a:solidFill>
                  <a:srgbClr val="000000"/>
                </a:solidFill>
              </a:rPr>
              <a:t>fileHandle</a:t>
            </a:r>
            <a:r>
              <a:rPr lang="en-US" altLang="zh-CN" sz="1800" b="0" dirty="0">
                <a:solidFill>
                  <a:srgbClr val="000000"/>
                </a:solidFill>
              </a:rPr>
              <a:t> == NULL) {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    // </a:t>
            </a:r>
            <a:r>
              <a:rPr lang="zh-CN" altLang="en-US" sz="1800" b="0" dirty="0">
                <a:solidFill>
                  <a:srgbClr val="000000"/>
                </a:solidFill>
              </a:rPr>
              <a:t>错误处理</a:t>
            </a:r>
          </a:p>
          <a:p>
            <a:r>
              <a:rPr lang="zh-CN" altLang="en-US" sz="1800" b="0" dirty="0">
                <a:solidFill>
                  <a:srgbClr val="000000"/>
                </a:solidFill>
              </a:rPr>
              <a:t>        </a:t>
            </a:r>
            <a:r>
              <a:rPr lang="en-US" altLang="zh-CN" sz="1800" b="0" dirty="0">
                <a:solidFill>
                  <a:srgbClr val="000000"/>
                </a:solidFill>
              </a:rPr>
              <a:t>return 1;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}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…</a:t>
            </a:r>
            <a:endParaRPr lang="zh-CN" altLang="en-US" sz="1800" b="0" dirty="0">
              <a:solidFill>
                <a:srgbClr val="0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6DE575-7D0C-9106-C5F3-167A1B6EB070}"/>
              </a:ext>
            </a:extLst>
          </p:cNvPr>
          <p:cNvSpPr txBox="1"/>
          <p:nvPr/>
        </p:nvSpPr>
        <p:spPr>
          <a:xfrm>
            <a:off x="5292080" y="4149080"/>
            <a:ext cx="360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rgbClr val="000000"/>
                </a:solidFill>
              </a:rPr>
              <a:t>FILE* </a:t>
            </a:r>
            <a:r>
              <a:rPr lang="zh-CN" altLang="en-US" sz="1800" b="0" dirty="0">
                <a:solidFill>
                  <a:srgbClr val="000000"/>
                </a:solidFill>
              </a:rPr>
              <a:t>就是一个典型的句柄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r>
              <a:rPr lang="zh-CN" altLang="en-US" sz="1800" b="0" dirty="0">
                <a:solidFill>
                  <a:srgbClr val="000000"/>
                </a:solidFill>
              </a:rPr>
              <a:t>虽然被实现为指针，但内部结构（如缓冲区位置、文件描述符）对普通程序员是隐藏的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r>
              <a:rPr lang="zh-CN" altLang="en-US" sz="1800" b="0" dirty="0">
                <a:solidFill>
                  <a:srgbClr val="000000"/>
                </a:solidFill>
              </a:rPr>
              <a:t>只能通过 </a:t>
            </a:r>
            <a:r>
              <a:rPr lang="en-US" altLang="zh-CN" sz="1800" b="0" dirty="0" err="1">
                <a:solidFill>
                  <a:srgbClr val="000000"/>
                </a:solidFill>
              </a:rPr>
              <a:t>fopen</a:t>
            </a:r>
            <a:r>
              <a:rPr lang="zh-CN" altLang="en-US" sz="1800" b="0" dirty="0">
                <a:solidFill>
                  <a:srgbClr val="000000"/>
                </a:solidFill>
              </a:rPr>
              <a:t>、</a:t>
            </a:r>
            <a:r>
              <a:rPr lang="en-US" altLang="zh-CN" sz="1800" b="0" dirty="0" err="1">
                <a:solidFill>
                  <a:srgbClr val="000000"/>
                </a:solidFill>
              </a:rPr>
              <a:t>fread</a:t>
            </a:r>
            <a:r>
              <a:rPr lang="zh-CN" altLang="en-US" sz="1800" b="0" dirty="0">
                <a:solidFill>
                  <a:srgbClr val="000000"/>
                </a:solidFill>
              </a:rPr>
              <a:t>、</a:t>
            </a:r>
            <a:r>
              <a:rPr lang="en-US" altLang="zh-CN" sz="1800" b="0" dirty="0" err="1">
                <a:solidFill>
                  <a:srgbClr val="000000"/>
                </a:solidFill>
              </a:rPr>
              <a:t>fclose</a:t>
            </a:r>
            <a:r>
              <a:rPr lang="en-US" altLang="zh-CN" sz="1800" b="0" dirty="0">
                <a:solidFill>
                  <a:srgbClr val="000000"/>
                </a:solidFill>
              </a:rPr>
              <a:t> </a:t>
            </a:r>
            <a:r>
              <a:rPr lang="zh-CN" altLang="en-US" sz="1800" b="0" dirty="0">
                <a:solidFill>
                  <a:srgbClr val="000000"/>
                </a:solidFill>
              </a:rPr>
              <a:t>等函数来操作它。</a:t>
            </a:r>
          </a:p>
        </p:txBody>
      </p:sp>
    </p:spTree>
    <p:extLst>
      <p:ext uri="{BB962C8B-B14F-4D97-AF65-F5344CB8AC3E}">
        <p14:creationId xmlns:p14="http://schemas.microsoft.com/office/powerpoint/2010/main" val="31877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93A4EEE-B66D-67AB-A130-F745C1E822DE}"/>
              </a:ext>
            </a:extLst>
          </p:cNvPr>
          <p:cNvSpPr txBox="1"/>
          <p:nvPr/>
        </p:nvSpPr>
        <p:spPr>
          <a:xfrm>
            <a:off x="4728254" y="1484784"/>
            <a:ext cx="44157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不透明指针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好处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调用方只能通过</a:t>
            </a:r>
            <a:r>
              <a:rPr lang="en-US" altLang="zh-CN" sz="2200" b="0" dirty="0" err="1">
                <a:solidFill>
                  <a:srgbClr val="000000"/>
                </a:solidFill>
              </a:rPr>
              <a:t>vec_size</a:t>
            </a:r>
            <a:r>
              <a:rPr lang="en-US" altLang="zh-CN" sz="2200" b="0" dirty="0">
                <a:solidFill>
                  <a:srgbClr val="000000"/>
                </a:solidFill>
              </a:rPr>
              <a:t>()</a:t>
            </a:r>
            <a:r>
              <a:rPr lang="zh-CN" altLang="en-US" sz="2200" b="0" dirty="0">
                <a:solidFill>
                  <a:srgbClr val="000000"/>
                </a:solidFill>
              </a:rPr>
              <a:t>使用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修改内部不影响 </a:t>
            </a:r>
            <a:r>
              <a:rPr lang="en-US" altLang="zh-CN" sz="2200" b="0" dirty="0">
                <a:solidFill>
                  <a:srgbClr val="000000"/>
                </a:solidFill>
              </a:rPr>
              <a:t>.h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▶  </a:t>
            </a:r>
            <a:r>
              <a:rPr lang="zh-CN" altLang="en-US" sz="2200" b="0" dirty="0">
                <a:solidFill>
                  <a:srgbClr val="000000"/>
                </a:solidFill>
              </a:rPr>
              <a:t>可以随时优化实现</a:t>
            </a:r>
            <a:endParaRPr lang="en-US" altLang="zh-CN" sz="2200" b="0" dirty="0">
              <a:solidFill>
                <a:srgbClr val="000000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76084D9-EAEB-E3AB-4712-FC12F37F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4</a:t>
            </a:r>
            <a:r>
              <a:rPr lang="zh-CN" altLang="en-US" dirty="0"/>
              <a:t>暴露内容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AA8A26-1205-C385-8735-A501D3F6D528}"/>
              </a:ext>
            </a:extLst>
          </p:cNvPr>
          <p:cNvSpPr txBox="1"/>
          <p:nvPr/>
        </p:nvSpPr>
        <p:spPr>
          <a:xfrm>
            <a:off x="179512" y="1484784"/>
            <a:ext cx="4248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暴露结构体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问题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▶调用方可以直接访问 </a:t>
            </a:r>
            <a:r>
              <a:rPr lang="en-US" altLang="zh-CN" sz="2200" b="0" dirty="0">
                <a:solidFill>
                  <a:srgbClr val="000000"/>
                </a:solidFill>
              </a:rPr>
              <a:t>v-&gt;size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▶修改字段触发大量重编译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▶难以改变内部实现</a:t>
            </a:r>
            <a:endParaRPr lang="en-US" altLang="zh-CN" sz="2200" b="0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A104581-8F3D-A600-B72B-A8638616AFFE}"/>
              </a:ext>
            </a:extLst>
          </p:cNvPr>
          <p:cNvSpPr txBox="1"/>
          <p:nvPr/>
        </p:nvSpPr>
        <p:spPr>
          <a:xfrm>
            <a:off x="5220072" y="2069232"/>
            <a:ext cx="4032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//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typedef struct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</a:t>
            </a:r>
            <a:r>
              <a:rPr lang="en-US" altLang="zh-CN" sz="2200" b="0" dirty="0">
                <a:solidFill>
                  <a:srgbClr val="000000"/>
                </a:solidFill>
              </a:rPr>
              <a:t>;</a:t>
            </a: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size_t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vec_size</a:t>
            </a:r>
            <a:r>
              <a:rPr lang="en-US" altLang="zh-CN" sz="2200" b="0" dirty="0">
                <a:solidFill>
                  <a:srgbClr val="000000"/>
                </a:solidFill>
              </a:rPr>
              <a:t>(const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</a:t>
            </a:r>
            <a:r>
              <a:rPr lang="en-US" altLang="zh-CN" sz="2200" b="0" dirty="0">
                <a:solidFill>
                  <a:srgbClr val="000000"/>
                </a:solidFill>
              </a:rPr>
              <a:t>* v);</a:t>
            </a:r>
          </a:p>
          <a:p>
            <a:endParaRPr lang="en-US" altLang="zh-CN" sz="2200" b="0" dirty="0">
              <a:solidFill>
                <a:srgbClr val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C8DAFD-97C3-27BF-56F1-CDBB0176B622}"/>
              </a:ext>
            </a:extLst>
          </p:cNvPr>
          <p:cNvSpPr txBox="1"/>
          <p:nvPr/>
        </p:nvSpPr>
        <p:spPr>
          <a:xfrm>
            <a:off x="907976" y="2069232"/>
            <a:ext cx="27363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//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struct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</a:t>
            </a:r>
            <a:r>
              <a:rPr lang="en-US" altLang="zh-CN" sz="2200" b="0" dirty="0">
                <a:solidFill>
                  <a:srgbClr val="000000"/>
                </a:solidFill>
              </a:rPr>
              <a:t> {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	int* data;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	int size;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	int capacity;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};</a:t>
            </a:r>
          </a:p>
          <a:p>
            <a:endParaRPr lang="en-US" altLang="zh-CN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0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431D9-5FB2-B7C2-C948-D9468AEC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4</a:t>
            </a:r>
            <a:r>
              <a:rPr lang="zh-CN" altLang="en-US" dirty="0"/>
              <a:t>暴露内容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2D5CB5-6416-8E10-2C85-D9D62E0F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什么时候应该暴露具体类型？</a:t>
            </a:r>
            <a:endParaRPr lang="en-US" altLang="zh-CN" dirty="0"/>
          </a:p>
          <a:p>
            <a:pPr lvl="1"/>
            <a:r>
              <a:rPr lang="zh-CN" altLang="en-US" dirty="0"/>
              <a:t>值语义与栈上分配</a:t>
            </a:r>
            <a:endParaRPr lang="en-US" altLang="zh-CN" dirty="0"/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经常被复制、比较、直接访问成员，暴露具体类型可以避免堆分配和间接访问的开销，性能更高</a:t>
            </a:r>
            <a:endParaRPr lang="en-US" altLang="zh-CN" dirty="0"/>
          </a:p>
          <a:p>
            <a:pPr lvl="1"/>
            <a:r>
              <a:rPr lang="zh-CN" altLang="en-US" dirty="0"/>
              <a:t>需要直接操作数据成员</a:t>
            </a:r>
            <a:endParaRPr lang="en-US" altLang="zh-CN" dirty="0"/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库文件调用，调用方可能需要直接读写成员变量</a:t>
            </a:r>
            <a:endParaRPr lang="en-US" altLang="zh-CN" dirty="0"/>
          </a:p>
          <a:p>
            <a:pPr lvl="1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需要与其他模块交换数据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lvl="2"/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交换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数据是纯数据结构，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lvl="1"/>
            <a:r>
              <a:rPr lang="zh-CN" altLang="en-US" dirty="0"/>
              <a:t>编译时依赖无法避免</a:t>
            </a:r>
            <a:endParaRPr lang="en-US" altLang="zh-CN" dirty="0"/>
          </a:p>
          <a:p>
            <a:pPr lvl="2"/>
            <a:r>
              <a:rPr lang="zh-CN" altLang="en-US" dirty="0"/>
              <a:t>调用方需要继承类或实现接口</a:t>
            </a:r>
          </a:p>
        </p:txBody>
      </p:sp>
    </p:spTree>
    <p:extLst>
      <p:ext uri="{BB962C8B-B14F-4D97-AF65-F5344CB8AC3E}">
        <p14:creationId xmlns:p14="http://schemas.microsoft.com/office/powerpoint/2010/main" val="740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3C0C6-FF3E-566C-6C27-F45E9C09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4</a:t>
            </a:r>
            <a:r>
              <a:rPr lang="zh-CN" altLang="en-US" dirty="0"/>
              <a:t>暴露内容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59F4F1-2630-090B-05CB-4931993F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什么时候应该使用句柄（不透明指针）？</a:t>
            </a:r>
            <a:endParaRPr lang="en-US" altLang="zh-CN" dirty="0"/>
          </a:p>
          <a:p>
            <a:pPr lvl="1"/>
            <a:r>
              <a:rPr lang="zh-CN" altLang="en-US" dirty="0"/>
              <a:t>模块内部实现可能频繁变化</a:t>
            </a:r>
            <a:endParaRPr lang="en-US" altLang="zh-CN" dirty="0"/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数据库连接池、网络会话、复杂的数据结构（红黑树、哈希表）。使用句柄，可以替换内部算法或存储方式</a:t>
            </a:r>
            <a:endParaRPr lang="en-US" altLang="zh-CN" dirty="0"/>
          </a:p>
          <a:p>
            <a:pPr lvl="1"/>
            <a:r>
              <a:rPr lang="zh-CN" altLang="en-US" dirty="0"/>
              <a:t>需要限制调用方对内部状态的直接操作</a:t>
            </a:r>
            <a:endParaRPr lang="en-US" altLang="zh-CN" dirty="0"/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强制调用方通过提供的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API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操作对象，可以确保数据完整性</a:t>
            </a:r>
            <a:endParaRPr lang="en-US" altLang="zh-CN" dirty="0"/>
          </a:p>
          <a:p>
            <a:pPr lvl="1"/>
            <a:r>
              <a:rPr lang="zh-CN" altLang="en-US" dirty="0"/>
              <a:t>跨语言或跨平台编程</a:t>
            </a:r>
            <a:endParaRPr lang="en-US" altLang="zh-CN" dirty="0"/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屏蔽不同语言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平台的实现差异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00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7A416-6D0A-05AE-C0A9-E2AF17B1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4</a:t>
            </a:r>
            <a:r>
              <a:rPr lang="zh-CN" altLang="en-US" dirty="0"/>
              <a:t>暴露内容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DCD372D-87B0-9A78-6B18-E4146B94D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58786"/>
              </p:ext>
            </p:extLst>
          </p:nvPr>
        </p:nvGraphicFramePr>
        <p:xfrm>
          <a:off x="395536" y="1556792"/>
          <a:ext cx="8446839" cy="421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54">
                  <a:extLst>
                    <a:ext uri="{9D8B030D-6E8A-4147-A177-3AD203B41FA5}">
                      <a16:colId xmlns:a16="http://schemas.microsoft.com/office/drawing/2014/main" val="3901459363"/>
                    </a:ext>
                  </a:extLst>
                </a:gridCol>
                <a:gridCol w="3615914">
                  <a:extLst>
                    <a:ext uri="{9D8B030D-6E8A-4147-A177-3AD203B41FA5}">
                      <a16:colId xmlns:a16="http://schemas.microsoft.com/office/drawing/2014/main" val="1808880116"/>
                    </a:ext>
                  </a:extLst>
                </a:gridCol>
                <a:gridCol w="3334271">
                  <a:extLst>
                    <a:ext uri="{9D8B030D-6E8A-4147-A177-3AD203B41FA5}">
                      <a16:colId xmlns:a16="http://schemas.microsoft.com/office/drawing/2014/main" val="2031209252"/>
                    </a:ext>
                  </a:extLst>
                </a:gridCol>
              </a:tblGrid>
              <a:tr h="362221">
                <a:tc>
                  <a:txBody>
                    <a:bodyPr/>
                    <a:lstStyle/>
                    <a:p>
                      <a:endParaRPr lang="zh-CN" alt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暴露具体类型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使用句柄</a:t>
                      </a:r>
                      <a:endParaRPr lang="zh-CN" alt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924029"/>
                  </a:ext>
                </a:extLst>
              </a:tr>
              <a:tr h="1100754"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优点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直接访问，无间接开销；适合简单数据结构；方便调试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隐藏实现；降低耦合；增强模块独立性；支持二进制兼容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136779"/>
                  </a:ext>
                </a:extLst>
              </a:tr>
              <a:tr h="1612733"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缺点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任何内部改动都可能导致调用方重新编译</a:t>
                      </a:r>
                      <a:r>
                        <a:rPr lang="en-US" altLang="zh-CN" sz="2000" b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修改；破坏封装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增加一层间接（可能影响性能）；需要额外</a:t>
                      </a:r>
                      <a:r>
                        <a:rPr lang="en-US" altLang="zh-CN" sz="2000" b="0" dirty="0">
                          <a:solidFill>
                            <a:srgbClr val="000000"/>
                          </a:solidFill>
                        </a:rPr>
                        <a:t>API</a:t>
                      </a:r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管理生命周期；调试需要符号信息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8839"/>
                  </a:ext>
                </a:extLst>
              </a:tr>
              <a:tr h="1100754"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最佳实践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在公开的</a:t>
                      </a:r>
                      <a:r>
                        <a:rPr lang="en-US" altLang="zh-CN" sz="2000" b="0" dirty="0">
                          <a:solidFill>
                            <a:srgbClr val="000000"/>
                          </a:solidFill>
                        </a:rPr>
                        <a:t>API</a:t>
                      </a:r>
                      <a:r>
                        <a:rPr lang="zh-CN" altLang="en-US" sz="2000" b="0" dirty="0">
                          <a:solidFill>
                            <a:srgbClr val="000000"/>
                          </a:solidFill>
                        </a:rPr>
                        <a:t>边界上，优先使用句柄（或抽象接口）；在模块内部实现中，可以自由使用具体类型。这也是“开闭原则”和“依赖倒置原则”的体现。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63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24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749C9-8866-C7FE-A13A-AE4AC514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94F11-DC97-97BA-2E06-14FA2058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模块化编程概念与原则</a:t>
            </a:r>
            <a:endParaRPr lang="en-US" altLang="zh-CN" dirty="0"/>
          </a:p>
          <a:p>
            <a:r>
              <a:rPr lang="zh-CN" altLang="en-US" dirty="0"/>
              <a:t>头文件设计与使用规范</a:t>
            </a:r>
            <a:endParaRPr lang="en-US" altLang="zh-CN" dirty="0"/>
          </a:p>
          <a:p>
            <a:r>
              <a:rPr lang="zh-CN" altLang="en-US" dirty="0"/>
              <a:t>多文件编译与链接</a:t>
            </a:r>
          </a:p>
        </p:txBody>
      </p:sp>
    </p:spTree>
    <p:extLst>
      <p:ext uri="{BB962C8B-B14F-4D97-AF65-F5344CB8AC3E}">
        <p14:creationId xmlns:p14="http://schemas.microsoft.com/office/powerpoint/2010/main" val="163893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5</a:t>
            </a:r>
            <a:r>
              <a:rPr lang="zh-CN" altLang="en-US" dirty="0"/>
              <a:t>依赖关系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依赖哪些别的模块？能不能只依赖“抽象”（前向声明</a:t>
            </a:r>
            <a:r>
              <a:rPr lang="en-US" altLang="zh-CN" dirty="0"/>
              <a:t>/</a:t>
            </a:r>
            <a:r>
              <a:rPr lang="zh-CN" altLang="en-US" dirty="0"/>
              <a:t>回调）？</a:t>
            </a:r>
          </a:p>
          <a:p>
            <a:pPr lvl="1"/>
            <a:r>
              <a:rPr lang="zh-CN" altLang="en-US" dirty="0"/>
              <a:t>含义：减少模块间的直接依赖，提高灵活性</a:t>
            </a:r>
          </a:p>
          <a:p>
            <a:pPr lvl="1"/>
            <a:r>
              <a:rPr lang="zh-CN" altLang="en-US" dirty="0"/>
              <a:t>前向声明：只用指针时，不需要 </a:t>
            </a:r>
            <a:r>
              <a:rPr lang="en-US" altLang="zh-CN" dirty="0"/>
              <a:t>#include </a:t>
            </a:r>
            <a:r>
              <a:rPr lang="zh-CN" altLang="en-US" dirty="0"/>
              <a:t>完整定义</a:t>
            </a:r>
          </a:p>
          <a:p>
            <a:pPr lvl="1"/>
            <a:r>
              <a:rPr lang="zh-CN" altLang="en-US" dirty="0"/>
              <a:t>回调：用函数指针代替直接调用，调用方提供具体实现</a:t>
            </a:r>
          </a:p>
          <a:p>
            <a:pPr lvl="1"/>
            <a:r>
              <a:rPr lang="zh-CN" altLang="en-US" dirty="0"/>
              <a:t>好处：降低耦合，模块更容易独立编译和测试</a:t>
            </a:r>
          </a:p>
        </p:txBody>
      </p:sp>
    </p:spTree>
    <p:extLst>
      <p:ext uri="{BB962C8B-B14F-4D97-AF65-F5344CB8AC3E}">
        <p14:creationId xmlns:p14="http://schemas.microsoft.com/office/powerpoint/2010/main" val="360468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前向声明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D69062-1FEE-95DE-977B-2E0FB530842C}"/>
              </a:ext>
            </a:extLst>
          </p:cNvPr>
          <p:cNvSpPr txBox="1"/>
          <p:nvPr/>
        </p:nvSpPr>
        <p:spPr>
          <a:xfrm>
            <a:off x="395536" y="1484784"/>
            <a:ext cx="8446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zh-CN" altLang="en-US" sz="2000" b="0" dirty="0">
                <a:solidFill>
                  <a:srgbClr val="000000"/>
                </a:solidFill>
              </a:rPr>
              <a:t>在头文件 </a:t>
            </a:r>
            <a:r>
              <a:rPr lang="en-US" altLang="zh-CN" sz="2000" b="0" dirty="0" err="1">
                <a:solidFill>
                  <a:srgbClr val="000000"/>
                </a:solidFill>
              </a:rPr>
              <a:t>widget.h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zh-CN" altLang="en-US" sz="2000" b="0" dirty="0">
                <a:solidFill>
                  <a:srgbClr val="000000"/>
                </a:solidFill>
              </a:rPr>
              <a:t>中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struct Widget;  // </a:t>
            </a:r>
            <a:r>
              <a:rPr lang="zh-CN" altLang="en-US" sz="2000" b="0" dirty="0">
                <a:solidFill>
                  <a:srgbClr val="000000"/>
                </a:solidFill>
              </a:rPr>
              <a:t>前向声明：</a:t>
            </a:r>
            <a:r>
              <a:rPr lang="en-US" altLang="zh-CN" sz="2000" b="0" dirty="0">
                <a:solidFill>
                  <a:srgbClr val="000000"/>
                </a:solidFill>
              </a:rPr>
              <a:t>Widget </a:t>
            </a:r>
            <a:r>
              <a:rPr lang="zh-CN" altLang="en-US" sz="2000" b="0" dirty="0">
                <a:solidFill>
                  <a:srgbClr val="000000"/>
                </a:solidFill>
              </a:rPr>
              <a:t>是一个结构体类型，但不知道成员</a:t>
            </a:r>
          </a:p>
          <a:p>
            <a:endParaRPr lang="zh-CN" altLang="en-US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zh-CN" altLang="en-US" sz="2000" b="0" dirty="0">
                <a:solidFill>
                  <a:srgbClr val="000000"/>
                </a:solidFill>
              </a:rPr>
              <a:t>使用指针操作，因为指针大小已知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</a:t>
            </a:r>
            <a:r>
              <a:rPr lang="en-US" altLang="zh-CN" sz="2000" b="0" dirty="0" err="1">
                <a:solidFill>
                  <a:srgbClr val="000000"/>
                </a:solidFill>
              </a:rPr>
              <a:t>widget_process</a:t>
            </a:r>
            <a:r>
              <a:rPr lang="en-US" altLang="zh-CN" sz="2000" b="0" dirty="0">
                <a:solidFill>
                  <a:srgbClr val="000000"/>
                </a:solidFill>
              </a:rPr>
              <a:t>(struct Widget* w);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---------------------------------------------------------------------------------------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zh-CN" altLang="en-US" sz="2000" b="0" dirty="0">
                <a:solidFill>
                  <a:srgbClr val="000000"/>
                </a:solidFill>
              </a:rPr>
              <a:t>在源文件 </a:t>
            </a:r>
            <a:r>
              <a:rPr lang="en-US" altLang="zh-CN" sz="2000" b="0" dirty="0" err="1">
                <a:solidFill>
                  <a:srgbClr val="000000"/>
                </a:solidFill>
              </a:rPr>
              <a:t>widget.c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zh-CN" altLang="en-US" sz="2000" b="0" dirty="0">
                <a:solidFill>
                  <a:srgbClr val="000000"/>
                </a:solidFill>
              </a:rPr>
              <a:t>中真正定义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struct Widget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int id;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char name[32];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// ... </a:t>
            </a:r>
            <a:r>
              <a:rPr lang="zh-CN" altLang="en-US" sz="2000" b="0" dirty="0">
                <a:solidFill>
                  <a:srgbClr val="000000"/>
                </a:solidFill>
              </a:rPr>
              <a:t>其他成员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};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040E5C6-7EF3-0772-D7ED-4FFED5F5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5589240"/>
            <a:ext cx="8540750" cy="9419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外部代码只能通过 </a:t>
            </a:r>
            <a:r>
              <a:rPr lang="en-US" altLang="zh-CN" sz="2000" dirty="0" err="1"/>
              <a:t>widget_process</a:t>
            </a:r>
            <a:r>
              <a:rPr lang="en-US" altLang="zh-CN" sz="2000" dirty="0"/>
              <a:t> </a:t>
            </a:r>
            <a:r>
              <a:rPr lang="zh-CN" altLang="en-US" sz="2000" dirty="0"/>
              <a:t>函数操作 </a:t>
            </a:r>
            <a:r>
              <a:rPr lang="en-US" altLang="zh-CN" sz="2000" dirty="0"/>
              <a:t>struct Widget*</a:t>
            </a:r>
            <a:r>
              <a:rPr lang="zh-CN" altLang="en-US" sz="2000" dirty="0"/>
              <a:t>，无法直接访问成员，达到了信息隐藏</a:t>
            </a:r>
          </a:p>
        </p:txBody>
      </p:sp>
    </p:spTree>
    <p:extLst>
      <p:ext uri="{BB962C8B-B14F-4D97-AF65-F5344CB8AC3E}">
        <p14:creationId xmlns:p14="http://schemas.microsoft.com/office/powerpoint/2010/main" val="228973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前向声明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3"/>
            <a:ext cx="8540750" cy="4536504"/>
          </a:xfrm>
        </p:spPr>
        <p:txBody>
          <a:bodyPr/>
          <a:lstStyle/>
          <a:p>
            <a:r>
              <a:rPr lang="zh-CN" altLang="en-US" dirty="0"/>
              <a:t>为什么需要前向声明</a:t>
            </a:r>
            <a:endParaRPr lang="en-US" altLang="zh-CN" dirty="0"/>
          </a:p>
          <a:p>
            <a:pPr lvl="1"/>
            <a:r>
              <a:rPr lang="zh-CN" altLang="en-US" dirty="0"/>
              <a:t>解决相互依赖</a:t>
            </a:r>
            <a:endParaRPr lang="en-US" altLang="zh-CN" dirty="0"/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当两个模块互相引用时，必须有前向声明才能编译通过</a:t>
            </a:r>
            <a:endParaRPr lang="en-US" altLang="zh-CN" dirty="0"/>
          </a:p>
          <a:p>
            <a:pPr lvl="1"/>
            <a:r>
              <a:rPr lang="zh-CN" altLang="en-US" dirty="0"/>
              <a:t>隐藏实现</a:t>
            </a:r>
            <a:endParaRPr lang="en-US" altLang="zh-CN" dirty="0"/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头文件中，只给出类型的前向声明，定义放源文件，外部无法看到内部细节，只能通过函数操作该类型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（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对应之前讨论的“句柄”模式）</a:t>
            </a:r>
            <a:endParaRPr lang="en-US" altLang="zh-CN" dirty="0"/>
          </a:p>
          <a:p>
            <a:pPr lvl="1"/>
            <a:r>
              <a:rPr lang="zh-CN" altLang="en-US" dirty="0"/>
              <a:t>减少编译依赖</a:t>
            </a:r>
            <a:endParaRPr lang="en-US" altLang="zh-CN" dirty="0"/>
          </a:p>
          <a:p>
            <a:pPr lvl="2"/>
            <a:r>
              <a:rPr lang="zh-CN" altLang="en-US" dirty="0"/>
              <a:t>头文件只需要知道某个类型存在（比如作为指针参数），不需要知道其大小或成员</a:t>
            </a:r>
            <a:endParaRPr lang="en-US" altLang="zh-CN" dirty="0"/>
          </a:p>
          <a:p>
            <a:pPr lvl="2"/>
            <a:r>
              <a:rPr lang="zh-CN" altLang="en-US" dirty="0"/>
              <a:t>用前向声明代替包含完整的定义，避免不必要的重新编译</a:t>
            </a:r>
          </a:p>
        </p:txBody>
      </p:sp>
    </p:spTree>
    <p:extLst>
      <p:ext uri="{BB962C8B-B14F-4D97-AF65-F5344CB8AC3E}">
        <p14:creationId xmlns:p14="http://schemas.microsoft.com/office/powerpoint/2010/main" val="166864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前向声明的限制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3"/>
            <a:ext cx="8540750" cy="4536504"/>
          </a:xfrm>
        </p:spPr>
        <p:txBody>
          <a:bodyPr/>
          <a:lstStyle/>
          <a:p>
            <a:r>
              <a:rPr lang="zh-CN" altLang="en-US" dirty="0"/>
              <a:t>当编译器需要知道结构体大小时，必须有完整的定义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D898F7-BD89-7586-B092-CA5AC429CEB5}"/>
              </a:ext>
            </a:extLst>
          </p:cNvPr>
          <p:cNvSpPr txBox="1"/>
          <p:nvPr/>
        </p:nvSpPr>
        <p:spPr>
          <a:xfrm>
            <a:off x="4733122" y="2204864"/>
            <a:ext cx="4415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必须</a:t>
            </a:r>
            <a:r>
              <a:rPr lang="en-US" altLang="zh-CN" sz="2200" b="0" dirty="0">
                <a:solidFill>
                  <a:srgbClr val="000000"/>
                </a:solidFill>
              </a:rPr>
              <a:t>include</a:t>
            </a:r>
            <a:r>
              <a:rPr lang="zh-CN" altLang="en-US" sz="2200" b="0" dirty="0">
                <a:solidFill>
                  <a:srgbClr val="000000"/>
                </a:solidFill>
              </a:rPr>
              <a:t>完整定义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编译器需要知道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的大小和字段布局</a:t>
            </a:r>
            <a:endParaRPr lang="en-US" altLang="zh-CN" sz="2200" b="0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6C91DF-E700-5154-1026-6FC8C0B44661}"/>
              </a:ext>
            </a:extLst>
          </p:cNvPr>
          <p:cNvSpPr txBox="1"/>
          <p:nvPr/>
        </p:nvSpPr>
        <p:spPr>
          <a:xfrm>
            <a:off x="184380" y="2204864"/>
            <a:ext cx="4248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可以使用前向声明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指针大小固定（通常 </a:t>
            </a:r>
            <a:r>
              <a:rPr lang="en-US" altLang="zh-CN" sz="2200" b="0" dirty="0">
                <a:solidFill>
                  <a:srgbClr val="000000"/>
                </a:solidFill>
              </a:rPr>
              <a:t>8 </a:t>
            </a:r>
            <a:r>
              <a:rPr lang="zh-CN" altLang="en-US" sz="2200" b="0" dirty="0">
                <a:solidFill>
                  <a:srgbClr val="000000"/>
                </a:solidFill>
              </a:rPr>
              <a:t>字节），编译器不需要知道 </a:t>
            </a:r>
            <a:r>
              <a:rPr lang="en-US" altLang="zh-CN" sz="2200" b="0" dirty="0" err="1">
                <a:solidFill>
                  <a:srgbClr val="000000"/>
                </a:solidFill>
              </a:rPr>
              <a:t>Vec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的完整结构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26292D-FF01-F641-A641-5EC8268BBE5B}"/>
              </a:ext>
            </a:extLst>
          </p:cNvPr>
          <p:cNvSpPr txBox="1"/>
          <p:nvPr/>
        </p:nvSpPr>
        <p:spPr>
          <a:xfrm>
            <a:off x="475081" y="2838994"/>
            <a:ext cx="3951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zh-CN" altLang="en-US" sz="2000" b="0" dirty="0">
                <a:solidFill>
                  <a:srgbClr val="000000"/>
                </a:solidFill>
              </a:rPr>
              <a:t>只用指针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process(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v);  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struct Data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;  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};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FC7158-F0E0-5264-5157-463CB193FCE2}"/>
              </a:ext>
            </a:extLst>
          </p:cNvPr>
          <p:cNvSpPr txBox="1"/>
          <p:nvPr/>
        </p:nvSpPr>
        <p:spPr>
          <a:xfrm>
            <a:off x="5008073" y="2701660"/>
            <a:ext cx="3951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zh-CN" altLang="en-US" sz="2000" b="0" dirty="0">
                <a:solidFill>
                  <a:srgbClr val="000000"/>
                </a:solidFill>
              </a:rPr>
              <a:t>需要知道大小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process(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 v);  // </a:t>
            </a:r>
            <a:r>
              <a:rPr lang="zh-CN" altLang="en-US" sz="2000" b="0" dirty="0">
                <a:solidFill>
                  <a:srgbClr val="000000"/>
                </a:solidFill>
              </a:rPr>
              <a:t>错误！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struct Data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;  // </a:t>
            </a:r>
            <a:r>
              <a:rPr lang="zh-CN" altLang="en-US" sz="2000" b="0" dirty="0">
                <a:solidFill>
                  <a:srgbClr val="000000"/>
                </a:solidFill>
              </a:rPr>
              <a:t>错误！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};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int size = </a:t>
            </a:r>
            <a:r>
              <a:rPr lang="en-US" altLang="zh-CN" sz="2000" b="0" dirty="0" err="1">
                <a:solidFill>
                  <a:srgbClr val="000000"/>
                </a:solidFill>
              </a:rPr>
              <a:t>sizeof</a:t>
            </a:r>
            <a:r>
              <a:rPr lang="en-US" altLang="zh-CN" sz="2000" b="0" dirty="0">
                <a:solidFill>
                  <a:srgbClr val="000000"/>
                </a:solidFill>
              </a:rPr>
              <a:t>(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);  // </a:t>
            </a:r>
            <a:r>
              <a:rPr lang="zh-CN" altLang="en-US" sz="2000" b="0" dirty="0">
                <a:solidFill>
                  <a:srgbClr val="000000"/>
                </a:solidFill>
              </a:rPr>
              <a:t>错误！  </a:t>
            </a:r>
            <a:r>
              <a:rPr lang="en-US" altLang="zh-CN" sz="2000" b="0" dirty="0">
                <a:solidFill>
                  <a:srgbClr val="000000"/>
                </a:solidFill>
              </a:rPr>
              <a:t>v-&gt;data[0] = 1;  // </a:t>
            </a:r>
            <a:r>
              <a:rPr lang="zh-CN" altLang="en-US" sz="2000" b="0" dirty="0">
                <a:solidFill>
                  <a:srgbClr val="000000"/>
                </a:solidFill>
              </a:rPr>
              <a:t>错误！</a:t>
            </a:r>
            <a:endParaRPr lang="en-US" altLang="zh-CN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回调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5535CD-5191-0170-43FD-E2664B30853F}"/>
              </a:ext>
            </a:extLst>
          </p:cNvPr>
          <p:cNvSpPr txBox="1"/>
          <p:nvPr/>
        </p:nvSpPr>
        <p:spPr>
          <a:xfrm>
            <a:off x="1619672" y="1196752"/>
            <a:ext cx="477566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rgbClr val="000000"/>
                </a:solidFill>
              </a:rPr>
              <a:t>#include &lt;</a:t>
            </a:r>
            <a:r>
              <a:rPr lang="en-US" altLang="zh-CN" sz="1800" b="0" dirty="0" err="1">
                <a:solidFill>
                  <a:srgbClr val="000000"/>
                </a:solidFill>
              </a:rPr>
              <a:t>stdio.h</a:t>
            </a:r>
            <a:r>
              <a:rPr lang="en-US" altLang="zh-CN" sz="1800" b="0" dirty="0">
                <a:solidFill>
                  <a:srgbClr val="000000"/>
                </a:solidFill>
              </a:rPr>
              <a:t>&gt;</a:t>
            </a:r>
          </a:p>
          <a:p>
            <a:endParaRPr lang="en-US" altLang="zh-CN" sz="1800" b="0" dirty="0">
              <a:solidFill>
                <a:srgbClr val="000000"/>
              </a:solidFill>
            </a:endParaRPr>
          </a:p>
          <a:p>
            <a:r>
              <a:rPr lang="en-US" altLang="zh-CN" sz="1800" b="0" dirty="0">
                <a:solidFill>
                  <a:srgbClr val="000000"/>
                </a:solidFill>
              </a:rPr>
              <a:t>// </a:t>
            </a:r>
            <a:r>
              <a:rPr lang="zh-CN" altLang="en-US" sz="1800" b="0" dirty="0">
                <a:solidFill>
                  <a:srgbClr val="000000"/>
                </a:solidFill>
              </a:rPr>
              <a:t>定义回调函数类型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typedef void (*</a:t>
            </a:r>
            <a:r>
              <a:rPr lang="en-US" altLang="zh-CN" sz="1800" b="0" dirty="0" err="1">
                <a:solidFill>
                  <a:srgbClr val="000000"/>
                </a:solidFill>
              </a:rPr>
              <a:t>EventHandler</a:t>
            </a:r>
            <a:r>
              <a:rPr lang="en-US" altLang="zh-CN" sz="1800" b="0" dirty="0">
                <a:solidFill>
                  <a:srgbClr val="000000"/>
                </a:solidFill>
              </a:rPr>
              <a:t>)(int </a:t>
            </a:r>
            <a:r>
              <a:rPr lang="en-US" altLang="zh-CN" sz="1800" b="0" dirty="0" err="1">
                <a:solidFill>
                  <a:srgbClr val="000000"/>
                </a:solidFill>
              </a:rPr>
              <a:t>eventCode</a:t>
            </a:r>
            <a:r>
              <a:rPr lang="en-US" altLang="zh-CN" sz="1800" b="0" dirty="0">
                <a:solidFill>
                  <a:srgbClr val="000000"/>
                </a:solidFill>
              </a:rPr>
              <a:t>);</a:t>
            </a:r>
          </a:p>
          <a:p>
            <a:endParaRPr lang="en-US" altLang="zh-CN" sz="1800" b="0" dirty="0">
              <a:solidFill>
                <a:srgbClr val="000000"/>
              </a:solidFill>
            </a:endParaRPr>
          </a:p>
          <a:p>
            <a:r>
              <a:rPr lang="en-US" altLang="zh-CN" sz="1800" b="0" dirty="0">
                <a:solidFill>
                  <a:srgbClr val="000000"/>
                </a:solidFill>
              </a:rPr>
              <a:t>// </a:t>
            </a:r>
            <a:r>
              <a:rPr lang="zh-CN" altLang="en-US" sz="1800" b="0" dirty="0">
                <a:solidFill>
                  <a:srgbClr val="000000"/>
                </a:solidFill>
              </a:rPr>
              <a:t>一个函数，接受回调作为参数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void </a:t>
            </a:r>
            <a:r>
              <a:rPr lang="en-US" altLang="zh-CN" sz="1800" b="0" dirty="0" err="1">
                <a:solidFill>
                  <a:srgbClr val="000000"/>
                </a:solidFill>
              </a:rPr>
              <a:t>simulateEvent</a:t>
            </a:r>
            <a:r>
              <a:rPr lang="en-US" altLang="zh-CN" sz="1800" b="0" dirty="0">
                <a:solidFill>
                  <a:srgbClr val="000000"/>
                </a:solidFill>
              </a:rPr>
              <a:t>(</a:t>
            </a:r>
            <a:r>
              <a:rPr lang="en-US" altLang="zh-CN" sz="1800" b="0" dirty="0" err="1">
                <a:solidFill>
                  <a:srgbClr val="000000"/>
                </a:solidFill>
              </a:rPr>
              <a:t>EventHandler</a:t>
            </a:r>
            <a:r>
              <a:rPr lang="en-US" altLang="zh-CN" sz="1800" b="0" dirty="0">
                <a:solidFill>
                  <a:srgbClr val="000000"/>
                </a:solidFill>
              </a:rPr>
              <a:t> callback) {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</a:t>
            </a:r>
            <a:r>
              <a:rPr lang="en-US" altLang="zh-CN" sz="1800" b="0" dirty="0" err="1">
                <a:solidFill>
                  <a:srgbClr val="000000"/>
                </a:solidFill>
              </a:rPr>
              <a:t>printf</a:t>
            </a:r>
            <a:r>
              <a:rPr lang="en-US" altLang="zh-CN" sz="1800" b="0" dirty="0">
                <a:solidFill>
                  <a:srgbClr val="000000"/>
                </a:solidFill>
              </a:rPr>
              <a:t>("</a:t>
            </a:r>
            <a:r>
              <a:rPr lang="zh-CN" altLang="en-US" sz="1800" b="0" dirty="0">
                <a:solidFill>
                  <a:srgbClr val="000000"/>
                </a:solidFill>
              </a:rPr>
              <a:t>模拟事件发生</a:t>
            </a:r>
            <a:r>
              <a:rPr lang="en-US" altLang="zh-CN" sz="1800" b="0" dirty="0">
                <a:solidFill>
                  <a:srgbClr val="000000"/>
                </a:solidFill>
              </a:rPr>
              <a:t>...\n");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callback(42);  // </a:t>
            </a:r>
            <a:r>
              <a:rPr lang="zh-CN" altLang="en-US" sz="1800" b="0" dirty="0">
                <a:solidFill>
                  <a:srgbClr val="000000"/>
                </a:solidFill>
              </a:rPr>
              <a:t>调用回调，传入事件码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}</a:t>
            </a:r>
          </a:p>
          <a:p>
            <a:endParaRPr lang="en-US" altLang="zh-CN" sz="1800" b="0" dirty="0">
              <a:solidFill>
                <a:srgbClr val="000000"/>
              </a:solidFill>
            </a:endParaRPr>
          </a:p>
          <a:p>
            <a:r>
              <a:rPr lang="en-US" altLang="zh-CN" sz="1800" b="0" dirty="0">
                <a:solidFill>
                  <a:srgbClr val="000000"/>
                </a:solidFill>
              </a:rPr>
              <a:t>// </a:t>
            </a:r>
            <a:r>
              <a:rPr lang="zh-CN" altLang="en-US" sz="1800" b="0" dirty="0">
                <a:solidFill>
                  <a:srgbClr val="000000"/>
                </a:solidFill>
              </a:rPr>
              <a:t>实际的事件处理函数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void </a:t>
            </a:r>
            <a:r>
              <a:rPr lang="en-US" altLang="zh-CN" sz="1800" b="0" dirty="0" err="1">
                <a:solidFill>
                  <a:srgbClr val="000000"/>
                </a:solidFill>
              </a:rPr>
              <a:t>myHandler</a:t>
            </a:r>
            <a:r>
              <a:rPr lang="en-US" altLang="zh-CN" sz="1800" b="0" dirty="0">
                <a:solidFill>
                  <a:srgbClr val="000000"/>
                </a:solidFill>
              </a:rPr>
              <a:t>(int code) {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</a:t>
            </a:r>
            <a:r>
              <a:rPr lang="en-US" altLang="zh-CN" sz="1800" b="0" dirty="0" err="1">
                <a:solidFill>
                  <a:srgbClr val="000000"/>
                </a:solidFill>
              </a:rPr>
              <a:t>printf</a:t>
            </a:r>
            <a:r>
              <a:rPr lang="en-US" altLang="zh-CN" sz="1800" b="0" dirty="0">
                <a:solidFill>
                  <a:srgbClr val="000000"/>
                </a:solidFill>
              </a:rPr>
              <a:t>("</a:t>
            </a:r>
            <a:r>
              <a:rPr lang="zh-CN" altLang="en-US" sz="1800" b="0" dirty="0">
                <a:solidFill>
                  <a:srgbClr val="000000"/>
                </a:solidFill>
              </a:rPr>
              <a:t>事件处理：收到代码 </a:t>
            </a:r>
            <a:r>
              <a:rPr lang="en-US" altLang="zh-CN" sz="1800" b="0" dirty="0">
                <a:solidFill>
                  <a:srgbClr val="000000"/>
                </a:solidFill>
              </a:rPr>
              <a:t>%d\n", code);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}</a:t>
            </a:r>
          </a:p>
          <a:p>
            <a:endParaRPr lang="en-US" altLang="zh-CN" sz="1800" b="0" dirty="0">
              <a:solidFill>
                <a:srgbClr val="000000"/>
              </a:solidFill>
            </a:endParaRPr>
          </a:p>
          <a:p>
            <a:r>
              <a:rPr lang="en-US" altLang="zh-CN" sz="1800" b="0" dirty="0">
                <a:solidFill>
                  <a:srgbClr val="000000"/>
                </a:solidFill>
              </a:rPr>
              <a:t>int main() {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    </a:t>
            </a:r>
            <a:r>
              <a:rPr lang="en-US" altLang="zh-CN" sz="1800" b="0" dirty="0" err="1">
                <a:solidFill>
                  <a:srgbClr val="000000"/>
                </a:solidFill>
              </a:rPr>
              <a:t>simulateEvent</a:t>
            </a:r>
            <a:r>
              <a:rPr lang="en-US" altLang="zh-CN" sz="1800" b="0" dirty="0">
                <a:solidFill>
                  <a:srgbClr val="000000"/>
                </a:solidFill>
              </a:rPr>
              <a:t>(</a:t>
            </a:r>
            <a:r>
              <a:rPr lang="en-US" altLang="zh-CN" sz="1800" b="0" dirty="0" err="1">
                <a:solidFill>
                  <a:srgbClr val="000000"/>
                </a:solidFill>
              </a:rPr>
              <a:t>myHandler</a:t>
            </a:r>
            <a:r>
              <a:rPr lang="en-US" altLang="zh-CN" sz="1800" b="0" dirty="0">
                <a:solidFill>
                  <a:srgbClr val="000000"/>
                </a:solidFill>
              </a:rPr>
              <a:t>);  // </a:t>
            </a:r>
            <a:r>
              <a:rPr lang="zh-CN" altLang="en-US" sz="1800" b="0" dirty="0">
                <a:solidFill>
                  <a:srgbClr val="000000"/>
                </a:solidFill>
              </a:rPr>
              <a:t>传递回调</a:t>
            </a:r>
          </a:p>
          <a:p>
            <a:r>
              <a:rPr lang="zh-CN" altLang="en-US" sz="1800" b="0" dirty="0">
                <a:solidFill>
                  <a:srgbClr val="000000"/>
                </a:solidFill>
              </a:rPr>
              <a:t>    </a:t>
            </a:r>
            <a:r>
              <a:rPr lang="en-US" altLang="zh-CN" sz="1800" b="0" dirty="0">
                <a:solidFill>
                  <a:srgbClr val="000000"/>
                </a:solidFill>
              </a:rPr>
              <a:t>return 0;</a:t>
            </a:r>
          </a:p>
          <a:p>
            <a:r>
              <a:rPr lang="en-US" altLang="zh-CN" sz="1800" b="0" dirty="0">
                <a:solidFill>
                  <a:srgbClr val="000000"/>
                </a:solidFill>
              </a:rPr>
              <a:t>}</a:t>
            </a:r>
            <a:endParaRPr lang="zh-CN" alt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3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回调（</a:t>
            </a:r>
            <a:r>
              <a:rPr lang="en-US" altLang="zh-CN" dirty="0"/>
              <a:t>Callback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一段可执行的代码（通常是函数或方法）作为参数传递给另一个函数或模块，以便在将来某个时刻被调用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为什么需要回调</a:t>
            </a:r>
            <a:endParaRPr lang="en-US" altLang="zh-CN" dirty="0"/>
          </a:p>
          <a:p>
            <a:pPr lvl="1"/>
            <a:r>
              <a:rPr lang="zh-CN" altLang="en-US" dirty="0"/>
              <a:t>实现异步处理</a:t>
            </a:r>
            <a:endParaRPr lang="en-US" altLang="zh-CN" dirty="0"/>
          </a:p>
          <a:p>
            <a:pPr lvl="1"/>
            <a:r>
              <a:rPr lang="zh-CN" altLang="en-US" dirty="0"/>
              <a:t>提高灵活性</a:t>
            </a:r>
          </a:p>
          <a:p>
            <a:pPr lvl="1"/>
            <a:r>
              <a:rPr lang="zh-CN" altLang="en-US" dirty="0"/>
              <a:t>事件驱动编程</a:t>
            </a:r>
          </a:p>
        </p:txBody>
      </p:sp>
    </p:spTree>
    <p:extLst>
      <p:ext uri="{BB962C8B-B14F-4D97-AF65-F5344CB8AC3E}">
        <p14:creationId xmlns:p14="http://schemas.microsoft.com/office/powerpoint/2010/main" val="226925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前向声明与回调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1CB5CE7-B0A4-6FFA-0B73-39AD8D46E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45875"/>
              </p:ext>
            </p:extLst>
          </p:nvPr>
        </p:nvGraphicFramePr>
        <p:xfrm>
          <a:off x="647563" y="1700808"/>
          <a:ext cx="7848873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16568921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973154056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838739215"/>
                    </a:ext>
                  </a:extLst>
                </a:gridCol>
              </a:tblGrid>
              <a:tr h="471058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前向声明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回调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299094"/>
                  </a:ext>
                </a:extLst>
              </a:tr>
              <a:tr h="1509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核心作用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提前告知编译器某个类型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函数存在，允许引用而不需完整定义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将可执行代码作为参数传递，实现反向调用和定制行为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879447"/>
                  </a:ext>
                </a:extLst>
              </a:tr>
              <a:tr h="8178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目的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解决依赖、隐藏实现、减少编译耦合</a:t>
                      </a: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解耦调用者与被调用者，增强灵活性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25520"/>
                  </a:ext>
                </a:extLst>
              </a:tr>
              <a:tr h="11615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常见场景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句柄类型声明、相互递归的结构体、接口头文件设计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事件处理、异步操作、算法定制（如排序比较器）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83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8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749C9-8866-C7FE-A13A-AE4AC514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94F11-DC97-97BA-2E06-14FA2058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模块化编程概念与原则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头文件设计与使用规范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多文件编译与链接</a:t>
            </a:r>
          </a:p>
        </p:txBody>
      </p:sp>
    </p:spTree>
    <p:extLst>
      <p:ext uri="{BB962C8B-B14F-4D97-AF65-F5344CB8AC3E}">
        <p14:creationId xmlns:p14="http://schemas.microsoft.com/office/powerpoint/2010/main" val="3353531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如果把所有结构体细节都放到</a:t>
            </a:r>
            <a:r>
              <a:rPr lang="en-US" altLang="zh-CN" sz="2400" kern="0" spc="5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.h</a:t>
            </a:r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，会发生什么？</a:t>
            </a:r>
            <a:endParaRPr lang="zh-CN" altLang="en-US" sz="2400" dirty="0">
              <a:latin typeface="PingFang SC"/>
              <a:ea typeface="PingFang SC"/>
              <a:cs typeface="PingFang SC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680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如果把所有结构体细节都放到</a:t>
            </a:r>
            <a:r>
              <a:rPr lang="en-US" altLang="zh-CN" sz="2400" kern="0" spc="5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.h</a:t>
            </a:r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，会发生什么？</a:t>
            </a:r>
            <a:endParaRPr lang="en-US" altLang="zh-CN" kern="0" spc="5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lvl="1"/>
            <a:r>
              <a:rPr lang="zh-CN" altLang="en-US" strike="sngStrike" kern="0" spc="50" dirty="0">
                <a:solidFill>
                  <a:srgbClr val="FF0000"/>
                </a:solidFill>
                <a:latin typeface="PingFang SC"/>
                <a:ea typeface="PingFang SC"/>
                <a:cs typeface="PingFang SC"/>
              </a:rPr>
              <a:t>封装性破坏</a:t>
            </a:r>
            <a:endParaRPr lang="en-US" altLang="zh-CN" strike="sngStrike" kern="0" spc="50" dirty="0">
              <a:solidFill>
                <a:srgbClr val="FF0000"/>
              </a:solidFill>
              <a:latin typeface="PingFang SC"/>
              <a:ea typeface="PingFang SC"/>
              <a:cs typeface="PingFang SC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PingFang SC"/>
                <a:ea typeface="PingFang SC"/>
                <a:cs typeface="PingFang SC"/>
              </a:rPr>
              <a:t>编译依赖爆炸，构建变慢</a:t>
            </a:r>
            <a:endParaRPr lang="en-US" altLang="zh-CN" dirty="0">
              <a:solidFill>
                <a:srgbClr val="FF0000"/>
              </a:solidFill>
              <a:latin typeface="PingFang SC"/>
              <a:ea typeface="PingFang SC"/>
              <a:cs typeface="PingFang SC"/>
            </a:endParaRPr>
          </a:p>
          <a:p>
            <a:pPr lvl="1"/>
            <a:r>
              <a:rPr lang="zh-CN" altLang="en-US" strike="sngStrike" dirty="0">
                <a:solidFill>
                  <a:srgbClr val="FF0000"/>
                </a:solidFill>
                <a:latin typeface="PingFang SC"/>
                <a:ea typeface="PingFang SC"/>
                <a:cs typeface="PingFang SC"/>
              </a:rPr>
              <a:t>兼容性丧失</a:t>
            </a:r>
            <a:endParaRPr lang="en-US" altLang="zh-CN" strike="sngStrike" dirty="0">
              <a:solidFill>
                <a:srgbClr val="FF0000"/>
              </a:solidFill>
              <a:latin typeface="PingFang SC"/>
              <a:ea typeface="PingFang SC"/>
              <a:cs typeface="PingFang SC"/>
            </a:endParaRPr>
          </a:p>
          <a:p>
            <a:pPr lvl="1"/>
            <a:r>
              <a:rPr lang="zh-CN" altLang="en-US" strike="sngStrike" dirty="0">
                <a:solidFill>
                  <a:srgbClr val="FF0000"/>
                </a:solidFill>
                <a:latin typeface="PingFang SC"/>
                <a:ea typeface="PingFang SC"/>
                <a:cs typeface="PingFang SC"/>
              </a:rPr>
              <a:t>安全风险</a:t>
            </a:r>
            <a:endParaRPr lang="en-US" altLang="zh-CN" strike="sngStrike" dirty="0">
              <a:solidFill>
                <a:srgbClr val="FF0000"/>
              </a:solidFill>
              <a:latin typeface="PingFang SC"/>
              <a:ea typeface="PingFang SC"/>
              <a:cs typeface="PingFang SC"/>
            </a:endParaRPr>
          </a:p>
          <a:p>
            <a:pPr lvl="1"/>
            <a:r>
              <a:rPr lang="en-US" altLang="zh-CN" dirty="0">
                <a:latin typeface="PingFang SC"/>
                <a:ea typeface="PingFang SC"/>
                <a:cs typeface="PingFang SC"/>
              </a:rPr>
              <a:t>…</a:t>
            </a:r>
            <a:endParaRPr lang="zh-CN" altLang="en-US" dirty="0">
              <a:latin typeface="PingFang SC"/>
              <a:ea typeface="PingFang SC"/>
              <a:cs typeface="PingFang SC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06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23BF8-88DC-815C-E21C-A1A422DD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模块化编程概念与原则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D5269D-CC04-975C-8A4C-A706917A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5112568"/>
          </a:xfrm>
        </p:spPr>
        <p:txBody>
          <a:bodyPr/>
          <a:lstStyle/>
          <a:p>
            <a:r>
              <a:rPr lang="zh-CN" altLang="en-US" dirty="0"/>
              <a:t>模块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70C0"/>
                </a:solidFill>
              </a:rPr>
              <a:t>硬件模块</a:t>
            </a:r>
            <a:endParaRPr lang="en-US" altLang="zh-CN" dirty="0">
              <a:solidFill>
                <a:srgbClr val="0070C0"/>
              </a:solidFill>
            </a:endParaRPr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将计算机的某一种或几种特定功能设计成一个独立的、可以插拔的硬件部件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lvl="3"/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内存、硬盘、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CPU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、显卡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…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70C0"/>
                </a:solidFill>
              </a:rPr>
              <a:t>软件模块</a:t>
            </a:r>
            <a:endParaRPr lang="en-US" altLang="zh-CN" dirty="0">
              <a:solidFill>
                <a:srgbClr val="0070C0"/>
              </a:solidFill>
            </a:endParaRPr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将复杂的软件系统，根据功能，拆分成一个个独立的、可以互相协作的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代码块（模块）</a:t>
            </a:r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每个模块负责一项具体的任务，对外</a:t>
            </a:r>
            <a:r>
              <a:rPr lang="zh-CN" altLang="en-US" b="0" i="0" dirty="0">
                <a:solidFill>
                  <a:srgbClr val="0070C0"/>
                </a:solidFill>
                <a:effectLst/>
                <a:latin typeface="quote-cjk-patch"/>
              </a:rPr>
              <a:t>隐藏了内部的实现细节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，只留下一些“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quote-cjk-patch"/>
              </a:rPr>
              <a:t>接口</a:t>
            </a:r>
            <a:r>
              <a:rPr lang="zh-CN" altLang="en-US" b="0" i="0" dirty="0">
                <a:solidFill>
                  <a:srgbClr val="0070C0"/>
                </a:solidFill>
                <a:effectLst/>
                <a:latin typeface="quote-cjk-patch"/>
              </a:rPr>
              <a:t>”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供其他模块使用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lvl="3"/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函数、类、库</a:t>
            </a:r>
            <a:r>
              <a:rPr lang="en-US" altLang="zh-CN" dirty="0">
                <a:solidFill>
                  <a:srgbClr val="0F1115"/>
                </a:solidFill>
                <a:latin typeface="quote-cjk-patch"/>
              </a:rPr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401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为什么修改头文件结构体导致重新编译？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45" y="1412776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场景：结构体定义在头文件中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有 </a:t>
            </a:r>
            <a:r>
              <a:rPr lang="en-US" altLang="zh-CN" sz="2000" dirty="0"/>
              <a:t>3 </a:t>
            </a:r>
            <a:r>
              <a:rPr lang="zh-CN" altLang="en-US" sz="2000" dirty="0"/>
              <a:t>个文件包含了这个头文件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当修改结构体字段时 （比如把 </a:t>
            </a:r>
            <a:r>
              <a:rPr lang="en-US" altLang="zh-CN" sz="2000" dirty="0"/>
              <a:t>int size </a:t>
            </a:r>
            <a:r>
              <a:rPr lang="zh-CN" altLang="en-US" sz="2000" dirty="0"/>
              <a:t>改成 </a:t>
            </a:r>
            <a:r>
              <a:rPr lang="en-US" altLang="zh-CN" sz="2000" dirty="0" err="1"/>
              <a:t>size_t</a:t>
            </a:r>
            <a:r>
              <a:rPr lang="en-US" altLang="zh-CN" sz="2000" dirty="0"/>
              <a:t> size</a:t>
            </a:r>
            <a:r>
              <a:rPr lang="zh-CN" altLang="en-US" sz="2000" dirty="0"/>
              <a:t>）会如何？</a:t>
            </a:r>
          </a:p>
        </p:txBody>
      </p:sp>
      <p:graphicFrame>
        <p:nvGraphicFramePr>
          <p:cNvPr id="4" name="table 368">
            <a:extLst>
              <a:ext uri="{FF2B5EF4-FFF2-40B4-BE49-F238E27FC236}">
                <a16:creationId xmlns:a16="http://schemas.microsoft.com/office/drawing/2014/main" id="{7F792369-97CF-5847-5879-37E5D677A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01630"/>
              </p:ext>
            </p:extLst>
          </p:nvPr>
        </p:nvGraphicFramePr>
        <p:xfrm>
          <a:off x="704597" y="2132856"/>
          <a:ext cx="7200800" cy="1435608"/>
        </p:xfrm>
        <a:graphic>
          <a:graphicData uri="http://schemas.openxmlformats.org/drawingml/2006/table">
            <a:tbl>
              <a:tblPr/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1235">
                <a:tc>
                  <a:txBody>
                    <a:bodyPr/>
                    <a:lstStyle/>
                    <a:p>
                      <a:pPr marL="4889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kern="0" spc="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// </a:t>
                      </a:r>
                      <a:r>
                        <a:rPr sz="2000" kern="0" spc="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vec</a:t>
                      </a:r>
                      <a:r>
                        <a:rPr sz="2000" kern="0" spc="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.h</a:t>
                      </a:r>
                      <a:r>
                        <a:rPr sz="2000" kern="0" spc="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（暴露了结构体细节）</a:t>
                      </a:r>
                      <a:endParaRPr sz="2000" dirty="0">
                        <a:latin typeface="PingFang SC"/>
                        <a:ea typeface="PingFang SC"/>
                        <a:cs typeface="PingFang SC"/>
                      </a:endParaRPr>
                    </a:p>
                    <a:p>
                      <a:pPr marL="50165" algn="l" rtl="0" eaLnBrk="0">
                        <a:lnSpc>
                          <a:spcPct val="73000"/>
                        </a:lnSpc>
                        <a:spcBef>
                          <a:spcPts val="174"/>
                        </a:spcBef>
                        <a:tabLst/>
                      </a:pPr>
                      <a:r>
                        <a:rPr sz="2000" b="1" kern="0" spc="5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struct</a:t>
                      </a:r>
                      <a:r>
                        <a:rPr sz="2000" kern="0" spc="25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sz="2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Vec {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</a:endParaRPr>
                    </a:p>
                    <a:p>
                      <a:pPr marL="316865" algn="l" rtl="0" eaLnBrk="0">
                        <a:lnSpc>
                          <a:spcPct val="74000"/>
                        </a:lnSpc>
                        <a:spcBef>
                          <a:spcPts val="498"/>
                        </a:spcBef>
                        <a:tabLst/>
                      </a:pPr>
                      <a:r>
                        <a:rPr sz="2000" b="1" kern="0" spc="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int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*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data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;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</a:endParaRPr>
                    </a:p>
                    <a:p>
                      <a:pPr marL="316865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2000" b="1" kern="0" spc="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int</a:t>
                      </a:r>
                      <a:r>
                        <a:rPr sz="2000" kern="0" spc="29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en-US" sz="2000" kern="0" spc="29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size</a:t>
                      </a:r>
                      <a:r>
                        <a:rPr sz="2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;       </a:t>
                      </a:r>
                      <a:r>
                        <a:rPr sz="2000" kern="0" spc="8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// </a:t>
                      </a:r>
                      <a:r>
                        <a:rPr sz="2000" kern="0" spc="8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假</a:t>
                      </a:r>
                      <a:r>
                        <a:rPr sz="2000" kern="0" spc="7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设我们要修改这个字段</a:t>
                      </a:r>
                      <a:endParaRPr sz="2000" dirty="0">
                        <a:latin typeface="PingFang SC"/>
                        <a:ea typeface="PingFang SC"/>
                        <a:cs typeface="PingFang SC"/>
                      </a:endParaRPr>
                    </a:p>
                    <a:p>
                      <a:pPr marL="316865" algn="l" rtl="0" eaLnBrk="0">
                        <a:lnSpc>
                          <a:spcPct val="78000"/>
                        </a:lnSpc>
                        <a:spcBef>
                          <a:spcPts val="265"/>
                        </a:spcBef>
                        <a:tabLst/>
                      </a:pPr>
                      <a:r>
                        <a:rPr sz="2000" b="1" kern="0" spc="1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int</a:t>
                      </a:r>
                      <a:r>
                        <a:rPr sz="2000" kern="0" spc="37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en-US" sz="2000" kern="0" spc="370" dirty="0">
                          <a:solidFill>
                            <a:srgbClr val="004098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 </a:t>
                      </a:r>
                      <a:r>
                        <a:rPr sz="2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capacity;</a:t>
                      </a:r>
                      <a:endParaRPr lang="en-US" sz="2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Courier New"/>
                        <a:ea typeface="Courier New"/>
                        <a:cs typeface="Courier New"/>
                      </a:endParaRPr>
                    </a:p>
                    <a:p>
                      <a:pPr marL="316865" algn="l" rtl="0" eaLnBrk="0">
                        <a:lnSpc>
                          <a:spcPct val="78000"/>
                        </a:lnSpc>
                        <a:spcBef>
                          <a:spcPts val="265"/>
                        </a:spcBef>
                        <a:tabLst/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};</a:t>
                      </a:r>
                      <a:endParaRPr sz="2000" dirty="0">
                        <a:latin typeface="Courier New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382">
            <a:extLst>
              <a:ext uri="{FF2B5EF4-FFF2-40B4-BE49-F238E27FC236}">
                <a16:creationId xmlns:a16="http://schemas.microsoft.com/office/drawing/2014/main" id="{7AFCA817-EE6B-C611-E381-B5AFEA7A6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4356"/>
              </p:ext>
            </p:extLst>
          </p:nvPr>
        </p:nvGraphicFramePr>
        <p:xfrm>
          <a:off x="704597" y="4797152"/>
          <a:ext cx="7200801" cy="530225"/>
        </p:xfrm>
        <a:graphic>
          <a:graphicData uri="http://schemas.openxmlformats.org/drawingml/2006/table">
            <a:tbl>
              <a:tblPr/>
              <a:tblGrid>
                <a:gridCol w="720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48895" marR="0" lvl="0" indent="0" algn="l" defTabSz="914400" rtl="0" eaLnBrk="0" fontAlgn="auto" latinLnBrk="0" hangingPunct="1">
                        <a:lnSpc>
                          <a:spcPts val="1327"/>
                        </a:lnSpc>
                        <a:spcBef>
                          <a:spcPts val="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// </a:t>
                      </a:r>
                      <a:r>
                        <a:rPr sz="2000" kern="0" spc="-2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a.c</a:t>
                      </a:r>
                      <a:r>
                        <a:rPr lang="en-US"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en-US" sz="2000" kern="0" spc="-2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b.c</a:t>
                      </a:r>
                      <a:r>
                        <a:rPr lang="en-US"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en-US" sz="2000" kern="0" spc="-2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c,c</a:t>
                      </a:r>
                      <a:r>
                        <a:rPr lang="zh-CN" altLang="en-US" sz="2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</a:rPr>
                        <a:t>都包含了 </a:t>
                      </a:r>
                      <a:r>
                        <a:rPr lang="en-US" altLang="zh-CN" sz="2000" kern="0" spc="7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</a:rPr>
                        <a:t>vec.h</a:t>
                      </a:r>
                      <a:endParaRPr lang="zh-CN" altLang="en-US" sz="2000" kern="0" spc="70" dirty="0">
                        <a:solidFill>
                          <a:srgbClr val="000000">
                            <a:alpha val="100000"/>
                          </a:srgbClr>
                        </a:solidFill>
                        <a:latin typeface="PingFang SC"/>
                      </a:endParaRPr>
                    </a:p>
                    <a:p>
                      <a:pPr marL="4889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endParaRPr lang="en-US" altLang="zh-CN" sz="2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Courier New"/>
                        <a:ea typeface="Courier New"/>
                        <a:cs typeface="Courier New"/>
                      </a:endParaRPr>
                    </a:p>
                    <a:p>
                      <a:pPr marL="4889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lang="en-US" altLang="zh-CN" sz="2000" kern="0" spc="-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#</a:t>
                      </a:r>
                      <a:r>
                        <a:rPr sz="2000" kern="0" spc="-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include</a:t>
                      </a:r>
                      <a:r>
                        <a:rPr sz="2000" kern="0" spc="1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"</a:t>
                      </a:r>
                      <a:r>
                        <a:rPr sz="2000" kern="0" spc="-20" dirty="0" err="1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vec.h</a:t>
                      </a:r>
                      <a:r>
                        <a:rPr sz="2000" kern="0" spc="-20" dirty="0">
                          <a:solidFill>
                            <a:srgbClr val="737373">
                              <a:alpha val="100000"/>
                            </a:srgbClr>
                          </a:solidFill>
                          <a:latin typeface="Courier New"/>
                          <a:ea typeface="Courier New"/>
                          <a:cs typeface="Courier New"/>
                        </a:rPr>
                        <a:t>"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412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2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548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E5AD6-5D17-7501-0508-6C1B3DC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为什么修改头文件结构体导致重新编译？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A13DC-58DD-8775-C56E-7C54E88B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原因分析</a:t>
            </a:r>
            <a:endParaRPr lang="en-US" altLang="zh-CN" dirty="0"/>
          </a:p>
          <a:p>
            <a:pPr lvl="1"/>
            <a:r>
              <a:rPr lang="zh-CN" altLang="en-US" dirty="0"/>
              <a:t>预处理机制</a:t>
            </a:r>
            <a:endParaRPr lang="en-US" altLang="zh-CN" dirty="0"/>
          </a:p>
          <a:p>
            <a:pPr lvl="2"/>
            <a:r>
              <a:rPr lang="en-US" altLang="zh-CN" dirty="0"/>
              <a:t>#include</a:t>
            </a:r>
            <a:r>
              <a:rPr lang="zh-CN" altLang="en-US" dirty="0"/>
              <a:t>是文本替换，头文件内容被“复制”到每个包含它的 </a:t>
            </a:r>
            <a:r>
              <a:rPr lang="en-US" altLang="zh-CN" dirty="0"/>
              <a:t>.c </a:t>
            </a:r>
            <a:r>
              <a:rPr lang="zh-CN" altLang="en-US" dirty="0"/>
              <a:t>文件中</a:t>
            </a:r>
          </a:p>
          <a:p>
            <a:pPr lvl="1"/>
            <a:r>
              <a:rPr lang="zh-CN" altLang="en-US" dirty="0"/>
              <a:t>依赖传播</a:t>
            </a:r>
            <a:endParaRPr lang="en-US" altLang="zh-CN" dirty="0"/>
          </a:p>
          <a:p>
            <a:pPr lvl="2"/>
            <a:r>
              <a:rPr lang="zh-CN" altLang="en-US" dirty="0"/>
              <a:t>如果 </a:t>
            </a:r>
            <a:r>
              <a:rPr lang="en-US" altLang="zh-CN" dirty="0" err="1"/>
              <a:t>vec.h</a:t>
            </a:r>
            <a:r>
              <a:rPr lang="en-US" altLang="zh-CN" dirty="0"/>
              <a:t> </a:t>
            </a:r>
            <a:r>
              <a:rPr lang="zh-CN" altLang="en-US" dirty="0"/>
              <a:t>被 </a:t>
            </a:r>
            <a:r>
              <a:rPr lang="en-US" altLang="zh-CN" dirty="0" err="1"/>
              <a:t>a.c</a:t>
            </a:r>
            <a:r>
              <a:rPr lang="en-US" altLang="zh-CN" dirty="0"/>
              <a:t>, </a:t>
            </a:r>
            <a:r>
              <a:rPr lang="en-US" altLang="zh-CN" dirty="0" err="1"/>
              <a:t>b.c</a:t>
            </a:r>
            <a:r>
              <a:rPr lang="en-US" altLang="zh-CN" dirty="0"/>
              <a:t>, </a:t>
            </a:r>
            <a:r>
              <a:rPr lang="en-US" altLang="zh-CN" dirty="0" err="1"/>
              <a:t>c.c</a:t>
            </a:r>
            <a:r>
              <a:rPr lang="en-US" altLang="zh-CN" dirty="0"/>
              <a:t> </a:t>
            </a:r>
            <a:r>
              <a:rPr lang="zh-CN" altLang="en-US" dirty="0"/>
              <a:t>包含，修改 </a:t>
            </a:r>
            <a:r>
              <a:rPr lang="en-US" altLang="zh-CN" dirty="0" err="1"/>
              <a:t>vec.h</a:t>
            </a:r>
            <a:r>
              <a:rPr lang="en-US" altLang="zh-CN" dirty="0"/>
              <a:t> </a:t>
            </a:r>
            <a:r>
              <a:rPr lang="zh-CN" altLang="en-US" dirty="0"/>
              <a:t>会导致这 </a:t>
            </a:r>
            <a:r>
              <a:rPr lang="en-US" altLang="zh-CN" dirty="0"/>
              <a:t>3 </a:t>
            </a:r>
            <a:r>
              <a:rPr lang="zh-CN" altLang="en-US" dirty="0"/>
              <a:t>个文件都需要重新编译</a:t>
            </a:r>
          </a:p>
          <a:p>
            <a:pPr lvl="1"/>
            <a:r>
              <a:rPr lang="zh-CN" altLang="en-US" dirty="0"/>
              <a:t>时间戳检查</a:t>
            </a:r>
            <a:endParaRPr lang="en-US" altLang="zh-CN" dirty="0"/>
          </a:p>
          <a:p>
            <a:pPr lvl="2"/>
            <a:r>
              <a:rPr lang="en-US" altLang="zh-CN" dirty="0"/>
              <a:t>Make</a:t>
            </a:r>
            <a:r>
              <a:rPr lang="zh-CN" altLang="en-US" dirty="0"/>
              <a:t>等构建工具会检查文件修改时间，发现 </a:t>
            </a:r>
            <a:r>
              <a:rPr lang="en-US" altLang="zh-CN" dirty="0"/>
              <a:t>.h </a:t>
            </a:r>
            <a:r>
              <a:rPr lang="zh-CN" altLang="en-US" dirty="0"/>
              <a:t>更新后会重新编译所有依赖它的</a:t>
            </a:r>
            <a:r>
              <a:rPr lang="en-US" altLang="zh-CN" dirty="0"/>
              <a:t>.c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0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对比：使用不透明指针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0DE19D5-B5DE-1025-056E-2C4DFBFA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45" y="1412776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改进方案：使用不透明指针（</a:t>
            </a:r>
            <a:r>
              <a:rPr lang="en-US" altLang="zh-CN" sz="2000" dirty="0"/>
              <a:t>Opaque Pointer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好处：</a:t>
            </a:r>
            <a:r>
              <a:rPr lang="zh-CN" altLang="en-US" sz="2000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修改 </a:t>
            </a:r>
            <a:r>
              <a:rPr lang="en-US" altLang="zh-CN" sz="2000" kern="0" spc="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vec</a:t>
            </a:r>
            <a:r>
              <a:rPr lang="en-US" altLang="zh-CN" sz="2000" kern="0" spc="1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.c</a:t>
            </a:r>
            <a:r>
              <a:rPr lang="en-US" altLang="zh-CN" sz="2000" kern="0" spc="-2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zh-CN" altLang="en-US" sz="2000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中的结构体字段，</a:t>
            </a:r>
            <a:r>
              <a:rPr lang="zh-CN" altLang="en-US" sz="2000" kern="0" spc="6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 </a:t>
            </a:r>
            <a:r>
              <a:rPr lang="en-US" altLang="zh-CN" sz="2000" kern="0" spc="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vec</a:t>
            </a:r>
            <a:r>
              <a:rPr lang="en-US" altLang="zh-CN" sz="2000" kern="0" spc="1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.h</a:t>
            </a:r>
            <a:r>
              <a:rPr lang="en-US" altLang="zh-CN" sz="2000" kern="0" spc="-17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zh-CN" altLang="en-US" sz="2000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不变</a:t>
            </a:r>
            <a:endParaRPr lang="zh-CN" altLang="en-US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64017E-6A74-93E7-0F09-0C018FCFF932}"/>
              </a:ext>
            </a:extLst>
          </p:cNvPr>
          <p:cNvSpPr txBox="1"/>
          <p:nvPr/>
        </p:nvSpPr>
        <p:spPr>
          <a:xfrm>
            <a:off x="827584" y="1837307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r>
              <a:rPr lang="zh-CN" altLang="en-US" sz="2000" b="0" dirty="0">
                <a:solidFill>
                  <a:srgbClr val="000000"/>
                </a:solidFill>
              </a:rPr>
              <a:t>（只暴露类型名）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;         //</a:t>
            </a:r>
            <a:r>
              <a:rPr lang="zh-CN" altLang="en-US" sz="2000" b="0" dirty="0">
                <a:solidFill>
                  <a:srgbClr val="000000"/>
                </a:solidFill>
              </a:rPr>
              <a:t>前向声明， 不暴露细节</a:t>
            </a:r>
          </a:p>
          <a:p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vec_create</a:t>
            </a:r>
            <a:r>
              <a:rPr lang="en-US" altLang="zh-CN" sz="2000" b="0" dirty="0">
                <a:solidFill>
                  <a:srgbClr val="000000"/>
                </a:solidFill>
              </a:rPr>
              <a:t>(void);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vec_destroy</a:t>
            </a:r>
            <a:r>
              <a:rPr lang="en-US" altLang="zh-CN" sz="2000" b="0" dirty="0">
                <a:solidFill>
                  <a:srgbClr val="000000"/>
                </a:solidFill>
              </a:rPr>
              <a:t>(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v);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---------------------------------------------------------------------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vec.c</a:t>
            </a:r>
            <a:r>
              <a:rPr lang="zh-CN" altLang="en-US" sz="2000" b="0" dirty="0">
                <a:solidFill>
                  <a:srgbClr val="000000"/>
                </a:solidFill>
              </a:rPr>
              <a:t>（结构体定义放在这里）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struct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int* data;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size_t</a:t>
            </a:r>
            <a:r>
              <a:rPr lang="en-US" altLang="zh-CN" sz="2000" b="0" dirty="0">
                <a:solidFill>
                  <a:srgbClr val="000000"/>
                </a:solidFill>
              </a:rPr>
              <a:t> size;     // </a:t>
            </a:r>
            <a:r>
              <a:rPr lang="zh-CN" altLang="en-US" sz="2000" b="0" dirty="0">
                <a:solidFill>
                  <a:srgbClr val="000000"/>
                </a:solidFill>
              </a:rPr>
              <a:t>修改这里不影响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size_t</a:t>
            </a:r>
            <a:r>
              <a:rPr lang="en-US" altLang="zh-CN" sz="2000" b="0" dirty="0">
                <a:solidFill>
                  <a:srgbClr val="000000"/>
                </a:solidFill>
              </a:rPr>
              <a:t> capacity;   };</a:t>
            </a:r>
          </a:p>
          <a:p>
            <a:endParaRPr lang="zh-CN" alt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7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如何减少重新编译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使用前向声明 </a:t>
            </a:r>
            <a:r>
              <a:rPr lang="en-US" altLang="zh-CN" dirty="0"/>
              <a:t>+ </a:t>
            </a:r>
            <a:r>
              <a:rPr lang="zh-CN" altLang="en-US" dirty="0"/>
              <a:t>不透明指针</a:t>
            </a:r>
            <a:endParaRPr lang="en-US" altLang="zh-CN" dirty="0"/>
          </a:p>
          <a:p>
            <a:pPr lvl="1"/>
            <a:r>
              <a:rPr lang="zh-CN" altLang="en-US" dirty="0"/>
              <a:t>减少头文件中的</a:t>
            </a:r>
            <a:r>
              <a:rPr lang="en-US" altLang="zh-CN" dirty="0"/>
              <a:t>include</a:t>
            </a:r>
          </a:p>
          <a:p>
            <a:endParaRPr lang="en-US" altLang="zh-CN" dirty="0"/>
          </a:p>
          <a:p>
            <a:r>
              <a:rPr lang="zh-CN" altLang="en-US" dirty="0"/>
              <a:t>信息隐藏</a:t>
            </a:r>
            <a:endParaRPr lang="en-US" altLang="zh-CN" dirty="0"/>
          </a:p>
          <a:p>
            <a:pPr lvl="1"/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实现细节放到</a:t>
            </a:r>
            <a:r>
              <a:rPr lang="en-US" altLang="zh-CN" sz="2400" kern="0" spc="5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.c</a:t>
            </a:r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，只在</a:t>
            </a:r>
            <a:r>
              <a:rPr lang="en-US" altLang="zh-CN" sz="2400" kern="0" spc="5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.h</a:t>
            </a:r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中暴露必要的接口</a:t>
            </a:r>
            <a:endParaRPr lang="en-US" altLang="zh-CN" sz="2400" kern="0" spc="5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lvl="1"/>
            <a:endParaRPr lang="en-US" altLang="zh-CN" dirty="0"/>
          </a:p>
          <a:p>
            <a:r>
              <a:rPr lang="zh-CN" altLang="en-US" dirty="0"/>
              <a:t>合理组织模块</a:t>
            </a:r>
            <a:endParaRPr lang="en-US" altLang="zh-CN" dirty="0"/>
          </a:p>
          <a:p>
            <a:pPr lvl="1"/>
            <a:r>
              <a:rPr lang="zh-CN" altLang="en-US" dirty="0"/>
              <a:t>避免大而全的头文件</a:t>
            </a:r>
          </a:p>
        </p:txBody>
      </p:sp>
    </p:spTree>
    <p:extLst>
      <p:ext uri="{BB962C8B-B14F-4D97-AF65-F5344CB8AC3E}">
        <p14:creationId xmlns:p14="http://schemas.microsoft.com/office/powerpoint/2010/main" val="3479932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推荐的头文件组织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0FF392-D629-DA47-763A-1642BDE8C816}"/>
              </a:ext>
            </a:extLst>
          </p:cNvPr>
          <p:cNvSpPr txBox="1"/>
          <p:nvPr/>
        </p:nvSpPr>
        <p:spPr>
          <a:xfrm>
            <a:off x="0" y="1916832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Project/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  include/		#</a:t>
            </a:r>
            <a:r>
              <a:rPr lang="zh-CN" altLang="en-US" sz="2000" b="0" dirty="0">
                <a:solidFill>
                  <a:srgbClr val="000000"/>
                </a:solidFill>
              </a:rPr>
              <a:t>对外</a:t>
            </a:r>
            <a:r>
              <a:rPr lang="en-US" altLang="zh-CN" sz="2000" b="0" dirty="0">
                <a:solidFill>
                  <a:srgbClr val="000000"/>
                </a:solidFill>
              </a:rPr>
              <a:t>API</a:t>
            </a:r>
            <a:r>
              <a:rPr lang="zh-CN" altLang="en-US" sz="2000" b="0" dirty="0">
                <a:solidFill>
                  <a:srgbClr val="000000"/>
                </a:solidFill>
              </a:rPr>
              <a:t>（安装</a:t>
            </a:r>
            <a:r>
              <a:rPr lang="en-US" altLang="zh-CN" sz="2000" b="0" dirty="0">
                <a:solidFill>
                  <a:srgbClr val="000000"/>
                </a:solidFill>
              </a:rPr>
              <a:t>/</a:t>
            </a:r>
            <a:r>
              <a:rPr lang="zh-CN" altLang="en-US" sz="2000" b="0" dirty="0">
                <a:solidFill>
                  <a:srgbClr val="000000"/>
                </a:solidFill>
              </a:rPr>
              <a:t>发布）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	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	</a:t>
            </a:r>
            <a:r>
              <a:rPr lang="en-US" altLang="zh-CN" sz="2000" b="0" dirty="0" err="1">
                <a:solidFill>
                  <a:srgbClr val="000000"/>
                </a:solidFill>
              </a:rPr>
              <a:t>logger.h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src</a:t>
            </a:r>
            <a:r>
              <a:rPr lang="en-US" altLang="zh-CN" sz="2000" b="0" dirty="0">
                <a:solidFill>
                  <a:srgbClr val="000000"/>
                </a:solidFill>
              </a:rPr>
              <a:t>/			#</a:t>
            </a:r>
            <a:r>
              <a:rPr lang="zh-CN" altLang="en-US" sz="2000" b="0" dirty="0">
                <a:solidFill>
                  <a:srgbClr val="000000"/>
                </a:solidFill>
              </a:rPr>
              <a:t>实现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	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vec.c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	</a:t>
            </a:r>
            <a:r>
              <a:rPr lang="en-US" altLang="zh-CN" sz="2000" b="0" dirty="0" err="1">
                <a:solidFill>
                  <a:srgbClr val="000000"/>
                </a:solidFill>
              </a:rPr>
              <a:t>logger.c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	internal/		#</a:t>
            </a:r>
            <a:r>
              <a:rPr lang="zh-CN" altLang="en-US" sz="2000" b="0" dirty="0">
                <a:solidFill>
                  <a:srgbClr val="000000"/>
                </a:solidFill>
              </a:rPr>
              <a:t>私有头（仅</a:t>
            </a:r>
            <a:r>
              <a:rPr lang="en-US" altLang="zh-CN" sz="2000" b="0" dirty="0" err="1">
                <a:solidFill>
                  <a:srgbClr val="000000"/>
                </a:solidFill>
              </a:rPr>
              <a:t>src</a:t>
            </a:r>
            <a:r>
              <a:rPr lang="zh-CN" altLang="en-US" sz="2000" b="0" dirty="0">
                <a:solidFill>
                  <a:srgbClr val="000000"/>
                </a:solidFill>
              </a:rPr>
              <a:t>内部使用）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	  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vec_impl.h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  tests/		#</a:t>
            </a:r>
            <a:r>
              <a:rPr lang="zh-CN" altLang="en-US" sz="2000" b="0" dirty="0">
                <a:solidFill>
                  <a:srgbClr val="000000"/>
                </a:solidFill>
              </a:rPr>
              <a:t>测试</a:t>
            </a:r>
            <a:r>
              <a:rPr lang="en-US" altLang="zh-CN" sz="2000" b="0" dirty="0">
                <a:solidFill>
                  <a:srgbClr val="000000"/>
                </a:solidFill>
              </a:rPr>
              <a:t>/</a:t>
            </a:r>
            <a:r>
              <a:rPr lang="zh-CN" altLang="en-US" sz="2000" b="0" dirty="0">
                <a:solidFill>
                  <a:srgbClr val="000000"/>
                </a:solidFill>
              </a:rPr>
              <a:t>示例（可选）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	</a:t>
            </a:r>
            <a:r>
              <a:rPr lang="en-US" altLang="zh-CN" sz="2000" b="0" dirty="0" err="1">
                <a:solidFill>
                  <a:srgbClr val="000000"/>
                </a:solidFill>
              </a:rPr>
              <a:t>test_vec.c</a:t>
            </a:r>
            <a:endParaRPr lang="zh-CN" altLang="en-US" sz="2000" b="0" dirty="0">
              <a:solidFill>
                <a:srgbClr val="000000"/>
              </a:solidFill>
            </a:endParaRPr>
          </a:p>
        </p:txBody>
      </p:sp>
      <p:sp>
        <p:nvSpPr>
          <p:cNvPr id="6" name="textbox 478">
            <a:extLst>
              <a:ext uri="{FF2B5EF4-FFF2-40B4-BE49-F238E27FC236}">
                <a16:creationId xmlns:a16="http://schemas.microsoft.com/office/drawing/2014/main" id="{EC52959B-7EC7-D8B9-9ABE-37B4089B5BF5}"/>
              </a:ext>
            </a:extLst>
          </p:cNvPr>
          <p:cNvSpPr/>
          <p:nvPr/>
        </p:nvSpPr>
        <p:spPr>
          <a:xfrm>
            <a:off x="5759624" y="1772816"/>
            <a:ext cx="3384376" cy="439248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870"/>
              </a:lnSpc>
              <a:tabLst/>
            </a:pPr>
            <a:endParaRPr sz="1800" b="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800" b="0" kern="0" spc="7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规则</a:t>
            </a:r>
            <a:endParaRPr sz="1800" b="0" dirty="0">
              <a:latin typeface="PingFang SC"/>
              <a:ea typeface="PingFang SC"/>
              <a:cs typeface="PingFang SC"/>
            </a:endParaRPr>
          </a:p>
          <a:p>
            <a:pPr marL="120015" algn="l" rtl="0" eaLnBrk="0">
              <a:lnSpc>
                <a:spcPts val="1453"/>
              </a:lnSpc>
              <a:spcBef>
                <a:spcPts val="525"/>
              </a:spcBef>
              <a:tabLst/>
            </a:pPr>
            <a:r>
              <a:rPr sz="1800" b="0" kern="0" spc="30" baseline="11422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▶</a:t>
            </a:r>
            <a:r>
              <a:rPr sz="1800" b="0" kern="0" spc="30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sz="1800" b="0" kern="0" spc="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include</a:t>
            </a:r>
            <a:r>
              <a:rPr sz="1800" b="0" kern="0" spc="3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/</a:t>
            </a:r>
            <a:r>
              <a:rPr sz="1800" b="0" kern="0" spc="3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：只放稳定接口</a:t>
            </a:r>
            <a:endParaRPr sz="1800" b="0" dirty="0">
              <a:latin typeface="PingFang SC"/>
              <a:ea typeface="PingFang SC"/>
              <a:cs typeface="PingFang SC"/>
            </a:endParaRPr>
          </a:p>
          <a:p>
            <a:pPr marL="292735" indent="-172720" algn="l" rtl="0" eaLnBrk="0">
              <a:lnSpc>
                <a:spcPct val="114000"/>
              </a:lnSpc>
              <a:spcBef>
                <a:spcPts val="191"/>
              </a:spcBef>
              <a:tabLst/>
            </a:pPr>
            <a:r>
              <a:rPr sz="1800" b="0" kern="0" spc="20" baseline="6511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▶</a:t>
            </a:r>
            <a:r>
              <a:rPr sz="1800" b="0" kern="0" spc="20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sz="1800" b="0" kern="0" spc="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src</a:t>
            </a:r>
            <a:r>
              <a:rPr sz="1800" b="0" kern="0" spc="2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/</a:t>
            </a:r>
            <a:r>
              <a:rPr sz="1800" b="0" kern="0" spc="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internal</a:t>
            </a:r>
            <a:r>
              <a:rPr sz="1800" b="0" kern="0" spc="2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/</a:t>
            </a:r>
            <a:r>
              <a:rPr sz="1800" b="0" kern="0" spc="2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</a:t>
            </a:r>
            <a:r>
              <a:rPr sz="1800" b="0" kern="0" spc="2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实现细节可以</a:t>
            </a:r>
            <a:r>
              <a:rPr sz="1800" b="0" kern="0" spc="6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随时改</a:t>
            </a:r>
            <a:endParaRPr lang="en-US" sz="1800" b="0" dirty="0">
              <a:latin typeface="PingFang SC"/>
              <a:ea typeface="PingFang SC"/>
              <a:cs typeface="PingFang SC"/>
            </a:endParaRPr>
          </a:p>
          <a:p>
            <a:pPr marL="292735" indent="-172720" algn="l" rtl="0" eaLnBrk="0">
              <a:lnSpc>
                <a:spcPct val="114000"/>
              </a:lnSpc>
              <a:spcBef>
                <a:spcPts val="191"/>
              </a:spcBef>
              <a:tabLst/>
            </a:pPr>
            <a:r>
              <a:rPr sz="1800" b="0" kern="0" spc="90" baseline="6511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▶</a:t>
            </a:r>
            <a:r>
              <a:rPr sz="1800" b="0" kern="0" spc="20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sz="1800" b="0" kern="0" spc="9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公共头文件不</a:t>
            </a:r>
            <a:r>
              <a:rPr sz="1800" b="0" kern="0" spc="13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sz="1800" b="0" kern="0" spc="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include</a:t>
            </a:r>
            <a:r>
              <a:rPr sz="1800" b="0" kern="0" spc="9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私有头</a:t>
            </a:r>
            <a:endParaRPr sz="1800" b="0" dirty="0">
              <a:latin typeface="PingFang SC"/>
              <a:ea typeface="PingFang SC"/>
              <a:cs typeface="PingFang SC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800" b="0" dirty="0">
              <a:latin typeface="Arial"/>
              <a:ea typeface="Arial"/>
              <a:cs typeface="Arial"/>
            </a:endParaRPr>
          </a:p>
          <a:p>
            <a:pPr marL="14605" algn="l" rtl="0" eaLnBrk="0">
              <a:lnSpc>
                <a:spcPct val="87000"/>
              </a:lnSpc>
              <a:spcBef>
                <a:spcPts val="339"/>
              </a:spcBef>
              <a:tabLst/>
            </a:pPr>
            <a:r>
              <a:rPr sz="1800" b="0" kern="0" spc="6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收益</a:t>
            </a:r>
            <a:endParaRPr sz="1800" b="0" dirty="0">
              <a:latin typeface="PingFang SC"/>
              <a:ea typeface="PingFang SC"/>
              <a:cs typeface="PingFang SC"/>
            </a:endParaRPr>
          </a:p>
          <a:p>
            <a:pPr marL="120015" algn="l" rtl="0" eaLnBrk="0">
              <a:lnSpc>
                <a:spcPct val="85000"/>
              </a:lnSpc>
              <a:spcBef>
                <a:spcPts val="772"/>
              </a:spcBef>
              <a:tabLst/>
            </a:pPr>
            <a:r>
              <a:rPr sz="1800" b="0" kern="0" spc="90" baseline="6511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▶</a:t>
            </a:r>
            <a:r>
              <a:rPr sz="1800" b="0" kern="0" spc="0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sz="1800" b="0" kern="0" spc="9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依赖方向清晰</a:t>
            </a:r>
            <a:endParaRPr lang="en-US" sz="1800" b="0" kern="0" spc="9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120015" algn="l" rtl="0" eaLnBrk="0">
              <a:lnSpc>
                <a:spcPct val="85000"/>
              </a:lnSpc>
              <a:spcBef>
                <a:spcPts val="772"/>
              </a:spcBef>
              <a:tabLst/>
            </a:pPr>
            <a:r>
              <a:rPr sz="1800" b="0" kern="0" spc="90" baseline="6511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▶</a:t>
            </a:r>
            <a:r>
              <a:rPr lang="en-US" sz="1800" b="0" kern="0" spc="90" baseline="6511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lang="zh-CN" altLang="en-US" sz="1800" b="0" kern="0" spc="9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更易</a:t>
            </a:r>
            <a:r>
              <a:rPr sz="1800" b="0" kern="0" spc="9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信息隐藏</a:t>
            </a:r>
            <a:endParaRPr lang="en-US" sz="1800" b="0" kern="0" spc="9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120015" algn="l" rtl="0" eaLnBrk="0">
              <a:lnSpc>
                <a:spcPct val="85000"/>
              </a:lnSpc>
              <a:spcBef>
                <a:spcPts val="772"/>
              </a:spcBef>
              <a:tabLst/>
            </a:pPr>
            <a:r>
              <a:rPr sz="1800" b="0" kern="0" spc="90" baseline="9739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▶</a:t>
            </a:r>
            <a:r>
              <a:rPr sz="1800" b="0" kern="0" spc="40" dirty="0">
                <a:solidFill>
                  <a:srgbClr val="004098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sz="1800" b="0" kern="0" spc="9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编译更快</a:t>
            </a:r>
            <a:r>
              <a:rPr lang="zh-CN" altLang="en-US" sz="1800" b="0" kern="0" spc="9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（</a:t>
            </a:r>
            <a:r>
              <a:rPr sz="1800" b="0" kern="0" spc="9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减少</a:t>
            </a:r>
            <a:r>
              <a:rPr sz="1800" b="0" kern="0" spc="0" dirty="0" err="1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include</a:t>
            </a:r>
            <a:r>
              <a:rPr sz="1800" b="0" kern="0" spc="9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）</a:t>
            </a:r>
            <a:endParaRPr sz="1800" b="0" dirty="0">
              <a:latin typeface="PingFang SC"/>
              <a:ea typeface="PingFang SC"/>
              <a:cs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4029235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头文件模板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72E3AA-BA4B-7024-DB50-275872B50560}"/>
              </a:ext>
            </a:extLst>
          </p:cNvPr>
          <p:cNvSpPr txBox="1"/>
          <p:nvPr/>
        </p:nvSpPr>
        <p:spPr>
          <a:xfrm>
            <a:off x="301625" y="1412776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r>
              <a:rPr lang="zh-CN" altLang="en-US" sz="2000" b="0" dirty="0">
                <a:solidFill>
                  <a:srgbClr val="000000"/>
                </a:solidFill>
              </a:rPr>
              <a:t>（公共接口）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#ifndef VEC_H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#define VEC_H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&lt;</a:t>
            </a:r>
            <a:r>
              <a:rPr lang="en-US" altLang="zh-CN" sz="2000" b="0" dirty="0" err="1">
                <a:solidFill>
                  <a:srgbClr val="000000"/>
                </a:solidFill>
              </a:rPr>
              <a:t>stddef.h</a:t>
            </a:r>
            <a:r>
              <a:rPr lang="en-US" altLang="zh-CN" sz="2000" b="0" dirty="0">
                <a:solidFill>
                  <a:srgbClr val="000000"/>
                </a:solidFill>
              </a:rPr>
              <a:t>&gt;   	// </a:t>
            </a:r>
            <a:r>
              <a:rPr lang="zh-CN" altLang="en-US" sz="2000" b="0" dirty="0">
                <a:solidFill>
                  <a:srgbClr val="000000"/>
                </a:solidFill>
              </a:rPr>
              <a:t>只</a:t>
            </a:r>
            <a:r>
              <a:rPr lang="en-US" altLang="zh-CN" sz="2000" b="0" dirty="0">
                <a:solidFill>
                  <a:srgbClr val="000000"/>
                </a:solidFill>
              </a:rPr>
              <a:t>include</a:t>
            </a:r>
            <a:r>
              <a:rPr lang="zh-CN" altLang="en-US" sz="2000" b="0" dirty="0">
                <a:solidFill>
                  <a:srgbClr val="000000"/>
                </a:solidFill>
              </a:rPr>
              <a:t>自己真的需要的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;   // </a:t>
            </a:r>
            <a:r>
              <a:rPr lang="zh-CN" altLang="en-US" sz="2000" b="0" dirty="0">
                <a:solidFill>
                  <a:srgbClr val="000000"/>
                </a:solidFill>
              </a:rPr>
              <a:t>不透明指针：隐藏实现细节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vec_create</a:t>
            </a:r>
            <a:r>
              <a:rPr lang="en-US" altLang="zh-CN" sz="2000" b="0" dirty="0">
                <a:solidFill>
                  <a:srgbClr val="000000"/>
                </a:solidFill>
              </a:rPr>
              <a:t>(void);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vec_destroy</a:t>
            </a:r>
            <a:r>
              <a:rPr lang="en-US" altLang="zh-CN" sz="2000" b="0" dirty="0">
                <a:solidFill>
                  <a:srgbClr val="000000"/>
                </a:solidFill>
              </a:rPr>
              <a:t>(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v);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int 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vec_push</a:t>
            </a:r>
            <a:r>
              <a:rPr lang="en-US" altLang="zh-CN" sz="2000" b="0" dirty="0">
                <a:solidFill>
                  <a:srgbClr val="000000"/>
                </a:solidFill>
              </a:rPr>
              <a:t>(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v, int  x);     // </a:t>
            </a:r>
            <a:r>
              <a:rPr lang="zh-CN" altLang="en-US" sz="2000" b="0" dirty="0">
                <a:solidFill>
                  <a:srgbClr val="000000"/>
                </a:solidFill>
              </a:rPr>
              <a:t>返回错误码</a:t>
            </a:r>
          </a:p>
          <a:p>
            <a:r>
              <a:rPr lang="en-US" altLang="zh-CN" sz="2000" b="0" dirty="0" err="1">
                <a:solidFill>
                  <a:srgbClr val="000000"/>
                </a:solidFill>
              </a:rPr>
              <a:t>size_t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vec_size</a:t>
            </a:r>
            <a:r>
              <a:rPr lang="en-US" altLang="zh-CN" sz="2000" b="0" dirty="0">
                <a:solidFill>
                  <a:srgbClr val="000000"/>
                </a:solidFill>
              </a:rPr>
              <a:t>(const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</a:t>
            </a:r>
            <a:r>
              <a:rPr lang="en-US" altLang="zh-CN" sz="2000" b="0" dirty="0">
                <a:solidFill>
                  <a:srgbClr val="000000"/>
                </a:solidFill>
              </a:rPr>
              <a:t>* v);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#endif   // VEC_H</a:t>
            </a:r>
            <a:endParaRPr lang="zh-CN" altLang="en-US" sz="2000" b="0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2489FD-6C8F-395D-A79E-9C49D0B6C3BB}"/>
              </a:ext>
            </a:extLst>
          </p:cNvPr>
          <p:cNvSpPr txBox="1"/>
          <p:nvPr/>
        </p:nvSpPr>
        <p:spPr>
          <a:xfrm>
            <a:off x="415093" y="6381328"/>
            <a:ext cx="8313814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 rtl="0" eaLnBrk="0">
              <a:lnSpc>
                <a:spcPct val="88000"/>
              </a:lnSpc>
              <a:tabLst/>
            </a:pPr>
            <a:r>
              <a:rPr lang="en-US" altLang="zh-CN" sz="2000" b="0" kern="0" spc="6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#</a:t>
            </a:r>
            <a:r>
              <a:rPr lang="en-US" altLang="zh-CN" sz="2000" b="0" kern="0" spc="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ifndef</a:t>
            </a:r>
            <a:r>
              <a:rPr lang="en-US" altLang="zh-CN" sz="2000" b="0" kern="0" spc="6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/#</a:t>
            </a:r>
            <a:r>
              <a:rPr lang="en-US" altLang="zh-CN" sz="2000" b="0" kern="0" spc="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define</a:t>
            </a:r>
            <a:r>
              <a:rPr lang="zh-CN" altLang="en-US" sz="2000" b="0" kern="0" spc="6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</a:t>
            </a:r>
            <a:r>
              <a:rPr lang="zh-CN" altLang="en-US" sz="2000" b="0" kern="0" spc="-13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lang="zh-CN" altLang="en-US" sz="2000" b="0" kern="0" spc="6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包含保护，防止头文件被重复包含导致重复定义</a:t>
            </a:r>
            <a:endParaRPr lang="zh-CN" altLang="en-US" sz="2000" b="0" dirty="0">
              <a:latin typeface="PingFang SC"/>
              <a:ea typeface="PingFang SC"/>
              <a:cs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3640272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.h</a:t>
            </a:r>
            <a:r>
              <a:rPr lang="zh-CN" altLang="en-US" dirty="0"/>
              <a:t>与</a:t>
            </a:r>
            <a:r>
              <a:rPr lang="en-US" altLang="zh-CN" dirty="0"/>
              <a:t>.c</a:t>
            </a:r>
            <a:r>
              <a:rPr lang="zh-CN" altLang="en-US" dirty="0"/>
              <a:t>职责边界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85503F-1F9B-0A69-9366-7F61AD50D16C}"/>
              </a:ext>
            </a:extLst>
          </p:cNvPr>
          <p:cNvSpPr txBox="1"/>
          <p:nvPr/>
        </p:nvSpPr>
        <p:spPr>
          <a:xfrm>
            <a:off x="4728254" y="1484784"/>
            <a:ext cx="4415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.c</a:t>
            </a:r>
            <a:r>
              <a:rPr lang="zh-CN" altLang="en-US" sz="2200" b="0" dirty="0">
                <a:solidFill>
                  <a:srgbClr val="000000"/>
                </a:solidFill>
              </a:rPr>
              <a:t>文件：内部实现细节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私有函数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私有数据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算法与优化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内部实现</a:t>
            </a:r>
            <a:endParaRPr lang="en-US" altLang="zh-CN" sz="2200" b="0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18A650-DC58-D338-4030-99889D1EE887}"/>
              </a:ext>
            </a:extLst>
          </p:cNvPr>
          <p:cNvSpPr txBox="1"/>
          <p:nvPr/>
        </p:nvSpPr>
        <p:spPr>
          <a:xfrm>
            <a:off x="179512" y="1484784"/>
            <a:ext cx="4248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.h</a:t>
            </a:r>
            <a:r>
              <a:rPr lang="zh-CN" altLang="en-US" sz="2200" b="0" dirty="0">
                <a:solidFill>
                  <a:srgbClr val="000000"/>
                </a:solidFill>
              </a:rPr>
              <a:t>文件：对外接口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类型定义（</a:t>
            </a:r>
            <a:r>
              <a:rPr lang="en-US" altLang="zh-CN" sz="2200" b="0" dirty="0">
                <a:solidFill>
                  <a:srgbClr val="000000"/>
                </a:solidFill>
              </a:rPr>
              <a:t>typedef, struct</a:t>
            </a:r>
            <a:r>
              <a:rPr lang="zh-CN" altLang="en-US" sz="2200" b="0" dirty="0">
                <a:solidFill>
                  <a:srgbClr val="000000"/>
                </a:solidFill>
              </a:rPr>
              <a:t>）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宏常量（ </a:t>
            </a:r>
            <a:r>
              <a:rPr lang="en-US" altLang="zh-CN" sz="2200" b="0" dirty="0">
                <a:solidFill>
                  <a:srgbClr val="000000"/>
                </a:solidFill>
              </a:rPr>
              <a:t>#define</a:t>
            </a:r>
            <a:r>
              <a:rPr lang="zh-CN" altLang="en-US" sz="2200" b="0" dirty="0">
                <a:solidFill>
                  <a:srgbClr val="000000"/>
                </a:solidFill>
              </a:rPr>
              <a:t>）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函数声明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必要的注释说明</a:t>
            </a:r>
            <a:endParaRPr lang="en-US" altLang="zh-CN" sz="2200" b="0" dirty="0">
              <a:solidFill>
                <a:srgbClr val="000000"/>
              </a:solidFill>
            </a:endParaRPr>
          </a:p>
        </p:txBody>
      </p:sp>
      <p:sp>
        <p:nvSpPr>
          <p:cNvPr id="6" name="textbox 644">
            <a:extLst>
              <a:ext uri="{FF2B5EF4-FFF2-40B4-BE49-F238E27FC236}">
                <a16:creationId xmlns:a16="http://schemas.microsoft.com/office/drawing/2014/main" id="{760D2184-0B40-E424-69FB-79B8792E0074}"/>
              </a:ext>
            </a:extLst>
          </p:cNvPr>
          <p:cNvSpPr/>
          <p:nvPr/>
        </p:nvSpPr>
        <p:spPr>
          <a:xfrm>
            <a:off x="911830" y="5013176"/>
            <a:ext cx="7632848" cy="117175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85000"/>
              </a:lnSpc>
              <a:tabLst/>
            </a:pPr>
            <a:r>
              <a:rPr sz="2200" b="0" kern="0" spc="5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只暴露</a:t>
            </a:r>
            <a:r>
              <a:rPr sz="2200" b="0" kern="0" spc="-20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sz="2200" b="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2200" b="0" kern="0" spc="1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用得上的声明</a:t>
            </a:r>
            <a:r>
              <a:rPr sz="2200" b="0" kern="0" spc="-23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sz="2200" b="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2200" b="0" kern="0" spc="-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，不暴露</a:t>
            </a:r>
            <a:r>
              <a:rPr sz="2200" b="0" kern="0" spc="-1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sz="2200" b="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2200" b="0" kern="0" spc="1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能暴露的一切</a:t>
            </a:r>
            <a:r>
              <a:rPr sz="2200" b="0" kern="0" spc="-23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sz="2200" b="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sz="2200" b="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24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头文件设计原则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包含保护</a:t>
            </a:r>
            <a:endParaRPr lang="en-US" altLang="zh-CN" dirty="0"/>
          </a:p>
          <a:p>
            <a:pPr lvl="1"/>
            <a:r>
              <a:rPr lang="en-US" altLang="zh-CN" dirty="0"/>
              <a:t>#ifndef/#define/#endif </a:t>
            </a:r>
            <a:r>
              <a:rPr lang="zh-CN" altLang="en-US" dirty="0"/>
              <a:t>或 </a:t>
            </a:r>
            <a:r>
              <a:rPr lang="en-US" altLang="zh-CN" dirty="0"/>
              <a:t>#pragma once</a:t>
            </a:r>
          </a:p>
          <a:p>
            <a:r>
              <a:rPr lang="zh-CN" altLang="en-US" dirty="0"/>
              <a:t>自洽</a:t>
            </a:r>
          </a:p>
          <a:p>
            <a:r>
              <a:rPr lang="zh-CN" altLang="en-US" dirty="0"/>
              <a:t>依赖最小化</a:t>
            </a:r>
            <a:endParaRPr lang="en-US" altLang="zh-CN" dirty="0"/>
          </a:p>
          <a:p>
            <a:r>
              <a:rPr lang="zh-CN" altLang="en-US" dirty="0"/>
              <a:t>禁止循环包含</a:t>
            </a:r>
            <a:endParaRPr lang="en-US" altLang="zh-CN" dirty="0"/>
          </a:p>
          <a:p>
            <a:r>
              <a:rPr lang="zh-CN" altLang="en-US" dirty="0"/>
              <a:t>避免变量定义</a:t>
            </a:r>
          </a:p>
          <a:p>
            <a:r>
              <a:rPr lang="zh-CN" altLang="en-US" dirty="0"/>
              <a:t>避免函数实现</a:t>
            </a:r>
            <a:endParaRPr lang="en-US" altLang="zh-CN" dirty="0"/>
          </a:p>
          <a:p>
            <a:r>
              <a:rPr lang="zh-CN" altLang="en-US" dirty="0"/>
              <a:t>模块合理命名</a:t>
            </a:r>
            <a:endParaRPr lang="en-US" altLang="zh-CN" dirty="0"/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6191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一个头文件是</a:t>
            </a:r>
            <a:r>
              <a:rPr lang="zh-CN" altLang="en-US" dirty="0"/>
              <a:t>自洽（</a:t>
            </a:r>
            <a:r>
              <a:rPr lang="en-US" altLang="zh-CN" dirty="0"/>
              <a:t>Self-Contained</a:t>
            </a:r>
            <a:r>
              <a:rPr lang="zh-CN" altLang="en-US" dirty="0"/>
              <a:t>）的，说明：</a:t>
            </a:r>
            <a:endParaRPr lang="en-US" altLang="zh-CN" dirty="0"/>
          </a:p>
          <a:p>
            <a:pPr lvl="1"/>
            <a:r>
              <a:rPr lang="zh-CN" altLang="en-US" sz="2000" dirty="0"/>
              <a:t>它独自被</a:t>
            </a:r>
            <a:r>
              <a:rPr lang="en-US" altLang="zh-CN" sz="2000" dirty="0"/>
              <a:t>#include</a:t>
            </a:r>
            <a:r>
              <a:rPr lang="zh-CN" altLang="en-US" sz="2000" dirty="0"/>
              <a:t>时能够编译通过，不依赖其他头文件被提前包含</a:t>
            </a:r>
          </a:p>
          <a:p>
            <a:pPr lvl="1"/>
            <a:r>
              <a:rPr lang="zh-CN" altLang="en-US" sz="2000" dirty="0"/>
              <a:t>它显式地包含了直接使用的所有类型、宏、函数的声明</a:t>
            </a:r>
            <a:endParaRPr lang="en-US" altLang="zh-CN" sz="2000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4484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一个头文件是</a:t>
            </a:r>
            <a:r>
              <a:rPr lang="zh-CN" altLang="en-US" dirty="0"/>
              <a:t>自洽（</a:t>
            </a:r>
            <a:r>
              <a:rPr lang="en-US" altLang="zh-CN" dirty="0"/>
              <a:t>Self-Contained</a:t>
            </a:r>
            <a:r>
              <a:rPr lang="zh-CN" altLang="en-US" dirty="0"/>
              <a:t>）的，说明：</a:t>
            </a:r>
            <a:endParaRPr lang="en-US" altLang="zh-CN" dirty="0"/>
          </a:p>
          <a:p>
            <a:pPr lvl="1"/>
            <a:r>
              <a:rPr lang="zh-CN" altLang="en-US" sz="2000" dirty="0"/>
              <a:t>它独自被</a:t>
            </a:r>
            <a:r>
              <a:rPr lang="en-US" altLang="zh-CN" sz="2000" dirty="0"/>
              <a:t>#include</a:t>
            </a:r>
            <a:r>
              <a:rPr lang="zh-CN" altLang="en-US" sz="2000" dirty="0"/>
              <a:t>时能够编译通过，不依赖其他头文件被提前包含</a:t>
            </a:r>
          </a:p>
          <a:p>
            <a:pPr lvl="1"/>
            <a:r>
              <a:rPr lang="zh-CN" altLang="en-US" sz="2000" dirty="0"/>
              <a:t>它显式地包含了直接使用的所有类型、宏、函数的声明</a:t>
            </a:r>
            <a:endParaRPr lang="en-US" altLang="zh-CN" sz="2000" dirty="0"/>
          </a:p>
          <a:p>
            <a:pPr lvl="1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05E588-224F-1E3E-4EEE-67350EF85969}"/>
              </a:ext>
            </a:extLst>
          </p:cNvPr>
          <p:cNvSpPr txBox="1"/>
          <p:nvPr/>
        </p:nvSpPr>
        <p:spPr>
          <a:xfrm>
            <a:off x="60548" y="3068960"/>
            <a:ext cx="90229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</a:rPr>
              <a:t>反例：隐式依赖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</a:t>
            </a:r>
            <a:r>
              <a:rPr lang="en-US" altLang="zh-CN" sz="2000" b="0" dirty="0" err="1">
                <a:solidFill>
                  <a:srgbClr val="000000"/>
                </a:solidFill>
              </a:rPr>
              <a:t>vec_add</a:t>
            </a:r>
            <a:r>
              <a:rPr lang="en-US" altLang="zh-CN" sz="2000" b="0" dirty="0">
                <a:solidFill>
                  <a:srgbClr val="000000"/>
                </a:solidFill>
              </a:rPr>
              <a:t>(Vector* v, </a:t>
            </a:r>
            <a:r>
              <a:rPr lang="en-US" altLang="zh-CN" sz="2000" b="0" dirty="0" err="1">
                <a:solidFill>
                  <a:srgbClr val="000000"/>
                </a:solidFill>
              </a:rPr>
              <a:t>size_t</a:t>
            </a:r>
            <a:r>
              <a:rPr lang="en-US" altLang="zh-CN" sz="2000" b="0" dirty="0">
                <a:solidFill>
                  <a:srgbClr val="000000"/>
                </a:solidFill>
              </a:rPr>
              <a:t> n);   // </a:t>
            </a:r>
            <a:r>
              <a:rPr lang="zh-CN" altLang="en-US" sz="2000" b="0" dirty="0">
                <a:solidFill>
                  <a:srgbClr val="000000"/>
                </a:solidFill>
              </a:rPr>
              <a:t>使用了 </a:t>
            </a:r>
            <a:r>
              <a:rPr lang="en-US" altLang="zh-CN" sz="2000" b="0" dirty="0" err="1">
                <a:solidFill>
                  <a:srgbClr val="000000"/>
                </a:solidFill>
              </a:rPr>
              <a:t>size_t</a:t>
            </a:r>
            <a:r>
              <a:rPr lang="zh-CN" altLang="en-US" sz="2000" b="0" dirty="0">
                <a:solidFill>
                  <a:srgbClr val="000000"/>
                </a:solidFill>
              </a:rPr>
              <a:t>，但没有包含 </a:t>
            </a:r>
            <a:r>
              <a:rPr lang="en-US" altLang="zh-CN" sz="2000" b="0" dirty="0">
                <a:solidFill>
                  <a:srgbClr val="000000"/>
                </a:solidFill>
              </a:rPr>
              <a:t>&lt;</a:t>
            </a:r>
            <a:r>
              <a:rPr lang="en-US" altLang="zh-CN" sz="2000" b="0" dirty="0" err="1">
                <a:solidFill>
                  <a:srgbClr val="000000"/>
                </a:solidFill>
              </a:rPr>
              <a:t>stddef.h</a:t>
            </a:r>
            <a:r>
              <a:rPr lang="en-US" altLang="zh-CN" sz="2000" b="0" dirty="0">
                <a:solidFill>
                  <a:srgbClr val="000000"/>
                </a:solidFill>
              </a:rPr>
              <a:t>&gt;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zh-CN" altLang="en-US" sz="2000" b="0" dirty="0">
                <a:solidFill>
                  <a:srgbClr val="000000"/>
                </a:solidFill>
              </a:rPr>
              <a:t>若某个</a:t>
            </a:r>
            <a:r>
              <a:rPr lang="en-US" altLang="zh-CN" sz="2000" b="0" dirty="0">
                <a:solidFill>
                  <a:srgbClr val="000000"/>
                </a:solidFill>
              </a:rPr>
              <a:t>.c</a:t>
            </a:r>
            <a:r>
              <a:rPr lang="zh-CN" altLang="en-US" sz="2000" b="0" dirty="0">
                <a:solidFill>
                  <a:srgbClr val="000000"/>
                </a:solidFill>
              </a:rPr>
              <a:t>文件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r>
              <a:rPr lang="en-US" altLang="zh-CN" sz="2000" b="0" dirty="0">
                <a:solidFill>
                  <a:srgbClr val="000000"/>
                </a:solidFill>
              </a:rPr>
              <a:t>"   		// </a:t>
            </a:r>
            <a:r>
              <a:rPr lang="zh-CN" altLang="en-US" sz="2000" b="0" dirty="0">
                <a:solidFill>
                  <a:srgbClr val="000000"/>
                </a:solidFill>
              </a:rPr>
              <a:t>编译错误！</a:t>
            </a:r>
            <a:r>
              <a:rPr lang="en-US" altLang="zh-CN" sz="2000" b="0" dirty="0" err="1">
                <a:solidFill>
                  <a:srgbClr val="000000"/>
                </a:solidFill>
              </a:rPr>
              <a:t>size_t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zh-CN" altLang="en-US" sz="2000" b="0" dirty="0">
                <a:solidFill>
                  <a:srgbClr val="000000"/>
                </a:solidFill>
              </a:rPr>
              <a:t>未定义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zh-CN" altLang="en-US" sz="2000" b="0" dirty="0">
                <a:solidFill>
                  <a:srgbClr val="000000"/>
                </a:solidFill>
              </a:rPr>
              <a:t>必须改为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&lt;</a:t>
            </a:r>
            <a:r>
              <a:rPr lang="en-US" altLang="zh-CN" sz="2000" b="0" dirty="0" err="1">
                <a:solidFill>
                  <a:srgbClr val="000000"/>
                </a:solidFill>
              </a:rPr>
              <a:t>stddef.h</a:t>
            </a:r>
            <a:r>
              <a:rPr lang="en-US" altLang="zh-CN" sz="2000" b="0" dirty="0">
                <a:solidFill>
                  <a:srgbClr val="000000"/>
                </a:solidFill>
              </a:rPr>
              <a:t>&gt;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r>
              <a:rPr lang="en-US" altLang="zh-CN" sz="2000" b="0" dirty="0">
                <a:solidFill>
                  <a:srgbClr val="000000"/>
                </a:solidFill>
              </a:rPr>
              <a:t>"   // </a:t>
            </a:r>
            <a:r>
              <a:rPr lang="zh-CN" altLang="en-US" sz="2000" b="0" dirty="0">
                <a:solidFill>
                  <a:srgbClr val="000000"/>
                </a:solidFill>
              </a:rPr>
              <a:t>正确，但依赖包含顺序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61A07D-43B0-649B-464E-4C9977A99788}"/>
              </a:ext>
            </a:extLst>
          </p:cNvPr>
          <p:cNvSpPr txBox="1"/>
          <p:nvPr/>
        </p:nvSpPr>
        <p:spPr>
          <a:xfrm>
            <a:off x="5580112" y="5838949"/>
            <a:ext cx="312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“必须先包含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A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才能包含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B”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的依赖就是</a:t>
            </a:r>
            <a:r>
              <a:rPr lang="zh-CN" altLang="en-US" sz="2000" b="1" i="0" dirty="0">
                <a:solidFill>
                  <a:srgbClr val="0F1115"/>
                </a:solidFill>
                <a:effectLst/>
                <a:latin typeface="quote-cjk-patch"/>
              </a:rPr>
              <a:t>不自洽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78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8B806-CF59-4B6E-8E3A-E26E1EC5076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CN" altLang="en-US" dirty="0"/>
              <a:t>模块图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21EDC7-994B-4A50-8E29-DD2A7122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3" y="2542805"/>
            <a:ext cx="7503201" cy="3520591"/>
          </a:xfrm>
          <a:prstGeom prst="rect">
            <a:avLst/>
          </a:prstGeom>
        </p:spPr>
      </p:pic>
      <p:pic>
        <p:nvPicPr>
          <p:cNvPr id="1028" name="Picture 4" descr="如何设计一个高可用、高并发秒杀系统-架构">
            <a:extLst>
              <a:ext uri="{FF2B5EF4-FFF2-40B4-BE49-F238E27FC236}">
                <a16:creationId xmlns:a16="http://schemas.microsoft.com/office/drawing/2014/main" id="{09925467-CC72-4938-BFA9-36EC095A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0" y="1340768"/>
            <a:ext cx="7848872" cy="52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0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自洽（</a:t>
            </a:r>
            <a:r>
              <a:rPr lang="en-US" altLang="zh-CN" dirty="0"/>
              <a:t>Self-Contained</a:t>
            </a:r>
            <a:r>
              <a:rPr lang="zh-CN" altLang="en-US" dirty="0"/>
              <a:t>）重要性</a:t>
            </a:r>
            <a:endParaRPr lang="en-US" altLang="zh-CN" dirty="0"/>
          </a:p>
          <a:p>
            <a:pPr lvl="1"/>
            <a:r>
              <a:rPr lang="zh-CN" altLang="en-US" dirty="0"/>
              <a:t>避免隐式顺序约束</a:t>
            </a:r>
            <a:endParaRPr lang="en-US" altLang="zh-CN" dirty="0"/>
          </a:p>
          <a:p>
            <a:pPr lvl="2"/>
            <a:r>
              <a:rPr lang="zh-CN" altLang="en-US" dirty="0"/>
              <a:t>使用者无需记住头文件的包含顺序，降低出错概率。</a:t>
            </a:r>
          </a:p>
          <a:p>
            <a:pPr lvl="1"/>
            <a:r>
              <a:rPr lang="zh-CN" altLang="en-US" dirty="0"/>
              <a:t>提高可维护性</a:t>
            </a:r>
            <a:endParaRPr lang="en-US" altLang="zh-CN" dirty="0"/>
          </a:p>
          <a:p>
            <a:pPr lvl="2"/>
            <a:r>
              <a:rPr lang="zh-CN" altLang="en-US" dirty="0"/>
              <a:t>修改头文件时，不会因为依赖关系隐藏而破坏现有代码。</a:t>
            </a:r>
          </a:p>
          <a:p>
            <a:pPr lvl="1"/>
            <a:r>
              <a:rPr lang="zh-CN" altLang="en-US" dirty="0"/>
              <a:t>简化代码审查和重构</a:t>
            </a:r>
            <a:endParaRPr lang="en-US" altLang="zh-CN" dirty="0"/>
          </a:p>
          <a:p>
            <a:pPr lvl="2"/>
            <a:r>
              <a:rPr lang="zh-CN" altLang="en-US" dirty="0"/>
              <a:t>每个头文件都是独立的单元，易于理解和测试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415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一个头文件是</a:t>
            </a:r>
            <a:r>
              <a:rPr lang="zh-CN" altLang="en-US" dirty="0"/>
              <a:t>自洽（</a:t>
            </a:r>
            <a:r>
              <a:rPr lang="en-US" altLang="zh-CN" dirty="0"/>
              <a:t>Self-Contained</a:t>
            </a:r>
            <a:r>
              <a:rPr lang="zh-CN" altLang="en-US" dirty="0"/>
              <a:t>）的，说明：</a:t>
            </a:r>
            <a:endParaRPr lang="en-US" altLang="zh-CN" dirty="0"/>
          </a:p>
          <a:p>
            <a:pPr lvl="1"/>
            <a:r>
              <a:rPr lang="zh-CN" altLang="en-US" sz="2000" dirty="0"/>
              <a:t>它独自被</a:t>
            </a:r>
            <a:r>
              <a:rPr lang="en-US" altLang="zh-CN" sz="2000" dirty="0"/>
              <a:t>#include</a:t>
            </a:r>
            <a:r>
              <a:rPr lang="zh-CN" altLang="en-US" sz="2000" dirty="0"/>
              <a:t>时能够编译通过，不依赖其他头文件被提前包含</a:t>
            </a:r>
          </a:p>
          <a:p>
            <a:pPr lvl="1"/>
            <a:r>
              <a:rPr lang="zh-CN" altLang="en-US" sz="2000" dirty="0"/>
              <a:t>它显式地包含了直接使用的所有类型、宏、函数的声明</a:t>
            </a:r>
            <a:endParaRPr lang="en-US" altLang="zh-CN" sz="2000" dirty="0"/>
          </a:p>
          <a:p>
            <a:pPr lvl="1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92F784B-544B-FDE3-7346-B8922E2BBDB2}"/>
              </a:ext>
            </a:extLst>
          </p:cNvPr>
          <p:cNvSpPr txBox="1"/>
          <p:nvPr/>
        </p:nvSpPr>
        <p:spPr>
          <a:xfrm>
            <a:off x="60548" y="3068960"/>
            <a:ext cx="90229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</a:rPr>
              <a:t>自洽性测试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zh-CN" altLang="en-US" sz="2000" b="0" dirty="0">
                <a:solidFill>
                  <a:srgbClr val="000000"/>
                </a:solidFill>
              </a:rPr>
              <a:t>写一个简单的测试文件 </a:t>
            </a:r>
            <a:r>
              <a:rPr lang="en-US" altLang="zh-CN" sz="2000" b="0" dirty="0" err="1">
                <a:solidFill>
                  <a:srgbClr val="000000"/>
                </a:solidFill>
              </a:rPr>
              <a:t>test_vec.c</a:t>
            </a:r>
            <a:r>
              <a:rPr lang="zh-CN" altLang="en-US" sz="2000" b="0" dirty="0">
                <a:solidFill>
                  <a:srgbClr val="000000"/>
                </a:solidFill>
              </a:rPr>
              <a:t>：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vec.h</a:t>
            </a:r>
            <a:r>
              <a:rPr lang="en-US" altLang="zh-CN" sz="2000" b="0" dirty="0">
                <a:solidFill>
                  <a:srgbClr val="000000"/>
                </a:solidFill>
              </a:rPr>
              <a:t>"   // </a:t>
            </a:r>
            <a:r>
              <a:rPr lang="zh-CN" altLang="en-US" sz="2000" b="0" dirty="0">
                <a:solidFill>
                  <a:srgbClr val="000000"/>
                </a:solidFill>
              </a:rPr>
              <a:t>仅包含这一行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zh-CN" altLang="en-US" sz="2000" b="0" dirty="0">
                <a:solidFill>
                  <a:srgbClr val="000000"/>
                </a:solidFill>
              </a:rPr>
              <a:t>如果能编译通过，说明头文件是自洽的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zh-CN" altLang="en-US" sz="2000" b="0" dirty="0">
                <a:solidFill>
                  <a:srgbClr val="000000"/>
                </a:solidFill>
              </a:rPr>
              <a:t>自洽的头文件 </a:t>
            </a:r>
            <a:r>
              <a:rPr lang="en-US" altLang="zh-CN" sz="2000" b="0" dirty="0">
                <a:solidFill>
                  <a:srgbClr val="000000"/>
                </a:solidFill>
              </a:rPr>
              <a:t>= </a:t>
            </a:r>
            <a:r>
              <a:rPr lang="zh-CN" altLang="en-US" sz="2000" b="0" dirty="0">
                <a:solidFill>
                  <a:srgbClr val="000000"/>
                </a:solidFill>
              </a:rPr>
              <a:t>独立、可靠、易用的接口</a:t>
            </a:r>
          </a:p>
        </p:txBody>
      </p:sp>
    </p:spTree>
    <p:extLst>
      <p:ext uri="{BB962C8B-B14F-4D97-AF65-F5344CB8AC3E}">
        <p14:creationId xmlns:p14="http://schemas.microsoft.com/office/powerpoint/2010/main" val="2973675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依赖最小化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采用前向声明等方式，减少依赖</a:t>
            </a:r>
            <a:endParaRPr lang="en-US" altLang="zh-CN" dirty="0"/>
          </a:p>
          <a:p>
            <a:pPr lvl="1"/>
            <a:r>
              <a:rPr lang="zh-CN" altLang="en-US" sz="2400" kern="0" spc="9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只声明类型名，不包含完整定义</a:t>
            </a:r>
            <a:endParaRPr lang="en-US" altLang="zh-CN" sz="2400" kern="0" spc="9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lvl="1"/>
            <a:r>
              <a:rPr lang="zh-CN" altLang="en-US" sz="24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减少依赖，只</a:t>
            </a:r>
            <a:r>
              <a:rPr lang="zh-CN" altLang="en-US" sz="2400" kern="0" spc="7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用指针时不需要</a:t>
            </a:r>
            <a:r>
              <a:rPr lang="en-US" altLang="zh-CN" sz="2400" kern="0" spc="7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#</a:t>
            </a:r>
            <a:r>
              <a:rPr lang="en-US" altLang="zh-CN" sz="2400" kern="0" spc="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include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113768-0273-524A-4C5B-99E2CDFB54C5}"/>
              </a:ext>
            </a:extLst>
          </p:cNvPr>
          <p:cNvSpPr txBox="1"/>
          <p:nvPr/>
        </p:nvSpPr>
        <p:spPr>
          <a:xfrm>
            <a:off x="489447" y="414908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a.h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A </a:t>
            </a:r>
            <a:r>
              <a:rPr lang="en-US" altLang="zh-CN" sz="2000" b="0" dirty="0" err="1">
                <a:solidFill>
                  <a:srgbClr val="000000"/>
                </a:solidFill>
              </a:rPr>
              <a:t>A</a:t>
            </a:r>
            <a:r>
              <a:rPr lang="en-US" altLang="zh-CN" sz="2000" b="0" dirty="0">
                <a:solidFill>
                  <a:srgbClr val="000000"/>
                </a:solidFill>
              </a:rPr>
              <a:t>;          // </a:t>
            </a:r>
            <a:r>
              <a:rPr lang="zh-CN" altLang="en-US" sz="2000" b="0" dirty="0">
                <a:solidFill>
                  <a:srgbClr val="000000"/>
                </a:solidFill>
              </a:rPr>
              <a:t>前向声明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B </a:t>
            </a:r>
            <a:r>
              <a:rPr lang="en-US" altLang="zh-CN" sz="2000" b="0" dirty="0" err="1">
                <a:solidFill>
                  <a:srgbClr val="000000"/>
                </a:solidFill>
              </a:rPr>
              <a:t>B</a:t>
            </a:r>
            <a:r>
              <a:rPr lang="en-US" altLang="zh-CN" sz="2000" b="0" dirty="0">
                <a:solidFill>
                  <a:srgbClr val="000000"/>
                </a:solidFill>
              </a:rPr>
              <a:t>;          // </a:t>
            </a:r>
            <a:r>
              <a:rPr lang="zh-CN" altLang="en-US" sz="2000" b="0" dirty="0">
                <a:solidFill>
                  <a:srgbClr val="000000"/>
                </a:solidFill>
              </a:rPr>
              <a:t>前向声明</a:t>
            </a:r>
          </a:p>
          <a:p>
            <a:endParaRPr lang="zh-CN" altLang="en-US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</a:t>
            </a:r>
            <a:r>
              <a:rPr lang="en-US" altLang="zh-CN" sz="2000" b="0" dirty="0" err="1">
                <a:solidFill>
                  <a:srgbClr val="000000"/>
                </a:solidFill>
              </a:rPr>
              <a:t>a_do_something</a:t>
            </a:r>
            <a:r>
              <a:rPr lang="en-US" altLang="zh-CN" sz="2000" b="0" dirty="0">
                <a:solidFill>
                  <a:srgbClr val="000000"/>
                </a:solidFill>
              </a:rPr>
              <a:t>(A* a, B* b);  // </a:t>
            </a:r>
            <a:r>
              <a:rPr lang="zh-CN" altLang="en-US" sz="2000" b="0" dirty="0">
                <a:solidFill>
                  <a:srgbClr val="000000"/>
                </a:solidFill>
              </a:rPr>
              <a:t>只使用指针，不需要完整定义</a:t>
            </a:r>
          </a:p>
        </p:txBody>
      </p:sp>
    </p:spTree>
    <p:extLst>
      <p:ext uri="{BB962C8B-B14F-4D97-AF65-F5344CB8AC3E}">
        <p14:creationId xmlns:p14="http://schemas.microsoft.com/office/powerpoint/2010/main" val="4267695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禁止循环包含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循环包含</a:t>
            </a:r>
            <a:endParaRPr lang="en-US" altLang="zh-CN" dirty="0"/>
          </a:p>
          <a:p>
            <a:pPr lvl="1"/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头文件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A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直接或间接地包含了头文件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B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，而头文件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B </a:t>
            </a:r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又直接或间接地包含了头文件 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A</a:t>
            </a:r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循环包含的问题</a:t>
            </a:r>
            <a:endParaRPr lang="en-US" altLang="zh-CN" dirty="0"/>
          </a:p>
          <a:p>
            <a:pPr lvl="1"/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编译错误</a:t>
            </a:r>
            <a:endParaRPr lang="en-US" altLang="zh-CN" sz="2000" dirty="0">
              <a:solidFill>
                <a:srgbClr val="0F1115"/>
              </a:solidFill>
              <a:latin typeface="quote-cjk-patch"/>
            </a:endParaRPr>
          </a:p>
          <a:p>
            <a:pPr lvl="1"/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设计耦合</a:t>
            </a:r>
            <a:endParaRPr lang="en-US" altLang="zh-CN" sz="2000" dirty="0">
              <a:solidFill>
                <a:srgbClr val="0F1115"/>
              </a:solidFill>
              <a:latin typeface="quote-cjk-patch"/>
            </a:endParaRPr>
          </a:p>
          <a:p>
            <a:pPr lvl="1"/>
            <a:r>
              <a:rPr lang="zh-CN" altLang="en-US" sz="2000" dirty="0">
                <a:solidFill>
                  <a:srgbClr val="0F1115"/>
                </a:solidFill>
                <a:latin typeface="quote-cjk-patch"/>
              </a:rPr>
              <a:t>难以维护</a:t>
            </a:r>
            <a:endParaRPr lang="en-US" altLang="zh-CN" sz="2000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AEAED7-A035-9F6C-79B5-97066B5FCEFB}"/>
              </a:ext>
            </a:extLst>
          </p:cNvPr>
          <p:cNvSpPr txBox="1"/>
          <p:nvPr/>
        </p:nvSpPr>
        <p:spPr>
          <a:xfrm>
            <a:off x="4572000" y="2708920"/>
            <a:ext cx="17508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a.h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b.h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b.h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a.h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  <a:endParaRPr lang="zh-CN" alt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86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C945A-253E-7383-C694-7A301D0E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为什么头文件保护（</a:t>
            </a:r>
            <a:r>
              <a:rPr lang="en-US" altLang="zh-CN" dirty="0"/>
              <a:t>#ifndef</a:t>
            </a:r>
            <a:r>
              <a:rPr lang="zh-CN" altLang="en-US" dirty="0"/>
              <a:t>）不能解决循环包含？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C42434-FB9F-70EB-8BAD-84FA4AC4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头文件保护可以防止同一个头文件被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重复包含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，但无法打破循环依赖的逻辑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F3634A-007D-E85F-C440-A8466AF5C843}"/>
              </a:ext>
            </a:extLst>
          </p:cNvPr>
          <p:cNvSpPr txBox="1"/>
          <p:nvPr/>
        </p:nvSpPr>
        <p:spPr>
          <a:xfrm>
            <a:off x="179512" y="2708920"/>
            <a:ext cx="319696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a.h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#ifndef A_H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#define A_H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b.h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A { B* b; } A;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#endif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b.h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#ifndef B_H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#define B_H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a.h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B { A* a; } B;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#endif</a:t>
            </a:r>
            <a:endParaRPr lang="zh-CN" altLang="en-US" sz="2000" b="0" dirty="0">
              <a:solidFill>
                <a:srgbClr val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E067E0-6620-C8AD-4812-E088C205AE58}"/>
              </a:ext>
            </a:extLst>
          </p:cNvPr>
          <p:cNvSpPr txBox="1"/>
          <p:nvPr/>
        </p:nvSpPr>
        <p:spPr>
          <a:xfrm>
            <a:off x="5231106" y="4077072"/>
            <a:ext cx="257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</a:rPr>
              <a:t>当编译 </a:t>
            </a:r>
            <a:r>
              <a:rPr lang="en-US" altLang="zh-CN" sz="2000" dirty="0" err="1">
                <a:solidFill>
                  <a:srgbClr val="000000"/>
                </a:solidFill>
              </a:rPr>
              <a:t>a.c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zh-CN" altLang="en-US" sz="2000" dirty="0">
                <a:solidFill>
                  <a:srgbClr val="000000"/>
                </a:solidFill>
              </a:rPr>
              <a:t>包含 </a:t>
            </a:r>
            <a:r>
              <a:rPr lang="en-US" altLang="zh-CN" sz="2000" dirty="0" err="1">
                <a:solidFill>
                  <a:srgbClr val="000000"/>
                </a:solidFill>
              </a:rPr>
              <a:t>a.h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zh-CN" altLang="en-US" sz="2000" dirty="0">
                <a:solidFill>
                  <a:srgbClr val="000000"/>
                </a:solidFill>
              </a:rPr>
              <a:t>时，会发生什么？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2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2D251-F61A-6848-BD1C-72A917C9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如何避免循环包含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529DCD-5127-9E63-6ACC-93CFDD23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使用前向声明（</a:t>
            </a:r>
            <a:r>
              <a:rPr lang="en-US" altLang="zh-CN" dirty="0"/>
              <a:t>Forward Declaration</a:t>
            </a:r>
            <a:r>
              <a:rPr lang="zh-CN" altLang="en-US" dirty="0"/>
              <a:t>）代替包含</a:t>
            </a:r>
            <a:endParaRPr lang="en-US" altLang="zh-CN" dirty="0"/>
          </a:p>
          <a:p>
            <a:r>
              <a:rPr lang="zh-CN" altLang="en-US" dirty="0"/>
              <a:t>将互相依赖的类型放到同一个头文件中</a:t>
            </a:r>
            <a:endParaRPr lang="en-US" altLang="zh-CN" dirty="0"/>
          </a:p>
          <a:p>
            <a:r>
              <a:rPr lang="zh-CN" altLang="en-US" dirty="0"/>
              <a:t>检查循环包含的工具</a:t>
            </a:r>
            <a:endParaRPr lang="en-US" altLang="zh-CN" dirty="0"/>
          </a:p>
          <a:p>
            <a:pPr lvl="1"/>
            <a:r>
              <a:rPr lang="zh-CN" altLang="en-US" sz="2000" dirty="0"/>
              <a:t>头文件依赖检查软件（如</a:t>
            </a:r>
            <a:r>
              <a:rPr lang="en-US" altLang="zh-CN" sz="2000" dirty="0"/>
              <a:t>include-graph</a:t>
            </a:r>
            <a:r>
              <a:rPr lang="zh-CN" altLang="en-US" sz="2000" dirty="0"/>
              <a:t>等）</a:t>
            </a:r>
            <a:endParaRPr lang="en-US" altLang="zh-CN" sz="2000" dirty="0"/>
          </a:p>
          <a:p>
            <a:r>
              <a:rPr lang="zh-CN" altLang="en-US" dirty="0"/>
              <a:t>使用</a:t>
            </a:r>
            <a:r>
              <a:rPr lang="en-US" altLang="zh-CN" dirty="0"/>
              <a:t>#pragma once</a:t>
            </a:r>
          </a:p>
          <a:p>
            <a:pPr lvl="1"/>
            <a:r>
              <a:rPr lang="zh-CN" altLang="en-US" sz="2000" dirty="0"/>
              <a:t>不能解决设计上的循环</a:t>
            </a:r>
            <a:endParaRPr lang="en-US" altLang="zh-CN" sz="2000" dirty="0"/>
          </a:p>
          <a:p>
            <a:pPr lvl="1"/>
            <a:r>
              <a:rPr lang="zh-CN" altLang="en-US" sz="2000" dirty="0"/>
              <a:t>可以防止同一文件多次包含，配合前向声明使用更简洁</a:t>
            </a:r>
            <a:endParaRPr lang="en-US" altLang="zh-CN" sz="2000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5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F74AA-DA67-F22D-36E9-47CF6229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#pragma once</a:t>
            </a:r>
            <a:r>
              <a:rPr lang="zh-CN" altLang="en-US" dirty="0"/>
              <a:t>工作原理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A18C08-AD45-F278-F1F9-18E0DF029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预处理器处理到</a:t>
            </a:r>
            <a:r>
              <a:rPr lang="en-US" altLang="zh-CN" dirty="0"/>
              <a:t>#pragma once</a:t>
            </a:r>
            <a:r>
              <a:rPr lang="zh-CN" altLang="en-US" dirty="0"/>
              <a:t>时，它会记录当前文件的唯一标识。当后续再次遇到</a:t>
            </a:r>
            <a:r>
              <a:rPr lang="en-US" altLang="zh-CN" dirty="0"/>
              <a:t>#include</a:t>
            </a:r>
            <a:r>
              <a:rPr lang="zh-CN" altLang="en-US" dirty="0"/>
              <a:t>指向同一个文件时，预处理器会检查该文件是否已经在列表中：</a:t>
            </a:r>
          </a:p>
          <a:p>
            <a:pPr lvl="1"/>
            <a:r>
              <a:rPr lang="zh-CN" altLang="en-US" dirty="0"/>
              <a:t>如果已经在列表中，则完全跳过该文件的内容</a:t>
            </a:r>
          </a:p>
          <a:p>
            <a:pPr lvl="1"/>
            <a:r>
              <a:rPr lang="zh-CN" altLang="en-US" dirty="0"/>
              <a:t>如果不在列表，则正常展开文件内容，并将其加入列表</a:t>
            </a:r>
          </a:p>
          <a:p>
            <a:endParaRPr lang="zh-CN" altLang="en-US" dirty="0"/>
          </a:p>
          <a:p>
            <a:r>
              <a:rPr lang="zh-CN" altLang="en-US" dirty="0"/>
              <a:t>不依赖宏定义</a:t>
            </a:r>
          </a:p>
          <a:p>
            <a:pPr lvl="1"/>
            <a:r>
              <a:rPr lang="zh-CN" altLang="en-US" dirty="0"/>
              <a:t>传统的头文件保护（</a:t>
            </a:r>
            <a:r>
              <a:rPr lang="en-US" altLang="zh-CN" dirty="0"/>
              <a:t>#ifndef</a:t>
            </a:r>
            <a:r>
              <a:rPr lang="zh-CN" altLang="en-US" dirty="0"/>
              <a:t>）需要手动定义一个宏，并检查该宏是否存在</a:t>
            </a:r>
            <a:endParaRPr lang="en-US" altLang="zh-CN" dirty="0"/>
          </a:p>
          <a:p>
            <a:pPr lvl="1"/>
            <a:r>
              <a:rPr lang="zh-CN" altLang="en-US" dirty="0"/>
              <a:t> </a:t>
            </a:r>
            <a:r>
              <a:rPr lang="en-US" altLang="zh-CN" dirty="0"/>
              <a:t>#pragma once </a:t>
            </a:r>
            <a:r>
              <a:rPr lang="zh-CN" altLang="en-US" dirty="0"/>
              <a:t>是编译器直接提供的机制，不需要程序员操心宏名的唯一性</a:t>
            </a:r>
          </a:p>
        </p:txBody>
      </p:sp>
    </p:spTree>
    <p:extLst>
      <p:ext uri="{BB962C8B-B14F-4D97-AF65-F5344CB8AC3E}">
        <p14:creationId xmlns:p14="http://schemas.microsoft.com/office/powerpoint/2010/main" val="2729843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F74AA-DA67-F22D-36E9-47CF6229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#pragma once</a:t>
            </a:r>
            <a:r>
              <a:rPr lang="zh-CN" altLang="en-US" dirty="0"/>
              <a:t>工作原理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24E560-443B-78D5-0528-73A625CF0227}"/>
              </a:ext>
            </a:extLst>
          </p:cNvPr>
          <p:cNvSpPr txBox="1"/>
          <p:nvPr/>
        </p:nvSpPr>
        <p:spPr>
          <a:xfrm>
            <a:off x="2411760" y="2132856"/>
            <a:ext cx="5067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example.h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#pragma once   // </a:t>
            </a:r>
            <a:r>
              <a:rPr lang="zh-CN" altLang="en-US" sz="2000" b="0" dirty="0">
                <a:solidFill>
                  <a:srgbClr val="000000"/>
                </a:solidFill>
              </a:rPr>
              <a:t>只出现一次，无需额外宏</a:t>
            </a:r>
          </a:p>
          <a:p>
            <a:endParaRPr lang="zh-CN" altLang="en-US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struct Example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int value;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};</a:t>
            </a:r>
            <a:endParaRPr lang="zh-CN" alt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03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避免变量定义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除非</a:t>
            </a:r>
            <a:r>
              <a:rPr lang="en-US" altLang="zh-CN" dirty="0"/>
              <a:t>static const</a:t>
            </a:r>
            <a:r>
              <a:rPr lang="zh-CN" altLang="en-US" dirty="0"/>
              <a:t>或</a:t>
            </a:r>
            <a:r>
              <a:rPr lang="en-US" altLang="zh-CN" dirty="0"/>
              <a:t>extern</a:t>
            </a:r>
            <a:r>
              <a:rPr lang="zh-CN" altLang="en-US" dirty="0"/>
              <a:t>声明</a:t>
            </a:r>
            <a:endParaRPr lang="en-US" altLang="zh-CN" dirty="0"/>
          </a:p>
          <a:p>
            <a:pPr lvl="1"/>
            <a:r>
              <a:rPr lang="en-US" altLang="zh-CN" dirty="0"/>
              <a:t>static</a:t>
            </a:r>
            <a:r>
              <a:rPr lang="zh-CN" altLang="en-US" dirty="0"/>
              <a:t>变量具有内部链接，即只在定义它的编译单元（当前 </a:t>
            </a:r>
            <a:r>
              <a:rPr lang="en-US" altLang="zh-CN" dirty="0"/>
              <a:t>.c </a:t>
            </a:r>
            <a:r>
              <a:rPr lang="zh-CN" altLang="en-US" dirty="0"/>
              <a:t>文件及其直接或间接包含的头文件）内可见</a:t>
            </a:r>
            <a:endParaRPr lang="en-US" altLang="zh-CN" dirty="0"/>
          </a:p>
          <a:p>
            <a:pPr lvl="1"/>
            <a:r>
              <a:rPr lang="en-US" altLang="zh-CN" dirty="0"/>
              <a:t>extern</a:t>
            </a:r>
            <a:r>
              <a:rPr lang="zh-CN" altLang="en-US" dirty="0"/>
              <a:t>声明变量而不定义，告诉编译器变量在别处定义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FBD788-B98F-1D93-F4BA-CBEA95173218}"/>
              </a:ext>
            </a:extLst>
          </p:cNvPr>
          <p:cNvSpPr txBox="1"/>
          <p:nvPr/>
        </p:nvSpPr>
        <p:spPr>
          <a:xfrm>
            <a:off x="1627925" y="4160183"/>
            <a:ext cx="58881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895" algn="l" rtl="0" eaLnBrk="0">
              <a:spcBef>
                <a:spcPts val="1"/>
              </a:spcBef>
              <a:tabLst/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counter.h</a:t>
            </a:r>
            <a:endParaRPr lang="en-US" altLang="zh-CN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8895" algn="l" rtl="0" eaLnBrk="0">
              <a:spcBef>
                <a:spcPts val="1"/>
              </a:spcBef>
              <a:tabLst/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extern int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g_count</a:t>
            </a: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	// 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只是声明，不分配内存</a:t>
            </a:r>
          </a:p>
          <a:p>
            <a:pPr marL="48895" algn="l" rtl="0" eaLnBrk="0">
              <a:spcBef>
                <a:spcPts val="1"/>
              </a:spcBef>
              <a:tabLst/>
            </a:pPr>
            <a:endParaRPr lang="zh-CN" altLang="en-US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8895" algn="l" rtl="0" eaLnBrk="0">
              <a:spcBef>
                <a:spcPts val="1"/>
              </a:spcBef>
              <a:tabLst/>
            </a:pPr>
            <a:endParaRPr lang="zh-CN" altLang="en-US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8895" algn="l" rtl="0" eaLnBrk="0">
              <a:spcBef>
                <a:spcPts val="1"/>
              </a:spcBef>
              <a:tabLst/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counter.c</a:t>
            </a:r>
            <a:endParaRPr lang="en-US" altLang="zh-CN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8895" algn="l" rtl="0" eaLnBrk="0">
              <a:spcBef>
                <a:spcPts val="1"/>
              </a:spcBef>
              <a:tabLst/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g_count</a:t>
            </a: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0;	// 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真正的定义，分配内存</a:t>
            </a:r>
            <a:endParaRPr lang="en-US" altLang="zh-CN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110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避免函数实现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当头文件被多个 </a:t>
            </a:r>
            <a:r>
              <a:rPr lang="en-US" altLang="zh-CN" dirty="0"/>
              <a:t>.c </a:t>
            </a:r>
            <a:r>
              <a:rPr lang="zh-CN" altLang="en-US" dirty="0"/>
              <a:t>文件包含时，导致多重定义</a:t>
            </a:r>
            <a:endParaRPr lang="en-US" altLang="zh-CN" dirty="0"/>
          </a:p>
          <a:p>
            <a:pPr lvl="1"/>
            <a:r>
              <a:rPr lang="zh-CN" altLang="en-US" sz="2000" b="0" i="0" dirty="0">
                <a:solidFill>
                  <a:srgbClr val="0F1115"/>
                </a:solidFill>
                <a:effectLst/>
                <a:latin typeface="quote-cjk-patch"/>
              </a:rPr>
              <a:t>链接时，链接器发现多个相同的符号，会报“重复定义”错误</a:t>
            </a: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lvl="1"/>
            <a:endParaRPr lang="en-US" altLang="zh-CN" sz="2000" dirty="0"/>
          </a:p>
          <a:p>
            <a:r>
              <a:rPr lang="zh-CN" altLang="en-US" dirty="0"/>
              <a:t>编译时间增加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代码膨胀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破坏封装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20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3EF36-D418-1E34-7040-745F78F3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单文件与多文件开发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41DED9-1AD2-5947-53DD-B0F8C795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706017"/>
            <a:ext cx="3118247" cy="4542383"/>
          </a:xfrm>
        </p:spPr>
        <p:txBody>
          <a:bodyPr/>
          <a:lstStyle/>
          <a:p>
            <a:r>
              <a:rPr lang="zh-CN" altLang="en-US" dirty="0"/>
              <a:t>单文件</a:t>
            </a:r>
            <a:endParaRPr lang="en-US" altLang="zh-CN" dirty="0"/>
          </a:p>
          <a:p>
            <a:pPr lvl="1"/>
            <a:r>
              <a:rPr lang="zh-CN" altLang="en-US" sz="2000" dirty="0"/>
              <a:t>代码全在一个文件</a:t>
            </a:r>
          </a:p>
          <a:p>
            <a:pPr lvl="1"/>
            <a:r>
              <a:rPr lang="zh-CN" altLang="en-US" sz="2000" dirty="0"/>
              <a:t>快速原型验证</a:t>
            </a:r>
          </a:p>
          <a:p>
            <a:pPr lvl="1"/>
            <a:r>
              <a:rPr lang="zh-CN" altLang="en-US" sz="2000" dirty="0"/>
              <a:t>个人项目足够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BE3E6D9-5B1F-A7F9-C16A-A4271E6164C7}"/>
              </a:ext>
            </a:extLst>
          </p:cNvPr>
          <p:cNvSpPr txBox="1">
            <a:spLocks/>
          </p:cNvSpPr>
          <p:nvPr/>
        </p:nvSpPr>
        <p:spPr bwMode="auto">
          <a:xfrm>
            <a:off x="5940154" y="1706016"/>
            <a:ext cx="2736304" cy="454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24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4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2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多文件</a:t>
            </a:r>
            <a:endParaRPr lang="en-US" altLang="zh-CN" dirty="0"/>
          </a:p>
          <a:p>
            <a:pPr lvl="1"/>
            <a:r>
              <a:rPr lang="zh-CN" altLang="en-US" sz="2000" dirty="0"/>
              <a:t>代码复用</a:t>
            </a:r>
          </a:p>
          <a:p>
            <a:pPr lvl="1"/>
            <a:r>
              <a:rPr lang="zh-CN" altLang="en-US" sz="2000" dirty="0"/>
              <a:t>独立测试</a:t>
            </a:r>
          </a:p>
          <a:p>
            <a:pPr lvl="1"/>
            <a:r>
              <a:rPr lang="zh-CN" altLang="en-US" sz="2000" dirty="0"/>
              <a:t>迭代演进</a:t>
            </a:r>
          </a:p>
          <a:p>
            <a:pPr lvl="1"/>
            <a:r>
              <a:rPr lang="zh-CN" altLang="en-US" sz="2000" dirty="0"/>
              <a:t>避免冲突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FA125106-A00A-6550-C51B-0C8B07A370D7}"/>
              </a:ext>
            </a:extLst>
          </p:cNvPr>
          <p:cNvSpPr/>
          <p:nvPr/>
        </p:nvSpPr>
        <p:spPr bwMode="auto">
          <a:xfrm>
            <a:off x="3635896" y="2238265"/>
            <a:ext cx="2088234" cy="10801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3EEA58-0E9F-A711-A744-BE4C66B295A2}"/>
              </a:ext>
            </a:extLst>
          </p:cNvPr>
          <p:cNvSpPr txBox="1"/>
          <p:nvPr/>
        </p:nvSpPr>
        <p:spPr>
          <a:xfrm>
            <a:off x="1835123" y="4598928"/>
            <a:ext cx="5287025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核心问题：</a:t>
            </a:r>
          </a:p>
          <a:p>
            <a:pPr marL="457200" lvl="1" indent="0"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如何把一个大程序拆成多个小模块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使其易维护、可复用、可测试 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3173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避免函数实现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3"/>
            <a:ext cx="8540750" cy="720080"/>
          </a:xfrm>
        </p:spPr>
        <p:txBody>
          <a:bodyPr/>
          <a:lstStyle/>
          <a:p>
            <a:r>
              <a:rPr lang="zh-CN" altLang="en-US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场景 ：</a:t>
            </a:r>
            <a:r>
              <a:rPr lang="en-US" altLang="zh-CN" sz="2400" b="1" kern="0" spc="1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util.h</a:t>
            </a:r>
            <a:r>
              <a:rPr lang="en-US" altLang="zh-CN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lang="zh-CN" altLang="en-US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中定义了函数 </a:t>
            </a:r>
            <a:r>
              <a:rPr lang="en-US" altLang="zh-CN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add</a:t>
            </a:r>
            <a:r>
              <a:rPr lang="zh-CN" altLang="en-US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，两个 </a:t>
            </a:r>
            <a:r>
              <a:rPr lang="en-US" altLang="zh-CN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.c </a:t>
            </a:r>
            <a:r>
              <a:rPr lang="zh-CN" altLang="en-US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文件都包含了它</a:t>
            </a: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6B22B3-681B-04CB-E539-A4B6C74144DD}"/>
              </a:ext>
            </a:extLst>
          </p:cNvPr>
          <p:cNvSpPr txBox="1"/>
          <p:nvPr/>
        </p:nvSpPr>
        <p:spPr>
          <a:xfrm>
            <a:off x="4656246" y="2371521"/>
            <a:ext cx="4415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编译过程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编译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main.c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-c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main.c</a:t>
            </a:r>
            <a:r>
              <a:rPr lang="en-US" altLang="zh-CN" sz="2200" b="0" dirty="0">
                <a:solidFill>
                  <a:srgbClr val="000000"/>
                </a:solidFill>
              </a:rPr>
              <a:t> →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包含  </a:t>
            </a:r>
            <a:r>
              <a:rPr lang="en-US" altLang="zh-CN" sz="2200" b="0" dirty="0">
                <a:solidFill>
                  <a:srgbClr val="000000"/>
                </a:solidFill>
              </a:rPr>
              <a:t>add </a:t>
            </a:r>
            <a:r>
              <a:rPr lang="zh-CN" altLang="en-US" sz="2200" b="0" dirty="0">
                <a:solidFill>
                  <a:srgbClr val="000000"/>
                </a:solidFill>
              </a:rPr>
              <a:t>的定义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编译 </a:t>
            </a:r>
            <a:r>
              <a:rPr lang="en-US" altLang="zh-CN" sz="2200" b="0" dirty="0" err="1">
                <a:solidFill>
                  <a:srgbClr val="000000"/>
                </a:solidFill>
              </a:rPr>
              <a:t>test.c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-c test .c → test .o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test .o </a:t>
            </a:r>
            <a:r>
              <a:rPr lang="zh-CN" altLang="en-US" sz="2200" b="0" dirty="0">
                <a:solidFill>
                  <a:srgbClr val="000000"/>
                </a:solidFill>
              </a:rPr>
              <a:t>也包含 </a:t>
            </a:r>
            <a:r>
              <a:rPr lang="en-US" altLang="zh-CN" sz="2200" b="0" dirty="0">
                <a:solidFill>
                  <a:srgbClr val="000000"/>
                </a:solidFill>
              </a:rPr>
              <a:t>add </a:t>
            </a:r>
            <a:r>
              <a:rPr lang="zh-CN" altLang="en-US" sz="2200" b="0" dirty="0">
                <a:solidFill>
                  <a:srgbClr val="000000"/>
                </a:solidFill>
              </a:rPr>
              <a:t>的定义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链接</a:t>
            </a: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gcc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en-US" altLang="zh-CN" sz="2200" b="0" dirty="0" err="1">
                <a:solidFill>
                  <a:srgbClr val="000000"/>
                </a:solidFill>
              </a:rPr>
              <a:t>main.o</a:t>
            </a:r>
            <a:r>
              <a:rPr lang="en-US" altLang="zh-CN" sz="2200" b="0" dirty="0">
                <a:solidFill>
                  <a:srgbClr val="000000"/>
                </a:solidFill>
              </a:rPr>
              <a:t> test .o -o app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错误！链接器发现 </a:t>
            </a:r>
            <a:r>
              <a:rPr lang="en-US" altLang="zh-CN" sz="2200" b="0" dirty="0">
                <a:solidFill>
                  <a:srgbClr val="000000"/>
                </a:solidFill>
              </a:rPr>
              <a:t>add </a:t>
            </a:r>
            <a:r>
              <a:rPr lang="zh-CN" altLang="en-US" sz="2200" b="0" dirty="0">
                <a:solidFill>
                  <a:srgbClr val="000000"/>
                </a:solidFill>
              </a:rPr>
              <a:t>被定义了</a:t>
            </a:r>
            <a:r>
              <a:rPr lang="en-US" altLang="zh-CN" sz="2200" b="0" dirty="0">
                <a:solidFill>
                  <a:srgbClr val="000000"/>
                </a:solidFill>
              </a:rPr>
              <a:t>2</a:t>
            </a:r>
            <a:r>
              <a:rPr lang="zh-CN" altLang="en-US" sz="2200" b="0" dirty="0">
                <a:solidFill>
                  <a:srgbClr val="000000"/>
                </a:solidFill>
              </a:rPr>
              <a:t>次   → </a:t>
            </a:r>
            <a:r>
              <a:rPr lang="en-US" altLang="zh-CN" sz="2200" b="0" dirty="0">
                <a:solidFill>
                  <a:srgbClr val="000000"/>
                </a:solidFill>
              </a:rPr>
              <a:t>multiple definition of 'add '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FC4A1-898B-25BE-B7FB-05DF2701CA6A}"/>
              </a:ext>
            </a:extLst>
          </p:cNvPr>
          <p:cNvSpPr txBox="1"/>
          <p:nvPr/>
        </p:nvSpPr>
        <p:spPr>
          <a:xfrm>
            <a:off x="107504" y="2371521"/>
            <a:ext cx="4248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文件结构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 </a:t>
            </a:r>
            <a:r>
              <a:rPr lang="en-US" altLang="zh-CN" sz="2000" b="0" dirty="0" err="1">
                <a:solidFill>
                  <a:srgbClr val="000000"/>
                </a:solidFill>
              </a:rPr>
              <a:t>util.h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int add(int a, int b)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return a + b;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}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 </a:t>
            </a:r>
            <a:r>
              <a:rPr lang="en-US" altLang="zh-CN" sz="2000" b="0" dirty="0" err="1">
                <a:solidFill>
                  <a:srgbClr val="000000"/>
                </a:solidFill>
              </a:rPr>
              <a:t>main.c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util.h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int main()   { return add(1,2); }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 </a:t>
            </a:r>
            <a:r>
              <a:rPr lang="en-US" altLang="zh-CN" sz="2000" b="0" dirty="0" err="1">
                <a:solidFill>
                  <a:srgbClr val="000000"/>
                </a:solidFill>
              </a:rPr>
              <a:t>test.c</a:t>
            </a:r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"</a:t>
            </a:r>
            <a:r>
              <a:rPr lang="en-US" altLang="zh-CN" sz="2000" b="0" dirty="0" err="1">
                <a:solidFill>
                  <a:srgbClr val="000000"/>
                </a:solidFill>
              </a:rPr>
              <a:t>util.h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void test ()   { add(3,4); }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1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模块合理命名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避免不通模块的函数名冲突（</a:t>
            </a:r>
            <a:r>
              <a:rPr lang="en-US" altLang="zh-CN" dirty="0"/>
              <a:t>C</a:t>
            </a:r>
            <a:r>
              <a:rPr lang="zh-CN" altLang="en-US" dirty="0"/>
              <a:t>语言没有命名空间）</a:t>
            </a:r>
            <a:endParaRPr lang="en-US" altLang="zh-CN" dirty="0"/>
          </a:p>
          <a:p>
            <a:r>
              <a:rPr lang="zh-CN" altLang="en-US" dirty="0"/>
              <a:t>同一模块的所有函数用统一前缀（如 </a:t>
            </a:r>
            <a:r>
              <a:rPr lang="en-US" altLang="zh-CN" dirty="0" err="1"/>
              <a:t>vec</a:t>
            </a:r>
            <a:r>
              <a:rPr lang="en-US" altLang="zh-CN" dirty="0"/>
              <a:t>_*</a:t>
            </a:r>
            <a:r>
              <a:rPr lang="zh-CN" altLang="en-US" dirty="0"/>
              <a:t>、 </a:t>
            </a:r>
            <a:r>
              <a:rPr lang="en-US" altLang="zh-CN" dirty="0"/>
              <a:t>logger_*</a:t>
            </a:r>
            <a:r>
              <a:rPr lang="zh-CN" altLang="en-US" dirty="0"/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96AE892-012B-2DE0-A3A3-F8AA3CF9D9D7}"/>
              </a:ext>
            </a:extLst>
          </p:cNvPr>
          <p:cNvSpPr txBox="1"/>
          <p:nvPr/>
        </p:nvSpPr>
        <p:spPr>
          <a:xfrm>
            <a:off x="2915816" y="3573016"/>
            <a:ext cx="29392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895" algn="l" rtl="0" eaLnBrk="0">
              <a:spcBef>
                <a:spcPts val="1"/>
              </a:spcBef>
              <a:tabLst/>
            </a:pPr>
            <a:r>
              <a:rPr lang="zh-CN" altLang="en-US" sz="2000" b="0" kern="0" spc="-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例：</a:t>
            </a:r>
            <a:r>
              <a:rPr lang="zh-CN" altLang="en-US" sz="2000" b="0" kern="0" spc="-17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endParaRPr lang="en-US" altLang="zh-CN" sz="2000" b="0" kern="0" spc="-17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48895" algn="l" rtl="0" eaLnBrk="0">
              <a:spcBef>
                <a:spcPts val="1"/>
              </a:spcBef>
              <a:tabLst/>
            </a:pPr>
            <a:r>
              <a:rPr lang="en-US" altLang="zh-CN" sz="2000" b="0" kern="0" spc="-1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	</a:t>
            </a:r>
            <a:r>
              <a:rPr lang="en-US" altLang="zh-CN" sz="2000" b="0" kern="0" spc="-1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vec_create</a:t>
            </a:r>
            <a:r>
              <a:rPr lang="en-US" altLang="zh-CN" sz="2000" b="0" kern="0" spc="-1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()</a:t>
            </a:r>
            <a:endParaRPr lang="en-US" altLang="zh-CN" sz="2000" b="0" kern="0" spc="-10" dirty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8895" algn="l" rtl="0" eaLnBrk="0">
              <a:spcBef>
                <a:spcPts val="1"/>
              </a:spcBef>
              <a:tabLst/>
            </a:pPr>
            <a:r>
              <a:rPr lang="en-US" altLang="zh-CN" sz="2000" b="0" kern="0" spc="-1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	</a:t>
            </a:r>
            <a:r>
              <a:rPr lang="en-US" altLang="zh-CN" sz="2000" b="0" kern="0" spc="-1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vec_push</a:t>
            </a:r>
            <a:r>
              <a:rPr lang="en-US" altLang="zh-CN" sz="2000" b="0" kern="0" spc="-1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()</a:t>
            </a:r>
            <a:endParaRPr lang="en-US" altLang="zh-CN" sz="2000" b="0" kern="0" spc="130" dirty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8895" algn="l" rtl="0" eaLnBrk="0">
              <a:spcBef>
                <a:spcPts val="1"/>
              </a:spcBef>
              <a:tabLst/>
            </a:pPr>
            <a:r>
              <a:rPr lang="en-US" altLang="zh-CN" sz="2000" b="0" kern="0" spc="-1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	</a:t>
            </a:r>
            <a:r>
              <a:rPr lang="en-US" altLang="zh-CN" sz="2000" b="0" kern="0" spc="-1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vec_size</a:t>
            </a:r>
            <a:r>
              <a:rPr lang="en-US" altLang="zh-CN" sz="2000" b="0" kern="0" spc="-1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()</a:t>
            </a:r>
            <a:endParaRPr lang="en-US" altLang="zh-CN" sz="2000" b="0" dirty="0">
              <a:latin typeface="Courier New"/>
              <a:ea typeface="Courier New"/>
              <a:cs typeface="Courier New"/>
            </a:endParaRPr>
          </a:p>
          <a:p>
            <a:pPr marL="48895" algn="l" rtl="0" eaLnBrk="0">
              <a:spcBef>
                <a:spcPts val="1"/>
              </a:spcBef>
              <a:tabLst/>
            </a:pPr>
            <a:endParaRPr lang="en-US" altLang="zh-CN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153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头文件常见警告和错误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Error</a:t>
            </a:r>
            <a:r>
              <a:rPr lang="zh-CN" altLang="en-US" dirty="0"/>
              <a:t>：编译</a:t>
            </a:r>
            <a:r>
              <a:rPr lang="en-US" altLang="zh-CN" dirty="0"/>
              <a:t>/</a:t>
            </a:r>
            <a:r>
              <a:rPr lang="zh-CN" altLang="en-US" dirty="0"/>
              <a:t>链接失败，无法生成可执行文件</a:t>
            </a:r>
            <a:endParaRPr lang="en-US" altLang="zh-CN" dirty="0"/>
          </a:p>
          <a:p>
            <a:r>
              <a:rPr lang="en-US" altLang="zh-CN" dirty="0"/>
              <a:t>Warning</a:t>
            </a:r>
            <a:r>
              <a:rPr lang="zh-CN" altLang="en-US" dirty="0"/>
              <a:t>：可能有问题，但仍能编译成功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BE86A36-C667-6BB5-DBA4-BCE5438B1615}"/>
              </a:ext>
            </a:extLst>
          </p:cNvPr>
          <p:cNvSpPr txBox="1"/>
          <p:nvPr/>
        </p:nvSpPr>
        <p:spPr>
          <a:xfrm>
            <a:off x="4706212" y="2770525"/>
            <a:ext cx="44157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Warning</a:t>
            </a:r>
            <a:r>
              <a:rPr lang="zh-CN" altLang="en-US" sz="2200" b="0" dirty="0">
                <a:solidFill>
                  <a:srgbClr val="000000"/>
                </a:solidFill>
              </a:rPr>
              <a:t>（警告）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</a:t>
            </a:r>
            <a:r>
              <a:rPr lang="en-US" altLang="zh-CN" sz="2200" b="0" dirty="0">
                <a:solidFill>
                  <a:srgbClr val="000000"/>
                </a:solidFill>
              </a:rPr>
              <a:t>unused variable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     </a:t>
            </a:r>
            <a:r>
              <a:rPr lang="zh-CN" altLang="en-US" sz="2200" b="0" dirty="0">
                <a:solidFill>
                  <a:srgbClr val="000000"/>
                </a:solidFill>
              </a:rPr>
              <a:t>阶段：编译期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     结果：可以编译，但提示有未使用的变量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</a:t>
            </a:r>
            <a:r>
              <a:rPr lang="en-US" altLang="zh-CN" sz="2200" b="0" dirty="0">
                <a:solidFill>
                  <a:srgbClr val="000000"/>
                </a:solidFill>
              </a:rPr>
              <a:t>format specifies type 'int' but the argument has type 'long’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     阶段：编译期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     结果：可以编译，但提示有类型不匹配的变量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077644-4A50-66BD-C0A9-1AD7C58862C3}"/>
              </a:ext>
            </a:extLst>
          </p:cNvPr>
          <p:cNvSpPr txBox="1"/>
          <p:nvPr/>
        </p:nvSpPr>
        <p:spPr>
          <a:xfrm>
            <a:off x="157470" y="2770525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Error </a:t>
            </a:r>
            <a:r>
              <a:rPr lang="zh-CN" altLang="en-US" sz="2200" b="0" dirty="0">
                <a:solidFill>
                  <a:srgbClr val="000000"/>
                </a:solidFill>
              </a:rPr>
              <a:t>（编译</a:t>
            </a:r>
            <a:r>
              <a:rPr lang="en-US" altLang="zh-CN" sz="2200" b="0" dirty="0">
                <a:solidFill>
                  <a:srgbClr val="000000"/>
                </a:solidFill>
              </a:rPr>
              <a:t>/</a:t>
            </a:r>
            <a:r>
              <a:rPr lang="zh-CN" altLang="en-US" sz="2200" b="0" dirty="0">
                <a:solidFill>
                  <a:srgbClr val="000000"/>
                </a:solidFill>
              </a:rPr>
              <a:t>链接期错误）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</a:t>
            </a:r>
            <a:r>
              <a:rPr lang="en-US" altLang="zh-CN" sz="2200" b="0" dirty="0">
                <a:solidFill>
                  <a:srgbClr val="000000"/>
                </a:solidFill>
              </a:rPr>
              <a:t>multiple definition of ...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     </a:t>
            </a:r>
            <a:r>
              <a:rPr lang="zh-CN" altLang="en-US" sz="2200" b="0" dirty="0">
                <a:solidFill>
                  <a:srgbClr val="000000"/>
                </a:solidFill>
              </a:rPr>
              <a:t>阶段：链接期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     结果：无法生成可执行文件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</a:t>
            </a:r>
            <a:r>
              <a:rPr lang="en-US" altLang="zh-CN" sz="2200" b="0" dirty="0">
                <a:solidFill>
                  <a:srgbClr val="000000"/>
                </a:solidFill>
              </a:rPr>
              <a:t>undefined reference to ...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     </a:t>
            </a:r>
            <a:r>
              <a:rPr lang="zh-CN" altLang="en-US" sz="2200" b="0" dirty="0">
                <a:solidFill>
                  <a:srgbClr val="000000"/>
                </a:solidFill>
              </a:rPr>
              <a:t>阶段：链接期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     结果：找不到某个符号的具体定义，无法生成可执行文件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</a:t>
            </a:r>
            <a:r>
              <a:rPr lang="en-US" altLang="zh-CN" sz="2200" b="0" dirty="0">
                <a:solidFill>
                  <a:srgbClr val="000000"/>
                </a:solidFill>
              </a:rPr>
              <a:t>unknown type name 'X’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     </a:t>
            </a:r>
            <a:r>
              <a:rPr lang="zh-CN" altLang="en-US" sz="2200" b="0" dirty="0">
                <a:solidFill>
                  <a:srgbClr val="000000"/>
                </a:solidFill>
              </a:rPr>
              <a:t>阶段：编译期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     结果：从未见过 </a:t>
            </a:r>
            <a:r>
              <a:rPr lang="en-US" altLang="zh-CN" sz="2200" b="0" dirty="0">
                <a:solidFill>
                  <a:srgbClr val="000000"/>
                </a:solidFill>
              </a:rPr>
              <a:t>X </a:t>
            </a:r>
            <a:r>
              <a:rPr lang="zh-CN" altLang="en-US" sz="2200" b="0" dirty="0">
                <a:solidFill>
                  <a:srgbClr val="000000"/>
                </a:solidFill>
              </a:rPr>
              <a:t>的定义或声明，无法生成</a:t>
            </a:r>
            <a:r>
              <a:rPr lang="en-US" altLang="zh-CN" sz="2200" b="0" dirty="0">
                <a:solidFill>
                  <a:srgbClr val="000000"/>
                </a:solidFill>
              </a:rPr>
              <a:t>.o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87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头文件常见警告和错误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D9F91D-8ACE-44D4-E982-E519FABEA2E8}"/>
              </a:ext>
            </a:extLst>
          </p:cNvPr>
          <p:cNvSpPr txBox="1"/>
          <p:nvPr/>
        </p:nvSpPr>
        <p:spPr>
          <a:xfrm>
            <a:off x="271470" y="1772816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0" dirty="0">
                <a:solidFill>
                  <a:srgbClr val="000000"/>
                </a:solidFill>
              </a:rPr>
              <a:t>multiple definition of ...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同名定义出现在多个翻译单元</a:t>
            </a:r>
          </a:p>
          <a:p>
            <a:r>
              <a:rPr lang="zh-CN" altLang="en-US" sz="2200" dirty="0">
                <a:solidFill>
                  <a:srgbClr val="000000"/>
                </a:solidFill>
              </a:rPr>
              <a:t>常见原因</a:t>
            </a:r>
            <a:r>
              <a:rPr lang="zh-CN" altLang="en-US" sz="2200" b="0" dirty="0">
                <a:solidFill>
                  <a:srgbClr val="000000"/>
                </a:solidFill>
              </a:rPr>
              <a:t>：在 </a:t>
            </a:r>
            <a:r>
              <a:rPr lang="en-US" altLang="zh-CN" sz="2200" b="0" dirty="0">
                <a:solidFill>
                  <a:srgbClr val="000000"/>
                </a:solidFill>
              </a:rPr>
              <a:t>.h </a:t>
            </a:r>
            <a:r>
              <a:rPr lang="zh-CN" altLang="en-US" sz="2200" b="0" dirty="0">
                <a:solidFill>
                  <a:srgbClr val="000000"/>
                </a:solidFill>
              </a:rPr>
              <a:t>写了变量</a:t>
            </a:r>
            <a:r>
              <a:rPr lang="en-US" altLang="zh-CN" sz="2200" b="0" dirty="0">
                <a:solidFill>
                  <a:srgbClr val="000000"/>
                </a:solidFill>
              </a:rPr>
              <a:t>/</a:t>
            </a:r>
            <a:r>
              <a:rPr lang="zh-CN" altLang="en-US" sz="2200" b="0" dirty="0">
                <a:solidFill>
                  <a:srgbClr val="000000"/>
                </a:solidFill>
              </a:rPr>
              <a:t>函数定义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zh-CN" altLang="en-US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undefined reference to ...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声明存在但实现没参与链接</a:t>
            </a:r>
          </a:p>
          <a:p>
            <a:r>
              <a:rPr lang="zh-CN" altLang="en-US" sz="2200" dirty="0">
                <a:solidFill>
                  <a:srgbClr val="000000"/>
                </a:solidFill>
              </a:rPr>
              <a:t>常见原因</a:t>
            </a:r>
            <a:r>
              <a:rPr lang="zh-CN" altLang="en-US" sz="2200" b="0" dirty="0">
                <a:solidFill>
                  <a:srgbClr val="000000"/>
                </a:solidFill>
              </a:rPr>
              <a:t>：漏编译某个 </a:t>
            </a:r>
            <a:r>
              <a:rPr lang="en-US" altLang="zh-CN" sz="2200" b="0" dirty="0">
                <a:solidFill>
                  <a:srgbClr val="000000"/>
                </a:solidFill>
              </a:rPr>
              <a:t>.c / </a:t>
            </a:r>
            <a:r>
              <a:rPr lang="zh-CN" altLang="en-US" sz="2200" b="0" dirty="0">
                <a:solidFill>
                  <a:srgbClr val="000000"/>
                </a:solidFill>
              </a:rPr>
              <a:t>库链接顺序不对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zh-CN" altLang="en-US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include</a:t>
            </a:r>
            <a:r>
              <a:rPr lang="zh-CN" altLang="en-US" sz="2200" b="0" dirty="0">
                <a:solidFill>
                  <a:srgbClr val="000000"/>
                </a:solidFill>
              </a:rPr>
              <a:t>循环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A </a:t>
            </a:r>
            <a:r>
              <a:rPr lang="zh-CN" altLang="en-US" sz="2200" b="0" dirty="0">
                <a:solidFill>
                  <a:srgbClr val="000000"/>
                </a:solidFill>
              </a:rPr>
              <a:t>包含 </a:t>
            </a:r>
            <a:r>
              <a:rPr lang="en-US" altLang="zh-CN" sz="2200" b="0" dirty="0">
                <a:solidFill>
                  <a:srgbClr val="000000"/>
                </a:solidFill>
              </a:rPr>
              <a:t>B </a:t>
            </a:r>
            <a:r>
              <a:rPr lang="zh-CN" altLang="en-US" sz="2200" b="0" dirty="0">
                <a:solidFill>
                  <a:srgbClr val="000000"/>
                </a:solidFill>
              </a:rPr>
              <a:t>， </a:t>
            </a:r>
            <a:r>
              <a:rPr lang="en-US" altLang="zh-CN" sz="2200" b="0" dirty="0">
                <a:solidFill>
                  <a:srgbClr val="000000"/>
                </a:solidFill>
              </a:rPr>
              <a:t>B </a:t>
            </a:r>
            <a:r>
              <a:rPr lang="zh-CN" altLang="en-US" sz="2200" b="0" dirty="0">
                <a:solidFill>
                  <a:srgbClr val="000000"/>
                </a:solidFill>
              </a:rPr>
              <a:t>又包含 </a:t>
            </a:r>
            <a:r>
              <a:rPr lang="en-US" altLang="zh-CN" sz="2200" b="0" dirty="0">
                <a:solidFill>
                  <a:srgbClr val="000000"/>
                </a:solidFill>
              </a:rPr>
              <a:t>A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解决方法：用前向声明 </a:t>
            </a:r>
            <a:r>
              <a:rPr lang="en-US" altLang="zh-CN" sz="2200" b="0" dirty="0">
                <a:solidFill>
                  <a:srgbClr val="000000"/>
                </a:solidFill>
              </a:rPr>
              <a:t>/ </a:t>
            </a:r>
            <a:r>
              <a:rPr lang="zh-CN" altLang="en-US" sz="2200" b="0" dirty="0">
                <a:solidFill>
                  <a:srgbClr val="000000"/>
                </a:solidFill>
              </a:rPr>
              <a:t>抽公共层</a:t>
            </a:r>
          </a:p>
        </p:txBody>
      </p:sp>
    </p:spTree>
    <p:extLst>
      <p:ext uri="{BB962C8B-B14F-4D97-AF65-F5344CB8AC3E}">
        <p14:creationId xmlns:p14="http://schemas.microsoft.com/office/powerpoint/2010/main" val="2326199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头文件常见警告和错误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C0A06FB-E8F6-265D-7DA6-C8AD3617BB4C}"/>
              </a:ext>
            </a:extLst>
          </p:cNvPr>
          <p:cNvSpPr txBox="1"/>
          <p:nvPr/>
        </p:nvSpPr>
        <p:spPr>
          <a:xfrm>
            <a:off x="4723115" y="1916832"/>
            <a:ext cx="44157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编译：每个 </a:t>
            </a:r>
            <a:r>
              <a:rPr lang="en-US" altLang="zh-CN" sz="2200" b="0" dirty="0">
                <a:solidFill>
                  <a:srgbClr val="000000"/>
                </a:solidFill>
              </a:rPr>
              <a:t>.c </a:t>
            </a:r>
            <a:r>
              <a:rPr lang="zh-CN" altLang="en-US" sz="2200" b="0" dirty="0">
                <a:solidFill>
                  <a:srgbClr val="000000"/>
                </a:solidFill>
              </a:rPr>
              <a:t>都是独立翻译单元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每个 </a:t>
            </a:r>
            <a:r>
              <a:rPr lang="en-US" altLang="zh-CN" sz="2200" b="0" dirty="0">
                <a:solidFill>
                  <a:srgbClr val="000000"/>
                </a:solidFill>
              </a:rPr>
              <a:t>.c </a:t>
            </a:r>
            <a:r>
              <a:rPr lang="zh-CN" altLang="en-US" sz="2200" b="0" dirty="0">
                <a:solidFill>
                  <a:srgbClr val="000000"/>
                </a:solidFill>
              </a:rPr>
              <a:t>单独编译成 </a:t>
            </a:r>
            <a:r>
              <a:rPr lang="en-US" altLang="zh-CN" sz="2200" b="0" dirty="0">
                <a:solidFill>
                  <a:srgbClr val="000000"/>
                </a:solidFill>
              </a:rPr>
              <a:t>.o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▶  </a:t>
            </a:r>
            <a:r>
              <a:rPr lang="zh-CN" altLang="en-US" sz="2200" b="0" dirty="0">
                <a:solidFill>
                  <a:srgbClr val="000000"/>
                </a:solidFill>
              </a:rPr>
              <a:t>如果头文件里放了“定义”，每个 </a:t>
            </a:r>
            <a:r>
              <a:rPr lang="en-US" altLang="zh-CN" sz="2200" b="0" dirty="0">
                <a:solidFill>
                  <a:srgbClr val="000000"/>
                </a:solidFill>
              </a:rPr>
              <a:t>.o </a:t>
            </a:r>
            <a:r>
              <a:rPr lang="zh-CN" altLang="en-US" sz="2200" b="0" dirty="0">
                <a:solidFill>
                  <a:srgbClr val="000000"/>
                </a:solidFill>
              </a:rPr>
              <a:t>都会各自带一份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链接时就会出现 </a:t>
            </a:r>
            <a:r>
              <a:rPr lang="en-US" altLang="zh-CN" sz="2200" b="0" dirty="0">
                <a:solidFill>
                  <a:srgbClr val="000000"/>
                </a:solidFill>
              </a:rPr>
              <a:t>multiple definition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A38E5E-EDCA-FFCE-754B-6914C236F891}"/>
              </a:ext>
            </a:extLst>
          </p:cNvPr>
          <p:cNvSpPr txBox="1"/>
          <p:nvPr/>
        </p:nvSpPr>
        <p:spPr>
          <a:xfrm>
            <a:off x="174373" y="1916832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预处理： </a:t>
            </a:r>
            <a:r>
              <a:rPr lang="en-US" altLang="zh-CN" sz="2200" b="0" dirty="0">
                <a:solidFill>
                  <a:srgbClr val="000000"/>
                </a:solidFill>
              </a:rPr>
              <a:t>#include </a:t>
            </a:r>
            <a:r>
              <a:rPr lang="zh-CN" altLang="en-US" sz="2200" b="0" dirty="0">
                <a:solidFill>
                  <a:srgbClr val="000000"/>
                </a:solidFill>
              </a:rPr>
              <a:t>是文本替换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头文件内容会被“复制粘贴”进每个 </a:t>
            </a:r>
            <a:r>
              <a:rPr lang="en-US" altLang="zh-CN" sz="2200" b="0" dirty="0">
                <a:solidFill>
                  <a:srgbClr val="000000"/>
                </a:solidFill>
              </a:rPr>
              <a:t>.c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▶  </a:t>
            </a:r>
            <a:r>
              <a:rPr lang="zh-CN" altLang="en-US" sz="2200" b="0" dirty="0">
                <a:solidFill>
                  <a:srgbClr val="000000"/>
                </a:solidFill>
              </a:rPr>
              <a:t>所以：循环包含、宏污染、头文件变    “胖”都会产生连锁效应</a:t>
            </a:r>
          </a:p>
        </p:txBody>
      </p:sp>
    </p:spTree>
    <p:extLst>
      <p:ext uri="{BB962C8B-B14F-4D97-AF65-F5344CB8AC3E}">
        <p14:creationId xmlns:p14="http://schemas.microsoft.com/office/powerpoint/2010/main" val="868495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重编译风暴的消除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4509120"/>
            <a:ext cx="8540750" cy="2094111"/>
          </a:xfrm>
        </p:spPr>
        <p:txBody>
          <a:bodyPr/>
          <a:lstStyle/>
          <a:p>
            <a:r>
              <a:rPr lang="en-US" altLang="zh-CN" dirty="0"/>
              <a:t>#include </a:t>
            </a:r>
            <a:r>
              <a:rPr lang="zh-CN" altLang="en-US" dirty="0"/>
              <a:t>是文本替换，会带来传递依赖</a:t>
            </a:r>
          </a:p>
          <a:p>
            <a:r>
              <a:rPr lang="zh-CN" altLang="en-US" dirty="0"/>
              <a:t>头文件越 “胖”，重编译范围越大</a:t>
            </a:r>
          </a:p>
          <a:p>
            <a:r>
              <a:rPr lang="zh-CN" altLang="en-US" dirty="0"/>
              <a:t>头文件规范（前向声明</a:t>
            </a:r>
            <a:r>
              <a:rPr lang="en-US" altLang="zh-CN" dirty="0"/>
              <a:t>/</a:t>
            </a:r>
            <a:r>
              <a:rPr lang="zh-CN" altLang="en-US" dirty="0"/>
              <a:t>最小包含）能显著减少耦合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570CAD-293B-AE93-E33B-DD6DC644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6" y="1556792"/>
            <a:ext cx="8902487" cy="22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2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重编译风暴的消除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场景</a:t>
            </a:r>
            <a:r>
              <a:rPr lang="zh-CN" altLang="en-US" sz="2400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：修改了</a:t>
            </a:r>
            <a:r>
              <a:rPr lang="zh-CN" altLang="en-US" sz="2400" kern="0" spc="22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lang="en-US" altLang="zh-CN" sz="2400" kern="0" spc="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config</a:t>
            </a:r>
            <a:r>
              <a:rPr lang="en-US" altLang="zh-CN" sz="2400" kern="0" spc="10" dirty="0" err="1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.h</a:t>
            </a:r>
            <a:endParaRPr lang="en-US" altLang="zh-CN" sz="2400" dirty="0">
              <a:latin typeface="Courier New"/>
              <a:ea typeface="Courier New"/>
              <a:cs typeface="Courier New"/>
            </a:endParaRP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6B22B3-681B-04CB-E539-A4B6C74144DD}"/>
              </a:ext>
            </a:extLst>
          </p:cNvPr>
          <p:cNvSpPr txBox="1"/>
          <p:nvPr/>
        </p:nvSpPr>
        <p:spPr>
          <a:xfrm>
            <a:off x="4656246" y="2060848"/>
            <a:ext cx="4415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重编译过程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修改  </a:t>
            </a:r>
            <a:r>
              <a:rPr lang="en-US" altLang="zh-CN" sz="2200" b="0" dirty="0" err="1">
                <a:solidFill>
                  <a:srgbClr val="000000"/>
                </a:solidFill>
              </a:rPr>
              <a:t>config.h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后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1. </a:t>
            </a:r>
            <a:r>
              <a:rPr lang="en-US" altLang="zh-CN" sz="2200" b="0" dirty="0" err="1">
                <a:solidFill>
                  <a:srgbClr val="000000"/>
                </a:solidFill>
              </a:rPr>
              <a:t>config.h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时间戳更新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2. </a:t>
            </a:r>
            <a:r>
              <a:rPr lang="en-US" altLang="zh-CN" sz="2200" b="0" dirty="0" err="1">
                <a:solidFill>
                  <a:srgbClr val="000000"/>
                </a:solidFill>
              </a:rPr>
              <a:t>core.h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依赖  </a:t>
            </a:r>
            <a:r>
              <a:rPr lang="en-US" altLang="zh-CN" sz="2200" b="0" dirty="0" err="1">
                <a:solidFill>
                  <a:srgbClr val="000000"/>
                </a:solidFill>
              </a:rPr>
              <a:t>config.h</a:t>
            </a:r>
            <a:r>
              <a:rPr lang="en-US" altLang="zh-CN" sz="2200" b="0" dirty="0">
                <a:solidFill>
                  <a:srgbClr val="000000"/>
                </a:solidFill>
              </a:rPr>
              <a:t> → </a:t>
            </a:r>
            <a:r>
              <a:rPr lang="zh-CN" altLang="en-US" sz="2200" b="0" dirty="0">
                <a:solidFill>
                  <a:srgbClr val="000000"/>
                </a:solidFill>
              </a:rPr>
              <a:t>重编译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3. </a:t>
            </a:r>
            <a:r>
              <a:rPr lang="en-US" altLang="zh-CN" sz="2200" b="0" dirty="0" err="1">
                <a:solidFill>
                  <a:srgbClr val="000000"/>
                </a:solidFill>
              </a:rPr>
              <a:t>api.h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依赖  </a:t>
            </a:r>
            <a:r>
              <a:rPr lang="en-US" altLang="zh-CN" sz="2200" b="0" dirty="0" err="1">
                <a:solidFill>
                  <a:srgbClr val="000000"/>
                </a:solidFill>
              </a:rPr>
              <a:t>core.h</a:t>
            </a:r>
            <a:r>
              <a:rPr lang="en-US" altLang="zh-CN" sz="2200" b="0" dirty="0">
                <a:solidFill>
                  <a:srgbClr val="000000"/>
                </a:solidFill>
              </a:rPr>
              <a:t> → </a:t>
            </a:r>
            <a:r>
              <a:rPr lang="zh-CN" altLang="en-US" sz="2200" b="0" dirty="0">
                <a:solidFill>
                  <a:srgbClr val="000000"/>
                </a:solidFill>
              </a:rPr>
              <a:t>重编译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4. </a:t>
            </a:r>
            <a:r>
              <a:rPr lang="en-US" altLang="zh-CN" sz="2200" b="0" dirty="0" err="1">
                <a:solidFill>
                  <a:srgbClr val="000000"/>
                </a:solidFill>
              </a:rPr>
              <a:t>a.c</a:t>
            </a:r>
            <a:r>
              <a:rPr lang="en-US" altLang="zh-CN" sz="2200" b="0" dirty="0">
                <a:solidFill>
                  <a:srgbClr val="000000"/>
                </a:solidFill>
              </a:rPr>
              <a:t>, </a:t>
            </a:r>
            <a:r>
              <a:rPr lang="en-US" altLang="zh-CN" sz="2200" b="0" dirty="0" err="1">
                <a:solidFill>
                  <a:srgbClr val="000000"/>
                </a:solidFill>
              </a:rPr>
              <a:t>b.c</a:t>
            </a:r>
            <a:r>
              <a:rPr lang="en-US" altLang="zh-CN" sz="2200" b="0" dirty="0">
                <a:solidFill>
                  <a:srgbClr val="000000"/>
                </a:solidFill>
              </a:rPr>
              <a:t>, </a:t>
            </a:r>
            <a:r>
              <a:rPr lang="en-US" altLang="zh-CN" sz="2200" b="0" dirty="0" err="1">
                <a:solidFill>
                  <a:srgbClr val="000000"/>
                </a:solidFill>
              </a:rPr>
              <a:t>c.c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依赖</a:t>
            </a:r>
            <a:r>
              <a:rPr lang="en-US" altLang="zh-CN" sz="2200" b="0" dirty="0" err="1">
                <a:solidFill>
                  <a:srgbClr val="000000"/>
                </a:solidFill>
              </a:rPr>
              <a:t>api.h</a:t>
            </a:r>
            <a:r>
              <a:rPr lang="en-US" altLang="zh-CN" sz="2200" b="0" dirty="0">
                <a:solidFill>
                  <a:srgbClr val="000000"/>
                </a:solidFill>
              </a:rPr>
              <a:t> →</a:t>
            </a:r>
            <a:r>
              <a:rPr lang="zh-CN" altLang="en-US" sz="2200" b="0" dirty="0">
                <a:solidFill>
                  <a:srgbClr val="000000"/>
                </a:solidFill>
              </a:rPr>
              <a:t>全部重编译！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结果：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修改 </a:t>
            </a:r>
            <a:r>
              <a:rPr lang="en-US" altLang="zh-CN" sz="2200" b="0" dirty="0">
                <a:solidFill>
                  <a:srgbClr val="000000"/>
                </a:solidFill>
              </a:rPr>
              <a:t>1 </a:t>
            </a:r>
            <a:r>
              <a:rPr lang="zh-CN" altLang="en-US" sz="2200" b="0" dirty="0">
                <a:solidFill>
                  <a:srgbClr val="000000"/>
                </a:solidFill>
              </a:rPr>
              <a:t>个文件（</a:t>
            </a:r>
            <a:r>
              <a:rPr lang="en-US" altLang="zh-CN" sz="2200" b="0" dirty="0" err="1">
                <a:solidFill>
                  <a:srgbClr val="000000"/>
                </a:solidFill>
              </a:rPr>
              <a:t>config.h</a:t>
            </a:r>
            <a:r>
              <a:rPr lang="zh-CN" altLang="en-US" sz="2200" b="0" dirty="0">
                <a:solidFill>
                  <a:srgbClr val="000000"/>
                </a:solidFill>
              </a:rPr>
              <a:t>）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触发 </a:t>
            </a:r>
            <a:r>
              <a:rPr lang="en-US" altLang="zh-CN" sz="2200" b="0" dirty="0">
                <a:solidFill>
                  <a:srgbClr val="000000"/>
                </a:solidFill>
              </a:rPr>
              <a:t>3 </a:t>
            </a:r>
            <a:r>
              <a:rPr lang="zh-CN" altLang="en-US" sz="2200" b="0" dirty="0">
                <a:solidFill>
                  <a:srgbClr val="000000"/>
                </a:solidFill>
              </a:rPr>
              <a:t>个</a:t>
            </a:r>
            <a:r>
              <a:rPr lang="en-US" altLang="zh-CN" sz="2200" b="0" dirty="0">
                <a:solidFill>
                  <a:srgbClr val="000000"/>
                </a:solidFill>
              </a:rPr>
              <a:t>.c </a:t>
            </a:r>
            <a:r>
              <a:rPr lang="zh-CN" altLang="en-US" sz="2200" b="0" dirty="0">
                <a:solidFill>
                  <a:srgbClr val="000000"/>
                </a:solidFill>
              </a:rPr>
              <a:t>文件重编译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这就是 ” 重编译风暴 ”！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FC4A1-898B-25BE-B7FB-05DF2701CA6A}"/>
              </a:ext>
            </a:extLst>
          </p:cNvPr>
          <p:cNvSpPr txBox="1"/>
          <p:nvPr/>
        </p:nvSpPr>
        <p:spPr>
          <a:xfrm>
            <a:off x="107504" y="2060848"/>
            <a:ext cx="4248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依赖链条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文件包含关系</a:t>
            </a: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a.c</a:t>
            </a:r>
            <a:r>
              <a:rPr lang="en-US" altLang="zh-CN" sz="2200" b="0" dirty="0">
                <a:solidFill>
                  <a:srgbClr val="000000"/>
                </a:solidFill>
              </a:rPr>
              <a:t> includes </a:t>
            </a:r>
            <a:r>
              <a:rPr lang="en-US" altLang="zh-CN" sz="2200" b="0" dirty="0" err="1">
                <a:solidFill>
                  <a:srgbClr val="000000"/>
                </a:solidFill>
              </a:rPr>
              <a:t>api.h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api.h</a:t>
            </a:r>
            <a:r>
              <a:rPr lang="en-US" altLang="zh-CN" sz="2200" b="0" dirty="0">
                <a:solidFill>
                  <a:srgbClr val="000000"/>
                </a:solidFill>
              </a:rPr>
              <a:t> includes </a:t>
            </a:r>
            <a:r>
              <a:rPr lang="en-US" altLang="zh-CN" sz="2200" b="0" dirty="0" err="1">
                <a:solidFill>
                  <a:srgbClr val="000000"/>
                </a:solidFill>
              </a:rPr>
              <a:t>core.h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core.h</a:t>
            </a:r>
            <a:r>
              <a:rPr lang="en-US" altLang="zh-CN" sz="2200" b="0" dirty="0">
                <a:solidFill>
                  <a:srgbClr val="000000"/>
                </a:solidFill>
              </a:rPr>
              <a:t> includes </a:t>
            </a:r>
            <a:r>
              <a:rPr lang="en-US" altLang="zh-CN" sz="2200" b="0" dirty="0" err="1">
                <a:solidFill>
                  <a:srgbClr val="000000"/>
                </a:solidFill>
              </a:rPr>
              <a:t>config.h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# </a:t>
            </a:r>
            <a:r>
              <a:rPr lang="zh-CN" altLang="en-US" sz="2200" b="0" dirty="0">
                <a:solidFill>
                  <a:srgbClr val="000000"/>
                </a:solidFill>
              </a:rPr>
              <a:t>传递依赖</a:t>
            </a:r>
          </a:p>
          <a:p>
            <a:r>
              <a:rPr lang="en-US" altLang="zh-CN" sz="2200" b="0" dirty="0" err="1">
                <a:solidFill>
                  <a:srgbClr val="000000"/>
                </a:solidFill>
              </a:rPr>
              <a:t>a.c</a:t>
            </a:r>
            <a:r>
              <a:rPr lang="en-US" altLang="zh-CN" sz="2200" b="0" dirty="0">
                <a:solidFill>
                  <a:srgbClr val="000000"/>
                </a:solidFill>
              </a:rPr>
              <a:t> → </a:t>
            </a:r>
            <a:r>
              <a:rPr lang="en-US" altLang="zh-CN" sz="2200" b="0" dirty="0" err="1">
                <a:solidFill>
                  <a:srgbClr val="000000"/>
                </a:solidFill>
              </a:rPr>
              <a:t>api.h</a:t>
            </a:r>
            <a:r>
              <a:rPr lang="en-US" altLang="zh-CN" sz="2200" b="0" dirty="0">
                <a:solidFill>
                  <a:srgbClr val="000000"/>
                </a:solidFill>
              </a:rPr>
              <a:t> → </a:t>
            </a:r>
            <a:r>
              <a:rPr lang="en-US" altLang="zh-CN" sz="2200" b="0" dirty="0" err="1">
                <a:solidFill>
                  <a:srgbClr val="000000"/>
                </a:solidFill>
              </a:rPr>
              <a:t>core.h</a:t>
            </a:r>
            <a:r>
              <a:rPr lang="en-US" altLang="zh-CN" sz="2200" b="0" dirty="0">
                <a:solidFill>
                  <a:srgbClr val="000000"/>
                </a:solidFill>
              </a:rPr>
              <a:t> → </a:t>
            </a:r>
            <a:r>
              <a:rPr lang="en-US" altLang="zh-CN" sz="2200" b="0" dirty="0" err="1">
                <a:solidFill>
                  <a:srgbClr val="000000"/>
                </a:solidFill>
              </a:rPr>
              <a:t>config.h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解释：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  </a:t>
            </a:r>
            <a:r>
              <a:rPr lang="en-US" altLang="zh-CN" sz="2200" b="0" dirty="0" err="1">
                <a:solidFill>
                  <a:srgbClr val="000000"/>
                </a:solidFill>
              </a:rPr>
              <a:t>a.c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包含 </a:t>
            </a:r>
            <a:r>
              <a:rPr lang="en-US" altLang="zh-CN" sz="2200" b="0" dirty="0" err="1">
                <a:solidFill>
                  <a:srgbClr val="000000"/>
                </a:solidFill>
              </a:rPr>
              <a:t>api.h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▶  </a:t>
            </a:r>
            <a:r>
              <a:rPr lang="en-US" altLang="zh-CN" sz="2200" b="0" dirty="0" err="1">
                <a:solidFill>
                  <a:srgbClr val="000000"/>
                </a:solidFill>
              </a:rPr>
              <a:t>api.h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包含 </a:t>
            </a:r>
            <a:r>
              <a:rPr lang="en-US" altLang="zh-CN" sz="2200" b="0" dirty="0" err="1">
                <a:solidFill>
                  <a:srgbClr val="000000"/>
                </a:solidFill>
              </a:rPr>
              <a:t>core.h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200" b="0" dirty="0">
                <a:solidFill>
                  <a:srgbClr val="000000"/>
                </a:solidFill>
              </a:rPr>
              <a:t>▶  core h </a:t>
            </a:r>
            <a:r>
              <a:rPr lang="zh-CN" altLang="en-US" sz="2200" b="0" dirty="0">
                <a:solidFill>
                  <a:srgbClr val="000000"/>
                </a:solidFill>
              </a:rPr>
              <a:t>包含 </a:t>
            </a:r>
            <a:r>
              <a:rPr lang="en-US" altLang="zh-CN" sz="2200" b="0" dirty="0">
                <a:solidFill>
                  <a:srgbClr val="000000"/>
                </a:solidFill>
              </a:rPr>
              <a:t>config h</a:t>
            </a:r>
          </a:p>
          <a:p>
            <a:r>
              <a:rPr lang="en-US" altLang="zh-CN" sz="2200" b="0" dirty="0">
                <a:solidFill>
                  <a:srgbClr val="000000"/>
                </a:solidFill>
              </a:rPr>
              <a:t>▶  </a:t>
            </a:r>
            <a:r>
              <a:rPr lang="zh-CN" altLang="en-US" sz="2200" b="0" dirty="0">
                <a:solidFill>
                  <a:srgbClr val="000000"/>
                </a:solidFill>
              </a:rPr>
              <a:t>所以 </a:t>
            </a:r>
            <a:r>
              <a:rPr lang="en-US" altLang="zh-CN" sz="2200" b="0" dirty="0" err="1">
                <a:solidFill>
                  <a:srgbClr val="000000"/>
                </a:solidFill>
              </a:rPr>
              <a:t>a.c</a:t>
            </a:r>
            <a:r>
              <a:rPr lang="en-US" altLang="zh-CN" sz="2200" b="0" dirty="0">
                <a:solidFill>
                  <a:srgbClr val="000000"/>
                </a:solidFill>
              </a:rPr>
              <a:t> </a:t>
            </a:r>
            <a:r>
              <a:rPr lang="zh-CN" altLang="en-US" sz="2200" b="0" dirty="0">
                <a:solidFill>
                  <a:srgbClr val="000000"/>
                </a:solidFill>
              </a:rPr>
              <a:t>间接依赖 </a:t>
            </a:r>
            <a:r>
              <a:rPr lang="en-US" altLang="zh-CN" sz="2200" b="0" dirty="0" err="1">
                <a:solidFill>
                  <a:srgbClr val="000000"/>
                </a:solidFill>
              </a:rPr>
              <a:t>config.h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3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99749-E550-0253-166E-42C79BB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重编译风暴的消除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C61D4-F068-D53F-1D0E-C1BFD8E1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3"/>
            <a:ext cx="8540750" cy="720080"/>
          </a:xfrm>
        </p:spPr>
        <p:txBody>
          <a:bodyPr/>
          <a:lstStyle/>
          <a:p>
            <a:r>
              <a:rPr lang="zh-CN" altLang="en-US" sz="2400" b="1" kern="0" spc="1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核心思想： 减少头文件依赖，使用前向声明</a:t>
            </a: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6B22B3-681B-04CB-E539-A4B6C74144DD}"/>
              </a:ext>
            </a:extLst>
          </p:cNvPr>
          <p:cNvSpPr txBox="1"/>
          <p:nvPr/>
        </p:nvSpPr>
        <p:spPr>
          <a:xfrm>
            <a:off x="4656246" y="2060848"/>
            <a:ext cx="44157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好的做法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api.h</a:t>
            </a:r>
            <a:r>
              <a:rPr lang="zh-CN" altLang="en-US" sz="2000" b="0" dirty="0">
                <a:solidFill>
                  <a:srgbClr val="000000"/>
                </a:solidFill>
              </a:rPr>
              <a:t>（最小包含）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&lt;</a:t>
            </a:r>
            <a:r>
              <a:rPr lang="en-US" altLang="zh-CN" sz="2000" b="0" dirty="0" err="1">
                <a:solidFill>
                  <a:srgbClr val="000000"/>
                </a:solidFill>
              </a:rPr>
              <a:t>stddef.h</a:t>
            </a:r>
            <a:r>
              <a:rPr lang="en-US" altLang="zh-CN" sz="2000" b="0" dirty="0">
                <a:solidFill>
                  <a:srgbClr val="000000"/>
                </a:solidFill>
              </a:rPr>
              <a:t>&gt;  // </a:t>
            </a:r>
            <a:r>
              <a:rPr lang="zh-CN" altLang="en-US" sz="2000" b="0" dirty="0">
                <a:solidFill>
                  <a:srgbClr val="000000"/>
                </a:solidFill>
              </a:rPr>
              <a:t>只包含必需的</a:t>
            </a:r>
          </a:p>
          <a:p>
            <a:endParaRPr lang="en-US" altLang="zh-CN" sz="20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zh-CN" altLang="en-US" sz="2000" b="0" dirty="0">
                <a:solidFill>
                  <a:srgbClr val="000000"/>
                </a:solidFill>
              </a:rPr>
              <a:t>前向声明， 不包含头文件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</a:t>
            </a:r>
            <a:r>
              <a:rPr lang="en-US" altLang="zh-CN" sz="2000" b="0" dirty="0" err="1">
                <a:solidFill>
                  <a:srgbClr val="000000"/>
                </a:solidFill>
              </a:rPr>
              <a:t>CoreType</a:t>
            </a:r>
            <a:r>
              <a:rPr lang="en-US" altLang="zh-CN" sz="2000" b="0" dirty="0">
                <a:solidFill>
                  <a:srgbClr val="000000"/>
                </a:solidFill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</a:rPr>
              <a:t>CoreType</a:t>
            </a:r>
            <a:r>
              <a:rPr lang="en-US" altLang="zh-CN" sz="2000" b="0" dirty="0">
                <a:solidFill>
                  <a:srgbClr val="000000"/>
                </a:solidFill>
              </a:rPr>
              <a:t>;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Data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  </a:t>
            </a:r>
            <a:r>
              <a:rPr lang="en-US" altLang="zh-CN" sz="2000" b="0" dirty="0" err="1">
                <a:solidFill>
                  <a:srgbClr val="000000"/>
                </a:solidFill>
              </a:rPr>
              <a:t>CoreType</a:t>
            </a:r>
            <a:r>
              <a:rPr lang="en-US" altLang="zh-CN" sz="2000" b="0" dirty="0">
                <a:solidFill>
                  <a:srgbClr val="000000"/>
                </a:solidFill>
              </a:rPr>
              <a:t>* core;  // </a:t>
            </a:r>
            <a:r>
              <a:rPr lang="zh-CN" altLang="en-US" sz="2000" b="0" dirty="0">
                <a:solidFill>
                  <a:srgbClr val="000000"/>
                </a:solidFill>
              </a:rPr>
              <a:t>只用指针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} Data;</a:t>
            </a: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好处：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▶只包含 </a:t>
            </a:r>
            <a:r>
              <a:rPr lang="en-US" altLang="zh-CN" sz="2200" b="0" dirty="0">
                <a:solidFill>
                  <a:srgbClr val="000000"/>
                </a:solidFill>
              </a:rPr>
              <a:t>1 </a:t>
            </a:r>
            <a:r>
              <a:rPr lang="zh-CN" altLang="en-US" sz="2200" b="0" dirty="0">
                <a:solidFill>
                  <a:srgbClr val="000000"/>
                </a:solidFill>
              </a:rPr>
              <a:t>个标准库头文件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FC4A1-898B-25BE-B7FB-05DF2701CA6A}"/>
              </a:ext>
            </a:extLst>
          </p:cNvPr>
          <p:cNvSpPr txBox="1"/>
          <p:nvPr/>
        </p:nvSpPr>
        <p:spPr>
          <a:xfrm>
            <a:off x="107504" y="2060848"/>
            <a:ext cx="42484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solidFill>
                  <a:srgbClr val="000000"/>
                </a:solidFill>
              </a:rPr>
              <a:t>不好的做法</a:t>
            </a:r>
            <a:endParaRPr lang="en-US" altLang="zh-CN" sz="2200" b="0" dirty="0">
              <a:solidFill>
                <a:srgbClr val="000000"/>
              </a:solidFill>
            </a:endParaRP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en-US" altLang="zh-CN" sz="2000" b="0" dirty="0">
                <a:solidFill>
                  <a:srgbClr val="000000"/>
                </a:solidFill>
              </a:rPr>
              <a:t>// </a:t>
            </a:r>
            <a:r>
              <a:rPr lang="en-US" altLang="zh-CN" sz="2000" b="0" dirty="0" err="1">
                <a:solidFill>
                  <a:srgbClr val="000000"/>
                </a:solidFill>
              </a:rPr>
              <a:t>api.h</a:t>
            </a:r>
            <a:r>
              <a:rPr lang="zh-CN" altLang="en-US" sz="2000" b="0" dirty="0">
                <a:solidFill>
                  <a:srgbClr val="000000"/>
                </a:solidFill>
              </a:rPr>
              <a:t>（暴露太多）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 "</a:t>
            </a:r>
            <a:r>
              <a:rPr lang="en-US" altLang="zh-CN" sz="2000" b="0" dirty="0" err="1">
                <a:solidFill>
                  <a:srgbClr val="000000"/>
                </a:solidFill>
              </a:rPr>
              <a:t>core.h</a:t>
            </a:r>
            <a:r>
              <a:rPr lang="en-US" altLang="zh-CN" sz="2000" b="0" dirty="0">
                <a:solidFill>
                  <a:srgbClr val="000000"/>
                </a:solidFill>
              </a:rPr>
              <a:t>"  // </a:t>
            </a:r>
            <a:r>
              <a:rPr lang="zh-CN" altLang="en-US" sz="2000" b="0" dirty="0">
                <a:solidFill>
                  <a:srgbClr val="000000"/>
                </a:solidFill>
              </a:rPr>
              <a:t>完整包含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 "</a:t>
            </a:r>
            <a:r>
              <a:rPr lang="en-US" altLang="zh-CN" sz="2000" b="0" dirty="0" err="1">
                <a:solidFill>
                  <a:srgbClr val="000000"/>
                </a:solidFill>
              </a:rPr>
              <a:t>config.h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 "</a:t>
            </a:r>
            <a:r>
              <a:rPr lang="en-US" altLang="zh-CN" sz="2000" b="0" dirty="0" err="1">
                <a:solidFill>
                  <a:srgbClr val="000000"/>
                </a:solidFill>
              </a:rPr>
              <a:t>logger.h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#include  "</a:t>
            </a:r>
            <a:r>
              <a:rPr lang="en-US" altLang="zh-CN" sz="2000" b="0" dirty="0" err="1">
                <a:solidFill>
                  <a:srgbClr val="000000"/>
                </a:solidFill>
              </a:rPr>
              <a:t>utils.h</a:t>
            </a:r>
            <a:r>
              <a:rPr lang="en-US" altLang="zh-CN" sz="2000" b="0" dirty="0">
                <a:solidFill>
                  <a:srgbClr val="000000"/>
                </a:solidFill>
              </a:rPr>
              <a:t>"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typedef struct Data {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   </a:t>
            </a:r>
            <a:r>
              <a:rPr lang="en-US" altLang="zh-CN" sz="2000" b="0" dirty="0" err="1">
                <a:solidFill>
                  <a:srgbClr val="000000"/>
                </a:solidFill>
              </a:rPr>
              <a:t>CoreType</a:t>
            </a:r>
            <a:r>
              <a:rPr lang="en-US" altLang="zh-CN" sz="2000" b="0" dirty="0">
                <a:solidFill>
                  <a:srgbClr val="000000"/>
                </a:solidFill>
              </a:rPr>
              <a:t> core;  // </a:t>
            </a:r>
            <a:r>
              <a:rPr lang="zh-CN" altLang="en-US" sz="2000" b="0" dirty="0">
                <a:solidFill>
                  <a:srgbClr val="000000"/>
                </a:solidFill>
              </a:rPr>
              <a:t>需要完整定义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} Data;</a:t>
            </a:r>
          </a:p>
          <a:p>
            <a:endParaRPr lang="en-US" altLang="zh-CN" sz="2200" b="0" dirty="0">
              <a:solidFill>
                <a:srgbClr val="000000"/>
              </a:solidFill>
            </a:endParaRPr>
          </a:p>
          <a:p>
            <a:r>
              <a:rPr lang="zh-CN" altLang="en-US" sz="2200" b="0" dirty="0">
                <a:solidFill>
                  <a:srgbClr val="000000"/>
                </a:solidFill>
              </a:rPr>
              <a:t>问题：</a:t>
            </a:r>
          </a:p>
          <a:p>
            <a:r>
              <a:rPr lang="zh-CN" altLang="en-US" sz="2200" b="0" dirty="0">
                <a:solidFill>
                  <a:srgbClr val="000000"/>
                </a:solidFill>
              </a:rPr>
              <a:t>▶包含了 </a:t>
            </a:r>
            <a:r>
              <a:rPr lang="en-US" altLang="zh-CN" sz="2200" b="0" dirty="0">
                <a:solidFill>
                  <a:srgbClr val="000000"/>
                </a:solidFill>
              </a:rPr>
              <a:t>4 </a:t>
            </a:r>
            <a:r>
              <a:rPr lang="zh-CN" altLang="en-US" sz="2200" b="0" dirty="0">
                <a:solidFill>
                  <a:srgbClr val="000000"/>
                </a:solidFill>
              </a:rPr>
              <a:t>个头文件</a:t>
            </a:r>
          </a:p>
          <a:p>
            <a:endParaRPr lang="zh-CN" altLang="en-US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61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749C9-8866-C7FE-A13A-AE4AC514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94F11-DC97-97BA-2E06-14FA2058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模块化编程概念与原则</a:t>
            </a:r>
            <a:endParaRPr lang="en-US" altLang="zh-CN" dirty="0"/>
          </a:p>
          <a:p>
            <a:r>
              <a:rPr lang="zh-CN" altLang="en-US" dirty="0"/>
              <a:t>头文件设计与使用规范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多文件编译与链接</a:t>
            </a:r>
          </a:p>
        </p:txBody>
      </p:sp>
    </p:spTree>
    <p:extLst>
      <p:ext uri="{BB962C8B-B14F-4D97-AF65-F5344CB8AC3E}">
        <p14:creationId xmlns:p14="http://schemas.microsoft.com/office/powerpoint/2010/main" val="555358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>
            <a:extLst>
              <a:ext uri="{FF2B5EF4-FFF2-40B4-BE49-F238E27FC236}">
                <a16:creationId xmlns:a16="http://schemas.microsoft.com/office/drawing/2014/main" id="{A5B652C9-8395-2D62-57A5-9E30F1D7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什么是</a:t>
            </a:r>
            <a:r>
              <a:rPr lang="en-US" altLang="zh-CN"/>
              <a:t>makefile</a:t>
            </a:r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EFDFD5EB-6FE0-8AF6-DCC5-169F7B58A7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>
                <a:latin typeface="Comic Sans MS" panose="030F0702030302020204" pitchFamily="66" charset="0"/>
              </a:rPr>
              <a:t>Small programs                  single file</a:t>
            </a:r>
          </a:p>
          <a:p>
            <a:endParaRPr lang="en-US" altLang="zh-CN" b="0" dirty="0"/>
          </a:p>
          <a:p>
            <a:r>
              <a:rPr lang="zh-CN" altLang="en-US" b="0" dirty="0"/>
              <a:t>项目规模不断增大</a:t>
            </a:r>
            <a:endParaRPr lang="en-US" altLang="zh-CN" b="0" dirty="0"/>
          </a:p>
          <a:p>
            <a:pPr lvl="1">
              <a:lnSpc>
                <a:spcPct val="90000"/>
              </a:lnSpc>
            </a:pPr>
            <a:r>
              <a:rPr lang="en-US" altLang="zh-CN" sz="2000" b="0" dirty="0">
                <a:latin typeface="Comic Sans MS" panose="030F0702030302020204" pitchFamily="66" charset="0"/>
              </a:rPr>
              <a:t>Many lines of code</a:t>
            </a:r>
          </a:p>
          <a:p>
            <a:pPr lvl="1">
              <a:lnSpc>
                <a:spcPct val="90000"/>
              </a:lnSpc>
            </a:pPr>
            <a:r>
              <a:rPr lang="en-US" altLang="zh-CN" sz="2000" b="0" dirty="0">
                <a:latin typeface="Comic Sans MS" panose="030F0702030302020204" pitchFamily="66" charset="0"/>
              </a:rPr>
              <a:t>Multiple components</a:t>
            </a:r>
          </a:p>
          <a:p>
            <a:pPr lvl="1">
              <a:lnSpc>
                <a:spcPct val="90000"/>
              </a:lnSpc>
            </a:pPr>
            <a:r>
              <a:rPr lang="en-US" altLang="zh-CN" sz="2000" b="0" dirty="0">
                <a:latin typeface="Comic Sans MS" panose="030F0702030302020204" pitchFamily="66" charset="0"/>
              </a:rPr>
              <a:t>More than one programmer</a:t>
            </a:r>
          </a:p>
          <a:p>
            <a:pPr lvl="1"/>
            <a:endParaRPr lang="en-US" altLang="zh-CN" sz="1400" b="0" dirty="0"/>
          </a:p>
          <a:p>
            <a:r>
              <a:rPr lang="zh-CN" altLang="en-US" b="0" dirty="0"/>
              <a:t>项目规模增大，带来的问题</a:t>
            </a:r>
            <a:endParaRPr lang="en-US" altLang="zh-CN" b="0" dirty="0"/>
          </a:p>
          <a:p>
            <a:pPr lvl="1"/>
            <a:r>
              <a:rPr lang="zh-CN" altLang="en-US" sz="2000" b="0" dirty="0"/>
              <a:t>长文件难于管理</a:t>
            </a:r>
            <a:endParaRPr lang="en-US" altLang="zh-CN" sz="2000" b="0" dirty="0"/>
          </a:p>
          <a:p>
            <a:pPr lvl="1"/>
            <a:r>
              <a:rPr lang="zh-CN" altLang="en-US" sz="2000" b="0" dirty="0"/>
              <a:t>每次修改均需要长时间编译</a:t>
            </a:r>
            <a:endParaRPr lang="en-US" altLang="zh-CN" sz="2000" b="0" dirty="0"/>
          </a:p>
          <a:p>
            <a:pPr lvl="1"/>
            <a:r>
              <a:rPr lang="zh-CN" altLang="en-US" sz="2000" b="0" dirty="0"/>
              <a:t>多开发人员无法同时修改同一文件</a:t>
            </a:r>
            <a:endParaRPr lang="en-US" altLang="zh-CN" sz="2000" b="0" dirty="0"/>
          </a:p>
          <a:p>
            <a:endParaRPr lang="en-US" altLang="zh-CN" sz="2000" b="0" dirty="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626AC850-2567-78A8-E631-A83083290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856" y="1844824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72509-5E63-700F-DE2D-28D523FB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模块化设计三原则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181CC5-0EC9-EABC-269D-C7B34623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4824536"/>
          </a:xfrm>
        </p:spPr>
        <p:txBody>
          <a:bodyPr/>
          <a:lstStyle/>
          <a:p>
            <a:r>
              <a:rPr lang="zh-CN" altLang="en-US" dirty="0"/>
              <a:t>高内聚 </a:t>
            </a:r>
            <a:r>
              <a:rPr lang="en-US" altLang="zh-CN" dirty="0"/>
              <a:t>(High Cohesion)</a:t>
            </a:r>
          </a:p>
          <a:p>
            <a:pPr lvl="1"/>
            <a:r>
              <a:rPr lang="zh-CN" altLang="en-US" sz="2000" dirty="0">
                <a:solidFill>
                  <a:srgbClr val="0070C0"/>
                </a:solidFill>
              </a:rPr>
              <a:t>一个模块功能单一、职责明确，内部各成分（语句、函数）之间的关联程度要高，共同完成一个明确的功能。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zh-CN" altLang="en-US" dirty="0"/>
              <a:t>低耦合 </a:t>
            </a:r>
            <a:r>
              <a:rPr lang="en-US" altLang="zh-CN" dirty="0"/>
              <a:t>(Low Coupling)</a:t>
            </a:r>
          </a:p>
          <a:p>
            <a:pPr lvl="1"/>
            <a:r>
              <a:rPr lang="zh-CN" altLang="en-US" sz="2000" dirty="0">
                <a:solidFill>
                  <a:srgbClr val="0070C0"/>
                </a:solidFill>
              </a:rPr>
              <a:t>模块与模块之间的相互依赖程度要低，接口简单清晰。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/>
            <a:r>
              <a:rPr lang="zh-CN" altLang="en-US" sz="2000" dirty="0">
                <a:solidFill>
                  <a:srgbClr val="0070C0"/>
                </a:solidFill>
              </a:rPr>
              <a:t>修改一个模块，应尽量不影响其他模块。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zh-CN" altLang="en-US" dirty="0"/>
              <a:t>信息隐藏 </a:t>
            </a:r>
            <a:r>
              <a:rPr lang="en-US" altLang="zh-CN" dirty="0"/>
              <a:t>(Information  Hiding)</a:t>
            </a:r>
          </a:p>
          <a:p>
            <a:pPr lvl="1"/>
            <a:r>
              <a:rPr lang="zh-CN" altLang="en-US" sz="2000" dirty="0">
                <a:solidFill>
                  <a:srgbClr val="0070C0"/>
                </a:solidFill>
              </a:rPr>
              <a:t>模块内部的具体实现细节应该被隐藏起来，只通过一个明确的接口（</a:t>
            </a:r>
            <a:r>
              <a:rPr lang="en-US" altLang="zh-CN" sz="2000" dirty="0">
                <a:solidFill>
                  <a:srgbClr val="0070C0"/>
                </a:solidFill>
              </a:rPr>
              <a:t>API</a:t>
            </a:r>
            <a:r>
              <a:rPr lang="zh-CN" altLang="en-US" sz="2000" dirty="0">
                <a:solidFill>
                  <a:srgbClr val="0070C0"/>
                </a:solidFill>
              </a:rPr>
              <a:t>） 对外提供服务。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/>
            <a:r>
              <a:rPr lang="zh-CN" altLang="en-US" sz="2000" dirty="0">
                <a:solidFill>
                  <a:srgbClr val="0070C0"/>
                </a:solidFill>
              </a:rPr>
              <a:t>使用者只需知道“怎么用”，无需知道“怎么实现”。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53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id="{9A556749-630B-205E-0A3B-64B3796D9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什么是</a:t>
            </a:r>
            <a:r>
              <a:rPr lang="en-US" altLang="zh-CN"/>
              <a:t>makefile</a:t>
            </a:r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9CCF0678-05ED-D487-2E3E-7304EF24E8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>
                <a:latin typeface="Comic Sans MS" panose="030F0702030302020204" pitchFamily="66" charset="0"/>
              </a:rPr>
              <a:t>解决办法</a:t>
            </a:r>
            <a:endParaRPr lang="en-US" altLang="zh-CN" b="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000" b="0" dirty="0">
                <a:latin typeface="Comic Sans MS" panose="030F0702030302020204" pitchFamily="66" charset="0"/>
              </a:rPr>
              <a:t>将工程拆分到多个源文件</a:t>
            </a:r>
            <a:endParaRPr lang="en-US" altLang="zh-CN" sz="2000" b="0" dirty="0">
              <a:latin typeface="Comic Sans MS" panose="030F0702030302020204" pitchFamily="66" charset="0"/>
            </a:endParaRPr>
          </a:p>
          <a:p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latin typeface="Comic Sans MS" panose="030F0702030302020204" pitchFamily="66" charset="0"/>
              </a:rPr>
              <a:t>目标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000" dirty="0">
                <a:latin typeface="Comic Sans MS" panose="030F0702030302020204" pitchFamily="66" charset="0"/>
              </a:rPr>
              <a:t>对模块进行良好切分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000" dirty="0">
                <a:latin typeface="Comic Sans MS" panose="030F0702030302020204" pitchFamily="66" charset="0"/>
              </a:rPr>
              <a:t>缩短编译时间，仅对修改的部分进行重新编译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000" dirty="0">
                <a:latin typeface="Comic Sans MS" panose="030F0702030302020204" pitchFamily="66" charset="0"/>
              </a:rPr>
              <a:t>易于维护项目结构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lvl="2"/>
            <a:r>
              <a:rPr lang="zh-CN" altLang="en-US" sz="1800" dirty="0">
                <a:latin typeface="Comic Sans MS" panose="030F0702030302020204" pitchFamily="66" charset="0"/>
              </a:rPr>
              <a:t>依赖和创建</a:t>
            </a:r>
            <a:endParaRPr lang="en-US" altLang="zh-CN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>
            <a:extLst>
              <a:ext uri="{FF2B5EF4-FFF2-40B4-BE49-F238E27FC236}">
                <a16:creationId xmlns:a16="http://schemas.microsoft.com/office/drawing/2014/main" id="{E15207CB-08BD-BCC8-6F64-C7A4501F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什么是</a:t>
            </a:r>
            <a:r>
              <a:rPr lang="en-US" altLang="zh-CN"/>
              <a:t>makefile</a:t>
            </a:r>
          </a:p>
        </p:txBody>
      </p:sp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4C1CD26F-EF2B-F994-CF65-983F42858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办法采用</a:t>
            </a:r>
            <a:r>
              <a:rPr lang="en-US" altLang="zh-CN" dirty="0" err="1">
                <a:latin typeface="Comic Sans MS" panose="030F0702030302020204" pitchFamily="66" charset="0"/>
              </a:rPr>
              <a:t>makefile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000" dirty="0">
                <a:latin typeface="Comic Sans MS" panose="030F0702030302020204" pitchFamily="66" charset="0"/>
              </a:rPr>
              <a:t>使用</a:t>
            </a:r>
            <a:r>
              <a:rPr lang="en-US" altLang="zh-CN" sz="2000" dirty="0">
                <a:latin typeface="Comic Sans MS" panose="030F0702030302020204" pitchFamily="66" charset="0"/>
              </a:rPr>
              <a:t>make</a:t>
            </a:r>
            <a:r>
              <a:rPr lang="zh-CN" altLang="en-US" sz="2000" dirty="0">
                <a:latin typeface="Comic Sans MS" panose="030F0702030302020204" pitchFamily="66" charset="0"/>
              </a:rPr>
              <a:t>命令和</a:t>
            </a:r>
            <a:r>
              <a:rPr lang="en-US" altLang="zh-CN" sz="2000" dirty="0" err="1">
                <a:latin typeface="Comic Sans MS" panose="030F0702030302020204" pitchFamily="66" charset="0"/>
              </a:rPr>
              <a:t>makefile</a:t>
            </a:r>
            <a:r>
              <a:rPr lang="zh-CN" altLang="en-US" sz="2000" dirty="0">
                <a:latin typeface="Comic Sans MS" panose="030F0702030302020204" pitchFamily="66" charset="0"/>
              </a:rPr>
              <a:t>工具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000" dirty="0">
                <a:latin typeface="Comic Sans MS" panose="030F0702030302020204" pitchFamily="66" charset="0"/>
              </a:rPr>
              <a:t>理顺各个源文件之间纷繁复杂的相互关系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endParaRPr lang="en-US" altLang="zh-CN" sz="2000" dirty="0">
              <a:latin typeface="Comic Sans MS" panose="030F0702030302020204" pitchFamily="66" charset="0"/>
            </a:endParaRPr>
          </a:p>
          <a:p>
            <a:endParaRPr lang="en-US" altLang="zh-CN" sz="1800" b="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>
            <a:extLst>
              <a:ext uri="{FF2B5EF4-FFF2-40B4-BE49-F238E27FC236}">
                <a16:creationId xmlns:a16="http://schemas.microsoft.com/office/drawing/2014/main" id="{820976BF-FDDA-83B5-6DBA-EE0282C94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安装</a:t>
            </a:r>
            <a:endParaRPr lang="en-US" altLang="zh-CN"/>
          </a:p>
        </p:txBody>
      </p:sp>
      <p:sp>
        <p:nvSpPr>
          <p:cNvPr id="11267" name="内容占位符 2">
            <a:extLst>
              <a:ext uri="{FF2B5EF4-FFF2-40B4-BE49-F238E27FC236}">
                <a16:creationId xmlns:a16="http://schemas.microsoft.com/office/drawing/2014/main" id="{1C60A5BC-86AB-FF24-0FFE-4FF901419C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Centos</a:t>
            </a:r>
          </a:p>
          <a:p>
            <a:pPr lvl="1"/>
            <a:r>
              <a:rPr lang="en-US" altLang="zh-CN" sz="2000" dirty="0" err="1">
                <a:latin typeface="Comic Sans MS" panose="030F0702030302020204" pitchFamily="66" charset="0"/>
              </a:rPr>
              <a:t>sudo</a:t>
            </a:r>
            <a:r>
              <a:rPr lang="en-US" altLang="zh-CN" sz="2000" dirty="0">
                <a:latin typeface="Comic Sans MS" panose="030F0702030302020204" pitchFamily="66" charset="0"/>
              </a:rPr>
              <a:t> yum -y install </a:t>
            </a:r>
            <a:r>
              <a:rPr lang="en-US" altLang="zh-CN" sz="2000" dirty="0" err="1">
                <a:latin typeface="Comic Sans MS" panose="030F0702030302020204" pitchFamily="66" charset="0"/>
              </a:rPr>
              <a:t>gcc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automake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autoconf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libtool</a:t>
            </a:r>
            <a:r>
              <a:rPr lang="en-US" altLang="zh-CN" sz="2000" dirty="0">
                <a:latin typeface="Comic Sans MS" panose="030F0702030302020204" pitchFamily="66" charset="0"/>
              </a:rPr>
              <a:t> make</a:t>
            </a:r>
          </a:p>
          <a:p>
            <a:pPr lvl="1"/>
            <a:r>
              <a:rPr lang="en-US" altLang="zh-CN" sz="2000" dirty="0" err="1">
                <a:latin typeface="Comic Sans MS" panose="030F0702030302020204" pitchFamily="66" charset="0"/>
              </a:rPr>
              <a:t>sudo</a:t>
            </a:r>
            <a:r>
              <a:rPr lang="en-US" altLang="zh-CN" sz="2000" dirty="0">
                <a:latin typeface="Comic Sans MS" panose="030F0702030302020204" pitchFamily="66" charset="0"/>
              </a:rPr>
              <a:t> yum install </a:t>
            </a:r>
            <a:r>
              <a:rPr lang="en-US" altLang="zh-CN" sz="2000" dirty="0" err="1">
                <a:latin typeface="Comic Sans MS" panose="030F0702030302020204" pitchFamily="66" charset="0"/>
              </a:rPr>
              <a:t>gcc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gcc-c</a:t>
            </a:r>
            <a:r>
              <a:rPr lang="en-US" altLang="zh-CN" sz="2000" dirty="0">
                <a:latin typeface="Comic Sans MS" panose="030F0702030302020204" pitchFamily="66" charset="0"/>
              </a:rPr>
              <a:t>++</a:t>
            </a:r>
          </a:p>
          <a:p>
            <a:endParaRPr lang="en-US" altLang="zh-CN" sz="2000" b="0" dirty="0"/>
          </a:p>
          <a:p>
            <a:r>
              <a:rPr lang="en-US" altLang="zh-CN" dirty="0">
                <a:latin typeface="Comic Sans MS" panose="030F0702030302020204" pitchFamily="66" charset="0"/>
              </a:rPr>
              <a:t>Ubuntu</a:t>
            </a:r>
          </a:p>
          <a:p>
            <a:pPr lvl="1"/>
            <a:r>
              <a:rPr lang="en-US" altLang="zh-CN" sz="2000" dirty="0" err="1">
                <a:latin typeface="Comic Sans MS" panose="030F0702030302020204" pitchFamily="66" charset="0"/>
              </a:rPr>
              <a:t>sudo</a:t>
            </a:r>
            <a:r>
              <a:rPr lang="en-US" altLang="zh-CN" sz="2000" dirty="0">
                <a:latin typeface="Comic Sans MS" panose="030F0702030302020204" pitchFamily="66" charset="0"/>
              </a:rPr>
              <a:t> apt-get update</a:t>
            </a:r>
          </a:p>
          <a:p>
            <a:pPr lvl="1"/>
            <a:r>
              <a:rPr lang="en-US" altLang="zh-CN" sz="2000" dirty="0" err="1">
                <a:latin typeface="Comic Sans MS" panose="030F0702030302020204" pitchFamily="66" charset="0"/>
              </a:rPr>
              <a:t>sudo</a:t>
            </a:r>
            <a:r>
              <a:rPr lang="en-US" altLang="zh-CN" sz="2000" dirty="0">
                <a:latin typeface="Comic Sans MS" panose="030F0702030302020204" pitchFamily="66" charset="0"/>
              </a:rPr>
              <a:t> apt-get install make</a:t>
            </a:r>
            <a:endParaRPr lang="zh-CN" altLang="zh-CN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3063E89A-4E95-654C-0ECC-2D61C91C4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endParaRPr lang="en-US" altLang="zh-CN"/>
          </a:p>
        </p:txBody>
      </p:sp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C58ABB51-15D4-E210-A17F-817720F824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b="0"/>
              <a:t>显示规则</a:t>
            </a:r>
            <a:endParaRPr lang="en-US" altLang="zh-CN" sz="2000" b="0"/>
          </a:p>
          <a:p>
            <a:pPr lvl="1">
              <a:lnSpc>
                <a:spcPct val="120000"/>
              </a:lnSpc>
            </a:pPr>
            <a:r>
              <a:rPr lang="zh-CN" altLang="en-US" sz="1800" b="0"/>
              <a:t>目标文件 </a:t>
            </a:r>
            <a:r>
              <a:rPr lang="en-US" altLang="zh-CN" sz="1800" b="0"/>
              <a:t>: </a:t>
            </a:r>
            <a:r>
              <a:rPr lang="zh-CN" altLang="en-US" sz="1800" b="0"/>
              <a:t>依赖文件</a:t>
            </a:r>
            <a:endParaRPr lang="en-US" altLang="zh-CN" sz="1800" b="0"/>
          </a:p>
          <a:p>
            <a:pPr lvl="1">
              <a:lnSpc>
                <a:spcPct val="120000"/>
              </a:lnSpc>
            </a:pPr>
            <a:r>
              <a:rPr lang="zh-CN" altLang="en-US" sz="1800" b="0"/>
              <a:t>原则上第一个文件就是最终的文件</a:t>
            </a:r>
            <a:endParaRPr lang="en-US" altLang="zh-CN" sz="1800" b="0"/>
          </a:p>
          <a:p>
            <a:pPr lvl="1">
              <a:lnSpc>
                <a:spcPct val="120000"/>
              </a:lnSpc>
            </a:pPr>
            <a:r>
              <a:rPr lang="zh-CN" altLang="en-US" sz="1800" b="0"/>
              <a:t>缩进必须</a:t>
            </a:r>
            <a:r>
              <a:rPr lang="en-US" altLang="zh-CN" sz="1800" b="0"/>
              <a:t>TAB</a:t>
            </a:r>
            <a:r>
              <a:rPr lang="zh-CN" altLang="en-US" sz="1800" b="0"/>
              <a:t>键（必须的，不可省略）</a:t>
            </a:r>
            <a:endParaRPr lang="en-US" altLang="zh-CN" sz="1400" b="0"/>
          </a:p>
          <a:p>
            <a:endParaRPr lang="zh-CN" altLang="zh-CN" sz="2000" b="0"/>
          </a:p>
        </p:txBody>
      </p:sp>
      <p:pic>
        <p:nvPicPr>
          <p:cNvPr id="12293" name="图片 4">
            <a:extLst>
              <a:ext uri="{FF2B5EF4-FFF2-40B4-BE49-F238E27FC236}">
                <a16:creationId xmlns:a16="http://schemas.microsoft.com/office/drawing/2014/main" id="{4082398B-9ECA-C39C-20B5-7E4445B3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650"/>
            <a:ext cx="5981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内容占位符 2">
            <a:extLst>
              <a:ext uri="{FF2B5EF4-FFF2-40B4-BE49-F238E27FC236}">
                <a16:creationId xmlns:a16="http://schemas.microsoft.com/office/drawing/2014/main" id="{CAB9A040-CD7A-268C-4F5B-82F591EAF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000" y="3566864"/>
            <a:ext cx="3168352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假设单文件  </a:t>
            </a:r>
            <a:r>
              <a:rPr lang="en-US" altLang="zh-CN" sz="20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test.c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</a:t>
            </a: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采用递归方式书写</a:t>
            </a: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命令自动编译出</a:t>
            </a: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目标文件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表示注释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>
            <a:extLst>
              <a:ext uri="{FF2B5EF4-FFF2-40B4-BE49-F238E27FC236}">
                <a16:creationId xmlns:a16="http://schemas.microsoft.com/office/drawing/2014/main" id="{435F365E-AA5E-E588-B9C7-2DA3CFAF9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endParaRPr lang="en-US" altLang="zh-CN"/>
          </a:p>
        </p:txBody>
      </p:sp>
      <p:sp>
        <p:nvSpPr>
          <p:cNvPr id="14339" name="内容占位符 2">
            <a:extLst>
              <a:ext uri="{FF2B5EF4-FFF2-40B4-BE49-F238E27FC236}">
                <a16:creationId xmlns:a16="http://schemas.microsoft.com/office/drawing/2014/main" id="{A4B861C4-FC83-C2E0-CE51-5AA34DBCD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b="0"/>
              <a:t>变量</a:t>
            </a:r>
            <a:endParaRPr lang="en-US" altLang="zh-CN" sz="2000" b="0"/>
          </a:p>
          <a:p>
            <a:pPr lvl="1">
              <a:lnSpc>
                <a:spcPct val="120000"/>
              </a:lnSpc>
            </a:pPr>
            <a:r>
              <a:rPr lang="zh-CN" altLang="en-US" sz="1800" b="0"/>
              <a:t>变量一般定义在文件头部</a:t>
            </a:r>
            <a:endParaRPr lang="en-US" altLang="zh-CN" sz="1800" b="0"/>
          </a:p>
          <a:p>
            <a:pPr lvl="1">
              <a:lnSpc>
                <a:spcPct val="120000"/>
              </a:lnSpc>
            </a:pPr>
            <a:r>
              <a:rPr lang="zh-CN" altLang="en-US" sz="1800" b="0"/>
              <a:t>使用</a:t>
            </a:r>
            <a:r>
              <a:rPr lang="en-US" altLang="zh-CN" sz="1800" b="0"/>
              <a:t>$(</a:t>
            </a:r>
            <a:r>
              <a:rPr lang="zh-CN" altLang="en-US" sz="1800" b="0"/>
              <a:t>变量名</a:t>
            </a:r>
            <a:r>
              <a:rPr lang="en-US" altLang="zh-CN" sz="1800" b="0"/>
              <a:t>)</a:t>
            </a:r>
            <a:r>
              <a:rPr lang="zh-CN" altLang="en-US" sz="1800" b="0"/>
              <a:t>表示变量</a:t>
            </a:r>
            <a:endParaRPr lang="zh-CN" altLang="zh-CN" sz="1800" b="0"/>
          </a:p>
        </p:txBody>
      </p:sp>
      <p:sp>
        <p:nvSpPr>
          <p:cNvPr id="14340" name="灯片编号占位符 4">
            <a:extLst>
              <a:ext uri="{FF2B5EF4-FFF2-40B4-BE49-F238E27FC236}">
                <a16:creationId xmlns:a16="http://schemas.microsoft.com/office/drawing/2014/main" id="{2552E087-DB37-6DDF-D03B-9EB060F82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FB4275-80D4-40E2-97E5-7D19B75F3DDF}" type="slidenum">
              <a:rPr lang="en-US" altLang="zh-CN" sz="14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zh-CN" sz="1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AE3288C-4EA9-C01F-0F5D-E135F4E504BF}"/>
              </a:ext>
            </a:extLst>
          </p:cNvPr>
          <p:cNvGraphicFramePr>
            <a:graphicFrameLocks noGrp="1"/>
          </p:cNvGraphicFramePr>
          <p:nvPr/>
        </p:nvGraphicFramePr>
        <p:xfrm>
          <a:off x="158750" y="3405188"/>
          <a:ext cx="3170238" cy="181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96">
                <a:tc>
                  <a:txBody>
                    <a:bodyPr/>
                    <a:lstStyle/>
                    <a:p>
                      <a:r>
                        <a:rPr lang="zh-CN" altLang="en-US" sz="2000"/>
                        <a:t>符号</a:t>
                      </a:r>
                    </a:p>
                  </a:txBody>
                  <a:tcPr marL="91437" marR="91437" marT="45738" marB="45738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含义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r>
                        <a:rPr lang="en-US" altLang="zh-CN" sz="2000"/>
                        <a:t>=</a:t>
                      </a:r>
                      <a:endParaRPr lang="zh-CN" altLang="en-US" sz="2000"/>
                    </a:p>
                  </a:txBody>
                  <a:tcPr marL="91437" marR="91437" marT="45738" marB="45738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赋值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36">
                <a:tc>
                  <a:txBody>
                    <a:bodyPr/>
                    <a:lstStyle/>
                    <a:p>
                      <a:r>
                        <a:rPr lang="en-US" altLang="zh-CN" sz="2000"/>
                        <a:t>+=</a:t>
                      </a:r>
                      <a:endParaRPr lang="zh-CN" altLang="en-US" sz="2000"/>
                    </a:p>
                  </a:txBody>
                  <a:tcPr marL="91437" marR="91437" marT="45738" marB="45738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增加赋值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015">
                <a:tc>
                  <a:txBody>
                    <a:bodyPr/>
                    <a:lstStyle/>
                    <a:p>
                      <a:r>
                        <a:rPr lang="en-US" altLang="zh-CN" sz="2000"/>
                        <a:t>:=</a:t>
                      </a:r>
                      <a:endParaRPr lang="zh-CN" altLang="en-US" sz="2000"/>
                    </a:p>
                  </a:txBody>
                  <a:tcPr marL="91437" marR="91437" marT="45738" marB="45738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常量赋值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58" name="图片 7">
            <a:extLst>
              <a:ext uri="{FF2B5EF4-FFF2-40B4-BE49-F238E27FC236}">
                <a16:creationId xmlns:a16="http://schemas.microsoft.com/office/drawing/2014/main" id="{EDE1E707-EBEF-E998-C9A9-09F7AF67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957513"/>
            <a:ext cx="4972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6">
            <a:extLst>
              <a:ext uri="{FF2B5EF4-FFF2-40B4-BE49-F238E27FC236}">
                <a16:creationId xmlns:a16="http://schemas.microsoft.com/office/drawing/2014/main" id="{9C07B77C-8B85-177F-32B4-47DD909D4E97}"/>
              </a:ext>
            </a:extLst>
          </p:cNvPr>
          <p:cNvSpPr/>
          <p:nvPr/>
        </p:nvSpPr>
        <p:spPr>
          <a:xfrm>
            <a:off x="4154488" y="3011488"/>
            <a:ext cx="3860800" cy="714375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 7">
            <a:extLst>
              <a:ext uri="{FF2B5EF4-FFF2-40B4-BE49-F238E27FC236}">
                <a16:creationId xmlns:a16="http://schemas.microsoft.com/office/drawing/2014/main" id="{274DD32E-3F3C-02AA-4A91-08F31AE36446}"/>
              </a:ext>
            </a:extLst>
          </p:cNvPr>
          <p:cNvSpPr/>
          <p:nvPr/>
        </p:nvSpPr>
        <p:spPr>
          <a:xfrm>
            <a:off x="4567238" y="4056063"/>
            <a:ext cx="825500" cy="282575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id="{C69682DE-34FF-AECC-7B83-9BFC385412D2}"/>
              </a:ext>
            </a:extLst>
          </p:cNvPr>
          <p:cNvSpPr/>
          <p:nvPr/>
        </p:nvSpPr>
        <p:spPr>
          <a:xfrm>
            <a:off x="4979988" y="4384675"/>
            <a:ext cx="823912" cy="284163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9">
            <a:extLst>
              <a:ext uri="{FF2B5EF4-FFF2-40B4-BE49-F238E27FC236}">
                <a16:creationId xmlns:a16="http://schemas.microsoft.com/office/drawing/2014/main" id="{495479E0-E34A-93D8-681D-223540ED9E60}"/>
              </a:ext>
            </a:extLst>
          </p:cNvPr>
          <p:cNvSpPr/>
          <p:nvPr/>
        </p:nvSpPr>
        <p:spPr>
          <a:xfrm>
            <a:off x="6981825" y="4384675"/>
            <a:ext cx="823913" cy="284163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0">
            <a:extLst>
              <a:ext uri="{FF2B5EF4-FFF2-40B4-BE49-F238E27FC236}">
                <a16:creationId xmlns:a16="http://schemas.microsoft.com/office/drawing/2014/main" id="{79D84C39-3D7F-8287-CCED-B75A15626A10}"/>
              </a:ext>
            </a:extLst>
          </p:cNvPr>
          <p:cNvSpPr/>
          <p:nvPr/>
        </p:nvSpPr>
        <p:spPr>
          <a:xfrm>
            <a:off x="4979988" y="4986338"/>
            <a:ext cx="823912" cy="284162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1">
            <a:extLst>
              <a:ext uri="{FF2B5EF4-FFF2-40B4-BE49-F238E27FC236}">
                <a16:creationId xmlns:a16="http://schemas.microsoft.com/office/drawing/2014/main" id="{AD734BF8-E3AC-5DE4-B11A-FFA3AE967CA6}"/>
              </a:ext>
            </a:extLst>
          </p:cNvPr>
          <p:cNvSpPr/>
          <p:nvPr/>
        </p:nvSpPr>
        <p:spPr>
          <a:xfrm>
            <a:off x="4979988" y="5649913"/>
            <a:ext cx="823912" cy="282575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2">
            <a:extLst>
              <a:ext uri="{FF2B5EF4-FFF2-40B4-BE49-F238E27FC236}">
                <a16:creationId xmlns:a16="http://schemas.microsoft.com/office/drawing/2014/main" id="{31D03CB1-3478-15AB-EB15-ABFAC21705FD}"/>
              </a:ext>
            </a:extLst>
          </p:cNvPr>
          <p:cNvSpPr/>
          <p:nvPr/>
        </p:nvSpPr>
        <p:spPr>
          <a:xfrm>
            <a:off x="4979988" y="6253163"/>
            <a:ext cx="823912" cy="282575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>
            <a:extLst>
              <a:ext uri="{FF2B5EF4-FFF2-40B4-BE49-F238E27FC236}">
                <a16:creationId xmlns:a16="http://schemas.microsoft.com/office/drawing/2014/main" id="{DC15C8C4-B4E2-6716-67AB-D58F58CD4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endParaRPr lang="en-US" altLang="zh-CN"/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CF3D9D16-CE77-F0EF-CD73-E1F9B62FB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2688" y="1481138"/>
            <a:ext cx="7772400" cy="2524125"/>
          </a:xfrm>
        </p:spPr>
        <p:txBody>
          <a:bodyPr/>
          <a:lstStyle/>
          <a:p>
            <a:pPr>
              <a:defRPr/>
            </a:pPr>
            <a:r>
              <a:rPr lang="zh-CN" altLang="en-US" sz="2000" b="0"/>
              <a:t>多文件编译</a:t>
            </a:r>
            <a:endParaRPr lang="en-US" altLang="zh-CN" sz="2000" b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zh-CN" altLang="en-US" sz="1800" b="0"/>
              <a:t>示例</a:t>
            </a:r>
            <a:r>
              <a:rPr lang="en-US" altLang="zh-CN" sz="1800" b="0" err="1"/>
              <a:t>circle.c</a:t>
            </a:r>
            <a:r>
              <a:rPr lang="en-US" altLang="zh-CN" sz="1800" b="0"/>
              <a:t> </a:t>
            </a:r>
            <a:r>
              <a:rPr lang="en-US" altLang="zh-CN" sz="1800" b="0" err="1"/>
              <a:t>circle.h</a:t>
            </a:r>
            <a:r>
              <a:rPr lang="en-US" altLang="zh-CN" sz="1800" b="0"/>
              <a:t> </a:t>
            </a:r>
            <a:r>
              <a:rPr lang="en-US" altLang="zh-CN" sz="1800" b="0" err="1"/>
              <a:t>cube.c</a:t>
            </a:r>
            <a:r>
              <a:rPr lang="en-US" altLang="zh-CN" sz="1800" b="0"/>
              <a:t> </a:t>
            </a:r>
            <a:r>
              <a:rPr lang="en-US" altLang="zh-CN" sz="1800" b="0" err="1"/>
              <a:t>cube.h</a:t>
            </a:r>
            <a:r>
              <a:rPr lang="en-US" altLang="zh-CN" sz="1800" b="0"/>
              <a:t> </a:t>
            </a:r>
            <a:r>
              <a:rPr lang="en-US" altLang="zh-CN" sz="1800" b="0" err="1"/>
              <a:t>test.c</a:t>
            </a:r>
            <a:r>
              <a:rPr lang="zh-CN" altLang="en-US" sz="1800" b="0"/>
              <a:t>编译</a:t>
            </a:r>
            <a:endParaRPr lang="en-US" altLang="zh-CN" sz="1800" b="0"/>
          </a:p>
          <a:p>
            <a:pPr lvl="1">
              <a:defRPr/>
            </a:pPr>
            <a:endParaRPr lang="zh-CN" altLang="zh-CN" sz="1800" b="0"/>
          </a:p>
        </p:txBody>
      </p:sp>
      <p:pic>
        <p:nvPicPr>
          <p:cNvPr id="16389" name="图片 6">
            <a:extLst>
              <a:ext uri="{FF2B5EF4-FFF2-40B4-BE49-F238E27FC236}">
                <a16:creationId xmlns:a16="http://schemas.microsoft.com/office/drawing/2014/main" id="{A989532B-0397-1AD3-C355-E15F902F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924175"/>
            <a:ext cx="21558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>
            <a:extLst>
              <a:ext uri="{FF2B5EF4-FFF2-40B4-BE49-F238E27FC236}">
                <a16:creationId xmlns:a16="http://schemas.microsoft.com/office/drawing/2014/main" id="{033A1955-FA92-E869-7853-4D8625D0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4979988"/>
            <a:ext cx="4381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5">
            <a:extLst>
              <a:ext uri="{FF2B5EF4-FFF2-40B4-BE49-F238E27FC236}">
                <a16:creationId xmlns:a16="http://schemas.microsoft.com/office/drawing/2014/main" id="{4B22FD39-62F6-31EF-FD55-E45C0860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432050"/>
            <a:ext cx="457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标题 1">
            <a:extLst>
              <a:ext uri="{FF2B5EF4-FFF2-40B4-BE49-F238E27FC236}">
                <a16:creationId xmlns:a16="http://schemas.microsoft.com/office/drawing/2014/main" id="{D04E29D1-E2B9-F1FD-1B3C-B60225674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endParaRPr lang="en-US" altLang="zh-CN"/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A2CBD630-A107-8D0B-50CF-1C79322D95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575" y="1547813"/>
            <a:ext cx="7772400" cy="4651375"/>
          </a:xfrm>
        </p:spPr>
        <p:txBody>
          <a:bodyPr/>
          <a:lstStyle/>
          <a:p>
            <a:pPr>
              <a:defRPr/>
            </a:pPr>
            <a:r>
              <a:rPr lang="zh-CN" altLang="en-US" sz="2000" b="0"/>
              <a:t>多文件编译</a:t>
            </a:r>
            <a:endParaRPr lang="en-US" altLang="zh-CN" sz="2000" b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zh-CN" altLang="en-US" sz="1800" b="0"/>
              <a:t>示例</a:t>
            </a:r>
            <a:r>
              <a:rPr lang="en-US" altLang="zh-CN" sz="1800" b="0" err="1"/>
              <a:t>circle.c</a:t>
            </a:r>
            <a:r>
              <a:rPr lang="en-US" altLang="zh-CN" sz="1800" b="0"/>
              <a:t> </a:t>
            </a:r>
            <a:r>
              <a:rPr lang="en-US" altLang="zh-CN" sz="1800" b="0" err="1"/>
              <a:t>circle.h</a:t>
            </a:r>
            <a:r>
              <a:rPr lang="en-US" altLang="zh-CN" sz="1800" b="0"/>
              <a:t> </a:t>
            </a:r>
            <a:r>
              <a:rPr lang="en-US" altLang="zh-CN" sz="1800" b="0" err="1"/>
              <a:t>cube.c</a:t>
            </a:r>
            <a:r>
              <a:rPr lang="en-US" altLang="zh-CN" sz="1800" b="0"/>
              <a:t> </a:t>
            </a:r>
            <a:r>
              <a:rPr lang="en-US" altLang="zh-CN" sz="1800" b="0" err="1"/>
              <a:t>cube.h</a:t>
            </a:r>
            <a:r>
              <a:rPr lang="en-US" altLang="zh-CN" sz="1800" b="0"/>
              <a:t> </a:t>
            </a:r>
            <a:r>
              <a:rPr lang="en-US" altLang="zh-CN" sz="1800" b="0" err="1"/>
              <a:t>test.c</a:t>
            </a:r>
            <a:r>
              <a:rPr lang="zh-CN" altLang="en-US" sz="1800" b="0"/>
              <a:t>编译</a:t>
            </a:r>
            <a:endParaRPr lang="en-US" altLang="zh-CN" sz="1800" b="0"/>
          </a:p>
          <a:p>
            <a:pPr lvl="1">
              <a:defRPr/>
            </a:pPr>
            <a:endParaRPr lang="zh-CN" altLang="zh-CN" sz="1800" b="0"/>
          </a:p>
        </p:txBody>
      </p:sp>
      <p:sp>
        <p:nvSpPr>
          <p:cNvPr id="18438" name="灯片编号占位符 4">
            <a:extLst>
              <a:ext uri="{FF2B5EF4-FFF2-40B4-BE49-F238E27FC236}">
                <a16:creationId xmlns:a16="http://schemas.microsoft.com/office/drawing/2014/main" id="{6673367B-DE17-0880-EBF8-4FB7EF49E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DF64B7-8E26-4E19-A57D-2B2B33A3FEC3}" type="slidenum">
              <a:rPr lang="en-US" altLang="zh-CN" sz="14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zh-CN" sz="1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内容占位符 2">
            <a:extLst>
              <a:ext uri="{FF2B5EF4-FFF2-40B4-BE49-F238E27FC236}">
                <a16:creationId xmlns:a16="http://schemas.microsoft.com/office/drawing/2014/main" id="{D80343A1-459B-5A66-F613-D66435793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24250"/>
            <a:ext cx="450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circle.h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40" name="图片 1">
            <a:extLst>
              <a:ext uri="{FF2B5EF4-FFF2-40B4-BE49-F238E27FC236}">
                <a16:creationId xmlns:a16="http://schemas.microsoft.com/office/drawing/2014/main" id="{2A7166E4-5885-A952-A1E1-70218D67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92375"/>
            <a:ext cx="257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内容占位符 2">
            <a:extLst>
              <a:ext uri="{FF2B5EF4-FFF2-40B4-BE49-F238E27FC236}">
                <a16:creationId xmlns:a16="http://schemas.microsoft.com/office/drawing/2014/main" id="{EE965063-B48C-A396-24A7-31A7E39C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511425"/>
            <a:ext cx="450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circle.c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42" name="图片 10">
            <a:extLst>
              <a:ext uri="{FF2B5EF4-FFF2-40B4-BE49-F238E27FC236}">
                <a16:creationId xmlns:a16="http://schemas.microsoft.com/office/drawing/2014/main" id="{838A81E0-3905-76D7-D629-841CF816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76788"/>
            <a:ext cx="2581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内容占位符 2">
            <a:extLst>
              <a:ext uri="{FF2B5EF4-FFF2-40B4-BE49-F238E27FC236}">
                <a16:creationId xmlns:a16="http://schemas.microsoft.com/office/drawing/2014/main" id="{BBA931A2-CF00-E31C-4D12-479A361E2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740400"/>
            <a:ext cx="450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cube.h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内容占位符 2">
            <a:extLst>
              <a:ext uri="{FF2B5EF4-FFF2-40B4-BE49-F238E27FC236}">
                <a16:creationId xmlns:a16="http://schemas.microsoft.com/office/drawing/2014/main" id="{5A93A5D0-5144-2FA2-43C3-AAB9ACA40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50" y="5133975"/>
            <a:ext cx="450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cube.c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>
            <a:extLst>
              <a:ext uri="{FF2B5EF4-FFF2-40B4-BE49-F238E27FC236}">
                <a16:creationId xmlns:a16="http://schemas.microsoft.com/office/drawing/2014/main" id="{27E8CBE1-11D7-4422-387A-B035F267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25763"/>
            <a:ext cx="5276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>
            <a:extLst>
              <a:ext uri="{FF2B5EF4-FFF2-40B4-BE49-F238E27FC236}">
                <a16:creationId xmlns:a16="http://schemas.microsoft.com/office/drawing/2014/main" id="{692A1CCA-EF46-F112-B86C-D5CCE88F4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endParaRPr lang="en-US" altLang="zh-CN"/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BADD6014-1DE9-107F-5337-F097760567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2000" b="0"/>
              <a:t>多文件编译</a:t>
            </a:r>
            <a:endParaRPr lang="en-US" altLang="zh-CN" sz="2000" b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zh-CN" altLang="en-US" sz="1800" b="0"/>
              <a:t>示例</a:t>
            </a:r>
            <a:r>
              <a:rPr lang="en-US" altLang="zh-CN" sz="1800" b="0" err="1"/>
              <a:t>circle.c</a:t>
            </a:r>
            <a:r>
              <a:rPr lang="en-US" altLang="zh-CN" sz="1800" b="0"/>
              <a:t> </a:t>
            </a:r>
            <a:r>
              <a:rPr lang="en-US" altLang="zh-CN" sz="1800" b="0" err="1"/>
              <a:t>circle.h</a:t>
            </a:r>
            <a:r>
              <a:rPr lang="en-US" altLang="zh-CN" sz="1800" b="0"/>
              <a:t> </a:t>
            </a:r>
            <a:r>
              <a:rPr lang="en-US" altLang="zh-CN" sz="1800" b="0" err="1"/>
              <a:t>cube.c</a:t>
            </a:r>
            <a:r>
              <a:rPr lang="en-US" altLang="zh-CN" sz="1800" b="0"/>
              <a:t> </a:t>
            </a:r>
            <a:r>
              <a:rPr lang="en-US" altLang="zh-CN" sz="1800" b="0" err="1"/>
              <a:t>cube.h</a:t>
            </a:r>
            <a:r>
              <a:rPr lang="en-US" altLang="zh-CN" sz="1800" b="0"/>
              <a:t> </a:t>
            </a:r>
            <a:r>
              <a:rPr lang="en-US" altLang="zh-CN" sz="1800" b="0" err="1"/>
              <a:t>test.c</a:t>
            </a:r>
            <a:r>
              <a:rPr lang="zh-CN" altLang="en-US" sz="1800" b="0"/>
              <a:t>编译</a:t>
            </a:r>
            <a:endParaRPr lang="en-US" altLang="zh-CN" sz="1800" b="0"/>
          </a:p>
          <a:p>
            <a:pPr lvl="1">
              <a:defRPr/>
            </a:pPr>
            <a:endParaRPr lang="zh-CN" altLang="zh-CN" sz="1800" b="0"/>
          </a:p>
        </p:txBody>
      </p:sp>
      <p:sp>
        <p:nvSpPr>
          <p:cNvPr id="20486" name="内容占位符 2">
            <a:extLst>
              <a:ext uri="{FF2B5EF4-FFF2-40B4-BE49-F238E27FC236}">
                <a16:creationId xmlns:a16="http://schemas.microsoft.com/office/drawing/2014/main" id="{2D840CB6-7381-8A5B-9E4E-84E5ED57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3806825"/>
            <a:ext cx="450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test.c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>
            <a:extLst>
              <a:ext uri="{FF2B5EF4-FFF2-40B4-BE49-F238E27FC236}">
                <a16:creationId xmlns:a16="http://schemas.microsoft.com/office/drawing/2014/main" id="{94D84892-B0E2-AC81-20FF-AFCE14796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endParaRPr lang="en-US" altLang="zh-CN"/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2C697CEE-FB08-69CE-387A-7C6ED2327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2000" b="0" dirty="0"/>
              <a:t>多文件编译</a:t>
            </a:r>
            <a:endParaRPr lang="en-US" altLang="zh-CN" sz="2000" b="0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zh-CN" altLang="en-US" sz="1800" b="0" dirty="0"/>
              <a:t>示例</a:t>
            </a:r>
            <a:r>
              <a:rPr lang="en-US" altLang="zh-CN" sz="1800" b="0" dirty="0" err="1"/>
              <a:t>circle.c</a:t>
            </a:r>
            <a:r>
              <a:rPr lang="en-US" altLang="zh-CN" sz="1800" b="0" dirty="0"/>
              <a:t>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zh-CN" sz="1800" b="0" dirty="0" err="1"/>
              <a:t>circle.h</a:t>
            </a:r>
            <a:endParaRPr lang="en-US" altLang="zh-CN" sz="1800" b="0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zh-CN" sz="1800" b="0" dirty="0" err="1"/>
              <a:t>cube.c</a:t>
            </a:r>
            <a:r>
              <a:rPr lang="en-US" altLang="zh-CN" sz="1800" b="0" dirty="0"/>
              <a:t>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zh-CN" sz="1800" b="0" dirty="0" err="1"/>
              <a:t>cube.h</a:t>
            </a:r>
            <a:endParaRPr lang="en-US" altLang="zh-CN" sz="1800" b="0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zh-CN" sz="1800" b="0" dirty="0" err="1"/>
              <a:t>test.c</a:t>
            </a:r>
            <a:r>
              <a:rPr lang="zh-CN" altLang="en-US" sz="1800" b="0" dirty="0"/>
              <a:t>编译</a:t>
            </a:r>
            <a:endParaRPr lang="en-US" altLang="zh-CN" sz="1800" b="0" dirty="0"/>
          </a:p>
          <a:p>
            <a:pPr lvl="1">
              <a:defRPr/>
            </a:pPr>
            <a:endParaRPr lang="zh-CN" altLang="zh-CN" sz="1800" b="0" dirty="0"/>
          </a:p>
        </p:txBody>
      </p:sp>
      <p:sp>
        <p:nvSpPr>
          <p:cNvPr id="22532" name="灯片编号占位符 4">
            <a:extLst>
              <a:ext uri="{FF2B5EF4-FFF2-40B4-BE49-F238E27FC236}">
                <a16:creationId xmlns:a16="http://schemas.microsoft.com/office/drawing/2014/main" id="{3FA4A868-90F2-BEFA-C4CC-0D324FE46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41B5B8-320E-42E7-86EE-DDC691F50635}" type="slidenum">
              <a:rPr lang="en-US" altLang="zh-CN" sz="14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zh-CN" sz="1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3" name="图片 4">
            <a:extLst>
              <a:ext uri="{FF2B5EF4-FFF2-40B4-BE49-F238E27FC236}">
                <a16:creationId xmlns:a16="http://schemas.microsoft.com/office/drawing/2014/main" id="{829AB082-FA2E-1048-8844-205D3E09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76425"/>
            <a:ext cx="5943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F4509978-BA73-FB05-1366-7D236112018D}"/>
              </a:ext>
            </a:extLst>
          </p:cNvPr>
          <p:cNvSpPr/>
          <p:nvPr/>
        </p:nvSpPr>
        <p:spPr>
          <a:xfrm>
            <a:off x="3340100" y="2879725"/>
            <a:ext cx="5630863" cy="715963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B8A127B8-DBE3-73D7-BBB2-F18E541CE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r>
              <a:rPr lang="en-US" altLang="zh-CN"/>
              <a:t>-</a:t>
            </a:r>
            <a:r>
              <a:rPr lang="zh-CN" altLang="en-US"/>
              <a:t>通配符</a:t>
            </a:r>
            <a:endParaRPr lang="en-US" altLang="zh-CN"/>
          </a:p>
        </p:txBody>
      </p:sp>
      <p:sp>
        <p:nvSpPr>
          <p:cNvPr id="24579" name="内容占位符 2">
            <a:extLst>
              <a:ext uri="{FF2B5EF4-FFF2-40B4-BE49-F238E27FC236}">
                <a16:creationId xmlns:a16="http://schemas.microsoft.com/office/drawing/2014/main" id="{190AD239-355E-431C-4F76-5466C7D1C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b="0"/>
              <a:t>通配符</a:t>
            </a:r>
            <a:endParaRPr lang="zh-CN" altLang="zh-CN" sz="1800" b="0"/>
          </a:p>
        </p:txBody>
      </p:sp>
      <p:sp>
        <p:nvSpPr>
          <p:cNvPr id="24580" name="灯片编号占位符 4">
            <a:extLst>
              <a:ext uri="{FF2B5EF4-FFF2-40B4-BE49-F238E27FC236}">
                <a16:creationId xmlns:a16="http://schemas.microsoft.com/office/drawing/2014/main" id="{A326CC31-D9F3-40D1-1217-BF91D1E9B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F6EBD6-F741-4E06-97BF-244C71DE3B09}" type="slidenum">
              <a:rPr lang="en-US" altLang="zh-CN" sz="14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zh-CN" sz="1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749165ED-3B7A-1F14-1D97-F6A253519AC7}"/>
              </a:ext>
            </a:extLst>
          </p:cNvPr>
          <p:cNvGraphicFramePr>
            <a:graphicFrameLocks noGrp="1"/>
          </p:cNvGraphicFramePr>
          <p:nvPr/>
        </p:nvGraphicFramePr>
        <p:xfrm>
          <a:off x="196850" y="1473200"/>
          <a:ext cx="8797925" cy="517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8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/>
                        <a:t>通配符</a:t>
                      </a:r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含义</a:t>
                      </a:r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%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模式字符，用来通配任意个字符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$@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目标文件名。多目标模式规则中，它代表的是触发规则被执行的文件名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4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$%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当目标文件是一个静态库文件时，代表静态库的一个成员名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4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$&lt;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第一个依赖的文件名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4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$?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所有比目标文件更新的依赖文件列表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4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$^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代表的是所有依赖文件列表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1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$+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保留了依赖文件中重复出现的文件。主要用在程序链接时库的交叉引用场合</a:t>
                      </a:r>
                      <a:endParaRPr lang="zh-CN" altLang="en-US" sz="2000"/>
                    </a:p>
                  </a:txBody>
                  <a:tcPr marL="91448" marR="91448" marT="45727" marB="4572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72509-5E63-700F-DE2D-28D523FB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模块化设计三原则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181CC5-0EC9-EABC-269D-C7B34623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496855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kern="0" spc="90" dirty="0">
                <a:latin typeface="PingFang SC"/>
                <a:ea typeface="PingFang SC"/>
                <a:cs typeface="PingFang SC"/>
              </a:rPr>
              <a:t>例：成绩统计程</a:t>
            </a:r>
            <a:r>
              <a:rPr lang="zh-CN" altLang="en-US" sz="2000" kern="0" spc="80" dirty="0">
                <a:latin typeface="PingFang SC"/>
                <a:ea typeface="PingFang SC"/>
                <a:cs typeface="PingFang SC"/>
              </a:rPr>
              <a:t>序</a:t>
            </a:r>
            <a:endParaRPr lang="en-US" altLang="zh-CN" sz="2000" kern="0" spc="80" dirty="0"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sz="2000" kern="0" spc="8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sz="2000" kern="0" spc="8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sz="2000" kern="0" spc="8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sz="2000" kern="0" spc="8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sz="2000" kern="0" spc="8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sz="2000" kern="0" spc="8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sz="2000" kern="0" spc="80" dirty="0">
              <a:solidFill>
                <a:srgbClr val="000000">
                  <a:alpha val="100000"/>
                </a:srgbClr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r>
              <a:rPr lang="zh-CN" altLang="en-US" sz="2000" kern="0" spc="80" dirty="0">
                <a:solidFill>
                  <a:srgbClr val="FF0000"/>
                </a:solidFill>
                <a:latin typeface="PingFang SC"/>
                <a:ea typeface="PingFang SC"/>
                <a:cs typeface="PingFang SC"/>
              </a:rPr>
              <a:t>高内聚</a:t>
            </a: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</a:t>
            </a:r>
            <a:r>
              <a:rPr lang="en-US" altLang="zh-CN" sz="2000" kern="0" spc="80" dirty="0" err="1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stats.c</a:t>
            </a:r>
            <a:r>
              <a:rPr lang="zh-CN" altLang="en-US" sz="2000" kern="0" spc="80" dirty="0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只做统计，</a:t>
            </a:r>
            <a:r>
              <a:rPr lang="en-US" altLang="zh-CN" sz="2000" kern="0" spc="80" dirty="0" err="1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data.c</a:t>
            </a:r>
            <a:r>
              <a:rPr lang="zh-CN" altLang="en-US" sz="2000" kern="0" spc="80" dirty="0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只负责读取</a:t>
            </a:r>
          </a:p>
          <a:p>
            <a:pPr marL="0" indent="0">
              <a:buNone/>
            </a:pPr>
            <a:r>
              <a:rPr lang="zh-CN" altLang="en-US" sz="2000" kern="0" spc="80" dirty="0">
                <a:solidFill>
                  <a:srgbClr val="FF0000"/>
                </a:solidFill>
                <a:latin typeface="PingFang SC"/>
                <a:ea typeface="PingFang SC"/>
                <a:cs typeface="PingFang SC"/>
              </a:rPr>
              <a:t>低耦合</a:t>
            </a: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</a:t>
            </a:r>
            <a:r>
              <a:rPr lang="en-US" altLang="zh-CN" sz="2000" kern="0" spc="80" dirty="0" err="1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stats.c</a:t>
            </a:r>
            <a:r>
              <a:rPr lang="zh-CN" altLang="en-US" sz="2000" kern="0" spc="80" dirty="0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只依赖</a:t>
            </a:r>
            <a:r>
              <a:rPr lang="en-US" altLang="zh-CN" sz="2000" kern="0" spc="80" dirty="0" err="1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data.h</a:t>
            </a:r>
            <a:r>
              <a:rPr lang="en-US" altLang="zh-CN" sz="2000" kern="0" spc="80" dirty="0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lang="zh-CN" altLang="en-US" sz="2000" kern="0" spc="80" dirty="0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接口（函数调用），不关心文件格式</a:t>
            </a:r>
          </a:p>
          <a:p>
            <a:pPr marL="0" indent="0">
              <a:buNone/>
            </a:pPr>
            <a:r>
              <a:rPr lang="zh-CN" altLang="en-US" sz="2000" kern="0" spc="80" dirty="0">
                <a:solidFill>
                  <a:srgbClr val="FF0000"/>
                </a:solidFill>
                <a:latin typeface="PingFang SC"/>
                <a:ea typeface="PingFang SC"/>
                <a:cs typeface="PingFang SC"/>
              </a:rPr>
              <a:t>信息隐藏</a:t>
            </a: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</a:t>
            </a:r>
            <a:r>
              <a:rPr lang="en-US" altLang="zh-CN" sz="2000" kern="0" spc="80" dirty="0" err="1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data.h</a:t>
            </a: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只声明</a:t>
            </a:r>
            <a:r>
              <a:rPr lang="en-US" altLang="zh-CN" sz="2000" kern="0" spc="80" dirty="0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struct Data </a:t>
            </a: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和</a:t>
            </a:r>
            <a:r>
              <a:rPr lang="zh-CN" altLang="en-US" sz="2000" kern="0" spc="80" dirty="0">
                <a:solidFill>
                  <a:srgbClr val="0070C0"/>
                </a:solidFill>
                <a:latin typeface="PingFang SC"/>
                <a:ea typeface="PingFang SC"/>
                <a:cs typeface="PingFang SC"/>
              </a:rPr>
              <a:t>函数接口</a:t>
            </a:r>
            <a:endParaRPr lang="en-US" altLang="zh-CN" sz="2000" kern="0" spc="80" dirty="0">
              <a:solidFill>
                <a:srgbClr val="0070C0"/>
              </a:solidFill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zh-CN" altLang="en-US" sz="2000" dirty="0">
              <a:latin typeface="PingFang SC"/>
              <a:ea typeface="PingFang SC"/>
              <a:cs typeface="PingFang SC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FBFA36E-72F5-A36E-E937-208F1E64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564904"/>
            <a:ext cx="4255162" cy="19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373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7C292A92-2B9C-B191-3461-6AD6CF2E3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r>
              <a:rPr lang="en-US" altLang="zh-CN"/>
              <a:t>-</a:t>
            </a:r>
            <a:r>
              <a:rPr lang="zh-CN" altLang="en-US"/>
              <a:t>通配符</a:t>
            </a:r>
            <a:endParaRPr lang="en-US" altLang="zh-CN"/>
          </a:p>
        </p:txBody>
      </p:sp>
      <p:sp>
        <p:nvSpPr>
          <p:cNvPr id="26627" name="内容占位符 2">
            <a:extLst>
              <a:ext uri="{FF2B5EF4-FFF2-40B4-BE49-F238E27FC236}">
                <a16:creationId xmlns:a16="http://schemas.microsoft.com/office/drawing/2014/main" id="{4ABB62EB-E223-488E-6CD3-7C4867D1A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z="1800" b="0"/>
          </a:p>
        </p:txBody>
      </p:sp>
      <p:pic>
        <p:nvPicPr>
          <p:cNvPr id="26629" name="图片 5">
            <a:extLst>
              <a:ext uri="{FF2B5EF4-FFF2-40B4-BE49-F238E27FC236}">
                <a16:creationId xmlns:a16="http://schemas.microsoft.com/office/drawing/2014/main" id="{81EDD8DB-071D-A105-B48B-5029CE4A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611313"/>
            <a:ext cx="43910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内容占位符 2">
            <a:extLst>
              <a:ext uri="{FF2B5EF4-FFF2-40B4-BE49-F238E27FC236}">
                <a16:creationId xmlns:a16="http://schemas.microsoft.com/office/drawing/2014/main" id="{D1A0CE0F-66B1-997F-7C7A-D568DA27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5737225"/>
            <a:ext cx="2241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通配符 </a:t>
            </a: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$@   $^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7">
            <a:extLst>
              <a:ext uri="{FF2B5EF4-FFF2-40B4-BE49-F238E27FC236}">
                <a16:creationId xmlns:a16="http://schemas.microsoft.com/office/drawing/2014/main" id="{ECF968D9-026A-D387-1D63-09A793078BD9}"/>
              </a:ext>
            </a:extLst>
          </p:cNvPr>
          <p:cNvSpPr/>
          <p:nvPr/>
        </p:nvSpPr>
        <p:spPr>
          <a:xfrm>
            <a:off x="4905375" y="2932113"/>
            <a:ext cx="3862388" cy="1370012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632" name="内容占位符 2">
            <a:extLst>
              <a:ext uri="{FF2B5EF4-FFF2-40B4-BE49-F238E27FC236}">
                <a16:creationId xmlns:a16="http://schemas.microsoft.com/office/drawing/2014/main" id="{5A2D234C-6965-360C-4E28-B391B9DD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5762625"/>
            <a:ext cx="450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make clean   </a:t>
            </a:r>
            <a:r>
              <a:rPr lang="zh-CN" altLang="en-US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清除</a:t>
            </a:r>
          </a:p>
        </p:txBody>
      </p:sp>
      <p:pic>
        <p:nvPicPr>
          <p:cNvPr id="26633" name="图片 4">
            <a:extLst>
              <a:ext uri="{FF2B5EF4-FFF2-40B4-BE49-F238E27FC236}">
                <a16:creationId xmlns:a16="http://schemas.microsoft.com/office/drawing/2014/main" id="{B2AA937B-C109-602D-4888-042F9064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4325"/>
            <a:ext cx="4862513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>
            <a:extLst>
              <a:ext uri="{FF2B5EF4-FFF2-40B4-BE49-F238E27FC236}">
                <a16:creationId xmlns:a16="http://schemas.microsoft.com/office/drawing/2014/main" id="{64D923F0-C0D6-3344-7F73-43836D9EF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基础</a:t>
            </a:r>
            <a:endParaRPr lang="en-US" altLang="zh-CN"/>
          </a:p>
        </p:txBody>
      </p:sp>
      <p:sp>
        <p:nvSpPr>
          <p:cNvPr id="8195" name="内容占位符 2">
            <a:extLst>
              <a:ext uri="{FF2B5EF4-FFF2-40B4-BE49-F238E27FC236}">
                <a16:creationId xmlns:a16="http://schemas.microsoft.com/office/drawing/2014/main" id="{2780E249-4325-6969-4F46-20E3E467B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2000" b="0"/>
              <a:t>条件判断</a:t>
            </a:r>
            <a:endParaRPr lang="en-US" altLang="zh-CN" sz="2000" b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000" b="0"/>
              <a:t>If	</a:t>
            </a:r>
            <a:r>
              <a:rPr lang="en-US" altLang="zh-CN" sz="2000" b="0" err="1"/>
              <a:t>ifeq</a:t>
            </a:r>
            <a:r>
              <a:rPr lang="en-US" altLang="zh-CN" sz="2000" b="0"/>
              <a:t>	</a:t>
            </a:r>
            <a:r>
              <a:rPr lang="en-US" altLang="zh-CN" sz="2000" b="0" err="1"/>
              <a:t>ifneq</a:t>
            </a:r>
            <a:r>
              <a:rPr lang="en-US" altLang="zh-CN" sz="2000" b="0"/>
              <a:t>	ifdef	</a:t>
            </a:r>
            <a:r>
              <a:rPr lang="en-US" altLang="zh-CN" sz="2000" b="0" err="1"/>
              <a:t>ifndf</a:t>
            </a:r>
            <a:endParaRPr lang="en-US" altLang="zh-CN" sz="2000" b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2000" b="0"/>
              <a:t>以</a:t>
            </a:r>
            <a:r>
              <a:rPr lang="en-US" altLang="zh-CN" sz="2000" b="0"/>
              <a:t>endif</a:t>
            </a:r>
            <a:r>
              <a:rPr lang="zh-CN" altLang="en-US" sz="2000" b="0"/>
              <a:t>结尾</a:t>
            </a:r>
            <a:endParaRPr lang="en-US" altLang="zh-CN" sz="2000" b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2000" b="0"/>
              <a:t>复杂条件判断使用</a:t>
            </a:r>
            <a:r>
              <a:rPr lang="en-US" altLang="zh-CN" sz="2000" b="0" err="1"/>
              <a:t>elif</a:t>
            </a:r>
            <a:r>
              <a:rPr lang="zh-CN" altLang="en-US" sz="2000" b="0"/>
              <a:t>和</a:t>
            </a:r>
            <a:r>
              <a:rPr lang="en-US" altLang="zh-CN" sz="2000" b="0"/>
              <a:t>else</a:t>
            </a:r>
            <a:endParaRPr lang="zh-CN" altLang="zh-CN" sz="2000" b="0"/>
          </a:p>
        </p:txBody>
      </p:sp>
      <p:pic>
        <p:nvPicPr>
          <p:cNvPr id="28677" name="图片 1">
            <a:extLst>
              <a:ext uri="{FF2B5EF4-FFF2-40B4-BE49-F238E27FC236}">
                <a16:creationId xmlns:a16="http://schemas.microsoft.com/office/drawing/2014/main" id="{B04968A1-68A4-548F-0370-6C534D29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429000"/>
            <a:ext cx="33845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54F03E5A-AC57-81D3-E3D9-C9BC18FB0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Makefile</a:t>
            </a:r>
            <a:r>
              <a:rPr lang="zh-CN" altLang="en-US"/>
              <a:t>工作</a:t>
            </a:r>
            <a:endParaRPr lang="en-US" altLang="zh-CN"/>
          </a:p>
        </p:txBody>
      </p:sp>
      <p:sp>
        <p:nvSpPr>
          <p:cNvPr id="30723" name="内容占位符 2">
            <a:extLst>
              <a:ext uri="{FF2B5EF4-FFF2-40B4-BE49-F238E27FC236}">
                <a16:creationId xmlns:a16="http://schemas.microsoft.com/office/drawing/2014/main" id="{63FD3E1C-042E-7DB7-E29C-E57F3CE31E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0"/>
              <a:t>Make</a:t>
            </a:r>
            <a:r>
              <a:rPr lang="zh-CN" altLang="en-US" sz="2000" b="0"/>
              <a:t>命令工作顺序</a:t>
            </a:r>
            <a:endParaRPr lang="en-US" altLang="zh-CN" sz="2000" b="0"/>
          </a:p>
          <a:p>
            <a:pPr lvl="1"/>
            <a:r>
              <a:rPr lang="en-US" altLang="zh-CN" sz="1800" b="0"/>
              <a:t>make</a:t>
            </a:r>
            <a:r>
              <a:rPr lang="zh-CN" altLang="en-US" sz="1800" b="0"/>
              <a:t>在当前目录下寻找“</a:t>
            </a:r>
            <a:r>
              <a:rPr lang="en-US" altLang="zh-CN" sz="1800" b="0"/>
              <a:t>Makefile”</a:t>
            </a:r>
            <a:r>
              <a:rPr lang="zh-CN" altLang="en-US" sz="1800" b="0"/>
              <a:t>或“</a:t>
            </a:r>
            <a:r>
              <a:rPr lang="en-US" altLang="zh-CN" sz="1800" b="0"/>
              <a:t>makefile”</a:t>
            </a:r>
            <a:r>
              <a:rPr lang="zh-CN" altLang="en-US" sz="1800" b="0"/>
              <a:t>文件</a:t>
            </a:r>
          </a:p>
          <a:p>
            <a:pPr lvl="1"/>
            <a:r>
              <a:rPr lang="zh-CN" altLang="en-US" sz="1800" b="0"/>
              <a:t>若找到，查找文件中的第一个目标文件</a:t>
            </a:r>
            <a:r>
              <a:rPr lang="en-US" altLang="zh-CN" sz="1800" b="0"/>
              <a:t>.o</a:t>
            </a:r>
          </a:p>
          <a:p>
            <a:pPr lvl="1"/>
            <a:r>
              <a:rPr lang="zh-CN" altLang="en-US" sz="1800" b="0"/>
              <a:t>若目标文件不存在，根据依赖关系查找</a:t>
            </a:r>
            <a:r>
              <a:rPr lang="en-US" altLang="zh-CN" sz="1800" b="0"/>
              <a:t>.s</a:t>
            </a:r>
            <a:r>
              <a:rPr lang="zh-CN" altLang="en-US" sz="1800" b="0"/>
              <a:t>文件</a:t>
            </a:r>
          </a:p>
          <a:p>
            <a:pPr lvl="1"/>
            <a:r>
              <a:rPr lang="zh-CN" altLang="en-US" sz="1800" b="0"/>
              <a:t>若</a:t>
            </a:r>
            <a:r>
              <a:rPr lang="en-US" altLang="zh-CN" sz="1800" b="0"/>
              <a:t>.s</a:t>
            </a:r>
            <a:r>
              <a:rPr lang="zh-CN" altLang="en-US" sz="1800" b="0"/>
              <a:t>文件不存在，根据依赖关系查找</a:t>
            </a:r>
            <a:r>
              <a:rPr lang="en-US" altLang="zh-CN" sz="1800" b="0"/>
              <a:t>.i</a:t>
            </a:r>
            <a:r>
              <a:rPr lang="zh-CN" altLang="en-US" sz="1800" b="0"/>
              <a:t>文件</a:t>
            </a:r>
          </a:p>
          <a:p>
            <a:pPr lvl="1"/>
            <a:r>
              <a:rPr lang="zh-CN" altLang="en-US" sz="1800" b="0"/>
              <a:t>若</a:t>
            </a:r>
            <a:r>
              <a:rPr lang="en-US" altLang="zh-CN" sz="1800" b="0"/>
              <a:t>.i</a:t>
            </a:r>
            <a:r>
              <a:rPr lang="zh-CN" altLang="en-US" sz="1800" b="0"/>
              <a:t>文件不存在，根据依赖关系查找</a:t>
            </a:r>
            <a:r>
              <a:rPr lang="en-US" altLang="zh-CN" sz="1800" b="0"/>
              <a:t>.c</a:t>
            </a:r>
            <a:r>
              <a:rPr lang="zh-CN" altLang="en-US" sz="1800" b="0"/>
              <a:t>文件</a:t>
            </a:r>
            <a:endParaRPr lang="en-US" altLang="zh-CN" sz="1800" b="0"/>
          </a:p>
          <a:p>
            <a:pPr lvl="1"/>
            <a:r>
              <a:rPr lang="zh-CN" altLang="en-US" sz="1800" b="0"/>
              <a:t>若</a:t>
            </a:r>
            <a:r>
              <a:rPr lang="en-US" altLang="zh-CN" sz="1800" b="0"/>
              <a:t>.c</a:t>
            </a:r>
            <a:r>
              <a:rPr lang="zh-CN" altLang="en-US" sz="1800" b="0"/>
              <a:t>文件一定存在，于是按顺序依次生成</a:t>
            </a:r>
            <a:r>
              <a:rPr lang="en-US" altLang="zh-CN" sz="1800" b="0"/>
              <a:t>.i</a:t>
            </a:r>
            <a:r>
              <a:rPr lang="zh-CN" altLang="en-US" sz="1800" b="0"/>
              <a:t>、</a:t>
            </a:r>
            <a:r>
              <a:rPr lang="en-US" altLang="zh-CN" sz="1800" b="0"/>
              <a:t>.s</a:t>
            </a:r>
            <a:r>
              <a:rPr lang="zh-CN" altLang="en-US" sz="1800" b="0"/>
              <a:t>、</a:t>
            </a:r>
            <a:r>
              <a:rPr lang="en-US" altLang="zh-CN" sz="1800" b="0"/>
              <a:t>.o</a:t>
            </a:r>
            <a:r>
              <a:rPr lang="zh-CN" altLang="en-US" sz="1800" b="0"/>
              <a:t>文件，再去执行</a:t>
            </a:r>
            <a:endParaRPr lang="zh-CN" altLang="zh-CN" sz="1800" b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>
            <a:extLst>
              <a:ext uri="{FF2B5EF4-FFF2-40B4-BE49-F238E27FC236}">
                <a16:creationId xmlns:a16="http://schemas.microsoft.com/office/drawing/2014/main" id="{05C0F1D2-3D6E-3DA2-37B3-53112E20E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什么是</a:t>
            </a:r>
            <a:r>
              <a:rPr lang="en-US" altLang="zh-CN"/>
              <a:t>CMake</a:t>
            </a:r>
            <a:endParaRPr lang="zh-CN" altLang="en-US"/>
          </a:p>
        </p:txBody>
      </p:sp>
      <p:sp>
        <p:nvSpPr>
          <p:cNvPr id="31747" name="内容占位符 2">
            <a:extLst>
              <a:ext uri="{FF2B5EF4-FFF2-40B4-BE49-F238E27FC236}">
                <a16:creationId xmlns:a16="http://schemas.microsoft.com/office/drawing/2014/main" id="{E1665BCE-7368-74CC-4116-858584DC21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b="0"/>
              <a:t>不同平台编译所使用的</a:t>
            </a:r>
            <a:r>
              <a:rPr lang="en-US" altLang="zh-CN" sz="2000" b="0"/>
              <a:t>Makefile</a:t>
            </a:r>
            <a:r>
              <a:rPr lang="zh-CN" altLang="en-US" sz="2000" b="0"/>
              <a:t>标准、格式不同</a:t>
            </a:r>
            <a:endParaRPr lang="en-US" altLang="zh-CN" sz="2000" b="0"/>
          </a:p>
          <a:p>
            <a:endParaRPr lang="en-US" altLang="zh-CN" sz="2000" b="0"/>
          </a:p>
          <a:p>
            <a:r>
              <a:rPr lang="en-US" altLang="zh-CN" sz="2000" b="0"/>
              <a:t>CMake</a:t>
            </a:r>
            <a:r>
              <a:rPr lang="zh-CN" altLang="en-US" sz="2000" b="0"/>
              <a:t>编写一种与平台无关的文件来指导整个编译流程，根据目标平台生成所需要的</a:t>
            </a:r>
            <a:r>
              <a:rPr lang="en-US" altLang="zh-CN" sz="2000" b="0"/>
              <a:t>Makefile</a:t>
            </a:r>
            <a:r>
              <a:rPr lang="zh-CN" altLang="en-US" sz="2000" b="0"/>
              <a:t>和工程文件</a:t>
            </a:r>
            <a:endParaRPr lang="en-US" altLang="zh-CN" sz="2000" b="0"/>
          </a:p>
          <a:p>
            <a:endParaRPr lang="en-US" altLang="zh-CN" sz="2000" b="0"/>
          </a:p>
          <a:p>
            <a:r>
              <a:rPr lang="en-US" altLang="zh-CN" sz="2000" b="0"/>
              <a:t>CMake</a:t>
            </a:r>
            <a:r>
              <a:rPr lang="zh-CN" altLang="en-US" sz="2000" b="0"/>
              <a:t>具有最小的依赖性，只需要在工作系统上安装编译器即可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>
            <a:extLst>
              <a:ext uri="{FF2B5EF4-FFF2-40B4-BE49-F238E27FC236}">
                <a16:creationId xmlns:a16="http://schemas.microsoft.com/office/drawing/2014/main" id="{430F8ABF-5CA8-9D64-6FC6-A4D23899F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Cmake</a:t>
            </a:r>
            <a:r>
              <a:rPr lang="zh-CN" altLang="en-US"/>
              <a:t>工作的流程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FC64D5-9AE0-D5A4-828B-887051EB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2000" b="0" dirty="0"/>
              <a:t>在</a:t>
            </a:r>
            <a:r>
              <a:rPr lang="en-US" altLang="zh-CN" sz="2000" b="0" dirty="0" err="1"/>
              <a:t>linux</a:t>
            </a:r>
            <a:r>
              <a:rPr lang="zh-CN" altLang="en-US" sz="2000" b="0" dirty="0"/>
              <a:t>平台下使用</a:t>
            </a:r>
            <a:r>
              <a:rPr lang="en-US" altLang="zh-CN" sz="2000" b="0" dirty="0" err="1"/>
              <a:t>CMake</a:t>
            </a:r>
            <a:r>
              <a:rPr lang="zh-CN" altLang="en-US" sz="2000" b="0" dirty="0"/>
              <a:t>生成</a:t>
            </a:r>
            <a:r>
              <a:rPr lang="en-US" altLang="zh-CN" sz="2000" b="0" dirty="0" err="1"/>
              <a:t>Makefile</a:t>
            </a:r>
            <a:r>
              <a:rPr lang="zh-CN" altLang="en-US" sz="2000" b="0" dirty="0"/>
              <a:t>并编译的流程如下：</a:t>
            </a:r>
            <a:endParaRPr lang="en-US" altLang="zh-CN" sz="2000" b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sz="2000" b="0" dirty="0"/>
          </a:p>
          <a:p>
            <a:pPr>
              <a:defRPr/>
            </a:pPr>
            <a:r>
              <a:rPr lang="zh-CN" altLang="en-US" sz="2000" b="0" dirty="0"/>
              <a:t>编写</a:t>
            </a:r>
            <a:r>
              <a:rPr lang="en-US" altLang="zh-CN" sz="2000" b="0" dirty="0" err="1"/>
              <a:t>CMake</a:t>
            </a:r>
            <a:r>
              <a:rPr lang="zh-CN" altLang="en-US" sz="2000" b="0" dirty="0"/>
              <a:t>配置文件</a:t>
            </a:r>
            <a:r>
              <a:rPr lang="en-US" altLang="zh-CN" sz="2000" b="0" dirty="0"/>
              <a:t>CMakeLists.txt</a:t>
            </a:r>
          </a:p>
          <a:p>
            <a:pPr>
              <a:defRPr/>
            </a:pPr>
            <a:endParaRPr lang="en-US" altLang="zh-CN" sz="2000" b="0" dirty="0"/>
          </a:p>
          <a:p>
            <a:pPr>
              <a:defRPr/>
            </a:pPr>
            <a:r>
              <a:rPr lang="zh-CN" altLang="en-US" sz="2000" b="0" dirty="0"/>
              <a:t>执行命令 </a:t>
            </a:r>
            <a:r>
              <a:rPr lang="en-US" altLang="zh-CN" sz="2000" b="0" dirty="0" err="1"/>
              <a:t>cmake</a:t>
            </a:r>
            <a:r>
              <a:rPr lang="en-US" altLang="zh-CN" sz="2000" b="0" dirty="0"/>
              <a:t> PATH </a:t>
            </a:r>
            <a:r>
              <a:rPr lang="zh-CN" altLang="en-US" sz="2000" b="0" dirty="0"/>
              <a:t>或者 </a:t>
            </a:r>
            <a:r>
              <a:rPr lang="en-US" altLang="zh-CN" sz="2000" b="0" dirty="0" err="1"/>
              <a:t>ccmake</a:t>
            </a:r>
            <a:r>
              <a:rPr lang="en-US" altLang="zh-CN" sz="2000" b="0" dirty="0"/>
              <a:t> PATH </a:t>
            </a:r>
            <a:r>
              <a:rPr lang="zh-CN" altLang="en-US" sz="2000" b="0" dirty="0"/>
              <a:t>生成 </a:t>
            </a:r>
            <a:r>
              <a:rPr lang="en-US" altLang="zh-CN" sz="2000" b="0" dirty="0" err="1"/>
              <a:t>Makefile</a:t>
            </a:r>
            <a:r>
              <a:rPr lang="zh-CN" altLang="en-US" sz="2000" b="0" dirty="0"/>
              <a:t>（</a:t>
            </a:r>
            <a:r>
              <a:rPr lang="en-US" altLang="zh-CN" sz="2000" b="0" dirty="0" err="1"/>
              <a:t>ccmake</a:t>
            </a:r>
            <a:r>
              <a:rPr lang="en-US" altLang="zh-CN" sz="2000" b="0" dirty="0"/>
              <a:t> </a:t>
            </a:r>
            <a:r>
              <a:rPr lang="zh-CN" altLang="en-US" sz="2000" b="0" dirty="0"/>
              <a:t>和 </a:t>
            </a:r>
            <a:r>
              <a:rPr lang="en-US" altLang="zh-CN" sz="2000" b="0" dirty="0" err="1"/>
              <a:t>cmake</a:t>
            </a:r>
            <a:r>
              <a:rPr lang="en-US" altLang="zh-CN" sz="2000" b="0" dirty="0"/>
              <a:t> </a:t>
            </a:r>
            <a:r>
              <a:rPr lang="zh-CN" altLang="en-US" sz="2000" b="0" dirty="0"/>
              <a:t>的区别在于前者提供了一个交互式的界面）。其中， </a:t>
            </a:r>
            <a:r>
              <a:rPr lang="en-US" altLang="zh-CN" sz="2000" b="0" dirty="0"/>
              <a:t>PATH</a:t>
            </a:r>
            <a:r>
              <a:rPr lang="zh-CN" altLang="en-US" sz="2000" b="0" dirty="0"/>
              <a:t>是</a:t>
            </a:r>
            <a:r>
              <a:rPr lang="en-US" altLang="zh-CN" sz="2000" b="0" dirty="0"/>
              <a:t>CMakeLists.txt </a:t>
            </a:r>
            <a:r>
              <a:rPr lang="zh-CN" altLang="en-US" sz="2000" b="0" dirty="0"/>
              <a:t>所在的目录</a:t>
            </a:r>
            <a:endParaRPr lang="en-US" altLang="zh-CN" sz="2000" b="0" dirty="0"/>
          </a:p>
          <a:p>
            <a:pPr>
              <a:defRPr/>
            </a:pPr>
            <a:endParaRPr lang="en-US" altLang="zh-CN" sz="2000" b="0" dirty="0"/>
          </a:p>
          <a:p>
            <a:pPr>
              <a:defRPr/>
            </a:pPr>
            <a:r>
              <a:rPr lang="zh-CN" altLang="en-US" sz="2000" b="0" dirty="0"/>
              <a:t>使用 </a:t>
            </a:r>
            <a:r>
              <a:rPr lang="en-US" altLang="zh-CN" sz="2000" b="0" dirty="0"/>
              <a:t>make </a:t>
            </a:r>
            <a:r>
              <a:rPr lang="zh-CN" altLang="en-US" sz="2000" b="0" dirty="0"/>
              <a:t>命令进行编译</a:t>
            </a:r>
            <a:endParaRPr lang="en-US" altLang="zh-CN" sz="2000" b="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>
            <a:extLst>
              <a:ext uri="{FF2B5EF4-FFF2-40B4-BE49-F238E27FC236}">
                <a16:creationId xmlns:a16="http://schemas.microsoft.com/office/drawing/2014/main" id="{53500DE6-9D44-CC09-3828-96AD57012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CMake</a:t>
            </a:r>
            <a:r>
              <a:rPr lang="zh-CN" altLang="en-US"/>
              <a:t>安装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3A1FAA-A8F7-A68E-738D-48D50398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b="0" dirty="0"/>
              <a:t>Windows</a:t>
            </a:r>
            <a:r>
              <a:rPr lang="zh-CN" altLang="en-US" sz="2000" b="0" dirty="0"/>
              <a:t>可以去</a:t>
            </a:r>
            <a:r>
              <a:rPr lang="en-US" altLang="zh-CN" sz="2000" b="0" dirty="0" err="1"/>
              <a:t>cmake</a:t>
            </a:r>
            <a:r>
              <a:rPr lang="zh-CN" altLang="en-US" sz="2000" b="0" dirty="0"/>
              <a:t>官下载安装包来进行安装</a:t>
            </a:r>
            <a:r>
              <a:rPr lang="en-US" altLang="zh-CN" sz="2000" b="0" dirty="0"/>
              <a:t>(</a:t>
            </a:r>
            <a:r>
              <a:rPr lang="en-US" altLang="zh-CN" sz="2000" b="0" dirty="0">
                <a:hlinkClick r:id="rId2"/>
              </a:rPr>
              <a:t>https://cmake.org/download/</a:t>
            </a:r>
            <a:r>
              <a:rPr lang="en-US" altLang="zh-CN" sz="2000" b="0" dirty="0"/>
              <a:t>)</a:t>
            </a:r>
          </a:p>
          <a:p>
            <a:pPr>
              <a:defRPr/>
            </a:pPr>
            <a:endParaRPr lang="en-US" altLang="zh-CN" sz="2000" b="0" dirty="0"/>
          </a:p>
          <a:p>
            <a:pPr>
              <a:defRPr/>
            </a:pPr>
            <a:r>
              <a:rPr lang="en-US" altLang="zh-CN" sz="2000" b="0" dirty="0"/>
              <a:t>Ubuntu</a:t>
            </a:r>
            <a:r>
              <a:rPr lang="zh-CN" altLang="en-US" sz="2000" b="0" dirty="0"/>
              <a:t>系统上可以使用包管理工具</a:t>
            </a:r>
            <a:r>
              <a:rPr lang="en-US" altLang="zh-CN" sz="2000" b="0" dirty="0"/>
              <a:t>apt</a:t>
            </a:r>
            <a:r>
              <a:rPr lang="zh-CN" altLang="en-US" sz="2000" b="0" dirty="0"/>
              <a:t>（或</a:t>
            </a:r>
            <a:r>
              <a:rPr lang="en-US" altLang="zh-CN" sz="2000" b="0" dirty="0"/>
              <a:t>apt-get</a:t>
            </a:r>
            <a:r>
              <a:rPr lang="zh-CN" altLang="en-US" sz="2000" b="0" dirty="0"/>
              <a:t>）进行安装</a:t>
            </a:r>
            <a:endParaRPr lang="en-US" altLang="zh-CN" sz="2000" b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000" b="0" dirty="0"/>
              <a:t>    </a:t>
            </a:r>
            <a:r>
              <a:rPr lang="en-US" altLang="zh-CN" sz="2000" b="0" dirty="0" err="1"/>
              <a:t>sudo</a:t>
            </a:r>
            <a:r>
              <a:rPr lang="en-US" altLang="zh-CN" sz="2000" b="0" dirty="0"/>
              <a:t> apt install </a:t>
            </a:r>
            <a:r>
              <a:rPr lang="en-US" altLang="zh-CN" sz="2000" b="0" dirty="0" err="1"/>
              <a:t>cmake</a:t>
            </a:r>
            <a:r>
              <a:rPr lang="en-US" altLang="zh-CN" sz="2000" b="0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sz="2000" b="0" dirty="0"/>
          </a:p>
          <a:p>
            <a:pPr>
              <a:defRPr/>
            </a:pPr>
            <a:r>
              <a:rPr lang="zh-CN" altLang="en-US" sz="2000" b="0" dirty="0"/>
              <a:t>指定版本的</a:t>
            </a:r>
            <a:r>
              <a:rPr lang="en-US" altLang="zh-CN" sz="2000" b="0" dirty="0" err="1"/>
              <a:t>cmake</a:t>
            </a:r>
            <a:r>
              <a:rPr lang="zh-CN" altLang="en-US" sz="2000" b="0" dirty="0"/>
              <a:t>，可以手动下载源码编译</a:t>
            </a:r>
            <a:r>
              <a:rPr lang="en-US" altLang="zh-CN" sz="2000" b="0" dirty="0"/>
              <a:t>/</a:t>
            </a:r>
            <a:r>
              <a:rPr lang="zh-CN" altLang="en-US" sz="2000" b="0" dirty="0"/>
              <a:t>二进制安装包</a:t>
            </a:r>
            <a:endParaRPr lang="en-US" altLang="zh-CN" sz="2000" b="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>
            <a:extLst>
              <a:ext uri="{FF2B5EF4-FFF2-40B4-BE49-F238E27FC236}">
                <a16:creationId xmlns:a16="http://schemas.microsoft.com/office/drawing/2014/main" id="{092997BE-1EF8-6EC1-76AE-7256B96E1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推荐的</a:t>
            </a:r>
            <a:r>
              <a:rPr lang="en-US" altLang="zh-CN"/>
              <a:t>CMake</a:t>
            </a:r>
            <a:r>
              <a:rPr lang="zh-CN" altLang="en-US"/>
              <a:t>学习资料</a:t>
            </a:r>
          </a:p>
        </p:txBody>
      </p:sp>
      <p:sp>
        <p:nvSpPr>
          <p:cNvPr id="56323" name="内容占位符 2">
            <a:extLst>
              <a:ext uri="{FF2B5EF4-FFF2-40B4-BE49-F238E27FC236}">
                <a16:creationId xmlns:a16="http://schemas.microsoft.com/office/drawing/2014/main" id="{B679D01E-9117-E28B-6CA7-D8BB09A02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>
                <a:hlinkClick r:id="rId2"/>
              </a:rPr>
              <a:t>https://cmake.org/cmake/help/latest/guide/tutorial/index.html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>
                <a:hlinkClick r:id="rId3"/>
              </a:rPr>
              <a:t>https://www.zhihu.com/search?type=content&amp;q=cmake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>
                <a:hlinkClick r:id="rId4"/>
              </a:rPr>
              <a:t>https://cliutils.gitlab.io/modern-cmake/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>
                <a:hlinkClick r:id="rId5"/>
              </a:rPr>
              <a:t>https://modern-cmake-cn.github.io/Modern-CMake-zh_CN/</a:t>
            </a:r>
            <a:endParaRPr lang="en-US" altLang="zh-CN" sz="2400"/>
          </a:p>
          <a:p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AEEFA-69CA-3691-85A2-6F13274E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6960A8-E6B7-8FD3-C14E-1C152D66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00" y="1556792"/>
            <a:ext cx="8086799" cy="47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55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776ED-229F-D731-E8F9-0E9FE024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7785550-6A43-C839-0D55-080BB9327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09505"/>
              </p:ext>
            </p:extLst>
          </p:nvPr>
        </p:nvGraphicFramePr>
        <p:xfrm>
          <a:off x="301624" y="1484784"/>
          <a:ext cx="8540751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148">
                  <a:extLst>
                    <a:ext uri="{9D8B030D-6E8A-4147-A177-3AD203B41FA5}">
                      <a16:colId xmlns:a16="http://schemas.microsoft.com/office/drawing/2014/main" val="181962147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705140142"/>
                    </a:ext>
                  </a:extLst>
                </a:gridCol>
                <a:gridCol w="2592291">
                  <a:extLst>
                    <a:ext uri="{9D8B030D-6E8A-4147-A177-3AD203B41FA5}">
                      <a16:colId xmlns:a16="http://schemas.microsoft.com/office/drawing/2014/main" val="4059913311"/>
                    </a:ext>
                  </a:extLst>
                </a:gridCol>
              </a:tblGrid>
              <a:tr h="413627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错误信息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常见原因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rgbClr val="000000"/>
                          </a:solidFill>
                        </a:rPr>
                        <a:t>优先排查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867647"/>
                  </a:ext>
                </a:extLst>
              </a:tr>
              <a:tr h="16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0" spc="-2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</a:rPr>
                        <a:t>undefined reference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spc="5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漏编译</a:t>
                      </a:r>
                      <a:r>
                        <a:rPr lang="en-US" altLang="zh-CN" sz="2000" kern="0" spc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zh-CN" altLang="en-US" sz="2000" kern="0" spc="5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漏链接；库顺序错误；声</a:t>
                      </a:r>
                      <a:r>
                        <a:rPr lang="zh-CN" altLang="en-US" sz="2000" kern="0" spc="8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明与定义不一致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kern="0" spc="4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目标文件是否参与链接；</a:t>
                      </a:r>
                      <a:r>
                        <a:rPr lang="zh-CN" altLang="en-US" sz="2000" kern="0" spc="-5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en-US" altLang="zh-CN" sz="2000" kern="0" spc="4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</a:rPr>
                        <a:t>-L/-</a:t>
                      </a:r>
                      <a:r>
                        <a:rPr lang="en-US" altLang="zh-CN" sz="2000" kern="0" spc="3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</a:rPr>
                        <a:t>l</a:t>
                      </a:r>
                      <a:r>
                        <a:rPr lang="zh-CN" altLang="en-US" sz="2000" kern="0" spc="6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是否正确；</a:t>
                      </a:r>
                      <a:r>
                        <a:rPr lang="zh-CN" altLang="en-US" sz="2000" kern="0" spc="-9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zh-CN" altLang="en-US" sz="2000" kern="0" spc="6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符号名是否拼写</a:t>
                      </a:r>
                      <a:r>
                        <a:rPr lang="zh-CN" altLang="en-US" sz="2000" kern="0" spc="5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一致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855875"/>
                  </a:ext>
                </a:extLst>
              </a:tr>
              <a:tr h="2004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0" spc="-2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</a:rPr>
                        <a:t>multiple definition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spc="3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在头文件放了定义；</a:t>
                      </a:r>
                      <a:r>
                        <a:rPr lang="zh-CN" altLang="en-US" sz="2000" kern="0" spc="31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zh-CN" altLang="en-US" sz="2000" kern="0" spc="3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同名全局变</a:t>
                      </a:r>
                      <a:r>
                        <a:rPr lang="zh-CN" altLang="en-US" sz="2000" kern="0" spc="10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量</a:t>
                      </a:r>
                      <a:r>
                        <a:rPr lang="en-US" altLang="zh-CN" sz="2000" kern="0" spc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zh-CN" altLang="en-US" sz="2000" kern="0" spc="10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函数重复定义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kern="0" spc="7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是否把变量定义写进</a:t>
                      </a:r>
                      <a:r>
                        <a:rPr lang="zh-CN" altLang="en-US" sz="2000" kern="0" spc="1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 </a:t>
                      </a:r>
                      <a:r>
                        <a:rPr lang="en-US" altLang="zh-CN" sz="2000" kern="0" spc="7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</a:rPr>
                        <a:t>.h</a:t>
                      </a:r>
                      <a:r>
                        <a:rPr lang="zh-CN" altLang="en-US" sz="2000" kern="0" spc="7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；</a:t>
                      </a:r>
                      <a:r>
                        <a:rPr lang="zh-CN" altLang="en-US" sz="2000" kern="0" spc="-15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zh-CN" altLang="en-US" sz="2000" kern="0" spc="7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是否</a:t>
                      </a:r>
                      <a:r>
                        <a:rPr lang="zh-CN" altLang="en-US" sz="2000" kern="0" spc="8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缺少</a:t>
                      </a:r>
                      <a:r>
                        <a:rPr lang="zh-CN" altLang="en-US" sz="2000" kern="0" spc="15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en-US" altLang="zh-CN" sz="2000" kern="0" spc="0" dirty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</a:rPr>
                        <a:t>extern</a:t>
                      </a:r>
                      <a:r>
                        <a:rPr lang="zh-CN" altLang="en-US" sz="2000" kern="0" spc="8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；</a:t>
                      </a:r>
                      <a:r>
                        <a:rPr lang="zh-CN" altLang="en-US" sz="2000" kern="0" spc="-16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 </a:t>
                      </a:r>
                      <a:r>
                        <a:rPr lang="zh-CN" altLang="en-US" sz="2000" kern="0" spc="8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是否重复链接了</a:t>
                      </a:r>
                      <a:r>
                        <a:rPr lang="zh-CN" altLang="en-US" sz="2000" kern="0" spc="90" dirty="0">
                          <a:solidFill>
                            <a:srgbClr val="000000"/>
                          </a:solidFill>
                          <a:latin typeface="PingFang SC"/>
                          <a:ea typeface="PingFang SC"/>
                          <a:cs typeface="PingFang SC"/>
                        </a:rPr>
                        <a:t>同一对象文件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33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304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135188-88E6-C9E6-49B1-A44A31DC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目标文件内容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225017-53C6-BC47-A6DC-F7EF43238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5157192"/>
            <a:ext cx="8540750" cy="941983"/>
          </a:xfrm>
        </p:spPr>
        <p:txBody>
          <a:bodyPr/>
          <a:lstStyle/>
          <a:p>
            <a:pPr marL="0" indent="0" algn="l" rtl="0" eaLnBrk="0">
              <a:lnSpc>
                <a:spcPct val="89000"/>
              </a:lnSpc>
              <a:buNone/>
              <a:tabLst/>
            </a:pP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链接器做的事</a:t>
            </a:r>
          </a:p>
          <a:p>
            <a:pPr marL="0" indent="0" algn="l" rtl="0" eaLnBrk="0">
              <a:lnSpc>
                <a:spcPct val="89000"/>
              </a:lnSpc>
              <a:buNone/>
              <a:tabLst/>
            </a:pP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把多个 </a:t>
            </a:r>
            <a:r>
              <a:rPr lang="en-US" altLang="zh-CN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.o </a:t>
            </a: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拼起来： 符号解析 </a:t>
            </a:r>
            <a:r>
              <a:rPr lang="en-US" altLang="zh-CN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+ </a:t>
            </a:r>
            <a:r>
              <a:rPr lang="zh-CN" altLang="en-US" sz="200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地址重定位</a:t>
            </a:r>
            <a:endParaRPr lang="zh-CN" altLang="en-US" sz="2000" dirty="0"/>
          </a:p>
        </p:txBody>
      </p:sp>
      <p:graphicFrame>
        <p:nvGraphicFramePr>
          <p:cNvPr id="4" name="table 1984">
            <a:extLst>
              <a:ext uri="{FF2B5EF4-FFF2-40B4-BE49-F238E27FC236}">
                <a16:creationId xmlns:a16="http://schemas.microsoft.com/office/drawing/2014/main" id="{08637592-2043-2D10-73A8-F491F91EA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94954"/>
              </p:ext>
            </p:extLst>
          </p:nvPr>
        </p:nvGraphicFramePr>
        <p:xfrm>
          <a:off x="791580" y="2348880"/>
          <a:ext cx="7560840" cy="2046986"/>
        </p:xfrm>
        <a:graphic>
          <a:graphicData uri="http://schemas.openxmlformats.org/drawingml/2006/table">
            <a:tbl>
              <a:tblPr/>
              <a:tblGrid>
                <a:gridCol w="1580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139">
                <a:tc>
                  <a:txBody>
                    <a:bodyPr/>
                    <a:lstStyle/>
                    <a:p>
                      <a:pPr marL="0" algn="l" rtl="0" eaLnBrk="0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部分</a:t>
                      </a:r>
                      <a:endParaRPr sz="2000" dirty="0">
                        <a:latin typeface="PingFang SC"/>
                        <a:ea typeface="PingFang SC"/>
                        <a:cs typeface="PingFang S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含义</a:t>
                      </a:r>
                      <a:endParaRPr sz="2000" kern="0" spc="60" dirty="0">
                        <a:solidFill>
                          <a:srgbClr val="000000">
                            <a:alpha val="100000"/>
                          </a:srgbClr>
                        </a:solidFill>
                        <a:latin typeface="PingFang SC"/>
                        <a:ea typeface="PingFang SC"/>
                        <a:cs typeface="PingFang S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Courier New"/>
                          <a:cs typeface="Courier New"/>
                        </a:rPr>
                        <a:t>.text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机器指令（函数代码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Courier New"/>
                          <a:cs typeface="Courier New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已初始化的全局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静态变量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Courier New"/>
                          <a:cs typeface="Courier New"/>
                        </a:rPr>
                        <a:t>.bss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未初始化的全局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静态变量（占位，不占文件体积）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符号表</a:t>
                      </a:r>
                      <a:endParaRPr sz="2000" kern="0" spc="60" dirty="0">
                        <a:solidFill>
                          <a:srgbClr val="000000">
                            <a:alpha val="100000"/>
                          </a:srgbClr>
                        </a:solidFill>
                        <a:latin typeface="PingFang SC"/>
                        <a:ea typeface="PingFang SC"/>
                        <a:cs typeface="PingFang S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“我提供哪些符号 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PingFang SC"/>
                          <a:ea typeface="PingFang SC"/>
                          <a:cs typeface="PingFang SC"/>
                        </a:rPr>
                        <a:t>我还缺哪些符号”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2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A3A7C-3980-0C10-8978-2284B8DA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模块边界如何定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8672E-B5ED-FC96-D1AB-9C6B3509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把经常变化的东西隔离起来</a:t>
            </a:r>
            <a:endParaRPr lang="en-US" altLang="zh-CN" dirty="0"/>
          </a:p>
          <a:p>
            <a:pPr lvl="1"/>
            <a:r>
              <a:rPr lang="zh-CN" altLang="en-US" sz="2000" dirty="0"/>
              <a:t>配置、平台差异、算法选择、  </a:t>
            </a:r>
            <a:r>
              <a:rPr lang="en-US" altLang="zh-CN" sz="2000" dirty="0"/>
              <a:t>I/O</a:t>
            </a:r>
          </a:p>
          <a:p>
            <a:r>
              <a:rPr lang="zh-CN" altLang="en-US" dirty="0"/>
              <a:t>把可复用的能力抽成模块</a:t>
            </a:r>
            <a:endParaRPr lang="en-US" altLang="zh-CN" dirty="0"/>
          </a:p>
          <a:p>
            <a:pPr lvl="1"/>
            <a:r>
              <a:rPr lang="zh-CN" altLang="en-US" sz="2000" dirty="0"/>
              <a:t>容器（</a:t>
            </a:r>
            <a:r>
              <a:rPr lang="en-US" altLang="zh-CN" sz="2000" dirty="0"/>
              <a:t>vector/map</a:t>
            </a:r>
            <a:r>
              <a:rPr lang="zh-CN" altLang="en-US" sz="2000" dirty="0"/>
              <a:t>）、字符串处理、日志、错误处理</a:t>
            </a:r>
          </a:p>
          <a:p>
            <a:r>
              <a:rPr lang="zh-CN" altLang="en-US" dirty="0"/>
              <a:t>让依赖方向“朝稳定处走”</a:t>
            </a:r>
            <a:endParaRPr lang="en-US" altLang="zh-CN" dirty="0"/>
          </a:p>
          <a:p>
            <a:pPr lvl="1"/>
            <a:r>
              <a:rPr lang="zh-CN" altLang="en-US" sz="2000" dirty="0"/>
              <a:t>业务依赖接口，不依赖具体实现文件</a:t>
            </a:r>
          </a:p>
          <a:p>
            <a:r>
              <a:rPr lang="zh-CN" altLang="en-US" dirty="0"/>
              <a:t>经验法则</a:t>
            </a:r>
            <a:endParaRPr lang="en-US" altLang="zh-CN" dirty="0"/>
          </a:p>
          <a:p>
            <a:pPr lvl="1"/>
            <a:r>
              <a:rPr lang="zh-CN" altLang="en-US" sz="2000" dirty="0"/>
              <a:t>模块对外只暴露最少必须的信息（类型名</a:t>
            </a:r>
            <a:r>
              <a:rPr lang="en-US" altLang="zh-CN" sz="2000" dirty="0"/>
              <a:t>/</a:t>
            </a:r>
            <a:r>
              <a:rPr lang="zh-CN" altLang="en-US" sz="2000" dirty="0"/>
              <a:t>函数</a:t>
            </a:r>
            <a:r>
              <a:rPr lang="en-US" altLang="zh-CN" sz="2000" dirty="0"/>
              <a:t>/</a:t>
            </a:r>
            <a:r>
              <a:rPr lang="zh-CN" altLang="en-US" sz="2000" dirty="0"/>
              <a:t>常量）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52BB7A-8F80-22E6-28A2-B9578C04DBB7}"/>
              </a:ext>
            </a:extLst>
          </p:cNvPr>
          <p:cNvSpPr txBox="1"/>
          <p:nvPr/>
        </p:nvSpPr>
        <p:spPr>
          <a:xfrm>
            <a:off x="844537" y="5873810"/>
            <a:ext cx="7454926" cy="74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334" algn="l" rtl="0" eaLnBrk="0">
              <a:lnSpc>
                <a:spcPct val="87000"/>
              </a:lnSpc>
              <a:spcBef>
                <a:spcPts val="342"/>
              </a:spcBef>
              <a:tabLst/>
            </a:pPr>
            <a:r>
              <a:rPr lang="zh-CN" altLang="en-US" sz="2400" b="0" kern="0" spc="8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小技巧</a:t>
            </a:r>
            <a:endParaRPr lang="zh-CN" altLang="en-US" sz="2400" b="0" dirty="0">
              <a:latin typeface="PingFang SC"/>
              <a:ea typeface="PingFang SC"/>
              <a:cs typeface="PingFang SC"/>
            </a:endParaRPr>
          </a:p>
          <a:p>
            <a:pPr marL="12700" algn="l" rtl="0" eaLnBrk="0">
              <a:lnSpc>
                <a:spcPct val="88000"/>
              </a:lnSpc>
              <a:spcBef>
                <a:spcPts val="1"/>
              </a:spcBef>
              <a:tabLst/>
            </a:pPr>
            <a:r>
              <a:rPr lang="zh-CN" altLang="en-US" sz="2400" b="0" kern="0" spc="6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先写</a:t>
            </a:r>
            <a:r>
              <a:rPr lang="en-US" altLang="zh-CN" sz="2400" b="0" kern="0" spc="6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.h</a:t>
            </a:r>
            <a:r>
              <a:rPr lang="zh-CN" altLang="en-US" sz="2400" b="0" kern="0" spc="6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，再写</a:t>
            </a:r>
            <a:r>
              <a:rPr lang="zh-CN" altLang="en-US" sz="2400" b="0" kern="0" spc="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 </a:t>
            </a:r>
            <a:r>
              <a:rPr lang="en-US" altLang="zh-CN" sz="2400" b="0" kern="0" spc="60" dirty="0">
                <a:solidFill>
                  <a:srgbClr val="000000">
                    <a:alpha val="100000"/>
                  </a:srgbClr>
                </a:solidFill>
                <a:latin typeface="Courier New"/>
                <a:ea typeface="Courier New"/>
                <a:cs typeface="Courier New"/>
              </a:rPr>
              <a:t>.c</a:t>
            </a:r>
            <a:r>
              <a:rPr lang="zh-CN" altLang="en-US" sz="2400" b="0" kern="0" spc="6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：逼自己先</a:t>
            </a:r>
            <a:r>
              <a:rPr lang="zh-CN" altLang="en-US" sz="2400" b="0" kern="0" spc="50" dirty="0">
                <a:solidFill>
                  <a:srgbClr val="000000">
                    <a:alpha val="100000"/>
                  </a:srgbClr>
                </a:solidFill>
                <a:latin typeface="PingFang SC"/>
                <a:ea typeface="PingFang SC"/>
                <a:cs typeface="PingFang SC"/>
              </a:rPr>
              <a:t>想清楚“别人怎么用”。</a:t>
            </a:r>
            <a:endParaRPr lang="zh-CN" altLang="en-US" sz="2400" b="0" dirty="0">
              <a:latin typeface="PingFang SC"/>
              <a:ea typeface="PingFang SC"/>
              <a:cs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33096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B80F-CFC6-293F-D87F-FC94447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A6702-F8CC-7B1D-F3F2-99EB47DC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现象</a:t>
            </a:r>
          </a:p>
          <a:p>
            <a:pPr marL="0" indent="0">
              <a:buNone/>
            </a:pPr>
            <a:r>
              <a:rPr lang="en-US" altLang="zh-CN" dirty="0"/>
              <a:t>undefined reference to ...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nm </a:t>
            </a:r>
            <a:r>
              <a:rPr lang="zh-CN" altLang="en-US" dirty="0"/>
              <a:t>列出目标文件（</a:t>
            </a:r>
            <a:r>
              <a:rPr lang="en-US" altLang="zh-CN" dirty="0"/>
              <a:t>.o </a:t>
            </a:r>
            <a:r>
              <a:rPr lang="zh-CN" altLang="en-US" dirty="0"/>
              <a:t>文件、静态库 </a:t>
            </a:r>
            <a:r>
              <a:rPr lang="en-US" altLang="zh-CN" dirty="0"/>
              <a:t>.a</a:t>
            </a:r>
            <a:r>
              <a:rPr lang="zh-CN" altLang="en-US" dirty="0"/>
              <a:t>、可执行文件）的符号表，每个符号前有一个字母表示其类型</a:t>
            </a:r>
            <a:endParaRPr lang="en-US" altLang="zh-CN" dirty="0"/>
          </a:p>
          <a:p>
            <a:pPr marL="0" indent="0"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66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多文件编译错误排查例子</a:t>
            </a:r>
            <a:r>
              <a:rPr lang="en-US" altLang="zh-CN" dirty="0"/>
              <a:t>-nm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257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1.1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编译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vs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链接（为什么会有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undefined reference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）</a:t>
            </a: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编译（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compile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）：把每个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.c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单独翻译成目标文件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.o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。</a:t>
            </a: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这个阶段只需要知道函数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长什么样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（声明），不需要看到函数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怎么实现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（定义）。</a:t>
            </a: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链接（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link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）：把多个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.o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（以及库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.a/.so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）合并成一个可执行文件。</a:t>
            </a: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这个阶段必须把每一个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被引用的外部符号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都找到对应的实现。</a:t>
            </a:r>
          </a:p>
          <a:p>
            <a:pPr marL="0" indent="45720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如果在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main.c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里调用了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vec_create()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，但链接时忘记把实现它的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vec.o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（或库）加进去，链接器就会报：</a:t>
            </a:r>
          </a:p>
          <a:p>
            <a:pPr marL="0" indent="45720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undefined reference to 'vec_create'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多文件编译错误排查例子</a:t>
            </a:r>
            <a:r>
              <a:rPr lang="en-US" altLang="zh-CN" dirty="0"/>
              <a:t>-nm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257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1.2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什么是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符号（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symbol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）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在目标文件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/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库中，函数名、全局变量名等都会变成符号记录在符号表里。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链接器工作的核心就是：把引用符号和定义符号配对。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多文件编译错误排查例子</a:t>
            </a:r>
            <a:r>
              <a:rPr lang="en-US" altLang="zh-CN" dirty="0"/>
              <a:t>-nm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257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例子</a:t>
            </a: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工程结构是：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main.c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：调用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vec_*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函数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vec.c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：实现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vec_*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函数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vec.h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：对外提供声明（接口），并且用了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opaque pointer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（隐藏结构体字段）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所以：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main.o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里会出现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U vec_create / U vec_push ...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vec.o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里会出现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T vec_create / T vec_push ...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多文件编译错误排查例子</a:t>
            </a:r>
            <a:r>
              <a:rPr lang="en-US" altLang="zh-CN" dirty="0"/>
              <a:t>-nm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257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3.1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正常情况：能编译能运行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make clean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make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./app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996565"/>
            <a:ext cx="5325745" cy="332867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多文件编译错误排查例子</a:t>
            </a:r>
            <a:r>
              <a:rPr lang="en-US" altLang="zh-CN" dirty="0"/>
              <a:t>-nm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257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3.2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故意制造错误：漏链接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vec.o </a:t>
            </a: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</a:rPr>
              <a:t>→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undefined reference</a:t>
            </a:r>
          </a:p>
          <a:p>
            <a:pPr marL="0" indent="0">
              <a:buNone/>
            </a:pPr>
            <a:r>
              <a:rPr lang="en-US" altLang="zh-CN" sz="2000" dirty="0" err="1">
                <a:solidFill>
                  <a:schemeClr val="accent5">
                    <a:lumMod val="10000"/>
                  </a:schemeClr>
                </a:solidFill>
              </a:rPr>
              <a:t>gcc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-Wall -Wextra -std=c11 -g -c main.c -o main_demo.o</a:t>
            </a:r>
          </a:p>
          <a:p>
            <a:pPr marL="0" indent="0">
              <a:buNone/>
            </a:pPr>
            <a:r>
              <a:rPr lang="en-US" altLang="zh-CN" sz="2000" dirty="0" err="1">
                <a:solidFill>
                  <a:schemeClr val="accent5">
                    <a:lumMod val="10000"/>
                  </a:schemeClr>
                </a:solidFill>
              </a:rPr>
              <a:t>gcc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main_demo.o -o app_broken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2780665"/>
            <a:ext cx="6234430" cy="373824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多文件编译错误排查例子</a:t>
            </a:r>
            <a:r>
              <a:rPr lang="en-US" altLang="zh-CN" dirty="0"/>
              <a:t>-nm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257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3.3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用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nm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定位：谁引用、谁定义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2204720"/>
            <a:ext cx="5770245" cy="4434205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多文件编译错误排查例子</a:t>
            </a:r>
            <a:r>
              <a:rPr lang="en-US" altLang="zh-CN" dirty="0"/>
              <a:t>-nm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257"/>
            <a:ext cx="8540750" cy="45423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3.4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正确修复：把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vec.o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链接进去</a:t>
            </a:r>
          </a:p>
          <a:p>
            <a:pPr marL="0" indent="0">
              <a:buNone/>
            </a:pPr>
            <a:endParaRPr lang="zh-CN" altLang="en-US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2348865"/>
            <a:ext cx="6517640" cy="3418205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B80F-CFC6-293F-D87F-FC94447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A6702-F8CC-7B1D-F3F2-99EB47DC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现象</a:t>
            </a:r>
          </a:p>
          <a:p>
            <a:pPr marL="0" indent="0">
              <a:buNone/>
            </a:pPr>
            <a:r>
              <a:rPr lang="en-US" altLang="zh-CN" dirty="0"/>
              <a:t>undefined reference to ...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err="1"/>
              <a:t>rg</a:t>
            </a:r>
            <a:r>
              <a:rPr lang="zh-CN" altLang="en-US" dirty="0"/>
              <a:t>（</a:t>
            </a:r>
            <a:r>
              <a:rPr lang="en-US" altLang="zh-CN" dirty="0" err="1"/>
              <a:t>ripgrep</a:t>
            </a:r>
            <a:r>
              <a:rPr lang="zh-CN" altLang="en-US" dirty="0"/>
              <a:t>）是超快的代码搜索工具，用来在源码目录中查找符号的定义或引用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相当于 “更现代、更好用、更快的 </a:t>
            </a:r>
            <a:r>
              <a:rPr lang="en-US" altLang="zh-CN" dirty="0"/>
              <a:t>grep -R”</a:t>
            </a:r>
            <a:r>
              <a:rPr lang="zh-CN" altLang="en-US" dirty="0"/>
              <a:t>，专门为代码仓库搜索优化。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err="1"/>
              <a:t>rg</a:t>
            </a:r>
            <a:r>
              <a:rPr lang="en-US" altLang="zh-CN" dirty="0"/>
              <a:t> </a:t>
            </a:r>
            <a:r>
              <a:rPr lang="zh-CN" altLang="en-US" dirty="0"/>
              <a:t>是“为代码仓库量身定制的 </a:t>
            </a:r>
            <a:r>
              <a:rPr lang="en-US" altLang="zh-CN" dirty="0"/>
              <a:t>grep”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532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solidFill>
                  <a:schemeClr val="accent5">
                    <a:lumMod val="10000"/>
                  </a:schemeClr>
                </a:solidFill>
              </a:rPr>
              <a:t>rg </a:t>
            </a:r>
            <a:r>
              <a:rPr lang="zh-CN" altLang="en-US" sz="2000" b="1" dirty="0">
                <a:solidFill>
                  <a:schemeClr val="accent5">
                    <a:lumMod val="10000"/>
                  </a:schemeClr>
                </a:solidFill>
              </a:rPr>
              <a:t>在排查</a:t>
            </a:r>
            <a:r>
              <a:rPr lang="en-US" altLang="zh-CN" sz="2000" b="1" dirty="0">
                <a:solidFill>
                  <a:schemeClr val="accent5">
                    <a:lumMod val="10000"/>
                  </a:schemeClr>
                </a:solidFill>
              </a:rPr>
              <a:t> undefined reference </a:t>
            </a:r>
            <a:r>
              <a:rPr lang="zh-CN" altLang="en-US" sz="2000" b="1" dirty="0">
                <a:solidFill>
                  <a:schemeClr val="accent5">
                    <a:lumMod val="10000"/>
                  </a:schemeClr>
                </a:solidFill>
              </a:rPr>
              <a:t>里扮演什么角色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undefined reference to X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是链接阶段错误，本质在于：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某个文件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引用了符号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X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（调用了函数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/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用了全局变量）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但在链接进去的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.o/.a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里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没找到符号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X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的定义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这时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rg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就非常适合做两件事：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找引用点：哪里写了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X(...)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或使用了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X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找定义点：哪里有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X(...) { ... }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或全局变量定义</a:t>
            </a:r>
          </a:p>
          <a:p>
            <a:pPr marL="0" indent="0">
              <a:buNone/>
            </a:pP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然后回到链接命令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/Makefile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：确认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定义所在的文件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/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库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有没有被链接进去。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A3A7C-3980-0C10-8978-2284B8DA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模块化设计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8672E-B5ED-FC96-D1AB-9C6B3509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不好的模块化设计</a:t>
            </a:r>
            <a:endParaRPr lang="en-US" altLang="zh-CN" dirty="0"/>
          </a:p>
          <a:p>
            <a:pPr lvl="1"/>
            <a:r>
              <a:rPr lang="zh-CN" altLang="en-US" sz="2000" dirty="0"/>
              <a:t>改一个结构体字段，很多文件都要改</a:t>
            </a:r>
          </a:p>
          <a:p>
            <a:pPr lvl="1"/>
            <a:r>
              <a:rPr lang="zh-CN" altLang="en-US" sz="2000" dirty="0"/>
              <a:t>需要“到处加 </a:t>
            </a:r>
            <a:r>
              <a:rPr lang="en-US" altLang="zh-CN" sz="2000" dirty="0"/>
              <a:t>include”</a:t>
            </a:r>
            <a:r>
              <a:rPr lang="zh-CN" altLang="en-US" sz="2000" dirty="0"/>
              <a:t>才能编译</a:t>
            </a:r>
          </a:p>
          <a:p>
            <a:pPr lvl="1"/>
            <a:r>
              <a:rPr lang="zh-CN" altLang="en-US" sz="2000" dirty="0"/>
              <a:t>新增功能要改很多旧代码（回归风险高）</a:t>
            </a:r>
            <a:endParaRPr lang="en-US" altLang="zh-CN" sz="2000" dirty="0"/>
          </a:p>
          <a:p>
            <a:endParaRPr lang="en-US" altLang="zh-CN" dirty="0"/>
          </a:p>
          <a:p>
            <a:r>
              <a:rPr lang="zh-CN" altLang="en-US" dirty="0"/>
              <a:t>好的模块化设计</a:t>
            </a:r>
            <a:endParaRPr lang="en-US" altLang="zh-CN" dirty="0"/>
          </a:p>
          <a:p>
            <a:pPr lvl="1"/>
            <a:r>
              <a:rPr lang="zh-CN" altLang="en-US" sz="2000" dirty="0"/>
              <a:t>改动集中在少数文件</a:t>
            </a:r>
          </a:p>
          <a:p>
            <a:pPr lvl="1"/>
            <a:r>
              <a:rPr lang="zh-CN" altLang="en-US" sz="2000" dirty="0"/>
              <a:t>依赖链短、方向清晰</a:t>
            </a:r>
          </a:p>
          <a:p>
            <a:pPr lvl="1"/>
            <a:r>
              <a:rPr lang="zh-CN" altLang="en-US" sz="2000" dirty="0"/>
              <a:t>新增功能主要是“加代码”不是“改代码”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9F2D5F-6B35-35C0-BFDF-605E2A76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595670"/>
            <a:ext cx="1427068" cy="31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451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1)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环境确认：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rg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已安装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08920"/>
            <a:ext cx="5409991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2)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第一步：复现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undefined reference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（故意漏链接）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2.1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先正常编译（可选，用来对照）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make clean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make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./app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2.2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故意漏链接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vec.o</a:t>
            </a:r>
          </a:p>
          <a:p>
            <a:pPr marL="0" indent="0">
              <a:buNone/>
            </a:pPr>
            <a:r>
              <a:rPr lang="en-US" altLang="zh-CN" sz="2000" dirty="0" err="1">
                <a:solidFill>
                  <a:schemeClr val="accent5">
                    <a:lumMod val="10000"/>
                  </a:schemeClr>
                </a:solidFill>
              </a:rPr>
              <a:t>gcc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-Wall -Wextra -std=c11 -g -c main.c -o main_demo.o</a:t>
            </a:r>
          </a:p>
          <a:p>
            <a:pPr marL="0" indent="0">
              <a:buNone/>
            </a:pPr>
            <a:r>
              <a:rPr lang="en-US" altLang="zh-CN" sz="2000" dirty="0" err="1">
                <a:solidFill>
                  <a:schemeClr val="accent5">
                    <a:lumMod val="10000"/>
                  </a:schemeClr>
                </a:solidFill>
              </a:rPr>
              <a:t>gcc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main_demo.o -o </a:t>
            </a:r>
            <a:r>
              <a:rPr lang="en-US" altLang="zh-CN" sz="2000" dirty="0" err="1">
                <a:solidFill>
                  <a:schemeClr val="accent5">
                    <a:lumMod val="10000"/>
                  </a:schemeClr>
                </a:solidFill>
              </a:rPr>
              <a:t>app_broken</a:t>
            </a: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95" y="1484630"/>
            <a:ext cx="6855460" cy="4542155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3)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第二步：用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nm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看符号表（谁引用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/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谁定义）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3.1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看调用者：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main_demo.o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（应该显示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U vec_*)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96952"/>
            <a:ext cx="5425001" cy="216063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3.2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看实现者：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vec.o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（应该显示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T/t vec_*)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00" y="2780928"/>
            <a:ext cx="6009800" cy="2592561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4)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用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rg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在多文件中定位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引用点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/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声明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/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定义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4.1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一次搜索所有报错符号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rg -n "vec_create|vec_push|vec_get|vec_size|vec_destroy" -S 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3035935"/>
            <a:ext cx="4599305" cy="363347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4.2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精准找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定义点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（以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vec_create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为例）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rg -n "^\s*Vec\s*\*\s*vec_create\s*\(" vec.c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47" y="3068960"/>
            <a:ext cx="6659705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4.3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精准找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声明点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（以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vec_create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为例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rg -n "Vec \*vec_create\(void\);" vec.h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12" y="3249131"/>
            <a:ext cx="6156176" cy="578852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多文件编译错误排查</a:t>
            </a:r>
            <a:r>
              <a:rPr lang="en-US" altLang="zh-CN" dirty="0"/>
              <a:t>-</a:t>
            </a:r>
            <a:r>
              <a:rPr lang="en-US" altLang="zh-CN" dirty="0" err="1">
                <a:sym typeface="+mn-ea"/>
              </a:rPr>
              <a:t>rg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5) </a:t>
            </a:r>
            <a:r>
              <a:rPr lang="zh-CN" altLang="en-US" sz="2000" dirty="0">
                <a:solidFill>
                  <a:schemeClr val="accent5">
                    <a:lumMod val="10000"/>
                  </a:schemeClr>
                </a:solidFill>
              </a:rPr>
              <a:t>第四步：修复（正确链接）</a:t>
            </a:r>
          </a:p>
          <a:p>
            <a:pPr marL="0" indent="0">
              <a:buNone/>
            </a:pPr>
            <a:r>
              <a:rPr lang="en-US" altLang="zh-CN" sz="2000" dirty="0" err="1">
                <a:solidFill>
                  <a:schemeClr val="accent5">
                    <a:lumMod val="10000"/>
                  </a:schemeClr>
                </a:solidFill>
              </a:rPr>
              <a:t>gcc</a:t>
            </a: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 vec.o main_demo.o -o app_ok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accent5">
                    <a:lumMod val="10000"/>
                  </a:schemeClr>
                </a:solidFill>
              </a:rPr>
              <a:t>./app_ok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538" y="3068960"/>
            <a:ext cx="5544924" cy="2907752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B80F-CFC6-293F-D87F-FC944475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</a:rPr>
              <a:t>多文件编译错误排查</a:t>
            </a:r>
            <a:br>
              <a:rPr lang="en-US" altLang="zh-CN" dirty="0">
                <a:solidFill>
                  <a:srgbClr val="000000"/>
                </a:solidFill>
              </a:rPr>
            </a:br>
            <a:r>
              <a:rPr lang="zh-CN" altLang="en-US" dirty="0">
                <a:solidFill>
                  <a:srgbClr val="000000"/>
                </a:solidFill>
              </a:rPr>
              <a:t>补充函数内容简述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6A6702-F8CC-7B1D-F3F2-99EB47DC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实战步骤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000" dirty="0"/>
              <a:t>报错：</a:t>
            </a:r>
            <a:r>
              <a:rPr lang="en-US" altLang="zh-CN" sz="2000" dirty="0" err="1"/>
              <a:t>main.c</a:t>
            </a:r>
            <a:r>
              <a:rPr lang="en-US" altLang="zh-CN" sz="2000" dirty="0"/>
              <a:t>:(.text+0x1e): undefined reference to `</a:t>
            </a:r>
            <a:r>
              <a:rPr lang="en-US" altLang="zh-CN" sz="2000" dirty="0" err="1"/>
              <a:t>calculate_sum</a:t>
            </a:r>
            <a:r>
              <a:rPr lang="en-US" altLang="zh-CN" sz="2000" dirty="0"/>
              <a:t>’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步骤</a:t>
            </a:r>
            <a:r>
              <a:rPr lang="en-US" altLang="zh-CN" sz="2000" dirty="0"/>
              <a:t>1</a:t>
            </a:r>
            <a:r>
              <a:rPr lang="zh-CN" altLang="en-US" sz="2000" dirty="0"/>
              <a:t>：找到引用该符号的目标文件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链接器已经告诉是 </a:t>
            </a:r>
            <a:r>
              <a:rPr lang="en-US" altLang="zh-CN" sz="2000" dirty="0" err="1"/>
              <a:t>main.o</a:t>
            </a:r>
            <a:r>
              <a:rPr lang="zh-CN" altLang="en-US" sz="2000" dirty="0"/>
              <a:t>（也可能是临时文件），但为了确认，可以用 </a:t>
            </a:r>
            <a:r>
              <a:rPr lang="en-US" altLang="zh-CN" sz="2000" dirty="0"/>
              <a:t>nm </a:t>
            </a:r>
            <a:r>
              <a:rPr lang="zh-CN" altLang="en-US" sz="2000" dirty="0"/>
              <a:t>查看 </a:t>
            </a:r>
            <a:r>
              <a:rPr lang="en-US" altLang="zh-CN" sz="2000" dirty="0" err="1"/>
              <a:t>main.o</a:t>
            </a:r>
            <a:r>
              <a:rPr lang="en-US" altLang="zh-CN" sz="2000" dirty="0"/>
              <a:t> </a:t>
            </a:r>
            <a:r>
              <a:rPr lang="zh-CN" altLang="en-US" sz="2000" dirty="0"/>
              <a:t>的未定义符号：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err="1"/>
              <a:t>gcc</a:t>
            </a:r>
            <a:r>
              <a:rPr lang="en-US" altLang="zh-CN" sz="2000" dirty="0"/>
              <a:t> -c </a:t>
            </a:r>
            <a:r>
              <a:rPr lang="en-US" altLang="zh-CN" sz="2000" dirty="0" err="1"/>
              <a:t>main.c</a:t>
            </a:r>
            <a:r>
              <a:rPr lang="en-US" altLang="zh-CN" sz="2000" dirty="0"/>
              <a:t> -o </a:t>
            </a:r>
            <a:r>
              <a:rPr lang="en-US" altLang="zh-CN" sz="2000" dirty="0" err="1"/>
              <a:t>main.o</a:t>
            </a:r>
            <a:r>
              <a:rPr lang="en-US" altLang="zh-CN" sz="2000" dirty="0"/>
              <a:t>      # </a:t>
            </a:r>
            <a:r>
              <a:rPr lang="zh-CN" altLang="en-US" sz="2000" dirty="0"/>
              <a:t>确保生成 </a:t>
            </a:r>
            <a:r>
              <a:rPr lang="en-US" altLang="zh-CN" sz="2000" dirty="0"/>
              <a:t>.o </a:t>
            </a:r>
            <a:r>
              <a:rPr lang="zh-CN" altLang="en-US" sz="2000" dirty="0"/>
              <a:t>文件</a:t>
            </a:r>
          </a:p>
          <a:p>
            <a:pPr marL="0" indent="0">
              <a:buNone/>
            </a:pPr>
            <a:r>
              <a:rPr lang="en-US" altLang="zh-CN" sz="2000" dirty="0"/>
              <a:t>nm -u </a:t>
            </a:r>
            <a:r>
              <a:rPr lang="en-US" altLang="zh-CN" sz="2000" dirty="0" err="1"/>
              <a:t>main.o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输出中包含 </a:t>
            </a:r>
            <a:r>
              <a:rPr lang="en-US" altLang="zh-CN" sz="2000" dirty="0"/>
              <a:t>U </a:t>
            </a:r>
            <a:r>
              <a:rPr lang="en-US" altLang="zh-CN" sz="2000" dirty="0" err="1"/>
              <a:t>calculate_sum</a:t>
            </a:r>
            <a:r>
              <a:rPr lang="zh-CN" altLang="en-US" sz="2000" dirty="0"/>
              <a:t>，确认 </a:t>
            </a:r>
            <a:r>
              <a:rPr lang="en-US" altLang="zh-CN" sz="2000" dirty="0" err="1"/>
              <a:t>main.o</a:t>
            </a:r>
            <a:r>
              <a:rPr lang="en-US" altLang="zh-CN" sz="2000" dirty="0"/>
              <a:t> </a:t>
            </a:r>
            <a:r>
              <a:rPr lang="zh-CN" altLang="en-US" sz="2000" dirty="0"/>
              <a:t>缺少该符号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5DAD13-6F17-A4E2-A4D8-207F8BA5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198496"/>
            <a:ext cx="4392171" cy="9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99142"/>
      </p:ext>
    </p:extLst>
  </p:cSld>
  <p:clrMapOvr>
    <a:masterClrMapping/>
  </p:clrMapOvr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17100</TotalTime>
  <Pages>0</Pages>
  <Words>9798</Words>
  <Characters>0</Characters>
  <Application>Microsoft Office PowerPoint</Application>
  <DocSecurity>0</DocSecurity>
  <PresentationFormat>全屏显示(4:3)</PresentationFormat>
  <Lines>0</Lines>
  <Paragraphs>1235</Paragraphs>
  <Slides>109</Slides>
  <Notes>59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109</vt:i4>
      </vt:variant>
    </vt:vector>
  </HeadingPairs>
  <TitlesOfParts>
    <vt:vector size="121" baseType="lpstr">
      <vt:lpstr>Arial Unicode MS</vt:lpstr>
      <vt:lpstr>Encode Sans Semi Condensed</vt:lpstr>
      <vt:lpstr>Menlo</vt:lpstr>
      <vt:lpstr>PingFang SC</vt:lpstr>
      <vt:lpstr>quote-cjk-patch</vt:lpstr>
      <vt:lpstr>微软雅黑</vt:lpstr>
      <vt:lpstr>Arial</vt:lpstr>
      <vt:lpstr>Comic Sans MS</vt:lpstr>
      <vt:lpstr>Courier New</vt:lpstr>
      <vt:lpstr>Times New Roman</vt:lpstr>
      <vt:lpstr>Wingdings</vt:lpstr>
      <vt:lpstr>诗情画意</vt:lpstr>
      <vt:lpstr>模块化程序设计</vt:lpstr>
      <vt:lpstr>课程概述</vt:lpstr>
      <vt:lpstr>模块化编程概念与原则</vt:lpstr>
      <vt:lpstr>模块图</vt:lpstr>
      <vt:lpstr>单文件与多文件开发</vt:lpstr>
      <vt:lpstr>模块化设计三原则</vt:lpstr>
      <vt:lpstr>模块化设计三原则</vt:lpstr>
      <vt:lpstr>模块边界如何定</vt:lpstr>
      <vt:lpstr>模块化设计</vt:lpstr>
      <vt:lpstr>写 .h 之前先做接口设计</vt:lpstr>
      <vt:lpstr>问题1模块能力</vt:lpstr>
      <vt:lpstr>问题2输入输出</vt:lpstr>
      <vt:lpstr>问题3资源交接</vt:lpstr>
      <vt:lpstr>问题4暴露内容</vt:lpstr>
      <vt:lpstr>问题4暴露内容</vt:lpstr>
      <vt:lpstr>问题4暴露内容</vt:lpstr>
      <vt:lpstr>问题4暴露内容</vt:lpstr>
      <vt:lpstr>问题4暴露内容</vt:lpstr>
      <vt:lpstr>问题4暴露内容</vt:lpstr>
      <vt:lpstr>问题5依赖关系</vt:lpstr>
      <vt:lpstr>前向声明</vt:lpstr>
      <vt:lpstr>前向声明</vt:lpstr>
      <vt:lpstr>前向声明的限制</vt:lpstr>
      <vt:lpstr>回调</vt:lpstr>
      <vt:lpstr>回调</vt:lpstr>
      <vt:lpstr>前向声明与回调</vt:lpstr>
      <vt:lpstr>课程概述</vt:lpstr>
      <vt:lpstr>思考题</vt:lpstr>
      <vt:lpstr>思考题</vt:lpstr>
      <vt:lpstr>为什么修改头文件结构体导致重新编译？</vt:lpstr>
      <vt:lpstr>为什么修改头文件结构体导致重新编译？</vt:lpstr>
      <vt:lpstr>对比：使用不透明指针</vt:lpstr>
      <vt:lpstr>如何减少重新编译</vt:lpstr>
      <vt:lpstr>推荐的头文件组织</vt:lpstr>
      <vt:lpstr>头文件模板</vt:lpstr>
      <vt:lpstr>.h与.c职责边界</vt:lpstr>
      <vt:lpstr>头文件设计原则</vt:lpstr>
      <vt:lpstr>自洽</vt:lpstr>
      <vt:lpstr>自洽</vt:lpstr>
      <vt:lpstr>自洽</vt:lpstr>
      <vt:lpstr>自洽</vt:lpstr>
      <vt:lpstr>依赖最小化</vt:lpstr>
      <vt:lpstr>禁止循环包含</vt:lpstr>
      <vt:lpstr>为什么头文件保护（#ifndef）不能解决循环包含？</vt:lpstr>
      <vt:lpstr>如何避免循环包含</vt:lpstr>
      <vt:lpstr>#pragma once工作原理</vt:lpstr>
      <vt:lpstr>#pragma once工作原理</vt:lpstr>
      <vt:lpstr>避免变量定义</vt:lpstr>
      <vt:lpstr>避免函数实现</vt:lpstr>
      <vt:lpstr>避免函数实现</vt:lpstr>
      <vt:lpstr>模块合理命名</vt:lpstr>
      <vt:lpstr>头文件常见警告和错误</vt:lpstr>
      <vt:lpstr>头文件常见警告和错误</vt:lpstr>
      <vt:lpstr>头文件常见警告和错误</vt:lpstr>
      <vt:lpstr>重编译风暴的消除</vt:lpstr>
      <vt:lpstr>重编译风暴的消除</vt:lpstr>
      <vt:lpstr>重编译风暴的消除</vt:lpstr>
      <vt:lpstr>课程概述</vt:lpstr>
      <vt:lpstr>什么是makefile</vt:lpstr>
      <vt:lpstr>什么是makefile</vt:lpstr>
      <vt:lpstr>什么是makefile</vt:lpstr>
      <vt:lpstr>makefile安装</vt:lpstr>
      <vt:lpstr>Makefile基础</vt:lpstr>
      <vt:lpstr>Makefile基础</vt:lpstr>
      <vt:lpstr>Makefile基础</vt:lpstr>
      <vt:lpstr>Makefile基础</vt:lpstr>
      <vt:lpstr>Makefile基础</vt:lpstr>
      <vt:lpstr>Makefile基础</vt:lpstr>
      <vt:lpstr>Makefile基础-通配符</vt:lpstr>
      <vt:lpstr>Makefile基础-通配符</vt:lpstr>
      <vt:lpstr>Makefile基础</vt:lpstr>
      <vt:lpstr>Makefile工作</vt:lpstr>
      <vt:lpstr>什么是CMake</vt:lpstr>
      <vt:lpstr>Cmake工作的流程</vt:lpstr>
      <vt:lpstr>CMake安装</vt:lpstr>
      <vt:lpstr>推荐的CMake学习资料</vt:lpstr>
      <vt:lpstr>多文件编译错误排查</vt:lpstr>
      <vt:lpstr>多文件编译错误排查</vt:lpstr>
      <vt:lpstr>目标文件内容</vt:lpstr>
      <vt:lpstr>多文件编译错误排查</vt:lpstr>
      <vt:lpstr>多文件编译错误排查例子-nm</vt:lpstr>
      <vt:lpstr>多文件编译错误排查例子-nm</vt:lpstr>
      <vt:lpstr>多文件编译错误排查例子-nm</vt:lpstr>
      <vt:lpstr>多文件编译错误排查例子-nm</vt:lpstr>
      <vt:lpstr>多文件编译错误排查例子-nm</vt:lpstr>
      <vt:lpstr>多文件编译错误排查例子-nm</vt:lpstr>
      <vt:lpstr>多文件编译错误排查例子-nm</vt:lpstr>
      <vt:lpstr>多文件编译错误排查</vt:lpstr>
      <vt:lpstr>多文件编译错误排查-rg</vt:lpstr>
      <vt:lpstr>多文件编译错误排查-rg</vt:lpstr>
      <vt:lpstr>多文件编译错误排查-rg</vt:lpstr>
      <vt:lpstr>多文件编译错误排查-rg</vt:lpstr>
      <vt:lpstr>多文件编译错误排查-rg</vt:lpstr>
      <vt:lpstr>多文件编译错误排查-rg</vt:lpstr>
      <vt:lpstr>多文件编译错误排查-rg</vt:lpstr>
      <vt:lpstr>多文件编译错误排查-rg</vt:lpstr>
      <vt:lpstr>多文件编译错误排查-rg</vt:lpstr>
      <vt:lpstr>多文件编译错误排查-rg</vt:lpstr>
      <vt:lpstr>多文件编译错误排查 补充函数内容简述</vt:lpstr>
      <vt:lpstr>多文件编译错误排查</vt:lpstr>
      <vt:lpstr>多文件编译错误排查</vt:lpstr>
      <vt:lpstr>多文件编译错误排查</vt:lpstr>
      <vt:lpstr>典型场景示例</vt:lpstr>
      <vt:lpstr>典型场景示例</vt:lpstr>
      <vt:lpstr>典型场景示例</vt:lpstr>
      <vt:lpstr>典型场景示例</vt:lpstr>
      <vt:lpstr>多文件编译错误排查</vt:lpstr>
      <vt:lpstr>本章小结</vt:lpstr>
      <vt:lpstr>谢谢！</vt:lpstr>
    </vt:vector>
  </TitlesOfParts>
  <Manager/>
  <Company>Microsoft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计算机程序设计</dc:title>
  <dc:subject/>
  <dc:creator>wanglei</dc:creator>
  <cp:keywords/>
  <dc:description/>
  <cp:lastModifiedBy>Jianhui Ma</cp:lastModifiedBy>
  <cp:revision>1406</cp:revision>
  <dcterms:created xsi:type="dcterms:W3CDTF">2012-09-25T16:36:19Z</dcterms:created>
  <dcterms:modified xsi:type="dcterms:W3CDTF">2026-03-27T09:32:02Z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2052-8.1.0.3238</vt:lpwstr>
  </property>
</Properties>
</file>