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4" r:id="rId1"/>
  </p:sldMasterIdLst>
  <p:notesMasterIdLst>
    <p:notesMasterId r:id="rId83"/>
  </p:notesMasterIdLst>
  <p:handoutMasterIdLst>
    <p:handoutMasterId r:id="rId84"/>
  </p:handoutMasterIdLst>
  <p:sldIdLst>
    <p:sldId id="569" r:id="rId2"/>
    <p:sldId id="600" r:id="rId3"/>
    <p:sldId id="606" r:id="rId4"/>
    <p:sldId id="607" r:id="rId5"/>
    <p:sldId id="601" r:id="rId6"/>
    <p:sldId id="602" r:id="rId7"/>
    <p:sldId id="608" r:id="rId8"/>
    <p:sldId id="609" r:id="rId9"/>
    <p:sldId id="603" r:id="rId10"/>
    <p:sldId id="648" r:id="rId11"/>
    <p:sldId id="649" r:id="rId12"/>
    <p:sldId id="650" r:id="rId13"/>
    <p:sldId id="651" r:id="rId14"/>
    <p:sldId id="660" r:id="rId15"/>
    <p:sldId id="661" r:id="rId16"/>
    <p:sldId id="663" r:id="rId17"/>
    <p:sldId id="664" r:id="rId18"/>
    <p:sldId id="666" r:id="rId19"/>
    <p:sldId id="652" r:id="rId20"/>
    <p:sldId id="653" r:id="rId21"/>
    <p:sldId id="657" r:id="rId22"/>
    <p:sldId id="658" r:id="rId23"/>
    <p:sldId id="619" r:id="rId24"/>
    <p:sldId id="604" r:id="rId25"/>
    <p:sldId id="605" r:id="rId26"/>
    <p:sldId id="610" r:id="rId27"/>
    <p:sldId id="611" r:id="rId28"/>
    <p:sldId id="351" r:id="rId29"/>
    <p:sldId id="352" r:id="rId30"/>
    <p:sldId id="353" r:id="rId31"/>
    <p:sldId id="317" r:id="rId32"/>
    <p:sldId id="318" r:id="rId33"/>
    <p:sldId id="319" r:id="rId34"/>
    <p:sldId id="348" r:id="rId35"/>
    <p:sldId id="347" r:id="rId36"/>
    <p:sldId id="344" r:id="rId37"/>
    <p:sldId id="320" r:id="rId38"/>
    <p:sldId id="331" r:id="rId39"/>
    <p:sldId id="321" r:id="rId40"/>
    <p:sldId id="332" r:id="rId41"/>
    <p:sldId id="323" r:id="rId42"/>
    <p:sldId id="333" r:id="rId43"/>
    <p:sldId id="324" r:id="rId44"/>
    <p:sldId id="334" r:id="rId45"/>
    <p:sldId id="325" r:id="rId46"/>
    <p:sldId id="335" r:id="rId47"/>
    <p:sldId id="326" r:id="rId48"/>
    <p:sldId id="336" r:id="rId49"/>
    <p:sldId id="327" r:id="rId50"/>
    <p:sldId id="328" r:id="rId51"/>
    <p:sldId id="354" r:id="rId52"/>
    <p:sldId id="337" r:id="rId53"/>
    <p:sldId id="329" r:id="rId54"/>
    <p:sldId id="338" r:id="rId55"/>
    <p:sldId id="330" r:id="rId56"/>
    <p:sldId id="620" r:id="rId57"/>
    <p:sldId id="627" r:id="rId58"/>
    <p:sldId id="628" r:id="rId59"/>
    <p:sldId id="629" r:id="rId60"/>
    <p:sldId id="631" r:id="rId61"/>
    <p:sldId id="632" r:id="rId62"/>
    <p:sldId id="635" r:id="rId63"/>
    <p:sldId id="637" r:id="rId64"/>
    <p:sldId id="638" r:id="rId65"/>
    <p:sldId id="633" r:id="rId66"/>
    <p:sldId id="634" r:id="rId67"/>
    <p:sldId id="612" r:id="rId68"/>
    <p:sldId id="624" r:id="rId69"/>
    <p:sldId id="626" r:id="rId70"/>
    <p:sldId id="621" r:id="rId71"/>
    <p:sldId id="639" r:id="rId72"/>
    <p:sldId id="644" r:id="rId73"/>
    <p:sldId id="645" r:id="rId74"/>
    <p:sldId id="646" r:id="rId75"/>
    <p:sldId id="640" r:id="rId76"/>
    <p:sldId id="647" r:id="rId77"/>
    <p:sldId id="641" r:id="rId78"/>
    <p:sldId id="642" r:id="rId79"/>
    <p:sldId id="643" r:id="rId80"/>
    <p:sldId id="659" r:id="rId81"/>
    <p:sldId id="465" r:id="rId82"/>
  </p:sldIdLst>
  <p:sldSz cx="9144000" cy="6858000" type="screen4x3"/>
  <p:notesSz cx="6858000" cy="9144000"/>
  <p:defaultTextStyle>
    <a:defPPr>
      <a:defRPr lang="zh-CN"/>
    </a:defPPr>
    <a:lvl1pPr algn="l" rtl="0" fontAlgn="base">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92036" autoAdjust="0"/>
  </p:normalViewPr>
  <p:slideViewPr>
    <p:cSldViewPr>
      <p:cViewPr varScale="1">
        <p:scale>
          <a:sx n="75" d="100"/>
          <a:sy n="75" d="100"/>
        </p:scale>
        <p:origin x="51" y="21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67" d="100"/>
          <a:sy n="67" d="100"/>
        </p:scale>
        <p:origin x="2266"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934073-7419-4F9B-B5FF-5CFB6D9629C3}" type="datetimeFigureOut">
              <a:rPr lang="zh-CN" altLang="en-US" smtClean="0"/>
              <a:t>2026/3/13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FEB4BA-7F83-42A0-9285-3CFC7B3D45AF}" type="slidenum">
              <a:rPr lang="zh-CN" altLang="en-US" smtClean="0"/>
              <a:t>‹#›</a:t>
            </a:fld>
            <a:endParaRPr lang="zh-CN" altLang="en-US"/>
          </a:p>
        </p:txBody>
      </p:sp>
    </p:spTree>
    <p:extLst>
      <p:ext uri="{BB962C8B-B14F-4D97-AF65-F5344CB8AC3E}">
        <p14:creationId xmlns:p14="http://schemas.microsoft.com/office/powerpoint/2010/main" val="8166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endParaRPr lang="en-US" altLang="zh-CN"/>
          </a:p>
        </p:txBody>
      </p:sp>
      <p:sp>
        <p:nvSpPr>
          <p:cNvPr id="3076"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Rot="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endParaRPr lang="en-US" altLang="zh-CN"/>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EAD298AE-FFCC-4527-947F-ACA5D74C6272}" type="slidenum">
              <a:rPr lang="zh-CN" altLang="en-US"/>
              <a:pPr/>
              <a:t>‹#›</a:t>
            </a:fld>
            <a:endParaRPr lang="en-US" altLang="zh-CN"/>
          </a:p>
        </p:txBody>
      </p:sp>
    </p:spTree>
    <p:extLst>
      <p:ext uri="{BB962C8B-B14F-4D97-AF65-F5344CB8AC3E}">
        <p14:creationId xmlns:p14="http://schemas.microsoft.com/office/powerpoint/2010/main" val="297874722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zhida.zhihu.com/search?content_id=145769545&amp;content_type=Article&amp;match_order=1&amp;q=for%E5%BE%AA%E7%8E%AF&amp;zd_token=eyJhbGciOiJIUzI1NiIsInR5cCI6IkpXVCJ9.eyJpc3MiOiJ6aGlkYV9zZXJ2ZXIiLCJleHAiOjE3NzIxNzIwNTAsInEiOiJmb3Llvqrnjq8iLCJ6aGlkYV9zb3VyY2UiOiJlbnRpdHkiLCJjb250ZW50X2lkIjoxNDU3Njk1NDUsImNvbnRlbnRfdHlwZSI6IkFydGljbGUiLCJtYXRjaF9vcmRlciI6MSwiemRfdG9rZW4iOm51bGx9.ziLvinzTsgOAbQ5RCjWNNhSRbeFzOzWlhGn8B6CQ6_w&amp;zhida_source=entity"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zhida.zhihu.com/search?content_id=145769545&amp;content_type=Article&amp;match_order=1&amp;q=do...while%E5%BE%AA%E7%8E%AF&amp;zd_token=eyJhbGciOiJIUzI1NiIsInR5cCI6IkpXVCJ9.eyJpc3MiOiJ6aGlkYV9zZXJ2ZXIiLCJleHAiOjE3NzIxNzIwNTAsInEiOiJkby4uLndoaWxl5b6q546vIiwiemhpZGFfc291cmNlIjoiZW50aXR5IiwiY29udGVudF9pZCI6MTQ1NzY5NTQ1LCJjb250ZW50X3R5cGUiOiJBcnRpY2xlIiwibWF0Y2hfb3JkZXIiOjEsInpkX3Rva2VuIjpudWxsfQ.g-zI8pTQr1lOFV-XQBY1nrbDPOmF4kZpMgf_oLFxwsU&amp;zhida_source=entity" TargetMode="External"/><Relationship Id="rId4" Type="http://schemas.openxmlformats.org/officeDocument/2006/relationships/hyperlink" Target="https://zhida.zhihu.com/search?content_id=145769545&amp;content_type=Article&amp;match_order=1&amp;q=while%E5%BE%AA%E7%8E%AF&amp;zd_token=eyJhbGciOiJIUzI1NiIsInR5cCI6IkpXVCJ9.eyJpc3MiOiJ6aGlkYV9zZXJ2ZXIiLCJleHAiOjE3NzIxNzIwNTAsInEiOiJ3aGlsZeW-queOryIsInpoaWRhX3NvdXJjZSI6ImVudGl0eSIsImNvbnRlbnRfaWQiOjE0NTc2OTU0NSwiY29udGVudF90eXBlIjoiQXJ0aWNsZSIsIm1hdGNoX29yZGVyIjoxLCJ6ZF90b2tlbiI6bnVsbH0.HOZbsaTfUZM3jbJNwtPZvdi3VI7IYtKNInJ3xfH4_Ws&amp;zhida_source=entity"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F1115"/>
                </a:solidFill>
                <a:effectLst/>
                <a:latin typeface="quote-cjk-patch"/>
              </a:rPr>
              <a:t>目前绝大多数工业项目（如嵌入式系统、操作系统内核、数据库引擎）主要基于 </a:t>
            </a:r>
            <a:r>
              <a:rPr lang="en-US" altLang="zh-CN" b="1" i="0" dirty="0">
                <a:solidFill>
                  <a:srgbClr val="0F1115"/>
                </a:solidFill>
                <a:effectLst/>
                <a:latin typeface="quote-cjk-patch"/>
              </a:rPr>
              <a:t>C11</a:t>
            </a:r>
            <a:r>
              <a:rPr lang="zh-CN" altLang="en-US" b="0" i="0" dirty="0">
                <a:solidFill>
                  <a:srgbClr val="0F1115"/>
                </a:solidFill>
                <a:effectLst/>
                <a:latin typeface="quote-cjk-patch"/>
              </a:rPr>
              <a:t> 或 </a:t>
            </a:r>
            <a:r>
              <a:rPr lang="en-US" altLang="zh-CN" b="1" i="0" dirty="0">
                <a:solidFill>
                  <a:srgbClr val="0F1115"/>
                </a:solidFill>
                <a:effectLst/>
                <a:latin typeface="quote-cjk-patch"/>
              </a:rPr>
              <a:t>C17</a:t>
            </a:r>
            <a:r>
              <a:rPr lang="zh-CN" altLang="en-US" b="0" i="0" dirty="0">
                <a:solidFill>
                  <a:srgbClr val="0F1115"/>
                </a:solidFill>
                <a:effectLst/>
                <a:latin typeface="quote-cjk-patch"/>
              </a:rPr>
              <a:t> 标准进行开发。这些标准成熟稳定，得到了</a:t>
            </a:r>
            <a:r>
              <a:rPr lang="en-US" altLang="zh-CN" b="0" i="0" dirty="0">
                <a:solidFill>
                  <a:srgbClr val="0F1115"/>
                </a:solidFill>
                <a:effectLst/>
                <a:latin typeface="quote-cjk-patch"/>
              </a:rPr>
              <a:t>GCC</a:t>
            </a:r>
            <a:r>
              <a:rPr lang="zh-CN" altLang="en-US" b="0" i="0" dirty="0">
                <a:solidFill>
                  <a:srgbClr val="0F1115"/>
                </a:solidFill>
                <a:effectLst/>
                <a:latin typeface="quote-cjk-patch"/>
              </a:rPr>
              <a:t>、</a:t>
            </a:r>
            <a:r>
              <a:rPr lang="en-US" altLang="zh-CN" b="0" i="0" dirty="0">
                <a:solidFill>
                  <a:srgbClr val="0F1115"/>
                </a:solidFill>
                <a:effectLst/>
                <a:latin typeface="quote-cjk-patch"/>
              </a:rPr>
              <a:t>Clang</a:t>
            </a:r>
            <a:r>
              <a:rPr lang="zh-CN" altLang="en-US" b="0" i="0" dirty="0">
                <a:solidFill>
                  <a:srgbClr val="0F1115"/>
                </a:solidFill>
                <a:effectLst/>
                <a:latin typeface="quote-cjk-patch"/>
              </a:rPr>
              <a:t>、</a:t>
            </a:r>
            <a:r>
              <a:rPr lang="en-US" altLang="zh-CN" b="0" i="0" dirty="0">
                <a:solidFill>
                  <a:srgbClr val="0F1115"/>
                </a:solidFill>
                <a:effectLst/>
                <a:latin typeface="quote-cjk-patch"/>
              </a:rPr>
              <a:t>ARMCC</a:t>
            </a:r>
            <a:r>
              <a:rPr lang="zh-CN" altLang="en-US" b="0" i="0" dirty="0">
                <a:solidFill>
                  <a:srgbClr val="0F1115"/>
                </a:solidFill>
                <a:effectLst/>
                <a:latin typeface="quote-cjk-patch"/>
              </a:rPr>
              <a:t>等各平台编译器的完善支持，是工业界最广泛采用的基础。最新的</a:t>
            </a:r>
            <a:r>
              <a:rPr lang="en-US" altLang="zh-CN" b="0" i="0" dirty="0">
                <a:solidFill>
                  <a:srgbClr val="0F1115"/>
                </a:solidFill>
                <a:effectLst/>
                <a:latin typeface="quote-cjk-patch"/>
              </a:rPr>
              <a:t>C</a:t>
            </a:r>
            <a:r>
              <a:rPr lang="zh-CN" altLang="en-US" b="0" i="0" dirty="0">
                <a:solidFill>
                  <a:srgbClr val="0F1115"/>
                </a:solidFill>
                <a:effectLst/>
                <a:latin typeface="quote-cjk-patch"/>
              </a:rPr>
              <a:t>语言标准已于</a:t>
            </a:r>
            <a:r>
              <a:rPr lang="en-US" altLang="zh-CN" b="0" i="0" dirty="0">
                <a:solidFill>
                  <a:srgbClr val="0F1115"/>
                </a:solidFill>
                <a:effectLst/>
                <a:latin typeface="quote-cjk-patch"/>
              </a:rPr>
              <a:t>2024</a:t>
            </a:r>
            <a:r>
              <a:rPr lang="zh-CN" altLang="en-US" b="0" i="0" dirty="0">
                <a:solidFill>
                  <a:srgbClr val="0F1115"/>
                </a:solidFill>
                <a:effectLst/>
                <a:latin typeface="quote-cjk-patch"/>
              </a:rPr>
              <a:t>年发布（通常称为</a:t>
            </a:r>
            <a:r>
              <a:rPr lang="en-US" altLang="zh-CN" b="0" i="0" dirty="0">
                <a:solidFill>
                  <a:srgbClr val="0F1115"/>
                </a:solidFill>
                <a:effectLst/>
                <a:latin typeface="quote-cjk-patch"/>
              </a:rPr>
              <a:t>C23</a:t>
            </a:r>
            <a:r>
              <a:rPr lang="zh-CN" altLang="en-US" b="0" i="0" dirty="0">
                <a:solidFill>
                  <a:srgbClr val="0F1115"/>
                </a:solidFill>
                <a:effectLst/>
                <a:latin typeface="quote-cjk-patch"/>
              </a:rPr>
              <a:t>）。该标准引入了更现代的内存模型、增强的并发支持以及一些语法糖，旨在提升语言的性能和安全性。</a:t>
            </a:r>
            <a:endParaRPr lang="en-US" altLang="zh-CN" b="0" i="0" dirty="0">
              <a:solidFill>
                <a:srgbClr val="0F1115"/>
              </a:solidFill>
              <a:effectLst/>
              <a:latin typeface="quote-cjk-patch"/>
            </a:endParaRPr>
          </a:p>
          <a:p>
            <a:r>
              <a:rPr lang="zh-CN" altLang="en-US" b="0" i="0" dirty="0">
                <a:solidFill>
                  <a:srgbClr val="0F1115"/>
                </a:solidFill>
                <a:effectLst/>
                <a:latin typeface="quote-cjk-patch"/>
              </a:rPr>
              <a:t>在特定的高可靠性工业领域（如汽车电子、航空航天、轨道交通、工业控制），还必须遵循更为严格的</a:t>
            </a:r>
            <a:r>
              <a:rPr lang="zh-CN" altLang="en-US" b="1" i="0" dirty="0">
                <a:solidFill>
                  <a:srgbClr val="0F1115"/>
                </a:solidFill>
                <a:effectLst/>
                <a:latin typeface="quote-cjk-patch"/>
              </a:rPr>
              <a:t>编码规范</a:t>
            </a:r>
            <a:r>
              <a:rPr lang="zh-CN" altLang="en-US" b="0" i="0" dirty="0">
                <a:solidFill>
                  <a:srgbClr val="0F1115"/>
                </a:solidFill>
                <a:effectLst/>
                <a:latin typeface="quote-cjk-patch"/>
              </a:rPr>
              <a:t>。</a:t>
            </a:r>
            <a:endParaRPr lang="en-US" altLang="zh-CN" b="0" i="0" dirty="0">
              <a:solidFill>
                <a:srgbClr val="0F1115"/>
              </a:solidFill>
              <a:effectLst/>
              <a:latin typeface="quote-cjk-patch"/>
            </a:endParaRPr>
          </a:p>
          <a:p>
            <a:r>
              <a:rPr lang="zh-CN" altLang="en-US" b="0" i="0" dirty="0">
                <a:solidFill>
                  <a:srgbClr val="0F1115"/>
                </a:solidFill>
                <a:effectLst/>
                <a:latin typeface="quote-cjk-patch"/>
              </a:rPr>
              <a:t>在汽车电子和功能安全相关开发中，遵循</a:t>
            </a:r>
            <a:r>
              <a:rPr lang="en-US" altLang="zh-CN" b="0" i="0" dirty="0">
                <a:solidFill>
                  <a:srgbClr val="0F1115"/>
                </a:solidFill>
                <a:effectLst/>
                <a:latin typeface="quote-cjk-patch"/>
              </a:rPr>
              <a:t>MISRA C</a:t>
            </a:r>
            <a:r>
              <a:rPr lang="zh-CN" altLang="en-US" b="0" i="0" dirty="0">
                <a:solidFill>
                  <a:srgbClr val="0F1115"/>
                </a:solidFill>
                <a:effectLst/>
                <a:latin typeface="quote-cjk-patch"/>
              </a:rPr>
              <a:t>通常是强制性的要求</a:t>
            </a:r>
            <a:endParaRPr lang="zh-CN" altLang="en-US" dirty="0"/>
          </a:p>
        </p:txBody>
      </p:sp>
      <p:sp>
        <p:nvSpPr>
          <p:cNvPr id="4" name="灯片编号占位符 3"/>
          <p:cNvSpPr>
            <a:spLocks noGrp="1"/>
          </p:cNvSpPr>
          <p:nvPr>
            <p:ph type="sldNum" sz="quarter" idx="5"/>
          </p:nvPr>
        </p:nvSpPr>
        <p:spPr/>
        <p:txBody>
          <a:bodyPr/>
          <a:lstStyle/>
          <a:p>
            <a:fld id="{EAD298AE-FFCC-4527-947F-ACA5D74C6272}" type="slidenum">
              <a:rPr lang="zh-CN" altLang="en-US" smtClean="0"/>
              <a:pPr/>
              <a:t>3</a:t>
            </a:fld>
            <a:endParaRPr lang="en-US" altLang="zh-CN"/>
          </a:p>
        </p:txBody>
      </p:sp>
    </p:spTree>
    <p:extLst>
      <p:ext uri="{BB962C8B-B14F-4D97-AF65-F5344CB8AC3E}">
        <p14:creationId xmlns:p14="http://schemas.microsoft.com/office/powerpoint/2010/main" val="2494648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191B1F"/>
                </a:solidFill>
                <a:effectLst/>
                <a:latin typeface="-apple-system"/>
              </a:rPr>
              <a:t>CPU</a:t>
            </a:r>
            <a:r>
              <a:rPr lang="zh-CN" altLang="en-US" b="0" i="0" dirty="0">
                <a:solidFill>
                  <a:srgbClr val="191B1F"/>
                </a:solidFill>
                <a:effectLst/>
                <a:latin typeface="-apple-system"/>
              </a:rPr>
              <a:t>中有两个比较重要的组件就是运算器和寄存器，寄存器有很多个，再看内存，是一个个的小格子，每个格子有编号，比如说现在数据</a:t>
            </a:r>
            <a:r>
              <a:rPr lang="en-US" altLang="zh-CN" b="0" i="0" dirty="0">
                <a:solidFill>
                  <a:srgbClr val="191B1F"/>
                </a:solidFill>
                <a:effectLst/>
                <a:latin typeface="-apple-system"/>
              </a:rPr>
              <a:t>a</a:t>
            </a:r>
            <a:r>
              <a:rPr lang="zh-CN" altLang="en-US" b="0" i="0" dirty="0">
                <a:solidFill>
                  <a:srgbClr val="191B1F"/>
                </a:solidFill>
                <a:effectLst/>
                <a:latin typeface="-apple-system"/>
              </a:rPr>
              <a:t>和</a:t>
            </a:r>
            <a:r>
              <a:rPr lang="en-US" altLang="zh-CN" b="0" i="0" dirty="0">
                <a:solidFill>
                  <a:srgbClr val="191B1F"/>
                </a:solidFill>
                <a:effectLst/>
                <a:latin typeface="-apple-system"/>
              </a:rPr>
              <a:t>b</a:t>
            </a:r>
            <a:r>
              <a:rPr lang="zh-CN" altLang="en-US" b="0" i="0" dirty="0">
                <a:solidFill>
                  <a:srgbClr val="191B1F"/>
                </a:solidFill>
                <a:effectLst/>
                <a:latin typeface="-apple-system"/>
              </a:rPr>
              <a:t>分别存放在</a:t>
            </a:r>
            <a:r>
              <a:rPr lang="en-US" altLang="zh-CN" b="0" i="0" dirty="0">
                <a:solidFill>
                  <a:srgbClr val="191B1F"/>
                </a:solidFill>
                <a:effectLst/>
                <a:latin typeface="-apple-system"/>
              </a:rPr>
              <a:t>#1</a:t>
            </a:r>
            <a:r>
              <a:rPr lang="zh-CN" altLang="en-US" b="0" i="0" dirty="0">
                <a:solidFill>
                  <a:srgbClr val="191B1F"/>
                </a:solidFill>
                <a:effectLst/>
                <a:latin typeface="-apple-system"/>
              </a:rPr>
              <a:t>和</a:t>
            </a:r>
            <a:r>
              <a:rPr lang="en-US" altLang="zh-CN" b="0" i="0" dirty="0">
                <a:solidFill>
                  <a:srgbClr val="191B1F"/>
                </a:solidFill>
                <a:effectLst/>
                <a:latin typeface="-apple-system"/>
              </a:rPr>
              <a:t>#2</a:t>
            </a:r>
            <a:r>
              <a:rPr lang="zh-CN" altLang="en-US" b="0" i="0" dirty="0">
                <a:solidFill>
                  <a:srgbClr val="191B1F"/>
                </a:solidFill>
                <a:effectLst/>
                <a:latin typeface="-apple-system"/>
              </a:rPr>
              <a:t>上，然后</a:t>
            </a:r>
            <a:r>
              <a:rPr lang="en-US" altLang="zh-CN" b="0" i="0" dirty="0">
                <a:solidFill>
                  <a:srgbClr val="191B1F"/>
                </a:solidFill>
                <a:effectLst/>
                <a:latin typeface="-apple-system"/>
              </a:rPr>
              <a:t>CPU</a:t>
            </a:r>
            <a:r>
              <a:rPr lang="zh-CN" altLang="en-US" b="0" i="0" dirty="0">
                <a:solidFill>
                  <a:srgbClr val="191B1F"/>
                </a:solidFill>
                <a:effectLst/>
                <a:latin typeface="-apple-system"/>
              </a:rPr>
              <a:t>将他们读取放在寄存器</a:t>
            </a:r>
            <a:r>
              <a:rPr lang="en-US" altLang="zh-CN" b="0" i="0" dirty="0">
                <a:solidFill>
                  <a:srgbClr val="191B1F"/>
                </a:solidFill>
                <a:effectLst/>
                <a:latin typeface="-apple-system"/>
              </a:rPr>
              <a:t>R1</a:t>
            </a:r>
            <a:r>
              <a:rPr lang="zh-CN" altLang="en-US" b="0" i="0" dirty="0">
                <a:solidFill>
                  <a:srgbClr val="191B1F"/>
                </a:solidFill>
                <a:effectLst/>
                <a:latin typeface="-apple-system"/>
              </a:rPr>
              <a:t>和</a:t>
            </a:r>
            <a:r>
              <a:rPr lang="en-US" altLang="zh-CN" b="0" i="0" dirty="0">
                <a:solidFill>
                  <a:srgbClr val="191B1F"/>
                </a:solidFill>
                <a:effectLst/>
                <a:latin typeface="-apple-system"/>
              </a:rPr>
              <a:t>R2</a:t>
            </a:r>
            <a:r>
              <a:rPr lang="zh-CN" altLang="en-US" b="0" i="0" dirty="0">
                <a:solidFill>
                  <a:srgbClr val="191B1F"/>
                </a:solidFill>
                <a:effectLst/>
                <a:latin typeface="-apple-system"/>
              </a:rPr>
              <a:t>上</a:t>
            </a:r>
            <a:endParaRPr lang="zh-CN" altLang="en-US" dirty="0"/>
          </a:p>
        </p:txBody>
      </p:sp>
      <p:sp>
        <p:nvSpPr>
          <p:cNvPr id="4" name="灯片编号占位符 3"/>
          <p:cNvSpPr>
            <a:spLocks noGrp="1"/>
          </p:cNvSpPr>
          <p:nvPr>
            <p:ph type="sldNum" sz="quarter" idx="5"/>
          </p:nvPr>
        </p:nvSpPr>
        <p:spPr/>
        <p:txBody>
          <a:bodyPr/>
          <a:lstStyle/>
          <a:p>
            <a:fld id="{EAD298AE-FFCC-4527-947F-ACA5D74C6272}" type="slidenum">
              <a:rPr lang="zh-CN" altLang="en-US" smtClean="0"/>
              <a:pPr/>
              <a:t>21</a:t>
            </a:fld>
            <a:endParaRPr lang="en-US" altLang="zh-CN"/>
          </a:p>
        </p:txBody>
      </p:sp>
    </p:spTree>
    <p:extLst>
      <p:ext uri="{BB962C8B-B14F-4D97-AF65-F5344CB8AC3E}">
        <p14:creationId xmlns:p14="http://schemas.microsoft.com/office/powerpoint/2010/main" val="3747491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b="0" i="0" dirty="0">
                <a:solidFill>
                  <a:srgbClr val="191B1F"/>
                </a:solidFill>
                <a:effectLst/>
                <a:latin typeface="-apple-system"/>
              </a:rPr>
              <a:t>CPU</a:t>
            </a:r>
            <a:r>
              <a:rPr lang="zh-CN" altLang="en-US" b="0" i="0" dirty="0">
                <a:solidFill>
                  <a:srgbClr val="191B1F"/>
                </a:solidFill>
                <a:effectLst/>
                <a:latin typeface="-apple-system"/>
              </a:rPr>
              <a:t>主要做的四件事情</a:t>
            </a:r>
            <a:endParaRPr lang="en-US" altLang="zh-CN" b="0" i="0" dirty="0">
              <a:solidFill>
                <a:srgbClr val="191B1F"/>
              </a:solidFill>
              <a:effectLst/>
              <a:latin typeface="-apple-system"/>
            </a:endParaRPr>
          </a:p>
          <a:p>
            <a:pPr algn="l"/>
            <a:r>
              <a:rPr lang="en-US" altLang="zh-CN" b="0" i="0" dirty="0">
                <a:solidFill>
                  <a:srgbClr val="191B1F"/>
                </a:solidFill>
                <a:effectLst/>
                <a:latin typeface="-apple-system"/>
              </a:rPr>
              <a:t>1</a:t>
            </a:r>
            <a:r>
              <a:rPr lang="zh-CN" altLang="en-US" b="0" i="0" dirty="0">
                <a:solidFill>
                  <a:srgbClr val="191B1F"/>
                </a:solidFill>
                <a:effectLst/>
                <a:latin typeface="-apple-system"/>
              </a:rPr>
              <a:t>、从内存中读取数据，然后放到寄存器中</a:t>
            </a:r>
          </a:p>
          <a:p>
            <a:pPr algn="l"/>
            <a:r>
              <a:rPr lang="en-US" altLang="zh-CN" b="0" i="0" dirty="0">
                <a:solidFill>
                  <a:srgbClr val="191B1F"/>
                </a:solidFill>
                <a:effectLst/>
                <a:latin typeface="-apple-system"/>
              </a:rPr>
              <a:t>2</a:t>
            </a:r>
            <a:r>
              <a:rPr lang="zh-CN" altLang="en-US" b="0" i="0" dirty="0">
                <a:solidFill>
                  <a:srgbClr val="191B1F"/>
                </a:solidFill>
                <a:effectLst/>
                <a:latin typeface="-apple-system"/>
              </a:rPr>
              <a:t>、把寄存器中的数据写入到内存</a:t>
            </a:r>
          </a:p>
          <a:p>
            <a:pPr algn="l"/>
            <a:r>
              <a:rPr lang="en-US" altLang="zh-CN" b="0" i="0" dirty="0">
                <a:solidFill>
                  <a:srgbClr val="191B1F"/>
                </a:solidFill>
                <a:effectLst/>
                <a:latin typeface="-apple-system"/>
              </a:rPr>
              <a:t>3</a:t>
            </a:r>
            <a:r>
              <a:rPr lang="zh-CN" altLang="en-US" b="0" i="0" dirty="0">
                <a:solidFill>
                  <a:srgbClr val="191B1F"/>
                </a:solidFill>
                <a:effectLst/>
                <a:latin typeface="-apple-system"/>
              </a:rPr>
              <a:t>、进行数学运算和逻辑运算（加减乘除，</a:t>
            </a:r>
            <a:r>
              <a:rPr lang="en-US" altLang="zh-CN" b="0" i="0" dirty="0">
                <a:solidFill>
                  <a:srgbClr val="191B1F"/>
                </a:solidFill>
                <a:effectLst/>
                <a:latin typeface="-apple-system"/>
              </a:rPr>
              <a:t>AND,OR</a:t>
            </a:r>
            <a:r>
              <a:rPr lang="zh-CN" altLang="en-US" b="0" i="0" dirty="0">
                <a:solidFill>
                  <a:srgbClr val="191B1F"/>
                </a:solidFill>
                <a:effectLst/>
                <a:latin typeface="-apple-system"/>
              </a:rPr>
              <a:t>）</a:t>
            </a:r>
          </a:p>
          <a:p>
            <a:pPr algn="l"/>
            <a:r>
              <a:rPr lang="en-US" altLang="zh-CN" b="0" i="0" dirty="0">
                <a:solidFill>
                  <a:srgbClr val="191B1F"/>
                </a:solidFill>
                <a:effectLst/>
                <a:latin typeface="-apple-system"/>
              </a:rPr>
              <a:t>4</a:t>
            </a:r>
            <a:r>
              <a:rPr lang="zh-CN" altLang="en-US" b="0" i="0" dirty="0">
                <a:solidFill>
                  <a:srgbClr val="191B1F"/>
                </a:solidFill>
                <a:effectLst/>
                <a:latin typeface="-apple-system"/>
              </a:rPr>
              <a:t>、依据相应的条件进行跳转，执行其他指令（一条指令跳转到另外一条指令）</a:t>
            </a:r>
          </a:p>
        </p:txBody>
      </p:sp>
      <p:sp>
        <p:nvSpPr>
          <p:cNvPr id="4" name="灯片编号占位符 3"/>
          <p:cNvSpPr>
            <a:spLocks noGrp="1"/>
          </p:cNvSpPr>
          <p:nvPr>
            <p:ph type="sldNum" sz="quarter" idx="5"/>
          </p:nvPr>
        </p:nvSpPr>
        <p:spPr/>
        <p:txBody>
          <a:bodyPr/>
          <a:lstStyle/>
          <a:p>
            <a:fld id="{EAD298AE-FFCC-4527-947F-ACA5D74C6272}" type="slidenum">
              <a:rPr lang="zh-CN" altLang="en-US" smtClean="0"/>
              <a:pPr/>
              <a:t>22</a:t>
            </a:fld>
            <a:endParaRPr lang="en-US" altLang="zh-CN"/>
          </a:p>
        </p:txBody>
      </p:sp>
    </p:spTree>
    <p:extLst>
      <p:ext uri="{BB962C8B-B14F-4D97-AF65-F5344CB8AC3E}">
        <p14:creationId xmlns:p14="http://schemas.microsoft.com/office/powerpoint/2010/main" val="3034367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i="0" dirty="0">
                <a:solidFill>
                  <a:srgbClr val="0F1115"/>
                </a:solidFill>
                <a:effectLst/>
                <a:latin typeface="quote-cjk-patch"/>
              </a:rPr>
              <a:t>GNU</a:t>
            </a:r>
            <a:r>
              <a:rPr lang="zh-CN" altLang="en-US" b="0" i="0" dirty="0">
                <a:solidFill>
                  <a:srgbClr val="0F1115"/>
                </a:solidFill>
                <a:effectLst/>
                <a:latin typeface="quote-cjk-patch"/>
              </a:rPr>
              <a:t> 是一个完全由</a:t>
            </a:r>
            <a:r>
              <a:rPr lang="zh-CN" altLang="en-US" b="1" i="0" dirty="0">
                <a:solidFill>
                  <a:srgbClr val="0F1115"/>
                </a:solidFill>
                <a:effectLst/>
                <a:latin typeface="quote-cjk-patch"/>
              </a:rPr>
              <a:t>自由软件</a:t>
            </a:r>
            <a:r>
              <a:rPr lang="zh-CN" altLang="en-US" b="0" i="0" dirty="0">
                <a:solidFill>
                  <a:srgbClr val="0F1115"/>
                </a:solidFill>
                <a:effectLst/>
                <a:latin typeface="quote-cjk-patch"/>
              </a:rPr>
              <a:t>组成的类</a:t>
            </a:r>
            <a:r>
              <a:rPr lang="en-US" altLang="zh-CN" b="0" i="0" dirty="0">
                <a:solidFill>
                  <a:srgbClr val="0F1115"/>
                </a:solidFill>
                <a:effectLst/>
                <a:latin typeface="quote-cjk-patch"/>
              </a:rPr>
              <a:t>Unix</a:t>
            </a:r>
            <a:r>
              <a:rPr lang="zh-CN" altLang="en-US" b="0" i="0" dirty="0">
                <a:solidFill>
                  <a:srgbClr val="0F1115"/>
                </a:solidFill>
                <a:effectLst/>
                <a:latin typeface="quote-cjk-patch"/>
              </a:rPr>
              <a:t>操作系统项目。它不仅是技术意义上的开源软件集合，更是一场具有深厚理想色彩的社会运动。</a:t>
            </a:r>
            <a:endParaRPr lang="en-US" altLang="zh-CN" b="0" i="0" dirty="0">
              <a:solidFill>
                <a:srgbClr val="0F1115"/>
              </a:solidFill>
              <a:effectLst/>
              <a:latin typeface="quote-cjk-patch"/>
            </a:endParaRPr>
          </a:p>
          <a:p>
            <a:pPr algn="l">
              <a:buFont typeface="Arial" panose="020B0604020202020204" pitchFamily="34" charset="0"/>
              <a:buChar char="•"/>
            </a:pPr>
            <a:r>
              <a:rPr lang="en-US" altLang="zh-CN" b="0" i="0" dirty="0">
                <a:solidFill>
                  <a:srgbClr val="0F1115"/>
                </a:solidFill>
                <a:effectLst/>
                <a:latin typeface="quote-cjk-patch"/>
              </a:rPr>
              <a:t>GNU</a:t>
            </a:r>
            <a:r>
              <a:rPr lang="zh-CN" altLang="en-US" b="0" i="0" dirty="0">
                <a:solidFill>
                  <a:srgbClr val="0F1115"/>
                </a:solidFill>
                <a:effectLst/>
                <a:latin typeface="quote-cjk-patch"/>
              </a:rPr>
              <a:t>是 </a:t>
            </a:r>
            <a:r>
              <a:rPr lang="en-US" altLang="zh-CN" b="1" i="0" dirty="0">
                <a:solidFill>
                  <a:srgbClr val="0F1115"/>
                </a:solidFill>
                <a:effectLst/>
                <a:latin typeface="quote-cjk-patch"/>
              </a:rPr>
              <a:t>"GNU's Not Unix!"</a:t>
            </a:r>
            <a:r>
              <a:rPr lang="zh-CN" altLang="en-US" b="0" i="0" dirty="0">
                <a:solidFill>
                  <a:srgbClr val="0F1115"/>
                </a:solidFill>
                <a:effectLst/>
                <a:latin typeface="quote-cjk-patch"/>
              </a:rPr>
              <a:t> 的递归缩写，意思是“</a:t>
            </a:r>
            <a:r>
              <a:rPr lang="en-US" altLang="zh-CN" b="0" i="0" dirty="0">
                <a:solidFill>
                  <a:srgbClr val="0F1115"/>
                </a:solidFill>
                <a:effectLst/>
                <a:latin typeface="quote-cjk-patch"/>
              </a:rPr>
              <a:t>GNU</a:t>
            </a:r>
            <a:r>
              <a:rPr lang="zh-CN" altLang="en-US" b="0" i="0" dirty="0">
                <a:solidFill>
                  <a:srgbClr val="0F1115"/>
                </a:solidFill>
                <a:effectLst/>
                <a:latin typeface="quote-cjk-patch"/>
              </a:rPr>
              <a:t>不是</a:t>
            </a:r>
            <a:r>
              <a:rPr lang="en-US" altLang="zh-CN" b="0" i="0" dirty="0">
                <a:solidFill>
                  <a:srgbClr val="0F1115"/>
                </a:solidFill>
                <a:effectLst/>
                <a:latin typeface="quote-cjk-patch"/>
              </a:rPr>
              <a:t>Unix”</a:t>
            </a:r>
            <a:r>
              <a:rPr lang="zh-CN" altLang="en-US" b="0" i="0" dirty="0">
                <a:solidFill>
                  <a:srgbClr val="0F1115"/>
                </a:solidFill>
                <a:effectLst/>
                <a:latin typeface="quote-cjk-patch"/>
              </a:rPr>
              <a:t>。这个巧妙的命名体现了它的目标：提供一个功能与</a:t>
            </a:r>
            <a:r>
              <a:rPr lang="en-US" altLang="zh-CN" b="0" i="0" dirty="0">
                <a:solidFill>
                  <a:srgbClr val="0F1115"/>
                </a:solidFill>
                <a:effectLst/>
                <a:latin typeface="quote-cjk-patch"/>
              </a:rPr>
              <a:t>Unix</a:t>
            </a:r>
            <a:r>
              <a:rPr lang="zh-CN" altLang="en-US" b="0" i="0" dirty="0">
                <a:solidFill>
                  <a:srgbClr val="0F1115"/>
                </a:solidFill>
                <a:effectLst/>
                <a:latin typeface="quote-cjk-patch"/>
              </a:rPr>
              <a:t>完全兼容，但</a:t>
            </a:r>
            <a:r>
              <a:rPr lang="zh-CN" altLang="en-US" b="1" i="0" dirty="0">
                <a:solidFill>
                  <a:srgbClr val="0F1115"/>
                </a:solidFill>
                <a:effectLst/>
                <a:latin typeface="quote-cjk-patch"/>
              </a:rPr>
              <a:t>不包含任何</a:t>
            </a:r>
            <a:r>
              <a:rPr lang="en-US" altLang="zh-CN" b="1" i="0" dirty="0">
                <a:solidFill>
                  <a:srgbClr val="0F1115"/>
                </a:solidFill>
                <a:effectLst/>
                <a:latin typeface="quote-cjk-patch"/>
              </a:rPr>
              <a:t>Unix</a:t>
            </a:r>
            <a:r>
              <a:rPr lang="zh-CN" altLang="en-US" b="1" i="0" dirty="0">
                <a:solidFill>
                  <a:srgbClr val="0F1115"/>
                </a:solidFill>
                <a:effectLst/>
                <a:latin typeface="quote-cjk-patch"/>
              </a:rPr>
              <a:t>源代码</a:t>
            </a:r>
            <a:r>
              <a:rPr lang="zh-CN" altLang="en-US" b="0" i="0" dirty="0">
                <a:solidFill>
                  <a:srgbClr val="0F1115"/>
                </a:solidFill>
                <a:effectLst/>
                <a:latin typeface="quote-cjk-patch"/>
              </a:rPr>
              <a:t>的自由操作系统。由美国麻省理工学院的程序员</a:t>
            </a:r>
            <a:r>
              <a:rPr lang="zh-CN" altLang="en-US" b="1" i="0" dirty="0">
                <a:solidFill>
                  <a:srgbClr val="0F1115"/>
                </a:solidFill>
                <a:effectLst/>
                <a:latin typeface="quote-cjk-patch"/>
              </a:rPr>
              <a:t>理查德</a:t>
            </a:r>
            <a:r>
              <a:rPr lang="en-US" altLang="zh-CN" b="1" i="0" dirty="0">
                <a:solidFill>
                  <a:srgbClr val="0F1115"/>
                </a:solidFill>
                <a:effectLst/>
                <a:latin typeface="quote-cjk-patch"/>
              </a:rPr>
              <a:t>·</a:t>
            </a:r>
            <a:r>
              <a:rPr lang="zh-CN" altLang="en-US" b="1" i="0" dirty="0">
                <a:solidFill>
                  <a:srgbClr val="0F1115"/>
                </a:solidFill>
                <a:effectLst/>
                <a:latin typeface="quote-cjk-patch"/>
              </a:rPr>
              <a:t>斯托曼</a:t>
            </a:r>
            <a:r>
              <a:rPr lang="zh-CN" altLang="en-US" b="0" i="0" dirty="0">
                <a:solidFill>
                  <a:srgbClr val="0F1115"/>
                </a:solidFill>
                <a:effectLst/>
                <a:latin typeface="quote-cjk-patch"/>
              </a:rPr>
              <a:t>于</a:t>
            </a:r>
            <a:r>
              <a:rPr lang="en-US" altLang="zh-CN" b="0" i="0" dirty="0">
                <a:solidFill>
                  <a:srgbClr val="0F1115"/>
                </a:solidFill>
                <a:effectLst/>
                <a:latin typeface="quote-cjk-patch"/>
              </a:rPr>
              <a:t>1983</a:t>
            </a:r>
            <a:r>
              <a:rPr lang="zh-CN" altLang="en-US" b="0" i="0" dirty="0">
                <a:solidFill>
                  <a:srgbClr val="0F1115"/>
                </a:solidFill>
                <a:effectLst/>
                <a:latin typeface="quote-cjk-patch"/>
              </a:rPr>
              <a:t>年发起。</a:t>
            </a:r>
            <a:r>
              <a:rPr lang="en-US" altLang="zh-CN" b="0" i="0" dirty="0">
                <a:solidFill>
                  <a:srgbClr val="0F1115"/>
                </a:solidFill>
                <a:effectLst/>
                <a:latin typeface="quote-cjk-patch"/>
              </a:rPr>
              <a:t>GNU</a:t>
            </a:r>
            <a:r>
              <a:rPr lang="zh-CN" altLang="en-US" b="0" i="0" dirty="0">
                <a:solidFill>
                  <a:srgbClr val="0F1115"/>
                </a:solidFill>
                <a:effectLst/>
                <a:latin typeface="quote-cjk-patch"/>
              </a:rPr>
              <a:t>是一个</a:t>
            </a:r>
            <a:r>
              <a:rPr lang="zh-CN" altLang="en-US" b="1" i="0" dirty="0">
                <a:solidFill>
                  <a:srgbClr val="0F1115"/>
                </a:solidFill>
                <a:effectLst/>
                <a:latin typeface="quote-cjk-patch"/>
              </a:rPr>
              <a:t>自由软件项目</a:t>
            </a:r>
            <a:r>
              <a:rPr lang="zh-CN" altLang="en-US" b="0" i="0" dirty="0">
                <a:solidFill>
                  <a:srgbClr val="0F1115"/>
                </a:solidFill>
                <a:effectLst/>
                <a:latin typeface="quote-cjk-patch"/>
              </a:rPr>
              <a:t>，旨在尊重用户自由的软件。斯托曼认为，软件应该允许用户自由地运行、复制、分发、研究、修改和改进。</a:t>
            </a:r>
          </a:p>
          <a:p>
            <a:r>
              <a:rPr lang="zh-CN" altLang="en-US" b="0" i="0" dirty="0">
                <a:solidFill>
                  <a:srgbClr val="0F1115"/>
                </a:solidFill>
                <a:effectLst/>
                <a:latin typeface="quote-cjk-patch"/>
              </a:rPr>
              <a:t>在</a:t>
            </a:r>
            <a:r>
              <a:rPr lang="en-US" altLang="zh-CN" b="0" i="0" dirty="0">
                <a:solidFill>
                  <a:srgbClr val="0F1115"/>
                </a:solidFill>
                <a:effectLst/>
                <a:latin typeface="quote-cjk-patch"/>
              </a:rPr>
              <a:t>20</a:t>
            </a:r>
            <a:r>
              <a:rPr lang="zh-CN" altLang="en-US" b="0" i="0" dirty="0">
                <a:solidFill>
                  <a:srgbClr val="0F1115"/>
                </a:solidFill>
                <a:effectLst/>
                <a:latin typeface="quote-cjk-patch"/>
              </a:rPr>
              <a:t>世纪</a:t>
            </a:r>
            <a:r>
              <a:rPr lang="en-US" altLang="zh-CN" b="0" i="0" dirty="0">
                <a:solidFill>
                  <a:srgbClr val="0F1115"/>
                </a:solidFill>
                <a:effectLst/>
                <a:latin typeface="quote-cjk-patch"/>
              </a:rPr>
              <a:t>80</a:t>
            </a:r>
            <a:r>
              <a:rPr lang="zh-CN" altLang="en-US" b="0" i="0" dirty="0">
                <a:solidFill>
                  <a:srgbClr val="0F1115"/>
                </a:solidFill>
                <a:effectLst/>
                <a:latin typeface="quote-cjk-patch"/>
              </a:rPr>
              <a:t>年代，</a:t>
            </a:r>
            <a:r>
              <a:rPr lang="en-US" altLang="zh-CN" b="0" i="0" dirty="0">
                <a:solidFill>
                  <a:srgbClr val="0F1115"/>
                </a:solidFill>
                <a:effectLst/>
                <a:latin typeface="quote-cjk-patch"/>
              </a:rPr>
              <a:t>Unix</a:t>
            </a:r>
            <a:r>
              <a:rPr lang="zh-CN" altLang="en-US" b="0" i="0" dirty="0">
                <a:solidFill>
                  <a:srgbClr val="0F1115"/>
                </a:solidFill>
                <a:effectLst/>
                <a:latin typeface="quote-cjk-patch"/>
              </a:rPr>
              <a:t>系统是主流，但它是闭源的专有软件。</a:t>
            </a:r>
            <a:r>
              <a:rPr lang="en-US" altLang="zh-CN" b="0" i="0" dirty="0">
                <a:solidFill>
                  <a:srgbClr val="0F1115"/>
                </a:solidFill>
                <a:effectLst/>
                <a:latin typeface="quote-cjk-patch"/>
              </a:rPr>
              <a:t>GNU</a:t>
            </a:r>
            <a:r>
              <a:rPr lang="zh-CN" altLang="en-US" b="0" i="0" dirty="0">
                <a:solidFill>
                  <a:srgbClr val="0F1115"/>
                </a:solidFill>
                <a:effectLst/>
                <a:latin typeface="quote-cjk-patch"/>
              </a:rPr>
              <a:t>的目标是创建一个全新的操作系统，让所有用户都能自由使用。由于开发一个完整的内核（操作系统的核心）非常困难，</a:t>
            </a:r>
            <a:r>
              <a:rPr lang="en-US" altLang="zh-CN" b="0" i="0" dirty="0">
                <a:solidFill>
                  <a:srgbClr val="0F1115"/>
                </a:solidFill>
                <a:effectLst/>
                <a:latin typeface="quote-cjk-patch"/>
              </a:rPr>
              <a:t>GNU</a:t>
            </a:r>
            <a:r>
              <a:rPr lang="zh-CN" altLang="en-US" b="0" i="0" dirty="0">
                <a:solidFill>
                  <a:srgbClr val="0F1115"/>
                </a:solidFill>
                <a:effectLst/>
                <a:latin typeface="quote-cjk-patch"/>
              </a:rPr>
              <a:t>计划首先开发运行在</a:t>
            </a:r>
            <a:r>
              <a:rPr lang="en-US" altLang="zh-CN" b="0" i="0" dirty="0">
                <a:solidFill>
                  <a:srgbClr val="0F1115"/>
                </a:solidFill>
                <a:effectLst/>
                <a:latin typeface="quote-cjk-patch"/>
              </a:rPr>
              <a:t>Unix</a:t>
            </a:r>
            <a:r>
              <a:rPr lang="zh-CN" altLang="en-US" b="0" i="0" dirty="0">
                <a:solidFill>
                  <a:srgbClr val="0F1115"/>
                </a:solidFill>
                <a:effectLst/>
                <a:latin typeface="quote-cjk-patch"/>
              </a:rPr>
              <a:t>环境下的各种</a:t>
            </a:r>
            <a:r>
              <a:rPr lang="zh-CN" altLang="en-US" b="1" i="0" dirty="0">
                <a:solidFill>
                  <a:srgbClr val="0F1115"/>
                </a:solidFill>
                <a:effectLst/>
                <a:latin typeface="quote-cjk-patch"/>
              </a:rPr>
              <a:t>工具软件</a:t>
            </a:r>
            <a:r>
              <a:rPr lang="zh-CN" altLang="en-US" b="0" i="0" dirty="0">
                <a:solidFill>
                  <a:srgbClr val="0F1115"/>
                </a:solidFill>
                <a:effectLst/>
                <a:latin typeface="quote-cjk-patch"/>
              </a:rPr>
              <a:t>和</a:t>
            </a:r>
            <a:r>
              <a:rPr lang="zh-CN" altLang="en-US" b="1" i="0" dirty="0">
                <a:solidFill>
                  <a:srgbClr val="0F1115"/>
                </a:solidFill>
                <a:effectLst/>
                <a:latin typeface="quote-cjk-patch"/>
              </a:rPr>
              <a:t>应用程序</a:t>
            </a:r>
            <a:r>
              <a:rPr lang="zh-CN" altLang="en-US" b="0" i="0" dirty="0">
                <a:solidFill>
                  <a:srgbClr val="0F1115"/>
                </a:solidFill>
                <a:effectLst/>
                <a:latin typeface="quote-cjk-patch"/>
              </a:rPr>
              <a:t>。到</a:t>
            </a:r>
            <a:r>
              <a:rPr lang="en-US" altLang="zh-CN" b="0" i="0" dirty="0">
                <a:solidFill>
                  <a:srgbClr val="0F1115"/>
                </a:solidFill>
                <a:effectLst/>
                <a:latin typeface="quote-cjk-patch"/>
              </a:rPr>
              <a:t>1990</a:t>
            </a:r>
            <a:r>
              <a:rPr lang="zh-CN" altLang="en-US" b="0" i="0" dirty="0">
                <a:solidFill>
                  <a:srgbClr val="0F1115"/>
                </a:solidFill>
                <a:effectLst/>
                <a:latin typeface="quote-cjk-patch"/>
              </a:rPr>
              <a:t>年代，</a:t>
            </a:r>
            <a:r>
              <a:rPr lang="en-US" altLang="zh-CN" b="0" i="0" dirty="0">
                <a:solidFill>
                  <a:srgbClr val="0F1115"/>
                </a:solidFill>
                <a:effectLst/>
                <a:latin typeface="quote-cjk-patch"/>
              </a:rPr>
              <a:t>GNU</a:t>
            </a:r>
            <a:r>
              <a:rPr lang="zh-CN" altLang="en-US" b="0" i="0" dirty="0">
                <a:solidFill>
                  <a:srgbClr val="0F1115"/>
                </a:solidFill>
                <a:effectLst/>
                <a:latin typeface="quote-cjk-patch"/>
              </a:rPr>
              <a:t>项目已经开发出了除了内核以外的大部分核心组件，包括著名的</a:t>
            </a:r>
            <a:r>
              <a:rPr lang="en-US" altLang="zh-CN" b="1" i="0" dirty="0">
                <a:solidFill>
                  <a:srgbClr val="0F1115"/>
                </a:solidFill>
                <a:effectLst/>
                <a:latin typeface="quote-cjk-patch"/>
              </a:rPr>
              <a:t>GCC</a:t>
            </a:r>
            <a:r>
              <a:rPr lang="zh-CN" altLang="en-US" b="1" i="0" dirty="0">
                <a:solidFill>
                  <a:srgbClr val="0F1115"/>
                </a:solidFill>
                <a:effectLst/>
                <a:latin typeface="quote-cjk-patch"/>
              </a:rPr>
              <a:t>、</a:t>
            </a:r>
            <a:r>
              <a:rPr lang="en-US" altLang="zh-CN" b="1" i="0" dirty="0">
                <a:solidFill>
                  <a:srgbClr val="0F1115"/>
                </a:solidFill>
                <a:effectLst/>
                <a:latin typeface="quote-cjk-patch"/>
              </a:rPr>
              <a:t>GLIBC</a:t>
            </a:r>
            <a:r>
              <a:rPr lang="zh-CN" altLang="en-US" b="1" i="0" dirty="0">
                <a:solidFill>
                  <a:srgbClr val="0F1115"/>
                </a:solidFill>
                <a:effectLst/>
                <a:latin typeface="quote-cjk-patch"/>
              </a:rPr>
              <a:t>。</a:t>
            </a:r>
            <a:r>
              <a:rPr lang="en-US" altLang="zh-CN" b="0" i="0" dirty="0">
                <a:solidFill>
                  <a:srgbClr val="0F1115"/>
                </a:solidFill>
                <a:effectLst/>
                <a:latin typeface="quote-cjk-patch"/>
              </a:rPr>
              <a:t>GNU</a:t>
            </a:r>
            <a:r>
              <a:rPr lang="zh-CN" altLang="en-US" b="0" i="0" dirty="0">
                <a:solidFill>
                  <a:srgbClr val="0F1115"/>
                </a:solidFill>
                <a:effectLst/>
                <a:latin typeface="quote-cjk-patch"/>
              </a:rPr>
              <a:t>自研的操作系统内核（称为</a:t>
            </a:r>
            <a:r>
              <a:rPr lang="en-US" altLang="zh-CN" b="0" i="0" dirty="0">
                <a:solidFill>
                  <a:srgbClr val="0F1115"/>
                </a:solidFill>
                <a:effectLst/>
                <a:latin typeface="quote-cjk-patch"/>
              </a:rPr>
              <a:t>Hurd</a:t>
            </a:r>
            <a:r>
              <a:rPr lang="zh-CN" altLang="en-US" b="0" i="0" dirty="0">
                <a:solidFill>
                  <a:srgbClr val="0F1115"/>
                </a:solidFill>
                <a:effectLst/>
                <a:latin typeface="quote-cjk-patch"/>
              </a:rPr>
              <a:t>）一直未能达到实用化的稳定标准。</a:t>
            </a:r>
            <a:r>
              <a:rPr lang="en-US" altLang="zh-CN" b="0" i="0" dirty="0">
                <a:solidFill>
                  <a:srgbClr val="0F1115"/>
                </a:solidFill>
                <a:effectLst/>
                <a:latin typeface="quote-cjk-patch"/>
              </a:rPr>
              <a:t>Linux</a:t>
            </a:r>
            <a:r>
              <a:rPr lang="zh-CN" altLang="en-US" b="0" i="0" dirty="0">
                <a:solidFill>
                  <a:srgbClr val="0F1115"/>
                </a:solidFill>
                <a:effectLst/>
                <a:latin typeface="quote-cjk-patch"/>
              </a:rPr>
              <a:t>内核填补了</a:t>
            </a:r>
            <a:r>
              <a:rPr lang="en-US" altLang="zh-CN" b="0" i="0" dirty="0">
                <a:solidFill>
                  <a:srgbClr val="0F1115"/>
                </a:solidFill>
                <a:effectLst/>
                <a:latin typeface="quote-cjk-patch"/>
              </a:rPr>
              <a:t>GNU</a:t>
            </a:r>
            <a:r>
              <a:rPr lang="zh-CN" altLang="en-US" b="0" i="0" dirty="0">
                <a:solidFill>
                  <a:srgbClr val="0F1115"/>
                </a:solidFill>
                <a:effectLst/>
                <a:latin typeface="quote-cjk-patch"/>
              </a:rPr>
              <a:t>项目缺失的最后一块拼图。两者结合后，</a:t>
            </a:r>
            <a:r>
              <a:rPr lang="en-US" altLang="zh-CN" b="0" i="0" dirty="0">
                <a:solidFill>
                  <a:srgbClr val="0F1115"/>
                </a:solidFill>
                <a:effectLst/>
                <a:latin typeface="quote-cjk-patch"/>
              </a:rPr>
              <a:t>Linux</a:t>
            </a:r>
            <a:r>
              <a:rPr lang="zh-CN" altLang="en-US" b="0" i="0" dirty="0">
                <a:solidFill>
                  <a:srgbClr val="0F1115"/>
                </a:solidFill>
                <a:effectLst/>
                <a:latin typeface="quote-cjk-patch"/>
              </a:rPr>
              <a:t>内核配合</a:t>
            </a:r>
            <a:r>
              <a:rPr lang="en-US" altLang="zh-CN" b="0" i="0" dirty="0">
                <a:solidFill>
                  <a:srgbClr val="0F1115"/>
                </a:solidFill>
                <a:effectLst/>
                <a:latin typeface="quote-cjk-patch"/>
              </a:rPr>
              <a:t>GNU</a:t>
            </a:r>
            <a:r>
              <a:rPr lang="zh-CN" altLang="en-US" b="0" i="0" dirty="0">
                <a:solidFill>
                  <a:srgbClr val="0F1115"/>
                </a:solidFill>
                <a:effectLst/>
                <a:latin typeface="quote-cjk-patch"/>
              </a:rPr>
              <a:t>的操作系统工具，构成了一个完整、可用、完全自由的操作系统。这样的系统应被称为 </a:t>
            </a:r>
            <a:r>
              <a:rPr lang="en-US" altLang="zh-CN" b="1" i="0" dirty="0">
                <a:solidFill>
                  <a:srgbClr val="0F1115"/>
                </a:solidFill>
                <a:effectLst/>
                <a:latin typeface="quote-cjk-patch"/>
              </a:rPr>
              <a:t>GNU/Linux</a:t>
            </a:r>
            <a:r>
              <a:rPr lang="zh-CN" altLang="en-US" b="0" i="0" dirty="0">
                <a:solidFill>
                  <a:srgbClr val="0F1115"/>
                </a:solidFill>
                <a:effectLst/>
                <a:latin typeface="quote-cjk-patch"/>
              </a:rPr>
              <a:t>（例如</a:t>
            </a:r>
            <a:r>
              <a:rPr lang="en-US" altLang="zh-CN" b="0" i="0" dirty="0">
                <a:solidFill>
                  <a:srgbClr val="0F1115"/>
                </a:solidFill>
                <a:effectLst/>
                <a:latin typeface="quote-cjk-patch"/>
              </a:rPr>
              <a:t>Ubuntu</a:t>
            </a:r>
            <a:r>
              <a:rPr lang="zh-CN" altLang="en-US" b="0" i="0" dirty="0">
                <a:solidFill>
                  <a:srgbClr val="0F1115"/>
                </a:solidFill>
                <a:effectLst/>
                <a:latin typeface="quote-cjk-patch"/>
              </a:rPr>
              <a:t>的全称是“</a:t>
            </a:r>
            <a:r>
              <a:rPr lang="en-US" altLang="zh-CN" b="0" i="0" dirty="0">
                <a:solidFill>
                  <a:srgbClr val="0F1115"/>
                </a:solidFill>
                <a:effectLst/>
                <a:latin typeface="quote-cjk-patch"/>
              </a:rPr>
              <a:t>Ubuntu GNU/Linux”</a:t>
            </a:r>
            <a:r>
              <a:rPr lang="zh-CN" altLang="en-US" b="0" i="0" dirty="0">
                <a:solidFill>
                  <a:srgbClr val="0F1115"/>
                </a:solidFill>
                <a:effectLst/>
                <a:latin typeface="quote-cjk-patch"/>
              </a:rPr>
              <a:t>），以体现</a:t>
            </a:r>
            <a:r>
              <a:rPr lang="en-US" altLang="zh-CN" b="0" i="0" dirty="0">
                <a:solidFill>
                  <a:srgbClr val="0F1115"/>
                </a:solidFill>
                <a:effectLst/>
                <a:latin typeface="quote-cjk-patch"/>
              </a:rPr>
              <a:t>GNU</a:t>
            </a:r>
            <a:r>
              <a:rPr lang="zh-CN" altLang="en-US" b="0" i="0" dirty="0">
                <a:solidFill>
                  <a:srgbClr val="0F1115"/>
                </a:solidFill>
                <a:effectLst/>
                <a:latin typeface="quote-cjk-patch"/>
              </a:rPr>
              <a:t>工具在系统中的核心地位。不过在日常交流中，人们习惯简称为</a:t>
            </a:r>
            <a:r>
              <a:rPr lang="en-US" altLang="zh-CN" b="0" i="0" dirty="0">
                <a:solidFill>
                  <a:srgbClr val="0F1115"/>
                </a:solidFill>
                <a:effectLst/>
                <a:latin typeface="quote-cjk-patch"/>
              </a:rPr>
              <a:t>Linux</a:t>
            </a:r>
            <a:r>
              <a:rPr lang="zh-CN" altLang="en-US" b="0" i="0" dirty="0">
                <a:solidFill>
                  <a:srgbClr val="0F1115"/>
                </a:solidFill>
                <a:effectLst/>
                <a:latin typeface="quote-cjk-patch"/>
              </a:rPr>
              <a:t>。</a:t>
            </a:r>
            <a:endParaRPr lang="zh-CN" altLang="en-US" dirty="0"/>
          </a:p>
        </p:txBody>
      </p:sp>
      <p:sp>
        <p:nvSpPr>
          <p:cNvPr id="4" name="灯片编号占位符 3"/>
          <p:cNvSpPr>
            <a:spLocks noGrp="1"/>
          </p:cNvSpPr>
          <p:nvPr>
            <p:ph type="sldNum" sz="quarter" idx="5"/>
          </p:nvPr>
        </p:nvSpPr>
        <p:spPr/>
        <p:txBody>
          <a:bodyPr/>
          <a:lstStyle/>
          <a:p>
            <a:fld id="{EAD298AE-FFCC-4527-947F-ACA5D74C6272}" type="slidenum">
              <a:rPr lang="zh-CN" altLang="en-US" smtClean="0"/>
              <a:pPr/>
              <a:t>24</a:t>
            </a:fld>
            <a:endParaRPr lang="en-US" altLang="zh-CN"/>
          </a:p>
        </p:txBody>
      </p:sp>
    </p:spTree>
    <p:extLst>
      <p:ext uri="{BB962C8B-B14F-4D97-AF65-F5344CB8AC3E}">
        <p14:creationId xmlns:p14="http://schemas.microsoft.com/office/powerpoint/2010/main" val="4096276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buFont typeface="Arial" panose="020B0604020202020204" pitchFamily="34" charset="0"/>
              <a:buChar char="•"/>
            </a:pPr>
            <a:r>
              <a:rPr lang="en-US" altLang="zh-CN" b="1" i="0" dirty="0" err="1">
                <a:solidFill>
                  <a:srgbClr val="0F1115"/>
                </a:solidFill>
                <a:effectLst/>
                <a:latin typeface="quote-cjk-patch"/>
              </a:rPr>
              <a:t>gcc</a:t>
            </a:r>
            <a:r>
              <a:rPr lang="zh-CN" altLang="en-US" b="0" i="0" dirty="0">
                <a:solidFill>
                  <a:srgbClr val="0F1115"/>
                </a:solidFill>
                <a:effectLst/>
                <a:latin typeface="quote-cjk-patch"/>
              </a:rPr>
              <a:t>：根据文件扩展名自动识别语言。</a:t>
            </a:r>
            <a:r>
              <a:rPr lang="en-US" altLang="zh-CN" b="0" i="0" dirty="0">
                <a:solidFill>
                  <a:srgbClr val="0F1115"/>
                </a:solidFill>
                <a:effectLst/>
                <a:latin typeface="quote-cjk-patch"/>
              </a:rPr>
              <a:t>.c </a:t>
            </a:r>
            <a:r>
              <a:rPr lang="zh-CN" altLang="en-US" b="0" i="0" dirty="0">
                <a:solidFill>
                  <a:srgbClr val="0F1115"/>
                </a:solidFill>
                <a:effectLst/>
                <a:latin typeface="quote-cjk-patch"/>
              </a:rPr>
              <a:t>文件视为 </a:t>
            </a:r>
            <a:r>
              <a:rPr lang="en-US" altLang="zh-CN" b="0" i="0" dirty="0">
                <a:solidFill>
                  <a:srgbClr val="0F1115"/>
                </a:solidFill>
                <a:effectLst/>
                <a:latin typeface="quote-cjk-patch"/>
              </a:rPr>
              <a:t>C </a:t>
            </a:r>
            <a:r>
              <a:rPr lang="zh-CN" altLang="en-US" b="0" i="0" dirty="0">
                <a:solidFill>
                  <a:srgbClr val="0F1115"/>
                </a:solidFill>
                <a:effectLst/>
                <a:latin typeface="quote-cjk-patch"/>
              </a:rPr>
              <a:t>代码，</a:t>
            </a:r>
            <a:r>
              <a:rPr lang="en-US" altLang="zh-CN" b="0" i="0" dirty="0">
                <a:solidFill>
                  <a:srgbClr val="0F1115"/>
                </a:solidFill>
                <a:effectLst/>
                <a:latin typeface="quote-cjk-patch"/>
              </a:rPr>
              <a:t>.</a:t>
            </a:r>
            <a:r>
              <a:rPr lang="en-US" altLang="zh-CN" b="0" i="0" dirty="0" err="1">
                <a:solidFill>
                  <a:srgbClr val="0F1115"/>
                </a:solidFill>
                <a:effectLst/>
                <a:latin typeface="quote-cjk-patch"/>
              </a:rPr>
              <a:t>cpp</a:t>
            </a:r>
            <a:r>
              <a:rPr lang="en-US" altLang="zh-CN" b="0" i="0" dirty="0">
                <a:solidFill>
                  <a:srgbClr val="0F1115"/>
                </a:solidFill>
                <a:effectLst/>
                <a:latin typeface="quote-cjk-patch"/>
              </a:rPr>
              <a:t> </a:t>
            </a:r>
            <a:r>
              <a:rPr lang="zh-CN" altLang="en-US" b="0" i="0" dirty="0">
                <a:solidFill>
                  <a:srgbClr val="0F1115"/>
                </a:solidFill>
                <a:effectLst/>
                <a:latin typeface="quote-cjk-patch"/>
              </a:rPr>
              <a:t>或 </a:t>
            </a:r>
            <a:r>
              <a:rPr lang="en-US" altLang="zh-CN" b="0" i="0" dirty="0">
                <a:solidFill>
                  <a:srgbClr val="0F1115"/>
                </a:solidFill>
                <a:effectLst/>
                <a:latin typeface="quote-cjk-patch"/>
              </a:rPr>
              <a:t>.cc </a:t>
            </a:r>
            <a:r>
              <a:rPr lang="zh-CN" altLang="en-US" b="0" i="0" dirty="0">
                <a:solidFill>
                  <a:srgbClr val="0F1115"/>
                </a:solidFill>
                <a:effectLst/>
                <a:latin typeface="quote-cjk-patch"/>
              </a:rPr>
              <a:t>文件视为 </a:t>
            </a:r>
            <a:r>
              <a:rPr lang="en-US" altLang="zh-CN" b="0" i="0" dirty="0">
                <a:solidFill>
                  <a:srgbClr val="0F1115"/>
                </a:solidFill>
                <a:effectLst/>
                <a:latin typeface="quote-cjk-patch"/>
              </a:rPr>
              <a:t>C++ </a:t>
            </a:r>
            <a:r>
              <a:rPr lang="zh-CN" altLang="en-US" b="0" i="0" dirty="0">
                <a:solidFill>
                  <a:srgbClr val="0F1115"/>
                </a:solidFill>
                <a:effectLst/>
                <a:latin typeface="quote-cjk-patch"/>
              </a:rPr>
              <a:t>代码。但即使识别为 </a:t>
            </a:r>
            <a:r>
              <a:rPr lang="en-US" altLang="zh-CN" b="0" i="0" dirty="0">
                <a:solidFill>
                  <a:srgbClr val="0F1115"/>
                </a:solidFill>
                <a:effectLst/>
                <a:latin typeface="quote-cjk-patch"/>
              </a:rPr>
              <a:t>C++</a:t>
            </a:r>
            <a:r>
              <a:rPr lang="zh-CN" altLang="en-US" b="0" i="0" dirty="0">
                <a:solidFill>
                  <a:srgbClr val="0F1115"/>
                </a:solidFill>
                <a:effectLst/>
                <a:latin typeface="quote-cjk-patch"/>
              </a:rPr>
              <a:t>，</a:t>
            </a:r>
            <a:r>
              <a:rPr lang="zh-CN" altLang="en-US" b="1" i="0" dirty="0">
                <a:solidFill>
                  <a:srgbClr val="0F1115"/>
                </a:solidFill>
                <a:effectLst/>
                <a:latin typeface="quote-cjk-patch"/>
              </a:rPr>
              <a:t>链接时默认不会自动添加 </a:t>
            </a:r>
            <a:r>
              <a:rPr lang="en-US" altLang="zh-CN" b="1" i="0" dirty="0">
                <a:solidFill>
                  <a:srgbClr val="0F1115"/>
                </a:solidFill>
                <a:effectLst/>
                <a:latin typeface="quote-cjk-patch"/>
              </a:rPr>
              <a:t>C++ </a:t>
            </a:r>
            <a:r>
              <a:rPr lang="zh-CN" altLang="en-US" b="1" i="0" dirty="0">
                <a:solidFill>
                  <a:srgbClr val="0F1115"/>
                </a:solidFill>
                <a:effectLst/>
                <a:latin typeface="quote-cjk-patch"/>
              </a:rPr>
              <a:t>标准库</a:t>
            </a:r>
            <a:r>
              <a:rPr lang="zh-CN" altLang="en-US" b="0" i="0" dirty="0">
                <a:solidFill>
                  <a:srgbClr val="0F1115"/>
                </a:solidFill>
                <a:effectLst/>
                <a:latin typeface="quote-cjk-patch"/>
              </a:rPr>
              <a:t>。</a:t>
            </a:r>
          </a:p>
          <a:p>
            <a:pPr algn="l">
              <a:buFont typeface="Arial" panose="020B0604020202020204" pitchFamily="34" charset="0"/>
              <a:buChar char="•"/>
            </a:pPr>
            <a:r>
              <a:rPr lang="en-US" altLang="zh-CN" b="1" i="0" dirty="0">
                <a:solidFill>
                  <a:srgbClr val="0F1115"/>
                </a:solidFill>
                <a:effectLst/>
                <a:latin typeface="quote-cjk-patch"/>
              </a:rPr>
              <a:t>g++</a:t>
            </a:r>
            <a:r>
              <a:rPr lang="zh-CN" altLang="en-US" b="0" i="0" dirty="0">
                <a:solidFill>
                  <a:srgbClr val="0F1115"/>
                </a:solidFill>
                <a:effectLst/>
                <a:latin typeface="quote-cjk-patch"/>
              </a:rPr>
              <a:t>：无论文件扩展名是什么（除非特别指定），</a:t>
            </a:r>
            <a:r>
              <a:rPr lang="zh-CN" altLang="en-US" b="1" i="0" dirty="0">
                <a:solidFill>
                  <a:srgbClr val="0F1115"/>
                </a:solidFill>
                <a:effectLst/>
                <a:latin typeface="quote-cjk-patch"/>
              </a:rPr>
              <a:t>一律视为 </a:t>
            </a:r>
            <a:r>
              <a:rPr lang="en-US" altLang="zh-CN" b="1" i="0" dirty="0">
                <a:solidFill>
                  <a:srgbClr val="0F1115"/>
                </a:solidFill>
                <a:effectLst/>
                <a:latin typeface="quote-cjk-patch"/>
              </a:rPr>
              <a:t>C++ </a:t>
            </a:r>
            <a:r>
              <a:rPr lang="zh-CN" altLang="en-US" b="1" i="0" dirty="0">
                <a:solidFill>
                  <a:srgbClr val="0F1115"/>
                </a:solidFill>
                <a:effectLst/>
                <a:latin typeface="quote-cjk-patch"/>
              </a:rPr>
              <a:t>代码</a:t>
            </a:r>
            <a:r>
              <a:rPr lang="zh-CN" altLang="en-US" b="0" i="0" dirty="0">
                <a:solidFill>
                  <a:srgbClr val="0F1115"/>
                </a:solidFill>
                <a:effectLst/>
                <a:latin typeface="quote-cjk-patch"/>
              </a:rPr>
              <a:t>，并且在链接阶段会自动链接 </a:t>
            </a:r>
            <a:r>
              <a:rPr lang="en-US" altLang="zh-CN" b="0" i="0" dirty="0">
                <a:solidFill>
                  <a:srgbClr val="0F1115"/>
                </a:solidFill>
                <a:effectLst/>
                <a:latin typeface="quote-cjk-patch"/>
              </a:rPr>
              <a:t>C++ </a:t>
            </a:r>
            <a:r>
              <a:rPr lang="zh-CN" altLang="en-US" b="0" i="0" dirty="0">
                <a:solidFill>
                  <a:srgbClr val="0F1115"/>
                </a:solidFill>
                <a:effectLst/>
                <a:latin typeface="quote-cjk-patch"/>
              </a:rPr>
              <a:t>标准库（如 </a:t>
            </a:r>
            <a:r>
              <a:rPr lang="en-US" altLang="zh-CN" b="0" i="0" dirty="0" err="1">
                <a:solidFill>
                  <a:srgbClr val="0F1115"/>
                </a:solidFill>
                <a:effectLst/>
                <a:latin typeface="quote-cjk-patch"/>
              </a:rPr>
              <a:t>libstdc</a:t>
            </a:r>
            <a:r>
              <a:rPr lang="en-US" altLang="zh-CN" b="0" i="0" dirty="0">
                <a:solidFill>
                  <a:srgbClr val="0F1115"/>
                </a:solidFill>
                <a:effectLst/>
                <a:latin typeface="quote-cjk-patch"/>
              </a:rPr>
              <a:t>++</a:t>
            </a:r>
            <a:r>
              <a:rPr lang="zh-CN" altLang="en-US" b="0" i="0" dirty="0">
                <a:solidFill>
                  <a:srgbClr val="0F1115"/>
                </a:solidFill>
                <a:effectLst/>
                <a:latin typeface="quote-cjk-patch"/>
              </a:rPr>
              <a:t>）。</a:t>
            </a:r>
          </a:p>
          <a:p>
            <a:endParaRPr lang="zh-CN" altLang="en-US" dirty="0"/>
          </a:p>
        </p:txBody>
      </p:sp>
      <p:sp>
        <p:nvSpPr>
          <p:cNvPr id="4" name="灯片编号占位符 3"/>
          <p:cNvSpPr>
            <a:spLocks noGrp="1"/>
          </p:cNvSpPr>
          <p:nvPr>
            <p:ph type="sldNum" sz="quarter" idx="5"/>
          </p:nvPr>
        </p:nvSpPr>
        <p:spPr/>
        <p:txBody>
          <a:bodyPr/>
          <a:lstStyle/>
          <a:p>
            <a:fld id="{EAD298AE-FFCC-4527-947F-ACA5D74C6272}" type="slidenum">
              <a:rPr lang="zh-CN" altLang="en-US" smtClean="0"/>
              <a:pPr/>
              <a:t>26</a:t>
            </a:fld>
            <a:endParaRPr lang="en-US" altLang="zh-CN"/>
          </a:p>
        </p:txBody>
      </p:sp>
    </p:spTree>
    <p:extLst>
      <p:ext uri="{BB962C8B-B14F-4D97-AF65-F5344CB8AC3E}">
        <p14:creationId xmlns:p14="http://schemas.microsoft.com/office/powerpoint/2010/main" val="3420003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a:extLst>
              <a:ext uri="{FF2B5EF4-FFF2-40B4-BE49-F238E27FC236}">
                <a16:creationId xmlns:a16="http://schemas.microsoft.com/office/drawing/2014/main" id="{09D0ECE8-EB94-006D-2360-997BB74408FD}"/>
              </a:ext>
            </a:extLst>
          </p:cNvPr>
          <p:cNvSpPr>
            <a:spLocks noGrp="1" noRot="1" noChangeAspect="1" noChangeArrowheads="1" noTextEdit="1"/>
          </p:cNvSpPr>
          <p:nvPr>
            <p:ph type="sldImg"/>
          </p:nvPr>
        </p:nvSpPr>
        <p:spPr>
          <a:ln/>
        </p:spPr>
      </p:sp>
      <p:sp>
        <p:nvSpPr>
          <p:cNvPr id="22531" name="备注占位符 2">
            <a:extLst>
              <a:ext uri="{FF2B5EF4-FFF2-40B4-BE49-F238E27FC236}">
                <a16:creationId xmlns:a16="http://schemas.microsoft.com/office/drawing/2014/main" id="{6DE1737D-2A4A-99F4-BE01-D26BD5ADCF1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r>
              <a:rPr lang="zh-CN" altLang="en-US"/>
              <a:t>编译之前对源文件进行简单加工的过程，称为 预处理。预处理一般完成宏定义、文件包含、条件编译等内容。</a:t>
            </a:r>
            <a:endParaRPr lang="en-US" altLang="zh-CN"/>
          </a:p>
          <a:p>
            <a:r>
              <a:rPr lang="zh-CN" altLang="en-US"/>
              <a:t>如本例</a:t>
            </a:r>
            <a:r>
              <a:rPr lang="en-US" altLang="zh-CN"/>
              <a:t>sample</a:t>
            </a:r>
            <a:r>
              <a:rPr lang="zh-CN" altLang="en-US"/>
              <a:t>程序中的</a:t>
            </a:r>
            <a:r>
              <a:rPr lang="en-US" altLang="zh-CN"/>
              <a:t>include</a:t>
            </a:r>
            <a:r>
              <a:rPr lang="zh-CN" altLang="en-US"/>
              <a:t>文件包含，在预处理阶段就被展开。</a:t>
            </a:r>
          </a:p>
          <a:p>
            <a:endParaRPr lang="zh-CN" altLang="en-US"/>
          </a:p>
        </p:txBody>
      </p:sp>
      <p:sp>
        <p:nvSpPr>
          <p:cNvPr id="22532" name="灯片编号占位符 3">
            <a:extLst>
              <a:ext uri="{FF2B5EF4-FFF2-40B4-BE49-F238E27FC236}">
                <a16:creationId xmlns:a16="http://schemas.microsoft.com/office/drawing/2014/main" id="{B7554864-10C0-25E9-CF46-8A047426EE6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996FEE4-FAB1-45E6-B000-8A5C4092EA1A}" type="slidenum">
              <a:rPr lang="en-US" altLang="zh-CN" smtClean="0">
                <a:latin typeface="Times New Roman" panose="02020603050405020304" pitchFamily="18" charset="0"/>
              </a:rPr>
              <a:pPr/>
              <a:t>28</a:t>
            </a:fld>
            <a:endParaRPr lang="en-US" altLang="zh-CN">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a:extLst>
              <a:ext uri="{FF2B5EF4-FFF2-40B4-BE49-F238E27FC236}">
                <a16:creationId xmlns:a16="http://schemas.microsoft.com/office/drawing/2014/main" id="{31AC3A0D-CCA2-4A67-D943-84A6B3116117}"/>
              </a:ext>
            </a:extLst>
          </p:cNvPr>
          <p:cNvSpPr>
            <a:spLocks noGrp="1" noRot="1" noChangeAspect="1" noChangeArrowheads="1" noTextEdit="1"/>
          </p:cNvSpPr>
          <p:nvPr>
            <p:ph type="sldImg"/>
          </p:nvPr>
        </p:nvSpPr>
        <p:spPr>
          <a:ln/>
        </p:spPr>
      </p:sp>
      <p:sp>
        <p:nvSpPr>
          <p:cNvPr id="24579" name="备注占位符 2">
            <a:extLst>
              <a:ext uri="{FF2B5EF4-FFF2-40B4-BE49-F238E27FC236}">
                <a16:creationId xmlns:a16="http://schemas.microsoft.com/office/drawing/2014/main" id="{63659A37-6E22-40D8-0F92-D25DA1FADD7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a:p>
        </p:txBody>
      </p:sp>
      <p:sp>
        <p:nvSpPr>
          <p:cNvPr id="24580" name="灯片编号占位符 3">
            <a:extLst>
              <a:ext uri="{FF2B5EF4-FFF2-40B4-BE49-F238E27FC236}">
                <a16:creationId xmlns:a16="http://schemas.microsoft.com/office/drawing/2014/main" id="{5C0A2E35-5A35-4DB3-2B30-A16770E73C2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718C1EC-6AA3-45B5-AF12-8698978278D5}" type="slidenum">
              <a:rPr lang="en-US" altLang="zh-CN" smtClean="0">
                <a:latin typeface="Times New Roman" panose="02020603050405020304" pitchFamily="18" charset="0"/>
              </a:rPr>
              <a:pPr/>
              <a:t>29</a:t>
            </a:fld>
            <a:endParaRPr lang="en-US" altLang="zh-CN">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a:extLst>
              <a:ext uri="{FF2B5EF4-FFF2-40B4-BE49-F238E27FC236}">
                <a16:creationId xmlns:a16="http://schemas.microsoft.com/office/drawing/2014/main" id="{26329712-268B-3E75-85A7-D7DE9BA2767D}"/>
              </a:ext>
            </a:extLst>
          </p:cNvPr>
          <p:cNvSpPr>
            <a:spLocks noGrp="1" noRot="1" noChangeAspect="1" noChangeArrowheads="1" noTextEdit="1"/>
          </p:cNvSpPr>
          <p:nvPr>
            <p:ph type="sldImg"/>
          </p:nvPr>
        </p:nvSpPr>
        <p:spPr>
          <a:ln/>
        </p:spPr>
      </p:sp>
      <p:sp>
        <p:nvSpPr>
          <p:cNvPr id="26627" name="备注占位符 2">
            <a:extLst>
              <a:ext uri="{FF2B5EF4-FFF2-40B4-BE49-F238E27FC236}">
                <a16:creationId xmlns:a16="http://schemas.microsoft.com/office/drawing/2014/main" id="{038A09E8-EE7F-148A-9F26-2EA4BE116B5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r>
              <a:rPr lang="en-US" altLang="zh-CN"/>
              <a:t>-c</a:t>
            </a:r>
            <a:r>
              <a:rPr lang="zh-CN" altLang="en-US"/>
              <a:t>完成目标代码的生成、</a:t>
            </a:r>
            <a:r>
              <a:rPr lang="en-US" altLang="zh-CN"/>
              <a:t>-o</a:t>
            </a:r>
            <a:r>
              <a:rPr lang="zh-CN" altLang="en-US"/>
              <a:t>完成可执行代码的生成</a:t>
            </a:r>
          </a:p>
          <a:p>
            <a:endParaRPr lang="zh-CN" altLang="en-US"/>
          </a:p>
        </p:txBody>
      </p:sp>
      <p:sp>
        <p:nvSpPr>
          <p:cNvPr id="26628" name="灯片编号占位符 3">
            <a:extLst>
              <a:ext uri="{FF2B5EF4-FFF2-40B4-BE49-F238E27FC236}">
                <a16:creationId xmlns:a16="http://schemas.microsoft.com/office/drawing/2014/main" id="{94A860C8-BD32-849B-DD28-F2250F29258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66EE2B6-CB6E-4868-9644-A509958B68DA}" type="slidenum">
              <a:rPr lang="en-US" altLang="zh-CN" smtClean="0">
                <a:latin typeface="Times New Roman" panose="02020603050405020304" pitchFamily="18" charset="0"/>
              </a:rPr>
              <a:pPr/>
              <a:t>30</a:t>
            </a:fld>
            <a:endParaRPr lang="en-US" altLang="zh-CN">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a:extLst>
              <a:ext uri="{FF2B5EF4-FFF2-40B4-BE49-F238E27FC236}">
                <a16:creationId xmlns:a16="http://schemas.microsoft.com/office/drawing/2014/main" id="{5BAF3407-4CB5-9B1D-BDAE-6841DFCF2C04}"/>
              </a:ext>
            </a:extLst>
          </p:cNvPr>
          <p:cNvSpPr>
            <a:spLocks noGrp="1" noRot="1" noChangeAspect="1" noChangeArrowheads="1" noTextEdit="1"/>
          </p:cNvSpPr>
          <p:nvPr>
            <p:ph type="sldImg"/>
          </p:nvPr>
        </p:nvSpPr>
        <p:spPr>
          <a:ln/>
        </p:spPr>
      </p:sp>
      <p:sp>
        <p:nvSpPr>
          <p:cNvPr id="30723" name="备注占位符 2">
            <a:extLst>
              <a:ext uri="{FF2B5EF4-FFF2-40B4-BE49-F238E27FC236}">
                <a16:creationId xmlns:a16="http://schemas.microsoft.com/office/drawing/2014/main" id="{FDBF64C3-9B54-D0B4-9603-646DE40F363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a:p>
        </p:txBody>
      </p:sp>
      <p:sp>
        <p:nvSpPr>
          <p:cNvPr id="30724" name="灯片编号占位符 3">
            <a:extLst>
              <a:ext uri="{FF2B5EF4-FFF2-40B4-BE49-F238E27FC236}">
                <a16:creationId xmlns:a16="http://schemas.microsoft.com/office/drawing/2014/main" id="{2D111BA8-0874-C3D1-10D5-0DCE8026994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E84377A0-69D4-41AD-A277-2E37151213B7}" type="slidenum">
              <a:rPr lang="en-US" altLang="zh-CN" smtClean="0"/>
              <a:pPr>
                <a:spcBef>
                  <a:spcPct val="0"/>
                </a:spcBef>
              </a:pPr>
              <a:t>33</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a:extLst>
              <a:ext uri="{FF2B5EF4-FFF2-40B4-BE49-F238E27FC236}">
                <a16:creationId xmlns:a16="http://schemas.microsoft.com/office/drawing/2014/main" id="{495E0D13-8F0A-F060-5CDB-7962705FB82B}"/>
              </a:ext>
            </a:extLst>
          </p:cNvPr>
          <p:cNvSpPr>
            <a:spLocks noGrp="1" noRot="1" noChangeAspect="1" noChangeArrowheads="1" noTextEdit="1"/>
          </p:cNvSpPr>
          <p:nvPr>
            <p:ph type="sldImg"/>
          </p:nvPr>
        </p:nvSpPr>
        <p:spPr>
          <a:ln/>
        </p:spPr>
      </p:sp>
      <p:sp>
        <p:nvSpPr>
          <p:cNvPr id="32771" name="备注占位符 2">
            <a:extLst>
              <a:ext uri="{FF2B5EF4-FFF2-40B4-BE49-F238E27FC236}">
                <a16:creationId xmlns:a16="http://schemas.microsoft.com/office/drawing/2014/main" id="{5F1CE724-B5B7-E972-77A0-102FA3AE088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a:p>
        </p:txBody>
      </p:sp>
      <p:sp>
        <p:nvSpPr>
          <p:cNvPr id="32772" name="灯片编号占位符 3">
            <a:extLst>
              <a:ext uri="{FF2B5EF4-FFF2-40B4-BE49-F238E27FC236}">
                <a16:creationId xmlns:a16="http://schemas.microsoft.com/office/drawing/2014/main" id="{03BA097C-433F-9E6D-DAC1-E53929013CB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A0722D51-E3D7-446E-8833-3243044BCAD6}" type="slidenum">
              <a:rPr lang="en-US" altLang="zh-CN" smtClean="0"/>
              <a:pPr>
                <a:spcBef>
                  <a:spcPct val="0"/>
                </a:spcBef>
              </a:pPr>
              <a:t>34</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a:extLst>
              <a:ext uri="{FF2B5EF4-FFF2-40B4-BE49-F238E27FC236}">
                <a16:creationId xmlns:a16="http://schemas.microsoft.com/office/drawing/2014/main" id="{8C4193B6-4B88-25D2-88C8-E8B92B7902C6}"/>
              </a:ext>
            </a:extLst>
          </p:cNvPr>
          <p:cNvSpPr>
            <a:spLocks noGrp="1" noRot="1" noChangeAspect="1" noChangeArrowheads="1" noTextEdit="1"/>
          </p:cNvSpPr>
          <p:nvPr>
            <p:ph type="sldImg"/>
          </p:nvPr>
        </p:nvSpPr>
        <p:spPr>
          <a:ln/>
        </p:spPr>
      </p:sp>
      <p:sp>
        <p:nvSpPr>
          <p:cNvPr id="34819" name="备注占位符 2">
            <a:extLst>
              <a:ext uri="{FF2B5EF4-FFF2-40B4-BE49-F238E27FC236}">
                <a16:creationId xmlns:a16="http://schemas.microsoft.com/office/drawing/2014/main" id="{AD21C37D-071D-7242-EC2F-0E5DB6DC6FA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a:p>
        </p:txBody>
      </p:sp>
      <p:sp>
        <p:nvSpPr>
          <p:cNvPr id="34820" name="灯片编号占位符 3">
            <a:extLst>
              <a:ext uri="{FF2B5EF4-FFF2-40B4-BE49-F238E27FC236}">
                <a16:creationId xmlns:a16="http://schemas.microsoft.com/office/drawing/2014/main" id="{0F98BE84-922E-838B-05C8-CC29E0A07BE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B3E11787-D34A-4345-8E12-8A5497152284}" type="slidenum">
              <a:rPr lang="en-US" altLang="zh-CN" smtClean="0"/>
              <a:pPr>
                <a:spcBef>
                  <a:spcPct val="0"/>
                </a:spcBef>
              </a:pPr>
              <a:t>35</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b="0" i="0" dirty="0">
                <a:solidFill>
                  <a:srgbClr val="191B1F"/>
                </a:solidFill>
                <a:effectLst/>
                <a:latin typeface="-apple-system"/>
              </a:rPr>
              <a:t>C</a:t>
            </a:r>
            <a:r>
              <a:rPr lang="zh-CN" altLang="en-US" b="0" i="0" dirty="0">
                <a:solidFill>
                  <a:srgbClr val="191B1F"/>
                </a:solidFill>
                <a:effectLst/>
                <a:latin typeface="-apple-system"/>
              </a:rPr>
              <a:t>语言给我们提供了四种循环：</a:t>
            </a:r>
          </a:p>
          <a:p>
            <a:pPr algn="l"/>
            <a:r>
              <a:rPr lang="en-US" altLang="zh-CN" b="0" i="0" dirty="0">
                <a:solidFill>
                  <a:srgbClr val="191B1F"/>
                </a:solidFill>
                <a:effectLst/>
                <a:latin typeface="-apple-system"/>
              </a:rPr>
              <a:t>1</a:t>
            </a:r>
            <a:r>
              <a:rPr lang="zh-CN" altLang="en-US" b="0" i="0" dirty="0">
                <a:solidFill>
                  <a:srgbClr val="191B1F"/>
                </a:solidFill>
                <a:effectLst/>
                <a:latin typeface="-apple-system"/>
              </a:rPr>
              <a:t>，</a:t>
            </a:r>
            <a:r>
              <a:rPr lang="en-US" altLang="zh-CN" b="0" i="0" u="none" strike="noStrike" dirty="0">
                <a:solidFill>
                  <a:srgbClr val="09408E"/>
                </a:solidFill>
                <a:effectLst/>
                <a:latin typeface="-apple-system"/>
                <a:hlinkClick r:id="rId3"/>
              </a:rPr>
              <a:t>for</a:t>
            </a:r>
            <a:r>
              <a:rPr lang="zh-CN" altLang="en-US" b="0" i="0" u="none" strike="noStrike" dirty="0">
                <a:solidFill>
                  <a:srgbClr val="09408E"/>
                </a:solidFill>
                <a:effectLst/>
                <a:latin typeface="-apple-system"/>
                <a:hlinkClick r:id="rId3"/>
              </a:rPr>
              <a:t>循环</a:t>
            </a:r>
            <a:endParaRPr lang="zh-CN" altLang="en-US" b="0" i="0" dirty="0">
              <a:solidFill>
                <a:srgbClr val="191B1F"/>
              </a:solidFill>
              <a:effectLst/>
              <a:latin typeface="-apple-system"/>
            </a:endParaRPr>
          </a:p>
          <a:p>
            <a:pPr algn="l"/>
            <a:r>
              <a:rPr lang="en-US" altLang="zh-CN" b="0" i="0" dirty="0">
                <a:solidFill>
                  <a:srgbClr val="191B1F"/>
                </a:solidFill>
                <a:effectLst/>
                <a:latin typeface="-apple-system"/>
              </a:rPr>
              <a:t>2</a:t>
            </a:r>
            <a:r>
              <a:rPr lang="zh-CN" altLang="en-US" b="0" i="0" dirty="0">
                <a:solidFill>
                  <a:srgbClr val="191B1F"/>
                </a:solidFill>
                <a:effectLst/>
                <a:latin typeface="-apple-system"/>
              </a:rPr>
              <a:t>，</a:t>
            </a:r>
            <a:r>
              <a:rPr lang="en-US" altLang="zh-CN" b="0" i="0" u="none" strike="noStrike" dirty="0">
                <a:solidFill>
                  <a:srgbClr val="09408E"/>
                </a:solidFill>
                <a:effectLst/>
                <a:latin typeface="-apple-system"/>
                <a:hlinkClick r:id="rId4"/>
              </a:rPr>
              <a:t>while</a:t>
            </a:r>
            <a:r>
              <a:rPr lang="zh-CN" altLang="en-US" b="0" i="0" u="none" strike="noStrike" dirty="0">
                <a:solidFill>
                  <a:srgbClr val="09408E"/>
                </a:solidFill>
                <a:effectLst/>
                <a:latin typeface="-apple-system"/>
                <a:hlinkClick r:id="rId4"/>
              </a:rPr>
              <a:t>循环</a:t>
            </a:r>
            <a:endParaRPr lang="zh-CN" altLang="en-US" b="0" i="0" dirty="0">
              <a:solidFill>
                <a:srgbClr val="191B1F"/>
              </a:solidFill>
              <a:effectLst/>
              <a:latin typeface="-apple-system"/>
            </a:endParaRPr>
          </a:p>
          <a:p>
            <a:pPr algn="l"/>
            <a:r>
              <a:rPr lang="en-US" altLang="zh-CN" b="0" i="0" dirty="0">
                <a:solidFill>
                  <a:srgbClr val="191B1F"/>
                </a:solidFill>
                <a:effectLst/>
                <a:latin typeface="-apple-system"/>
              </a:rPr>
              <a:t>3</a:t>
            </a:r>
            <a:r>
              <a:rPr lang="zh-CN" altLang="en-US" b="0" i="0" dirty="0">
                <a:solidFill>
                  <a:srgbClr val="191B1F"/>
                </a:solidFill>
                <a:effectLst/>
                <a:latin typeface="-apple-system"/>
              </a:rPr>
              <a:t>，</a:t>
            </a:r>
            <a:r>
              <a:rPr lang="en-US" altLang="zh-CN" b="0" i="0" u="none" strike="noStrike" dirty="0">
                <a:solidFill>
                  <a:srgbClr val="09408E"/>
                </a:solidFill>
                <a:effectLst/>
                <a:latin typeface="-apple-system"/>
                <a:hlinkClick r:id="rId5"/>
              </a:rPr>
              <a:t>do...while</a:t>
            </a:r>
            <a:r>
              <a:rPr lang="zh-CN" altLang="en-US" b="0" i="0" u="none" strike="noStrike" dirty="0">
                <a:solidFill>
                  <a:srgbClr val="09408E"/>
                </a:solidFill>
                <a:effectLst/>
                <a:latin typeface="-apple-system"/>
                <a:hlinkClick r:id="rId5"/>
              </a:rPr>
              <a:t>循环</a:t>
            </a:r>
            <a:endParaRPr lang="zh-CN" altLang="en-US" b="0" i="0" dirty="0">
              <a:solidFill>
                <a:srgbClr val="191B1F"/>
              </a:solidFill>
              <a:effectLst/>
              <a:latin typeface="-apple-system"/>
            </a:endParaRPr>
          </a:p>
          <a:p>
            <a:pPr algn="l"/>
            <a:r>
              <a:rPr lang="en-US" altLang="zh-CN" b="0" i="0" dirty="0">
                <a:solidFill>
                  <a:srgbClr val="191B1F"/>
                </a:solidFill>
                <a:effectLst/>
                <a:latin typeface="-apple-system"/>
              </a:rPr>
              <a:t>4</a:t>
            </a:r>
            <a:r>
              <a:rPr lang="zh-CN" altLang="en-US" b="0" i="0" dirty="0">
                <a:solidFill>
                  <a:srgbClr val="191B1F"/>
                </a:solidFill>
                <a:effectLst/>
                <a:latin typeface="-apple-system"/>
              </a:rPr>
              <a:t>，</a:t>
            </a:r>
            <a:r>
              <a:rPr lang="en-US" altLang="zh-CN" b="0" i="0" dirty="0" err="1">
                <a:solidFill>
                  <a:srgbClr val="191B1F"/>
                </a:solidFill>
                <a:effectLst/>
                <a:latin typeface="-apple-system"/>
              </a:rPr>
              <a:t>goto</a:t>
            </a:r>
            <a:r>
              <a:rPr lang="zh-CN" altLang="en-US" b="0" i="0" dirty="0">
                <a:solidFill>
                  <a:srgbClr val="191B1F"/>
                </a:solidFill>
                <a:effectLst/>
                <a:latin typeface="-apple-system"/>
              </a:rPr>
              <a:t>循环</a:t>
            </a:r>
          </a:p>
          <a:p>
            <a:endParaRPr lang="zh-CN" altLang="en-US" dirty="0"/>
          </a:p>
        </p:txBody>
      </p:sp>
      <p:sp>
        <p:nvSpPr>
          <p:cNvPr id="4" name="灯片编号占位符 3"/>
          <p:cNvSpPr>
            <a:spLocks noGrp="1"/>
          </p:cNvSpPr>
          <p:nvPr>
            <p:ph type="sldNum" sz="quarter" idx="5"/>
          </p:nvPr>
        </p:nvSpPr>
        <p:spPr/>
        <p:txBody>
          <a:bodyPr/>
          <a:lstStyle/>
          <a:p>
            <a:fld id="{EAD298AE-FFCC-4527-947F-ACA5D74C6272}" type="slidenum">
              <a:rPr lang="zh-CN" altLang="en-US" smtClean="0"/>
              <a:pPr/>
              <a:t>5</a:t>
            </a:fld>
            <a:endParaRPr lang="en-US" altLang="zh-CN"/>
          </a:p>
        </p:txBody>
      </p:sp>
    </p:spTree>
    <p:extLst>
      <p:ext uri="{BB962C8B-B14F-4D97-AF65-F5344CB8AC3E}">
        <p14:creationId xmlns:p14="http://schemas.microsoft.com/office/powerpoint/2010/main" val="499074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dirty="0">
                <a:solidFill>
                  <a:srgbClr val="000000"/>
                </a:solidFill>
                <a:latin typeface="微软雅黑"/>
                <a:ea typeface="微软雅黑"/>
              </a:rPr>
              <a:t>流程图（</a:t>
            </a:r>
            <a:r>
              <a:rPr lang="en-US" altLang="zh-CN" sz="1200" b="0" i="0" dirty="0">
                <a:solidFill>
                  <a:srgbClr val="000000"/>
                </a:solidFill>
                <a:latin typeface="微软雅黑"/>
                <a:ea typeface="微软雅黑"/>
              </a:rPr>
              <a:t>Flowchart</a:t>
            </a:r>
            <a:r>
              <a:rPr lang="zh-CN" altLang="en-US" sz="1200" b="0" i="0" dirty="0">
                <a:solidFill>
                  <a:srgbClr val="000000"/>
                </a:solidFill>
                <a:latin typeface="微软雅黑"/>
                <a:ea typeface="微软雅黑"/>
              </a:rPr>
              <a:t>）是一种用图形化方式描述算法、工作流程或系统流程的工具</a:t>
            </a:r>
            <a:endParaRPr lang="en-US" altLang="zh-CN" sz="1200" b="0" i="0" dirty="0">
              <a:solidFill>
                <a:srgbClr val="000000"/>
              </a:solidFill>
              <a:latin typeface="微软雅黑"/>
              <a:ea typeface="微软雅黑"/>
            </a:endParaRPr>
          </a:p>
          <a:p>
            <a:pPr marL="0" indent="0">
              <a:lnSpc>
                <a:spcPct val="100000"/>
              </a:lnSpc>
              <a:spcBef>
                <a:spcPct val="0"/>
              </a:spcBef>
              <a:spcAft>
                <a:spcPts val="3000"/>
              </a:spcAft>
            </a:pPr>
            <a:r>
              <a:rPr lang="zh-CN" altLang="en-US" sz="1200" b="1" i="0" dirty="0">
                <a:solidFill>
                  <a:srgbClr val="667EEA"/>
                </a:solidFill>
                <a:latin typeface="微软雅黑"/>
                <a:ea typeface="微软雅黑"/>
              </a:rPr>
              <a:t>核心特点：</a:t>
            </a:r>
          </a:p>
          <a:p>
            <a:pPr marL="342900" indent="-342900">
              <a:lnSpc>
                <a:spcPct val="100000"/>
              </a:lnSpc>
              <a:spcBef>
                <a:spcPct val="0"/>
              </a:spcBef>
              <a:spcAft>
                <a:spcPct val="0"/>
              </a:spcAft>
              <a:buFont typeface="Arial" panose="020B0604020202090204" pitchFamily="34" charset="0"/>
              <a:buChar char="•"/>
            </a:pPr>
            <a:r>
              <a:rPr lang="zh-CN" altLang="en-US" sz="1200" b="0" i="0" dirty="0">
                <a:solidFill>
                  <a:srgbClr val="000000"/>
                </a:solidFill>
                <a:latin typeface="微软雅黑"/>
                <a:ea typeface="微软雅黑"/>
              </a:rPr>
              <a:t>直观易懂，一目了然</a:t>
            </a:r>
          </a:p>
          <a:p>
            <a:pPr marL="342900" indent="-342900">
              <a:lnSpc>
                <a:spcPct val="100000"/>
              </a:lnSpc>
              <a:spcBef>
                <a:spcPct val="0"/>
              </a:spcBef>
              <a:spcAft>
                <a:spcPct val="0"/>
              </a:spcAft>
              <a:buFont typeface="Arial" panose="020B0604020202090204" pitchFamily="34" charset="0"/>
              <a:buChar char="•"/>
            </a:pPr>
            <a:r>
              <a:rPr lang="zh-CN" altLang="en-US" sz="1200" b="0" i="0" dirty="0">
                <a:solidFill>
                  <a:srgbClr val="000000"/>
                </a:solidFill>
                <a:latin typeface="微软雅黑"/>
                <a:ea typeface="微软雅黑"/>
              </a:rPr>
              <a:t>使用标准化符号表示不同操作</a:t>
            </a:r>
          </a:p>
          <a:p>
            <a:pPr marL="342900" indent="-342900">
              <a:lnSpc>
                <a:spcPct val="100000"/>
              </a:lnSpc>
              <a:spcBef>
                <a:spcPct val="0"/>
              </a:spcBef>
              <a:spcAft>
                <a:spcPct val="0"/>
              </a:spcAft>
              <a:buFont typeface="Arial" panose="020B0604020202090204" pitchFamily="34" charset="0"/>
              <a:buChar char="•"/>
            </a:pPr>
            <a:r>
              <a:rPr lang="zh-CN" altLang="en-US" sz="1200" b="0" i="0" dirty="0">
                <a:solidFill>
                  <a:srgbClr val="000000"/>
                </a:solidFill>
                <a:latin typeface="微软雅黑"/>
                <a:ea typeface="微软雅黑"/>
              </a:rPr>
              <a:t>清晰展示逻辑关系和执行顺序</a:t>
            </a:r>
          </a:p>
          <a:p>
            <a:pPr marL="342900" indent="-342900">
              <a:lnSpc>
                <a:spcPct val="100000"/>
              </a:lnSpc>
              <a:spcBef>
                <a:spcPct val="0"/>
              </a:spcBef>
              <a:spcAft>
                <a:spcPct val="0"/>
              </a:spcAft>
              <a:buFont typeface="Arial" panose="020B0604020202090204" pitchFamily="34" charset="0"/>
              <a:buChar char="•"/>
            </a:pPr>
            <a:r>
              <a:rPr lang="zh-CN" altLang="en-US" sz="1200" b="0" i="0" dirty="0">
                <a:solidFill>
                  <a:srgbClr val="000000"/>
                </a:solidFill>
                <a:latin typeface="微软雅黑"/>
                <a:ea typeface="微软雅黑"/>
              </a:rPr>
              <a:t>便于分析、优化和交流</a:t>
            </a:r>
          </a:p>
          <a:p>
            <a:endParaRPr lang="zh-CN" altLang="en-US" dirty="0"/>
          </a:p>
        </p:txBody>
      </p:sp>
      <p:sp>
        <p:nvSpPr>
          <p:cNvPr id="4" name="灯片编号占位符 3"/>
          <p:cNvSpPr>
            <a:spLocks noGrp="1"/>
          </p:cNvSpPr>
          <p:nvPr>
            <p:ph type="sldNum" sz="quarter" idx="5"/>
          </p:nvPr>
        </p:nvSpPr>
        <p:spPr/>
        <p:txBody>
          <a:bodyPr/>
          <a:lstStyle/>
          <a:p>
            <a:fld id="{EAD298AE-FFCC-4527-947F-ACA5D74C6272}" type="slidenum">
              <a:rPr lang="zh-CN" altLang="en-US" smtClean="0"/>
              <a:pPr/>
              <a:t>60</a:t>
            </a:fld>
            <a:endParaRPr lang="en-US" altLang="zh-CN"/>
          </a:p>
        </p:txBody>
      </p:sp>
    </p:spTree>
    <p:extLst>
      <p:ext uri="{BB962C8B-B14F-4D97-AF65-F5344CB8AC3E}">
        <p14:creationId xmlns:p14="http://schemas.microsoft.com/office/powerpoint/2010/main" val="3889958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AD298AE-FFCC-4527-947F-ACA5D74C6272}" type="slidenum">
              <a:rPr lang="zh-CN" altLang="en-US" smtClean="0"/>
              <a:pPr/>
              <a:t>64</a:t>
            </a:fld>
            <a:endParaRPr lang="en-US" altLang="zh-CN"/>
          </a:p>
        </p:txBody>
      </p:sp>
    </p:spTree>
    <p:extLst>
      <p:ext uri="{BB962C8B-B14F-4D97-AF65-F5344CB8AC3E}">
        <p14:creationId xmlns:p14="http://schemas.microsoft.com/office/powerpoint/2010/main" val="2853119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dirty="0"/>
              <a:t>起点</a:t>
            </a:r>
            <a:r>
              <a:rPr lang="zh-CN" altLang="en-US" dirty="0"/>
              <a:t>：使用一个</a:t>
            </a:r>
            <a:r>
              <a:rPr lang="zh-CN" altLang="en-US" b="1" dirty="0"/>
              <a:t>实心圆</a:t>
            </a:r>
            <a:r>
              <a:rPr lang="zh-CN" altLang="en-US" dirty="0"/>
              <a:t>表示，是整个流程的开始</a:t>
            </a:r>
            <a:endParaRPr lang="en-US" altLang="zh-CN" dirty="0"/>
          </a:p>
          <a:p>
            <a:r>
              <a:rPr lang="zh-CN" altLang="en-US" b="1" dirty="0"/>
              <a:t>终点</a:t>
            </a:r>
            <a:r>
              <a:rPr lang="zh-CN" altLang="en-US" dirty="0"/>
              <a:t>：使用一个</a:t>
            </a:r>
            <a:r>
              <a:rPr lang="zh-CN" altLang="en-US" b="1" dirty="0"/>
              <a:t>实心圆外加一个圆圈</a:t>
            </a:r>
            <a:r>
              <a:rPr lang="zh-CN" altLang="en-US" dirty="0"/>
              <a:t>表示，是整个流程的结束</a:t>
            </a:r>
            <a:endParaRPr lang="en-US" altLang="zh-CN"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zh-CN" altLang="en-US" b="1" i="0" dirty="0">
                <a:solidFill>
                  <a:srgbClr val="252933"/>
                </a:solidFill>
                <a:effectLst/>
                <a:latin typeface="-apple-system"/>
              </a:rPr>
              <a:t>分支</a:t>
            </a:r>
            <a:r>
              <a:rPr lang="en-US" altLang="zh-CN" b="1" i="0" dirty="0">
                <a:solidFill>
                  <a:srgbClr val="252933"/>
                </a:solidFill>
                <a:effectLst/>
                <a:latin typeface="-apple-system"/>
              </a:rPr>
              <a:t>/</a:t>
            </a:r>
            <a:r>
              <a:rPr lang="zh-CN" altLang="en-US" b="1" i="0" dirty="0">
                <a:solidFill>
                  <a:srgbClr val="252933"/>
                </a:solidFill>
                <a:effectLst/>
                <a:latin typeface="-apple-system"/>
              </a:rPr>
              <a:t>融合节点</a:t>
            </a:r>
            <a:r>
              <a:rPr lang="zh-CN" altLang="en-US" b="0" i="0" dirty="0">
                <a:solidFill>
                  <a:srgbClr val="252933"/>
                </a:solidFill>
                <a:effectLst/>
                <a:latin typeface="-apple-system"/>
              </a:rPr>
              <a:t>：使用</a:t>
            </a:r>
            <a:r>
              <a:rPr lang="zh-CN" altLang="en-US" b="1" i="0" dirty="0">
                <a:solidFill>
                  <a:srgbClr val="252933"/>
                </a:solidFill>
                <a:effectLst/>
                <a:latin typeface="-apple-system"/>
              </a:rPr>
              <a:t>空心菱形</a:t>
            </a:r>
            <a:r>
              <a:rPr lang="zh-CN" altLang="en-US" b="0" i="0" dirty="0">
                <a:solidFill>
                  <a:srgbClr val="252933"/>
                </a:solidFill>
                <a:effectLst/>
                <a:latin typeface="-apple-system"/>
              </a:rPr>
              <a:t>表示，表示条件判断或者多个路径合并</a:t>
            </a:r>
          </a:p>
          <a:p>
            <a:r>
              <a:rPr lang="zh-CN" altLang="en-US" b="1" dirty="0"/>
              <a:t>活动</a:t>
            </a:r>
            <a:r>
              <a:rPr lang="zh-CN" altLang="en-US" dirty="0"/>
              <a:t>：使用</a:t>
            </a:r>
            <a:r>
              <a:rPr lang="zh-CN" altLang="en-US" b="1" dirty="0"/>
              <a:t>圆角矩形</a:t>
            </a:r>
            <a:r>
              <a:rPr lang="zh-CN" altLang="en-US" dirty="0"/>
              <a:t>表示，是流程中一个不可再分的步骤</a:t>
            </a:r>
            <a:endParaRPr lang="en-US" altLang="zh-CN" dirty="0"/>
          </a:p>
          <a:p>
            <a:r>
              <a:rPr lang="zh-CN" altLang="en-US" b="1" dirty="0"/>
              <a:t>对象</a:t>
            </a:r>
            <a:r>
              <a:rPr lang="zh-CN" altLang="en-US" dirty="0"/>
              <a:t>：使用</a:t>
            </a:r>
            <a:r>
              <a:rPr lang="zh-CN" altLang="en-US" b="1" dirty="0"/>
              <a:t>直角矩形</a:t>
            </a:r>
            <a:r>
              <a:rPr lang="zh-CN" altLang="en-US" dirty="0"/>
              <a:t>表示，是步骤产生的中间变量或者对象，一个对象可以是一个活动的输入或者 </a:t>
            </a:r>
            <a:endParaRPr lang="en-US" altLang="zh-CN" dirty="0"/>
          </a:p>
          <a:p>
            <a:r>
              <a:rPr lang="zh-CN" altLang="en-US" b="1" dirty="0"/>
              <a:t>活动流</a:t>
            </a:r>
            <a:r>
              <a:rPr lang="zh-CN" altLang="en-US" dirty="0"/>
              <a:t>：使用</a:t>
            </a:r>
            <a:r>
              <a:rPr lang="zh-CN" altLang="en-US" b="1" dirty="0"/>
              <a:t>单向实线箭头</a:t>
            </a:r>
            <a:r>
              <a:rPr lang="zh-CN" altLang="en-US" dirty="0"/>
              <a:t>表示，用于连接两个活动要素，表示两个活动的执行顺序 </a:t>
            </a:r>
            <a:endParaRPr lang="en-US" altLang="zh-CN" dirty="0"/>
          </a:p>
          <a:p>
            <a:r>
              <a:rPr lang="zh-CN" altLang="en-US" b="1" dirty="0"/>
              <a:t>对象流</a:t>
            </a:r>
            <a:r>
              <a:rPr lang="zh-CN" altLang="en-US" dirty="0"/>
              <a:t>：使用</a:t>
            </a:r>
            <a:r>
              <a:rPr lang="zh-CN" altLang="en-US" b="1" dirty="0"/>
              <a:t>单向虚线箭头</a:t>
            </a:r>
            <a:r>
              <a:rPr lang="zh-CN" altLang="en-US" dirty="0"/>
              <a:t>表示，用于连接对象和其他要素，表示对象的流动顺序</a:t>
            </a:r>
          </a:p>
          <a:p>
            <a:pPr marL="0" marR="0" lvl="0" indent="0" algn="l" defTabSz="914400" rtl="0" eaLnBrk="1" fontAlgn="base" latinLnBrk="0" hangingPunct="1">
              <a:lnSpc>
                <a:spcPct val="100000"/>
              </a:lnSpc>
              <a:spcBef>
                <a:spcPct val="30000"/>
              </a:spcBef>
              <a:spcAft>
                <a:spcPct val="0"/>
              </a:spcAft>
              <a:buClrTx/>
              <a:buSzTx/>
              <a:buFontTx/>
              <a:buNone/>
              <a:tabLst/>
              <a:defRPr/>
            </a:pPr>
            <a:r>
              <a:rPr lang="zh-CN" altLang="en-US" b="1" dirty="0"/>
              <a:t>分叉</a:t>
            </a:r>
            <a:r>
              <a:rPr lang="en-US" altLang="zh-CN" b="1" dirty="0"/>
              <a:t>/</a:t>
            </a:r>
            <a:r>
              <a:rPr lang="zh-CN" altLang="en-US" b="1" dirty="0"/>
              <a:t>汇合</a:t>
            </a:r>
            <a:r>
              <a:rPr lang="zh-CN" altLang="en-US" dirty="0"/>
              <a:t>：使用</a:t>
            </a:r>
            <a:r>
              <a:rPr lang="zh-CN" altLang="en-US" b="1" dirty="0"/>
              <a:t>实心粗线</a:t>
            </a:r>
            <a:r>
              <a:rPr lang="zh-CN" altLang="en-US" dirty="0"/>
              <a:t>表示（小飞棍？？），用于分叉出并行的多个流程，或者多个流程汇合得到结果</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EAD298AE-FFCC-4527-947F-ACA5D74C6272}" type="slidenum">
              <a:rPr lang="zh-CN" altLang="en-US" smtClean="0"/>
              <a:pPr/>
              <a:t>70</a:t>
            </a:fld>
            <a:endParaRPr lang="en-US" altLang="zh-CN"/>
          </a:p>
        </p:txBody>
      </p:sp>
    </p:spTree>
    <p:extLst>
      <p:ext uri="{BB962C8B-B14F-4D97-AF65-F5344CB8AC3E}">
        <p14:creationId xmlns:p14="http://schemas.microsoft.com/office/powerpoint/2010/main" val="1124810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52933"/>
                </a:solidFill>
                <a:effectLst/>
                <a:latin typeface="-apple-system"/>
              </a:rPr>
              <a:t>菱形要素表示分支，并且通常需要</a:t>
            </a:r>
            <a:r>
              <a:rPr lang="zh-CN" altLang="en-US" b="1" i="0" dirty="0">
                <a:solidFill>
                  <a:srgbClr val="252933"/>
                </a:solidFill>
                <a:effectLst/>
                <a:latin typeface="-apple-system"/>
              </a:rPr>
              <a:t>把分支条件标记在从分支要素（菱形）延伸出去的箭头线上</a:t>
            </a:r>
            <a:r>
              <a:rPr lang="zh-CN" altLang="en-US" b="0" i="0" dirty="0">
                <a:solidFill>
                  <a:srgbClr val="252933"/>
                </a:solidFill>
                <a:effectLst/>
                <a:latin typeface="-apple-system"/>
              </a:rPr>
              <a:t>，使用方括号</a:t>
            </a:r>
            <a:r>
              <a:rPr lang="en-US" altLang="zh-CN" dirty="0"/>
              <a:t>[]</a:t>
            </a:r>
            <a:r>
              <a:rPr lang="zh-CN" altLang="en-US" b="0" i="0" dirty="0">
                <a:solidFill>
                  <a:srgbClr val="252933"/>
                </a:solidFill>
                <a:effectLst/>
                <a:latin typeface="-apple-system"/>
              </a:rPr>
              <a:t>包围条件。</a:t>
            </a:r>
            <a:endParaRPr lang="zh-CN" altLang="en-US" dirty="0"/>
          </a:p>
        </p:txBody>
      </p:sp>
      <p:sp>
        <p:nvSpPr>
          <p:cNvPr id="4" name="灯片编号占位符 3"/>
          <p:cNvSpPr>
            <a:spLocks noGrp="1"/>
          </p:cNvSpPr>
          <p:nvPr>
            <p:ph type="sldNum" sz="quarter" idx="5"/>
          </p:nvPr>
        </p:nvSpPr>
        <p:spPr/>
        <p:txBody>
          <a:bodyPr/>
          <a:lstStyle/>
          <a:p>
            <a:fld id="{EAD298AE-FFCC-4527-947F-ACA5D74C6272}" type="slidenum">
              <a:rPr lang="zh-CN" altLang="en-US" smtClean="0"/>
              <a:pPr/>
              <a:t>72</a:t>
            </a:fld>
            <a:endParaRPr lang="en-US" altLang="zh-CN"/>
          </a:p>
        </p:txBody>
      </p:sp>
    </p:spTree>
    <p:extLst>
      <p:ext uri="{BB962C8B-B14F-4D97-AF65-F5344CB8AC3E}">
        <p14:creationId xmlns:p14="http://schemas.microsoft.com/office/powerpoint/2010/main" val="3780516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52933"/>
                </a:solidFill>
                <a:effectLst/>
                <a:latin typeface="-apple-system"/>
              </a:rPr>
              <a:t>分支要素事实上不仅仅能够表示这种简单的二元条件，对于多元条件判断也是可以的</a:t>
            </a:r>
            <a:endParaRPr lang="zh-CN" altLang="en-US" dirty="0"/>
          </a:p>
        </p:txBody>
      </p:sp>
      <p:sp>
        <p:nvSpPr>
          <p:cNvPr id="4" name="灯片编号占位符 3"/>
          <p:cNvSpPr>
            <a:spLocks noGrp="1"/>
          </p:cNvSpPr>
          <p:nvPr>
            <p:ph type="sldNum" sz="quarter" idx="5"/>
          </p:nvPr>
        </p:nvSpPr>
        <p:spPr/>
        <p:txBody>
          <a:bodyPr/>
          <a:lstStyle/>
          <a:p>
            <a:fld id="{EAD298AE-FFCC-4527-947F-ACA5D74C6272}" type="slidenum">
              <a:rPr lang="zh-CN" altLang="en-US" smtClean="0"/>
              <a:pPr/>
              <a:t>73</a:t>
            </a:fld>
            <a:endParaRPr lang="en-US" altLang="zh-CN"/>
          </a:p>
        </p:txBody>
      </p:sp>
    </p:spTree>
    <p:extLst>
      <p:ext uri="{BB962C8B-B14F-4D97-AF65-F5344CB8AC3E}">
        <p14:creationId xmlns:p14="http://schemas.microsoft.com/office/powerpoint/2010/main" val="2954246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AD298AE-FFCC-4527-947F-ACA5D74C6272}" type="slidenum">
              <a:rPr lang="zh-CN" altLang="en-US" smtClean="0"/>
              <a:pPr/>
              <a:t>74</a:t>
            </a:fld>
            <a:endParaRPr lang="en-US" altLang="zh-CN"/>
          </a:p>
        </p:txBody>
      </p:sp>
    </p:spTree>
    <p:extLst>
      <p:ext uri="{BB962C8B-B14F-4D97-AF65-F5344CB8AC3E}">
        <p14:creationId xmlns:p14="http://schemas.microsoft.com/office/powerpoint/2010/main" val="41047428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zh-CN" altLang="en-US" dirty="0"/>
              <a:t>菱形符号除了能够表示步骤分支之外，也可以表示多个步骤合并为一条路径，或者多个变量输入到一个步骤的过程</a:t>
            </a:r>
          </a:p>
          <a:p>
            <a:endParaRPr lang="zh-CN" altLang="en-US" dirty="0"/>
          </a:p>
        </p:txBody>
      </p:sp>
      <p:sp>
        <p:nvSpPr>
          <p:cNvPr id="4" name="灯片编号占位符 3"/>
          <p:cNvSpPr>
            <a:spLocks noGrp="1"/>
          </p:cNvSpPr>
          <p:nvPr>
            <p:ph type="sldNum" sz="quarter" idx="5"/>
          </p:nvPr>
        </p:nvSpPr>
        <p:spPr/>
        <p:txBody>
          <a:bodyPr/>
          <a:lstStyle/>
          <a:p>
            <a:fld id="{EAD298AE-FFCC-4527-947F-ACA5D74C6272}" type="slidenum">
              <a:rPr lang="zh-CN" altLang="en-US" smtClean="0"/>
              <a:pPr/>
              <a:t>75</a:t>
            </a:fld>
            <a:endParaRPr lang="en-US" altLang="zh-CN"/>
          </a:p>
        </p:txBody>
      </p:sp>
    </p:spTree>
    <p:extLst>
      <p:ext uri="{BB962C8B-B14F-4D97-AF65-F5344CB8AC3E}">
        <p14:creationId xmlns:p14="http://schemas.microsoft.com/office/powerpoint/2010/main" val="2566522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12930"/>
                </a:solidFill>
                <a:effectLst/>
                <a:latin typeface="Apple System"/>
              </a:rPr>
              <a:t>在“开始上课”活动之后，使用了分叉，该分叉有一个进入转移，有多个转出转移，“播放</a:t>
            </a:r>
            <a:r>
              <a:rPr lang="en-US" altLang="zh-CN" b="0" i="0" dirty="0">
                <a:solidFill>
                  <a:srgbClr val="212930"/>
                </a:solidFill>
                <a:effectLst/>
                <a:latin typeface="Apple System"/>
              </a:rPr>
              <a:t>PPT”</a:t>
            </a:r>
            <a:r>
              <a:rPr lang="zh-CN" altLang="en-US" b="0" i="0" dirty="0">
                <a:solidFill>
                  <a:srgbClr val="212930"/>
                </a:solidFill>
                <a:effectLst/>
                <a:latin typeface="Apple System"/>
              </a:rPr>
              <a:t>、“书写板书”和“观察学生反映”是在授课过程中同时进行的情况，属于并发的活动。这些活动结束后，有一个汇合，这个汇合有多个进入转移和一个转出转移。分叉的转出转移数量应与汇合处的转入转移数量相同。</a:t>
            </a:r>
            <a:endParaRPr lang="zh-CN" altLang="en-US" dirty="0"/>
          </a:p>
        </p:txBody>
      </p:sp>
      <p:sp>
        <p:nvSpPr>
          <p:cNvPr id="4" name="灯片编号占位符 3"/>
          <p:cNvSpPr>
            <a:spLocks noGrp="1"/>
          </p:cNvSpPr>
          <p:nvPr>
            <p:ph type="sldNum" sz="quarter" idx="5"/>
          </p:nvPr>
        </p:nvSpPr>
        <p:spPr/>
        <p:txBody>
          <a:bodyPr/>
          <a:lstStyle/>
          <a:p>
            <a:fld id="{EAD298AE-FFCC-4527-947F-ACA5D74C6272}" type="slidenum">
              <a:rPr lang="zh-CN" altLang="en-US" smtClean="0"/>
              <a:pPr/>
              <a:t>76</a:t>
            </a:fld>
            <a:endParaRPr lang="en-US" altLang="zh-CN"/>
          </a:p>
        </p:txBody>
      </p:sp>
    </p:spTree>
    <p:extLst>
      <p:ext uri="{BB962C8B-B14F-4D97-AF65-F5344CB8AC3E}">
        <p14:creationId xmlns:p14="http://schemas.microsoft.com/office/powerpoint/2010/main" val="4285442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52933"/>
                </a:solidFill>
                <a:effectLst/>
                <a:latin typeface="-apple-system"/>
              </a:rPr>
              <a:t>有的任务需要多线程执行，对于并行的多任务表示，我们可以使用分叉</a:t>
            </a:r>
            <a:r>
              <a:rPr lang="en-US" altLang="zh-CN" b="0" i="0" dirty="0">
                <a:solidFill>
                  <a:srgbClr val="252933"/>
                </a:solidFill>
                <a:effectLst/>
                <a:latin typeface="-apple-system"/>
              </a:rPr>
              <a:t>/</a:t>
            </a:r>
            <a:r>
              <a:rPr lang="zh-CN" altLang="en-US" b="0" i="0" dirty="0">
                <a:solidFill>
                  <a:srgbClr val="252933"/>
                </a:solidFill>
                <a:effectLst/>
                <a:latin typeface="-apple-system"/>
              </a:rPr>
              <a:t>汇合元素来表示一个并行分叉的开始或者结束</a:t>
            </a:r>
            <a:endParaRPr lang="zh-CN" altLang="en-US" dirty="0"/>
          </a:p>
        </p:txBody>
      </p:sp>
      <p:sp>
        <p:nvSpPr>
          <p:cNvPr id="4" name="灯片编号占位符 3"/>
          <p:cNvSpPr>
            <a:spLocks noGrp="1"/>
          </p:cNvSpPr>
          <p:nvPr>
            <p:ph type="sldNum" sz="quarter" idx="5"/>
          </p:nvPr>
        </p:nvSpPr>
        <p:spPr/>
        <p:txBody>
          <a:bodyPr/>
          <a:lstStyle/>
          <a:p>
            <a:fld id="{EAD298AE-FFCC-4527-947F-ACA5D74C6272}" type="slidenum">
              <a:rPr lang="zh-CN" altLang="en-US" smtClean="0"/>
              <a:pPr/>
              <a:t>77</a:t>
            </a:fld>
            <a:endParaRPr lang="en-US" altLang="zh-CN"/>
          </a:p>
        </p:txBody>
      </p:sp>
    </p:spTree>
    <p:extLst>
      <p:ext uri="{BB962C8B-B14F-4D97-AF65-F5344CB8AC3E}">
        <p14:creationId xmlns:p14="http://schemas.microsoft.com/office/powerpoint/2010/main" val="31514020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12930"/>
                </a:solidFill>
                <a:effectLst/>
                <a:latin typeface="Apple System"/>
              </a:rPr>
              <a:t>用户网购的活动图。从图中，我们可以清楚的知道，网购过程是由“买家”和“卖家”这两个参与者来完成的，并且知道整个网购过程中，这两个参与者都做了哪些活动。</a:t>
            </a:r>
            <a:endParaRPr lang="zh-CN" altLang="en-US" dirty="0"/>
          </a:p>
        </p:txBody>
      </p:sp>
      <p:sp>
        <p:nvSpPr>
          <p:cNvPr id="4" name="灯片编号占位符 3"/>
          <p:cNvSpPr>
            <a:spLocks noGrp="1"/>
          </p:cNvSpPr>
          <p:nvPr>
            <p:ph type="sldNum" sz="quarter" idx="5"/>
          </p:nvPr>
        </p:nvSpPr>
        <p:spPr/>
        <p:txBody>
          <a:bodyPr/>
          <a:lstStyle/>
          <a:p>
            <a:fld id="{EAD298AE-FFCC-4527-947F-ACA5D74C6272}" type="slidenum">
              <a:rPr lang="zh-CN" altLang="en-US" smtClean="0"/>
              <a:pPr/>
              <a:t>79</a:t>
            </a:fld>
            <a:endParaRPr lang="en-US" altLang="zh-CN"/>
          </a:p>
        </p:txBody>
      </p:sp>
    </p:spTree>
    <p:extLst>
      <p:ext uri="{BB962C8B-B14F-4D97-AF65-F5344CB8AC3E}">
        <p14:creationId xmlns:p14="http://schemas.microsoft.com/office/powerpoint/2010/main" val="1167833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effectLst/>
                <a:latin typeface="Arial" panose="020B0604020202020204" pitchFamily="34" charset="0"/>
              </a:rPr>
              <a:t>的</a:t>
            </a:r>
            <a:r>
              <a:rPr lang="en-US" altLang="zh-CN" b="0" i="0" dirty="0">
                <a:effectLst/>
                <a:latin typeface="Consolas" panose="020B0609020204030204" pitchFamily="49" charset="0"/>
              </a:rPr>
              <a:t>%p</a:t>
            </a:r>
            <a:r>
              <a:rPr lang="zh-CN" altLang="en-US" b="0" i="0" dirty="0">
                <a:effectLst/>
                <a:latin typeface="Arial" panose="020B0604020202020204" pitchFamily="34" charset="0"/>
              </a:rPr>
              <a:t>格式指定符用于输出指针地址</a:t>
            </a:r>
            <a:endParaRPr lang="zh-CN" altLang="en-US" dirty="0"/>
          </a:p>
        </p:txBody>
      </p:sp>
      <p:sp>
        <p:nvSpPr>
          <p:cNvPr id="4" name="灯片编号占位符 3"/>
          <p:cNvSpPr>
            <a:spLocks noGrp="1"/>
          </p:cNvSpPr>
          <p:nvPr>
            <p:ph type="sldNum" sz="quarter" idx="5"/>
          </p:nvPr>
        </p:nvSpPr>
        <p:spPr/>
        <p:txBody>
          <a:bodyPr/>
          <a:lstStyle/>
          <a:p>
            <a:fld id="{EAD298AE-FFCC-4527-947F-ACA5D74C6272}" type="slidenum">
              <a:rPr lang="zh-CN" altLang="en-US" smtClean="0"/>
              <a:pPr/>
              <a:t>6</a:t>
            </a:fld>
            <a:endParaRPr lang="en-US" altLang="zh-CN"/>
          </a:p>
        </p:txBody>
      </p:sp>
    </p:spTree>
    <p:extLst>
      <p:ext uri="{BB962C8B-B14F-4D97-AF65-F5344CB8AC3E}">
        <p14:creationId xmlns:p14="http://schemas.microsoft.com/office/powerpoint/2010/main" val="2296356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a:t>
            </a:r>
            <a:r>
              <a:rPr lang="zh-CN" altLang="en-US" dirty="0"/>
              <a:t>是一个指针，存储变量</a:t>
            </a:r>
            <a:r>
              <a:rPr lang="en-US" altLang="zh-CN" sz="1200" dirty="0" err="1">
                <a:solidFill>
                  <a:srgbClr val="000000"/>
                </a:solidFill>
              </a:rPr>
              <a:t>var_runoob</a:t>
            </a:r>
            <a:r>
              <a:rPr lang="en-US" altLang="zh-CN" sz="1200" dirty="0">
                <a:solidFill>
                  <a:srgbClr val="000000"/>
                </a:solidFill>
              </a:rPr>
              <a:t> </a:t>
            </a:r>
            <a:r>
              <a:rPr lang="zh-CN" altLang="en-US" sz="1200" dirty="0">
                <a:solidFill>
                  <a:srgbClr val="000000"/>
                </a:solidFill>
              </a:rPr>
              <a:t>的地址</a:t>
            </a:r>
            <a:endParaRPr lang="en-US" altLang="zh-CN" sz="1200" dirty="0">
              <a:solidFill>
                <a:srgbClr val="000000"/>
              </a:solidFill>
            </a:endParaRPr>
          </a:p>
          <a:p>
            <a:r>
              <a:rPr lang="zh-CN" altLang="en-US" sz="1200" dirty="0">
                <a:solidFill>
                  <a:srgbClr val="000000"/>
                </a:solidFill>
              </a:rPr>
              <a:t>指针</a:t>
            </a:r>
            <a:r>
              <a:rPr lang="en-US" altLang="zh-CN" sz="1200" dirty="0">
                <a:solidFill>
                  <a:srgbClr val="000000"/>
                </a:solidFill>
              </a:rPr>
              <a:t>p</a:t>
            </a:r>
            <a:r>
              <a:rPr lang="zh-CN" altLang="en-US" sz="1200" dirty="0">
                <a:solidFill>
                  <a:srgbClr val="000000"/>
                </a:solidFill>
              </a:rPr>
              <a:t>的类型必须和变量一直，因为整型的指针智能存储整形变量的指针地址</a:t>
            </a:r>
            <a:endParaRPr lang="zh-CN" altLang="en-US" dirty="0"/>
          </a:p>
        </p:txBody>
      </p:sp>
      <p:sp>
        <p:nvSpPr>
          <p:cNvPr id="4" name="灯片编号占位符 3"/>
          <p:cNvSpPr>
            <a:spLocks noGrp="1"/>
          </p:cNvSpPr>
          <p:nvPr>
            <p:ph type="sldNum" sz="quarter" idx="5"/>
          </p:nvPr>
        </p:nvSpPr>
        <p:spPr/>
        <p:txBody>
          <a:bodyPr/>
          <a:lstStyle/>
          <a:p>
            <a:fld id="{EAD298AE-FFCC-4527-947F-ACA5D74C6272}" type="slidenum">
              <a:rPr lang="zh-CN" altLang="en-US" smtClean="0"/>
              <a:pPr/>
              <a:t>7</a:t>
            </a:fld>
            <a:endParaRPr lang="en-US" altLang="zh-CN"/>
          </a:p>
        </p:txBody>
      </p:sp>
    </p:spTree>
    <p:extLst>
      <p:ext uri="{BB962C8B-B14F-4D97-AF65-F5344CB8AC3E}">
        <p14:creationId xmlns:p14="http://schemas.microsoft.com/office/powerpoint/2010/main" val="418035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冯</a:t>
            </a:r>
            <a:r>
              <a:rPr lang="en-US" altLang="zh-CN" dirty="0"/>
              <a:t>·</a:t>
            </a:r>
            <a:r>
              <a:rPr lang="zh-CN" altLang="en-US" dirty="0"/>
              <a:t>诺结构是一种将程序指令存储器和数据存储器合并在一起的存储器结构。取指令和取操作数都在同一总线上，通过分时复用的方式进行；缺点是在高速运行时，不能达到同时取指令和取操作数，从而形成了传输过程的瓶颈。由于程序指令存储地址和数据存储地址指向同一个存储器的不同物理位置，因此程序指令和数据的宽度相同。</a:t>
            </a:r>
            <a:endParaRPr lang="en-US" altLang="zh-CN" dirty="0"/>
          </a:p>
          <a:p>
            <a:r>
              <a:rPr lang="zh-CN" altLang="en-US" b="0" i="0" dirty="0">
                <a:solidFill>
                  <a:srgbClr val="4D4D4D"/>
                </a:solidFill>
                <a:effectLst/>
                <a:latin typeface="-apple-system"/>
              </a:rPr>
              <a:t>哈佛结构是一种将程序指令存储和</a:t>
            </a:r>
            <a:r>
              <a:rPr lang="zh-CN" altLang="en-US" b="0" i="0" dirty="0">
                <a:solidFill>
                  <a:srgbClr val="4EA1DB"/>
                </a:solidFill>
                <a:effectLst/>
                <a:latin typeface="-apple-system"/>
              </a:rPr>
              <a:t>数据存储</a:t>
            </a:r>
            <a:r>
              <a:rPr lang="zh-CN" altLang="en-US" b="0" i="0" dirty="0">
                <a:solidFill>
                  <a:srgbClr val="4D4D4D"/>
                </a:solidFill>
                <a:effectLst/>
                <a:latin typeface="-apple-system"/>
              </a:rPr>
              <a:t>分开的存储器结构，它的主要特点是将程序和数据存储在不同的存储空间中，即程序存储器和数据存储器是两个独立的存储器，每个存储器独立编址、独立访问，目的是为了减轻程序运行时的访存瓶颈。程序指令储存和数据储存分开，数据和指令的储存可以同时进行，可以使指令和数据有不同的数据宽度，如</a:t>
            </a:r>
            <a:r>
              <a:rPr lang="en-US" altLang="zh-CN" b="0" i="0" dirty="0">
                <a:solidFill>
                  <a:srgbClr val="4D4D4D"/>
                </a:solidFill>
                <a:effectLst/>
                <a:latin typeface="-apple-system"/>
              </a:rPr>
              <a:t>Microchip</a:t>
            </a:r>
            <a:r>
              <a:rPr lang="zh-CN" altLang="en-US" b="0" i="0" dirty="0">
                <a:solidFill>
                  <a:srgbClr val="4D4D4D"/>
                </a:solidFill>
                <a:effectLst/>
                <a:latin typeface="-apple-system"/>
              </a:rPr>
              <a:t>公司的</a:t>
            </a:r>
            <a:r>
              <a:rPr lang="en-US" altLang="zh-CN" b="0" i="0" dirty="0">
                <a:solidFill>
                  <a:srgbClr val="4D4D4D"/>
                </a:solidFill>
                <a:effectLst/>
                <a:latin typeface="-apple-system"/>
              </a:rPr>
              <a:t>PIC16</a:t>
            </a:r>
            <a:r>
              <a:rPr lang="zh-CN" altLang="en-US" b="0" i="0" dirty="0">
                <a:solidFill>
                  <a:srgbClr val="4D4D4D"/>
                </a:solidFill>
                <a:effectLst/>
                <a:latin typeface="-apple-system"/>
              </a:rPr>
              <a:t>芯片的程序指令是</a:t>
            </a:r>
            <a:r>
              <a:rPr lang="en-US" altLang="zh-CN" b="0" i="0" dirty="0">
                <a:solidFill>
                  <a:srgbClr val="4D4D4D"/>
                </a:solidFill>
                <a:effectLst/>
                <a:latin typeface="-apple-system"/>
              </a:rPr>
              <a:t>14</a:t>
            </a:r>
            <a:r>
              <a:rPr lang="zh-CN" altLang="en-US" b="0" i="0" dirty="0">
                <a:solidFill>
                  <a:srgbClr val="4D4D4D"/>
                </a:solidFill>
                <a:effectLst/>
                <a:latin typeface="-apple-system"/>
              </a:rPr>
              <a:t>位宽度，而数据是</a:t>
            </a:r>
            <a:r>
              <a:rPr lang="en-US" altLang="zh-CN" b="0" i="0" dirty="0">
                <a:solidFill>
                  <a:srgbClr val="4D4D4D"/>
                </a:solidFill>
                <a:effectLst/>
                <a:latin typeface="-apple-system"/>
              </a:rPr>
              <a:t>8</a:t>
            </a:r>
            <a:r>
              <a:rPr lang="zh-CN" altLang="en-US" b="0" i="0" dirty="0">
                <a:solidFill>
                  <a:srgbClr val="4D4D4D"/>
                </a:solidFill>
                <a:effectLst/>
                <a:latin typeface="-apple-system"/>
              </a:rPr>
              <a:t>位宽度。</a:t>
            </a:r>
            <a:endParaRPr lang="zh-CN" altLang="en-US" dirty="0"/>
          </a:p>
        </p:txBody>
      </p:sp>
      <p:sp>
        <p:nvSpPr>
          <p:cNvPr id="4" name="灯片编号占位符 3"/>
          <p:cNvSpPr>
            <a:spLocks noGrp="1"/>
          </p:cNvSpPr>
          <p:nvPr>
            <p:ph type="sldNum" sz="quarter" idx="5"/>
          </p:nvPr>
        </p:nvSpPr>
        <p:spPr/>
        <p:txBody>
          <a:bodyPr/>
          <a:lstStyle/>
          <a:p>
            <a:fld id="{EAD298AE-FFCC-4527-947F-ACA5D74C6272}" type="slidenum">
              <a:rPr lang="zh-CN" altLang="en-US" smtClean="0"/>
              <a:pPr/>
              <a:t>11</a:t>
            </a:fld>
            <a:endParaRPr lang="en-US" altLang="zh-CN"/>
          </a:p>
        </p:txBody>
      </p:sp>
    </p:spTree>
    <p:extLst>
      <p:ext uri="{BB962C8B-B14F-4D97-AF65-F5344CB8AC3E}">
        <p14:creationId xmlns:p14="http://schemas.microsoft.com/office/powerpoint/2010/main" val="712710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AD298AE-FFCC-4527-947F-ACA5D74C6272}" type="slidenum">
              <a:rPr lang="zh-CN" altLang="en-US" smtClean="0"/>
              <a:pPr/>
              <a:t>16</a:t>
            </a:fld>
            <a:endParaRPr lang="en-US" altLang="zh-CN"/>
          </a:p>
        </p:txBody>
      </p:sp>
    </p:spTree>
    <p:extLst>
      <p:ext uri="{BB962C8B-B14F-4D97-AF65-F5344CB8AC3E}">
        <p14:creationId xmlns:p14="http://schemas.microsoft.com/office/powerpoint/2010/main" val="4222599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AD298AE-FFCC-4527-947F-ACA5D74C6272}" type="slidenum">
              <a:rPr lang="zh-CN" altLang="en-US" smtClean="0"/>
              <a:pPr/>
              <a:t>18</a:t>
            </a:fld>
            <a:endParaRPr lang="en-US" altLang="zh-CN"/>
          </a:p>
        </p:txBody>
      </p:sp>
    </p:spTree>
    <p:extLst>
      <p:ext uri="{BB962C8B-B14F-4D97-AF65-F5344CB8AC3E}">
        <p14:creationId xmlns:p14="http://schemas.microsoft.com/office/powerpoint/2010/main" val="2379170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191B1F"/>
                </a:solidFill>
                <a:effectLst/>
                <a:latin typeface="-apple-system"/>
              </a:rPr>
              <a:t>运算器了，这个是计算的核心，主要的作用就是用来做加减乘除这些运算的</a:t>
            </a:r>
            <a:endParaRPr lang="zh-CN" altLang="en-US" dirty="0"/>
          </a:p>
          <a:p>
            <a:r>
              <a:rPr lang="zh-CN" altLang="en-US" b="0" i="0" dirty="0">
                <a:solidFill>
                  <a:srgbClr val="191B1F"/>
                </a:solidFill>
                <a:effectLst/>
                <a:latin typeface="-apple-system"/>
              </a:rPr>
              <a:t>寄存器是存储部件，容量非常有限，能存储的数据的大小，现在来说一般有两种，也就是我们常听说的</a:t>
            </a:r>
            <a:r>
              <a:rPr lang="en-US" altLang="zh-CN" b="0" i="0" dirty="0">
                <a:solidFill>
                  <a:srgbClr val="191B1F"/>
                </a:solidFill>
                <a:effectLst/>
                <a:latin typeface="-apple-system"/>
              </a:rPr>
              <a:t>32</a:t>
            </a:r>
            <a:r>
              <a:rPr lang="zh-CN" altLang="en-US" b="0" i="0" dirty="0">
                <a:solidFill>
                  <a:srgbClr val="191B1F"/>
                </a:solidFill>
                <a:effectLst/>
                <a:latin typeface="-apple-system"/>
              </a:rPr>
              <a:t>位和</a:t>
            </a:r>
            <a:r>
              <a:rPr lang="en-US" altLang="zh-CN" b="0" i="0" dirty="0">
                <a:solidFill>
                  <a:srgbClr val="191B1F"/>
                </a:solidFill>
                <a:effectLst/>
                <a:latin typeface="-apple-system"/>
              </a:rPr>
              <a:t>64</a:t>
            </a:r>
            <a:r>
              <a:rPr lang="zh-CN" altLang="en-US" b="0" i="0" dirty="0">
                <a:solidFill>
                  <a:srgbClr val="191B1F"/>
                </a:solidFill>
                <a:effectLst/>
                <a:latin typeface="-apple-system"/>
              </a:rPr>
              <a:t>位，</a:t>
            </a:r>
            <a:r>
              <a:rPr lang="en-US" altLang="zh-CN" b="0" i="0" dirty="0">
                <a:solidFill>
                  <a:srgbClr val="191B1F"/>
                </a:solidFill>
                <a:effectLst/>
                <a:latin typeface="-apple-system"/>
              </a:rPr>
              <a:t>32</a:t>
            </a:r>
            <a:r>
              <a:rPr lang="zh-CN" altLang="en-US" b="0" i="0" dirty="0">
                <a:solidFill>
                  <a:srgbClr val="191B1F"/>
                </a:solidFill>
                <a:effectLst/>
                <a:latin typeface="-apple-system"/>
              </a:rPr>
              <a:t>位的寄存器就能存储</a:t>
            </a:r>
            <a:r>
              <a:rPr lang="en-US" altLang="zh-CN" b="0" i="0" dirty="0">
                <a:solidFill>
                  <a:srgbClr val="191B1F"/>
                </a:solidFill>
                <a:effectLst/>
                <a:latin typeface="-apple-system"/>
              </a:rPr>
              <a:t>4</a:t>
            </a:r>
            <a:r>
              <a:rPr lang="zh-CN" altLang="en-US" b="0" i="0" dirty="0">
                <a:solidFill>
                  <a:srgbClr val="191B1F"/>
                </a:solidFill>
                <a:effectLst/>
                <a:latin typeface="-apple-system"/>
              </a:rPr>
              <a:t>个字节的数据，</a:t>
            </a:r>
            <a:r>
              <a:rPr lang="en-US" altLang="zh-CN" b="0" i="0" dirty="0">
                <a:solidFill>
                  <a:srgbClr val="191B1F"/>
                </a:solidFill>
                <a:effectLst/>
                <a:latin typeface="-apple-system"/>
              </a:rPr>
              <a:t>64</a:t>
            </a:r>
            <a:r>
              <a:rPr lang="zh-CN" altLang="en-US" b="0" i="0" dirty="0">
                <a:solidFill>
                  <a:srgbClr val="191B1F"/>
                </a:solidFill>
                <a:effectLst/>
                <a:latin typeface="-apple-system"/>
              </a:rPr>
              <a:t>位的寄存器就能存储</a:t>
            </a:r>
            <a:r>
              <a:rPr lang="en-US" altLang="zh-CN" b="0" i="0" dirty="0">
                <a:solidFill>
                  <a:srgbClr val="191B1F"/>
                </a:solidFill>
                <a:effectLst/>
                <a:latin typeface="-apple-system"/>
              </a:rPr>
              <a:t>8</a:t>
            </a:r>
            <a:r>
              <a:rPr lang="zh-CN" altLang="en-US" b="0" i="0" dirty="0">
                <a:solidFill>
                  <a:srgbClr val="191B1F"/>
                </a:solidFill>
                <a:effectLst/>
                <a:latin typeface="-apple-system"/>
              </a:rPr>
              <a:t>个字节的数据</a:t>
            </a:r>
            <a:endParaRPr lang="en-US" altLang="zh-CN" b="0" i="0" dirty="0">
              <a:solidFill>
                <a:srgbClr val="191B1F"/>
              </a:solidFill>
              <a:effectLst/>
              <a:latin typeface="-apple-system"/>
            </a:endParaRPr>
          </a:p>
          <a:p>
            <a:endParaRPr lang="en-US" altLang="zh-CN" b="0" i="0" dirty="0">
              <a:solidFill>
                <a:srgbClr val="191B1F"/>
              </a:solidFill>
              <a:effectLst/>
              <a:latin typeface="-apple-system"/>
            </a:endParaRPr>
          </a:p>
        </p:txBody>
      </p:sp>
      <p:sp>
        <p:nvSpPr>
          <p:cNvPr id="4" name="灯片编号占位符 3"/>
          <p:cNvSpPr>
            <a:spLocks noGrp="1"/>
          </p:cNvSpPr>
          <p:nvPr>
            <p:ph type="sldNum" sz="quarter" idx="5"/>
          </p:nvPr>
        </p:nvSpPr>
        <p:spPr/>
        <p:txBody>
          <a:bodyPr/>
          <a:lstStyle/>
          <a:p>
            <a:fld id="{EAD298AE-FFCC-4527-947F-ACA5D74C6272}" type="slidenum">
              <a:rPr lang="zh-CN" altLang="en-US" smtClean="0"/>
              <a:pPr/>
              <a:t>19</a:t>
            </a:fld>
            <a:endParaRPr lang="en-US" altLang="zh-CN"/>
          </a:p>
        </p:txBody>
      </p:sp>
    </p:spTree>
    <p:extLst>
      <p:ext uri="{BB962C8B-B14F-4D97-AF65-F5344CB8AC3E}">
        <p14:creationId xmlns:p14="http://schemas.microsoft.com/office/powerpoint/2010/main" val="1992226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191B1F"/>
                </a:solidFill>
                <a:effectLst/>
                <a:latin typeface="-apple-system"/>
              </a:rPr>
              <a:t>CPU</a:t>
            </a:r>
            <a:r>
              <a:rPr lang="zh-CN" altLang="en-US" b="0" i="0" dirty="0">
                <a:solidFill>
                  <a:srgbClr val="191B1F"/>
                </a:solidFill>
                <a:effectLst/>
                <a:latin typeface="-apple-system"/>
              </a:rPr>
              <a:t>中有两个比较重要的组件就是运算器和寄存器，寄存器有很多个。</a:t>
            </a:r>
            <a:endParaRPr lang="en-US" altLang="zh-CN" b="0" i="0" dirty="0">
              <a:solidFill>
                <a:srgbClr val="191B1F"/>
              </a:solidFill>
              <a:effectLst/>
              <a:latin typeface="-apple-system"/>
            </a:endParaRPr>
          </a:p>
          <a:p>
            <a:r>
              <a:rPr lang="zh-CN" altLang="en-US" b="0" i="0" dirty="0">
                <a:solidFill>
                  <a:srgbClr val="191B1F"/>
                </a:solidFill>
                <a:effectLst/>
                <a:latin typeface="-apple-system"/>
              </a:rPr>
              <a:t>将代码读入内存</a:t>
            </a:r>
            <a:endParaRPr lang="zh-CN" altLang="en-US" dirty="0"/>
          </a:p>
        </p:txBody>
      </p:sp>
      <p:sp>
        <p:nvSpPr>
          <p:cNvPr id="4" name="灯片编号占位符 3"/>
          <p:cNvSpPr>
            <a:spLocks noGrp="1"/>
          </p:cNvSpPr>
          <p:nvPr>
            <p:ph type="sldNum" sz="quarter" idx="5"/>
          </p:nvPr>
        </p:nvSpPr>
        <p:spPr/>
        <p:txBody>
          <a:bodyPr/>
          <a:lstStyle/>
          <a:p>
            <a:fld id="{EAD298AE-FFCC-4527-947F-ACA5D74C6272}" type="slidenum">
              <a:rPr lang="zh-CN" altLang="en-US" smtClean="0"/>
              <a:pPr/>
              <a:t>20</a:t>
            </a:fld>
            <a:endParaRPr lang="en-US" altLang="zh-CN"/>
          </a:p>
        </p:txBody>
      </p:sp>
    </p:spTree>
    <p:extLst>
      <p:ext uri="{BB962C8B-B14F-4D97-AF65-F5344CB8AC3E}">
        <p14:creationId xmlns:p14="http://schemas.microsoft.com/office/powerpoint/2010/main" val="3343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050" name="Rectangle 2"/>
          <p:cNvSpPr>
            <a:spLocks noGrp="1" noRot="1" noChangeArrowheads="1"/>
          </p:cNvSpPr>
          <p:nvPr>
            <p:ph type="ctrTitle"/>
          </p:nvPr>
        </p:nvSpPr>
        <p:spPr>
          <a:xfrm>
            <a:off x="685800" y="2286000"/>
            <a:ext cx="7772400" cy="1143000"/>
          </a:xfrm>
        </p:spPr>
        <p:txBody>
          <a:bodyPr/>
          <a:lstStyle>
            <a:lvl1pPr>
              <a:defRPr b="0" baseline="0">
                <a:latin typeface="微软雅黑" panose="020B0503020204020204" pitchFamily="34" charset="-122"/>
              </a:defRPr>
            </a:lvl1pPr>
          </a:lstStyle>
          <a:p>
            <a:pPr lvl="0"/>
            <a:r>
              <a:rPr lang="zh-CN" altLang="en-US" noProof="0" dirty="0"/>
              <a:t>单击此处编辑母版标题样式</a:t>
            </a:r>
          </a:p>
        </p:txBody>
      </p:sp>
      <p:sp>
        <p:nvSpPr>
          <p:cNvPr id="2051" name="Rectangle 3"/>
          <p:cNvSpPr>
            <a:spLocks noGrp="1" noRot="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b="0" baseline="0">
                <a:latin typeface="微软雅黑" panose="020B0503020204020204" pitchFamily="34" charset="-122"/>
              </a:defRPr>
            </a:lvl1pPr>
          </a:lstStyle>
          <a:p>
            <a:pPr lvl="0"/>
            <a:r>
              <a:rPr lang="zh-CN" altLang="en-US" noProof="0" dirty="0"/>
              <a:t>单击此处编辑母版副标题样式</a:t>
            </a:r>
          </a:p>
        </p:txBody>
      </p:sp>
      <p:sp>
        <p:nvSpPr>
          <p:cNvPr id="2052" name="Rectangle 4"/>
          <p:cNvSpPr>
            <a:spLocks noGrp="1" noChangeArrowheads="1"/>
          </p:cNvSpPr>
          <p:nvPr>
            <p:ph type="dt" sz="half" idx="2"/>
          </p:nvPr>
        </p:nvSpPr>
        <p:spPr/>
        <p:txBody>
          <a:bodyPr/>
          <a:lstStyle>
            <a:lvl1pPr>
              <a:defRPr/>
            </a:lvl1pPr>
          </a:lstStyle>
          <a:p>
            <a:endParaRPr lang="en-US" altLang="zh-CN"/>
          </a:p>
        </p:txBody>
      </p:sp>
      <p:sp>
        <p:nvSpPr>
          <p:cNvPr id="2053" name="Rectangle 5"/>
          <p:cNvSpPr>
            <a:spLocks noGrp="1" noChangeArrowheads="1"/>
          </p:cNvSpPr>
          <p:nvPr>
            <p:ph type="ftr" sz="quarter" idx="3"/>
          </p:nvPr>
        </p:nvSpPr>
        <p:spPr/>
        <p:txBody>
          <a:bodyPr/>
          <a:lstStyle>
            <a:lvl1pPr>
              <a:defRPr/>
            </a:lvl1pPr>
          </a:lstStyle>
          <a:p>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a:xfrm>
            <a:off x="6553200" y="6245225"/>
            <a:ext cx="2289175" cy="476250"/>
          </a:xfrm>
          <a:prstGeom prst="rect">
            <a:avLst/>
          </a:prstGeom>
        </p:spPr>
        <p:txBody>
          <a:bodyPr/>
          <a:lstStyle>
            <a:lvl1pPr>
              <a:defRPr/>
            </a:lvl1pPr>
          </a:lstStyle>
          <a:p>
            <a:fld id="{DEDFBDFA-9B95-450C-9B75-7FE7D2CA6B49}" type="slidenum">
              <a:rPr lang="zh-CN" altLang="en-US"/>
              <a:pPr/>
              <a:t>‹#›</a:t>
            </a:fld>
            <a:endParaRPr lang="en-US" altLang="zh-CN"/>
          </a:p>
        </p:txBody>
      </p:sp>
    </p:spTree>
    <p:extLst>
      <p:ext uri="{BB962C8B-B14F-4D97-AF65-F5344CB8AC3E}">
        <p14:creationId xmlns:p14="http://schemas.microsoft.com/office/powerpoint/2010/main" val="3771120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7188" y="609600"/>
            <a:ext cx="2135187" cy="548957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301625" y="609600"/>
            <a:ext cx="6253163" cy="548957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a:xfrm>
            <a:off x="6553200" y="6245225"/>
            <a:ext cx="2289175" cy="476250"/>
          </a:xfrm>
          <a:prstGeom prst="rect">
            <a:avLst/>
          </a:prstGeom>
        </p:spPr>
        <p:txBody>
          <a:bodyPr/>
          <a:lstStyle>
            <a:lvl1pPr>
              <a:defRPr/>
            </a:lvl1pPr>
          </a:lstStyle>
          <a:p>
            <a:fld id="{BC1E4275-4135-4D92-9DB1-AE79C58478F1}" type="slidenum">
              <a:rPr lang="zh-CN" altLang="en-US"/>
              <a:pPr/>
              <a:t>‹#›</a:t>
            </a:fld>
            <a:endParaRPr lang="en-US" altLang="zh-CN"/>
          </a:p>
        </p:txBody>
      </p:sp>
    </p:spTree>
    <p:extLst>
      <p:ext uri="{BB962C8B-B14F-4D97-AF65-F5344CB8AC3E}">
        <p14:creationId xmlns:p14="http://schemas.microsoft.com/office/powerpoint/2010/main" val="2685156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多行">
    <p:bg>
      <p:bgPr>
        <a:solidFill>
          <a:schemeClr val="accent1"/>
        </a:solidFill>
        <a:effectLst/>
      </p:bgPr>
    </p:bg>
    <p:spTree>
      <p:nvGrpSpPr>
        <p:cNvPr id="1" name=""/>
        <p:cNvGrpSpPr/>
        <p:nvPr/>
      </p:nvGrpSpPr>
      <p:grpSpPr>
        <a:xfrm>
          <a:off x="0" y="0"/>
          <a:ext cx="0" cy="0"/>
          <a:chOff x="0" y="0"/>
          <a:chExt cx="0" cy="0"/>
        </a:xfrm>
      </p:grpSpPr>
      <p:sp>
        <p:nvSpPr>
          <p:cNvPr id="71" name="矩形 70"/>
          <p:cNvSpPr/>
          <p:nvPr userDrawn="1"/>
        </p:nvSpPr>
        <p:spPr>
          <a:xfrm>
            <a:off x="0" y="-3175"/>
            <a:ext cx="9144000" cy="6861175"/>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15" name="平行四边形 14"/>
          <p:cNvSpPr/>
          <p:nvPr userDrawn="1"/>
        </p:nvSpPr>
        <p:spPr>
          <a:xfrm>
            <a:off x="249382" y="-3175"/>
            <a:ext cx="6924502" cy="6861175"/>
          </a:xfrm>
          <a:prstGeom prst="parallelogram">
            <a:avLst>
              <a:gd name="adj" fmla="val 1052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12" name="平行四边形 11"/>
          <p:cNvSpPr/>
          <p:nvPr userDrawn="1"/>
        </p:nvSpPr>
        <p:spPr>
          <a:xfrm>
            <a:off x="91440" y="-3175"/>
            <a:ext cx="6924502" cy="6861175"/>
          </a:xfrm>
          <a:prstGeom prst="parallelogram">
            <a:avLst>
              <a:gd name="adj" fmla="val 1052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37" name="任意多边形 36"/>
          <p:cNvSpPr/>
          <p:nvPr userDrawn="1"/>
        </p:nvSpPr>
        <p:spPr>
          <a:xfrm>
            <a:off x="0" y="1531610"/>
            <a:ext cx="850397" cy="1633920"/>
          </a:xfrm>
          <a:custGeom>
            <a:avLst/>
            <a:gdLst>
              <a:gd name="connsiteX0" fmla="*/ 0 w 1133862"/>
              <a:gd name="connsiteY0" fmla="*/ 0 h 1633920"/>
              <a:gd name="connsiteX1" fmla="*/ 1133862 w 1133862"/>
              <a:gd name="connsiteY1" fmla="*/ 0 h 1633920"/>
              <a:gd name="connsiteX2" fmla="*/ 992802 w 1133862"/>
              <a:gd name="connsiteY2" fmla="*/ 1633920 h 1633920"/>
              <a:gd name="connsiteX3" fmla="*/ 0 w 1133862"/>
              <a:gd name="connsiteY3" fmla="*/ 1633920 h 1633920"/>
            </a:gdLst>
            <a:ahLst/>
            <a:cxnLst>
              <a:cxn ang="0">
                <a:pos x="connsiteX0" y="connsiteY0"/>
              </a:cxn>
              <a:cxn ang="0">
                <a:pos x="connsiteX1" y="connsiteY1"/>
              </a:cxn>
              <a:cxn ang="0">
                <a:pos x="connsiteX2" y="connsiteY2"/>
              </a:cxn>
              <a:cxn ang="0">
                <a:pos x="connsiteX3" y="connsiteY3"/>
              </a:cxn>
            </a:cxnLst>
            <a:rect l="l" t="t" r="r" b="b"/>
            <a:pathLst>
              <a:path w="1133862" h="1633920">
                <a:moveTo>
                  <a:pt x="0" y="0"/>
                </a:moveTo>
                <a:lnTo>
                  <a:pt x="1133862" y="0"/>
                </a:lnTo>
                <a:lnTo>
                  <a:pt x="992802" y="1633920"/>
                </a:lnTo>
                <a:lnTo>
                  <a:pt x="0" y="163392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t>        </a:t>
            </a:r>
            <a:endParaRPr lang="zh-CN" altLang="en-US" sz="2100" dirty="0"/>
          </a:p>
        </p:txBody>
      </p:sp>
      <p:sp>
        <p:nvSpPr>
          <p:cNvPr id="35" name="任意多边形 34"/>
          <p:cNvSpPr/>
          <p:nvPr userDrawn="1"/>
        </p:nvSpPr>
        <p:spPr>
          <a:xfrm>
            <a:off x="1" y="1426996"/>
            <a:ext cx="748145" cy="1633920"/>
          </a:xfrm>
          <a:custGeom>
            <a:avLst/>
            <a:gdLst>
              <a:gd name="connsiteX0" fmla="*/ 0 w 997527"/>
              <a:gd name="connsiteY0" fmla="*/ 0 h 1633920"/>
              <a:gd name="connsiteX1" fmla="*/ 997527 w 997527"/>
              <a:gd name="connsiteY1" fmla="*/ 0 h 1633920"/>
              <a:gd name="connsiteX2" fmla="*/ 856467 w 997527"/>
              <a:gd name="connsiteY2" fmla="*/ 1633920 h 1633920"/>
              <a:gd name="connsiteX3" fmla="*/ 0 w 997527"/>
              <a:gd name="connsiteY3" fmla="*/ 1633920 h 1633920"/>
            </a:gdLst>
            <a:ahLst/>
            <a:cxnLst>
              <a:cxn ang="0">
                <a:pos x="connsiteX0" y="connsiteY0"/>
              </a:cxn>
              <a:cxn ang="0">
                <a:pos x="connsiteX1" y="connsiteY1"/>
              </a:cxn>
              <a:cxn ang="0">
                <a:pos x="connsiteX2" y="connsiteY2"/>
              </a:cxn>
              <a:cxn ang="0">
                <a:pos x="connsiteX3" y="connsiteY3"/>
              </a:cxn>
            </a:cxnLst>
            <a:rect l="l" t="t" r="r" b="b"/>
            <a:pathLst>
              <a:path w="997527" h="1633920">
                <a:moveTo>
                  <a:pt x="0" y="0"/>
                </a:moveTo>
                <a:lnTo>
                  <a:pt x="997527" y="0"/>
                </a:lnTo>
                <a:lnTo>
                  <a:pt x="856467" y="1633920"/>
                </a:lnTo>
                <a:lnTo>
                  <a:pt x="0" y="163392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t>        </a:t>
            </a:r>
            <a:endParaRPr lang="zh-CN" altLang="en-US" sz="2100" dirty="0"/>
          </a:p>
        </p:txBody>
      </p:sp>
      <p:sp>
        <p:nvSpPr>
          <p:cNvPr id="41" name="任意多边形 40"/>
          <p:cNvSpPr/>
          <p:nvPr userDrawn="1"/>
        </p:nvSpPr>
        <p:spPr>
          <a:xfrm>
            <a:off x="5561208" y="5505964"/>
            <a:ext cx="3582793" cy="1015861"/>
          </a:xfrm>
          <a:custGeom>
            <a:avLst/>
            <a:gdLst>
              <a:gd name="connsiteX0" fmla="*/ 93012 w 4777057"/>
              <a:gd name="connsiteY0" fmla="*/ 0 h 1015861"/>
              <a:gd name="connsiteX1" fmla="*/ 4777057 w 4777057"/>
              <a:gd name="connsiteY1" fmla="*/ 0 h 1015861"/>
              <a:gd name="connsiteX2" fmla="*/ 4777057 w 4777057"/>
              <a:gd name="connsiteY2" fmla="*/ 1015861 h 1015861"/>
              <a:gd name="connsiteX3" fmla="*/ 0 w 4777057"/>
              <a:gd name="connsiteY3" fmla="*/ 1015861 h 1015861"/>
            </a:gdLst>
            <a:ahLst/>
            <a:cxnLst>
              <a:cxn ang="0">
                <a:pos x="connsiteX0" y="connsiteY0"/>
              </a:cxn>
              <a:cxn ang="0">
                <a:pos x="connsiteX1" y="connsiteY1"/>
              </a:cxn>
              <a:cxn ang="0">
                <a:pos x="connsiteX2" y="connsiteY2"/>
              </a:cxn>
              <a:cxn ang="0">
                <a:pos x="connsiteX3" y="connsiteY3"/>
              </a:cxn>
            </a:cxnLst>
            <a:rect l="l" t="t" r="r" b="b"/>
            <a:pathLst>
              <a:path w="4777057" h="1015861">
                <a:moveTo>
                  <a:pt x="93012" y="0"/>
                </a:moveTo>
                <a:lnTo>
                  <a:pt x="4777057" y="0"/>
                </a:lnTo>
                <a:lnTo>
                  <a:pt x="4777057" y="1015861"/>
                </a:lnTo>
                <a:lnTo>
                  <a:pt x="0" y="101586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t>          </a:t>
            </a:r>
            <a:endParaRPr lang="zh-CN" altLang="en-US" sz="2100" dirty="0"/>
          </a:p>
        </p:txBody>
      </p:sp>
      <p:sp>
        <p:nvSpPr>
          <p:cNvPr id="39" name="任意多边形 38"/>
          <p:cNvSpPr/>
          <p:nvPr userDrawn="1"/>
        </p:nvSpPr>
        <p:spPr>
          <a:xfrm>
            <a:off x="5715849" y="5393905"/>
            <a:ext cx="3428152" cy="1015861"/>
          </a:xfrm>
          <a:custGeom>
            <a:avLst/>
            <a:gdLst>
              <a:gd name="connsiteX0" fmla="*/ 93012 w 4570869"/>
              <a:gd name="connsiteY0" fmla="*/ 0 h 1015861"/>
              <a:gd name="connsiteX1" fmla="*/ 4570869 w 4570869"/>
              <a:gd name="connsiteY1" fmla="*/ 0 h 1015861"/>
              <a:gd name="connsiteX2" fmla="*/ 4570869 w 4570869"/>
              <a:gd name="connsiteY2" fmla="*/ 1015861 h 1015861"/>
              <a:gd name="connsiteX3" fmla="*/ 0 w 4570869"/>
              <a:gd name="connsiteY3" fmla="*/ 1015861 h 1015861"/>
            </a:gdLst>
            <a:ahLst/>
            <a:cxnLst>
              <a:cxn ang="0">
                <a:pos x="connsiteX0" y="connsiteY0"/>
              </a:cxn>
              <a:cxn ang="0">
                <a:pos x="connsiteX1" y="connsiteY1"/>
              </a:cxn>
              <a:cxn ang="0">
                <a:pos x="connsiteX2" y="connsiteY2"/>
              </a:cxn>
              <a:cxn ang="0">
                <a:pos x="connsiteX3" y="connsiteY3"/>
              </a:cxn>
            </a:cxnLst>
            <a:rect l="l" t="t" r="r" b="b"/>
            <a:pathLst>
              <a:path w="4570869" h="1015861">
                <a:moveTo>
                  <a:pt x="93012" y="0"/>
                </a:moveTo>
                <a:lnTo>
                  <a:pt x="4570869" y="0"/>
                </a:lnTo>
                <a:lnTo>
                  <a:pt x="4570869" y="1015861"/>
                </a:lnTo>
                <a:lnTo>
                  <a:pt x="0" y="101586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t>          </a:t>
            </a:r>
            <a:endParaRPr lang="zh-CN" altLang="en-US" sz="2100" dirty="0"/>
          </a:p>
        </p:txBody>
      </p:sp>
      <p:sp>
        <p:nvSpPr>
          <p:cNvPr id="2" name="标题 1"/>
          <p:cNvSpPr>
            <a:spLocks noGrp="1"/>
          </p:cNvSpPr>
          <p:nvPr>
            <p:ph type="ctrTitle" hasCustomPrompt="1"/>
          </p:nvPr>
        </p:nvSpPr>
        <p:spPr>
          <a:xfrm>
            <a:off x="1143000" y="1426996"/>
            <a:ext cx="5397500" cy="1738535"/>
          </a:xfrm>
        </p:spPr>
        <p:txBody>
          <a:bodyPr anchor="b"/>
          <a:lstStyle>
            <a:lvl1pPr algn="l">
              <a:defRPr sz="4500" b="1">
                <a:solidFill>
                  <a:schemeClr val="tx2"/>
                </a:solidFill>
              </a:defRPr>
            </a:lvl1pPr>
          </a:lstStyle>
          <a:p>
            <a:r>
              <a:rPr lang="zh-CN" altLang="en-US" dirty="0"/>
              <a:t>多行标题 </a:t>
            </a:r>
            <a:r>
              <a:rPr lang="en-US" altLang="zh-CN" dirty="0"/>
              <a:t>- </a:t>
            </a:r>
            <a:r>
              <a:rPr lang="zh-CN" altLang="en-US" dirty="0"/>
              <a:t>单击此处编辑母版标题样式</a:t>
            </a:r>
          </a:p>
        </p:txBody>
      </p:sp>
      <p:sp>
        <p:nvSpPr>
          <p:cNvPr id="3" name="副标题 2"/>
          <p:cNvSpPr>
            <a:spLocks noGrp="1"/>
          </p:cNvSpPr>
          <p:nvPr>
            <p:ph type="subTitle" idx="1" hasCustomPrompt="1"/>
          </p:nvPr>
        </p:nvSpPr>
        <p:spPr>
          <a:xfrm>
            <a:off x="1143000" y="3165530"/>
            <a:ext cx="5397500" cy="957737"/>
          </a:xfrm>
        </p:spPr>
        <p:txBody>
          <a:bodyPr/>
          <a:lstStyle>
            <a:lvl1pPr marL="0" indent="0" algn="l">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单击以编辑副标题</a:t>
            </a:r>
          </a:p>
        </p:txBody>
      </p:sp>
      <p:grpSp>
        <p:nvGrpSpPr>
          <p:cNvPr id="34" name="组合 33"/>
          <p:cNvGrpSpPr/>
          <p:nvPr userDrawn="1"/>
        </p:nvGrpSpPr>
        <p:grpSpPr>
          <a:xfrm>
            <a:off x="6276856" y="5633721"/>
            <a:ext cx="2495217" cy="561646"/>
            <a:chOff x="8729742" y="4570696"/>
            <a:chExt cx="2830517" cy="477836"/>
          </a:xfrm>
          <a:solidFill>
            <a:schemeClr val="bg2">
              <a:alpha val="50000"/>
            </a:schemeClr>
          </a:solidFill>
        </p:grpSpPr>
        <p:sp>
          <p:nvSpPr>
            <p:cNvPr id="36" name="Freeform 34"/>
            <p:cNvSpPr>
              <a:spLocks noEditPoints="1"/>
            </p:cNvSpPr>
            <p:nvPr userDrawn="1"/>
          </p:nvSpPr>
          <p:spPr bwMode="auto">
            <a:xfrm>
              <a:off x="9304417" y="4945345"/>
              <a:ext cx="1363665" cy="101600"/>
            </a:xfrm>
            <a:custGeom>
              <a:avLst/>
              <a:gdLst>
                <a:gd name="T0" fmla="*/ 15 w 915"/>
                <a:gd name="T1" fmla="*/ 51 h 68"/>
                <a:gd name="T2" fmla="*/ 14 w 915"/>
                <a:gd name="T3" fmla="*/ 11 h 68"/>
                <a:gd name="T4" fmla="*/ 35 w 915"/>
                <a:gd name="T5" fmla="*/ 4 h 68"/>
                <a:gd name="T6" fmla="*/ 77 w 915"/>
                <a:gd name="T7" fmla="*/ 51 h 68"/>
                <a:gd name="T8" fmla="*/ 74 w 915"/>
                <a:gd name="T9" fmla="*/ 51 h 68"/>
                <a:gd name="T10" fmla="*/ 57 w 915"/>
                <a:gd name="T11" fmla="*/ 21 h 68"/>
                <a:gd name="T12" fmla="*/ 108 w 915"/>
                <a:gd name="T13" fmla="*/ 0 h 68"/>
                <a:gd name="T14" fmla="*/ 104 w 915"/>
                <a:gd name="T15" fmla="*/ 32 h 68"/>
                <a:gd name="T16" fmla="*/ 134 w 915"/>
                <a:gd name="T17" fmla="*/ 21 h 68"/>
                <a:gd name="T18" fmla="*/ 155 w 915"/>
                <a:gd name="T19" fmla="*/ 21 h 68"/>
                <a:gd name="T20" fmla="*/ 187 w 915"/>
                <a:gd name="T21" fmla="*/ 46 h 68"/>
                <a:gd name="T22" fmla="*/ 169 w 915"/>
                <a:gd name="T23" fmla="*/ 29 h 68"/>
                <a:gd name="T24" fmla="*/ 221 w 915"/>
                <a:gd name="T25" fmla="*/ 24 h 68"/>
                <a:gd name="T26" fmla="*/ 198 w 915"/>
                <a:gd name="T27" fmla="*/ 52 h 68"/>
                <a:gd name="T28" fmla="*/ 209 w 915"/>
                <a:gd name="T29" fmla="*/ 18 h 68"/>
                <a:gd name="T30" fmla="*/ 247 w 915"/>
                <a:gd name="T31" fmla="*/ 51 h 68"/>
                <a:gd name="T32" fmla="*/ 244 w 915"/>
                <a:gd name="T33" fmla="*/ 42 h 68"/>
                <a:gd name="T34" fmla="*/ 271 w 915"/>
                <a:gd name="T35" fmla="*/ 1 h 68"/>
                <a:gd name="T36" fmla="*/ 276 w 915"/>
                <a:gd name="T37" fmla="*/ 51 h 68"/>
                <a:gd name="T38" fmla="*/ 259 w 915"/>
                <a:gd name="T39" fmla="*/ 22 h 68"/>
                <a:gd name="T40" fmla="*/ 301 w 915"/>
                <a:gd name="T41" fmla="*/ 46 h 68"/>
                <a:gd name="T42" fmla="*/ 292 w 915"/>
                <a:gd name="T43" fmla="*/ 7 h 68"/>
                <a:gd name="T44" fmla="*/ 333 w 915"/>
                <a:gd name="T45" fmla="*/ 20 h 68"/>
                <a:gd name="T46" fmla="*/ 309 w 915"/>
                <a:gd name="T47" fmla="*/ 67 h 68"/>
                <a:gd name="T48" fmla="*/ 305 w 915"/>
                <a:gd name="T49" fmla="*/ 19 h 68"/>
                <a:gd name="T50" fmla="*/ 379 w 915"/>
                <a:gd name="T51" fmla="*/ 18 h 68"/>
                <a:gd name="T52" fmla="*/ 415 w 915"/>
                <a:gd name="T53" fmla="*/ 44 h 68"/>
                <a:gd name="T54" fmla="*/ 403 w 915"/>
                <a:gd name="T55" fmla="*/ 21 h 68"/>
                <a:gd name="T56" fmla="*/ 425 w 915"/>
                <a:gd name="T57" fmla="*/ 5 h 68"/>
                <a:gd name="T58" fmla="*/ 475 w 915"/>
                <a:gd name="T59" fmla="*/ 19 h 68"/>
                <a:gd name="T60" fmla="*/ 465 w 915"/>
                <a:gd name="T61" fmla="*/ 54 h 68"/>
                <a:gd name="T62" fmla="*/ 471 w 915"/>
                <a:gd name="T63" fmla="*/ 48 h 68"/>
                <a:gd name="T64" fmla="*/ 474 w 915"/>
                <a:gd name="T65" fmla="*/ 4 h 68"/>
                <a:gd name="T66" fmla="*/ 516 w 915"/>
                <a:gd name="T67" fmla="*/ 28 h 68"/>
                <a:gd name="T68" fmla="*/ 517 w 915"/>
                <a:gd name="T69" fmla="*/ 40 h 68"/>
                <a:gd name="T70" fmla="*/ 537 w 915"/>
                <a:gd name="T71" fmla="*/ 49 h 68"/>
                <a:gd name="T72" fmla="*/ 528 w 915"/>
                <a:gd name="T73" fmla="*/ 23 h 68"/>
                <a:gd name="T74" fmla="*/ 565 w 915"/>
                <a:gd name="T75" fmla="*/ 53 h 68"/>
                <a:gd name="T76" fmla="*/ 563 w 915"/>
                <a:gd name="T77" fmla="*/ 21 h 68"/>
                <a:gd name="T78" fmla="*/ 620 w 915"/>
                <a:gd name="T79" fmla="*/ 52 h 68"/>
                <a:gd name="T80" fmla="*/ 596 w 915"/>
                <a:gd name="T81" fmla="*/ 49 h 68"/>
                <a:gd name="T82" fmla="*/ 587 w 915"/>
                <a:gd name="T83" fmla="*/ 22 h 68"/>
                <a:gd name="T84" fmla="*/ 642 w 915"/>
                <a:gd name="T85" fmla="*/ 17 h 68"/>
                <a:gd name="T86" fmla="*/ 643 w 915"/>
                <a:gd name="T87" fmla="*/ 48 h 68"/>
                <a:gd name="T88" fmla="*/ 667 w 915"/>
                <a:gd name="T89" fmla="*/ 49 h 68"/>
                <a:gd name="T90" fmla="*/ 671 w 915"/>
                <a:gd name="T91" fmla="*/ 23 h 68"/>
                <a:gd name="T92" fmla="*/ 726 w 915"/>
                <a:gd name="T93" fmla="*/ 20 h 68"/>
                <a:gd name="T94" fmla="*/ 739 w 915"/>
                <a:gd name="T95" fmla="*/ 29 h 68"/>
                <a:gd name="T96" fmla="*/ 731 w 915"/>
                <a:gd name="T97" fmla="*/ 33 h 68"/>
                <a:gd name="T98" fmla="*/ 778 w 915"/>
                <a:gd name="T99" fmla="*/ 45 h 68"/>
                <a:gd name="T100" fmla="*/ 771 w 915"/>
                <a:gd name="T101" fmla="*/ 24 h 68"/>
                <a:gd name="T102" fmla="*/ 753 w 915"/>
                <a:gd name="T103" fmla="*/ 45 h 68"/>
                <a:gd name="T104" fmla="*/ 803 w 915"/>
                <a:gd name="T105" fmla="*/ 54 h 68"/>
                <a:gd name="T106" fmla="*/ 816 w 915"/>
                <a:gd name="T107" fmla="*/ 0 h 68"/>
                <a:gd name="T108" fmla="*/ 812 w 915"/>
                <a:gd name="T109" fmla="*/ 29 h 68"/>
                <a:gd name="T110" fmla="*/ 881 w 915"/>
                <a:gd name="T111" fmla="*/ 10 h 68"/>
                <a:gd name="T112" fmla="*/ 859 w 915"/>
                <a:gd name="T113" fmla="*/ 49 h 68"/>
                <a:gd name="T114" fmla="*/ 903 w 915"/>
                <a:gd name="T115" fmla="*/ 48 h 68"/>
                <a:gd name="T116" fmla="*/ 891 w 915"/>
                <a:gd name="T117" fmla="*/ 3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5" h="68">
                  <a:moveTo>
                    <a:pt x="35" y="4"/>
                  </a:moveTo>
                  <a:cubicBezTo>
                    <a:pt x="35" y="3"/>
                    <a:pt x="35" y="3"/>
                    <a:pt x="35" y="3"/>
                  </a:cubicBezTo>
                  <a:cubicBezTo>
                    <a:pt x="53" y="3"/>
                    <a:pt x="53" y="3"/>
                    <a:pt x="53" y="3"/>
                  </a:cubicBezTo>
                  <a:cubicBezTo>
                    <a:pt x="53" y="4"/>
                    <a:pt x="53" y="4"/>
                    <a:pt x="53" y="4"/>
                  </a:cubicBezTo>
                  <a:cubicBezTo>
                    <a:pt x="51" y="4"/>
                    <a:pt x="51" y="4"/>
                    <a:pt x="51" y="4"/>
                  </a:cubicBezTo>
                  <a:cubicBezTo>
                    <a:pt x="49" y="4"/>
                    <a:pt x="47" y="5"/>
                    <a:pt x="46" y="6"/>
                  </a:cubicBezTo>
                  <a:cubicBezTo>
                    <a:pt x="46" y="7"/>
                    <a:pt x="45" y="9"/>
                    <a:pt x="45" y="11"/>
                  </a:cubicBezTo>
                  <a:cubicBezTo>
                    <a:pt x="45" y="32"/>
                    <a:pt x="45" y="32"/>
                    <a:pt x="45" y="32"/>
                  </a:cubicBezTo>
                  <a:cubicBezTo>
                    <a:pt x="45" y="37"/>
                    <a:pt x="45" y="41"/>
                    <a:pt x="44" y="43"/>
                  </a:cubicBezTo>
                  <a:cubicBezTo>
                    <a:pt x="43" y="46"/>
                    <a:pt x="41" y="49"/>
                    <a:pt x="38" y="51"/>
                  </a:cubicBezTo>
                  <a:cubicBezTo>
                    <a:pt x="35" y="53"/>
                    <a:pt x="31" y="53"/>
                    <a:pt x="27" y="53"/>
                  </a:cubicBezTo>
                  <a:cubicBezTo>
                    <a:pt x="21" y="53"/>
                    <a:pt x="17" y="53"/>
                    <a:pt x="15" y="51"/>
                  </a:cubicBezTo>
                  <a:cubicBezTo>
                    <a:pt x="12" y="49"/>
                    <a:pt x="10" y="46"/>
                    <a:pt x="9" y="43"/>
                  </a:cubicBezTo>
                  <a:cubicBezTo>
                    <a:pt x="8" y="41"/>
                    <a:pt x="7" y="37"/>
                    <a:pt x="7" y="31"/>
                  </a:cubicBezTo>
                  <a:cubicBezTo>
                    <a:pt x="7" y="11"/>
                    <a:pt x="7" y="11"/>
                    <a:pt x="7" y="11"/>
                  </a:cubicBezTo>
                  <a:cubicBezTo>
                    <a:pt x="7" y="8"/>
                    <a:pt x="7" y="6"/>
                    <a:pt x="6" y="5"/>
                  </a:cubicBezTo>
                  <a:cubicBezTo>
                    <a:pt x="5" y="4"/>
                    <a:pt x="4" y="3"/>
                    <a:pt x="2" y="3"/>
                  </a:cubicBezTo>
                  <a:cubicBezTo>
                    <a:pt x="0" y="3"/>
                    <a:pt x="0" y="3"/>
                    <a:pt x="0" y="3"/>
                  </a:cubicBezTo>
                  <a:cubicBezTo>
                    <a:pt x="0" y="2"/>
                    <a:pt x="0" y="2"/>
                    <a:pt x="0" y="2"/>
                  </a:cubicBezTo>
                  <a:cubicBezTo>
                    <a:pt x="21" y="2"/>
                    <a:pt x="21" y="2"/>
                    <a:pt x="21" y="2"/>
                  </a:cubicBezTo>
                  <a:cubicBezTo>
                    <a:pt x="21" y="3"/>
                    <a:pt x="21" y="3"/>
                    <a:pt x="21" y="3"/>
                  </a:cubicBezTo>
                  <a:cubicBezTo>
                    <a:pt x="19" y="3"/>
                    <a:pt x="19" y="3"/>
                    <a:pt x="19" y="3"/>
                  </a:cubicBezTo>
                  <a:cubicBezTo>
                    <a:pt x="17" y="3"/>
                    <a:pt x="15" y="4"/>
                    <a:pt x="15" y="5"/>
                  </a:cubicBezTo>
                  <a:cubicBezTo>
                    <a:pt x="14" y="6"/>
                    <a:pt x="14" y="8"/>
                    <a:pt x="14" y="11"/>
                  </a:cubicBezTo>
                  <a:cubicBezTo>
                    <a:pt x="14" y="33"/>
                    <a:pt x="14" y="33"/>
                    <a:pt x="14" y="33"/>
                  </a:cubicBezTo>
                  <a:cubicBezTo>
                    <a:pt x="14" y="35"/>
                    <a:pt x="14" y="37"/>
                    <a:pt x="14" y="40"/>
                  </a:cubicBezTo>
                  <a:cubicBezTo>
                    <a:pt x="15" y="43"/>
                    <a:pt x="15" y="45"/>
                    <a:pt x="16" y="46"/>
                  </a:cubicBezTo>
                  <a:cubicBezTo>
                    <a:pt x="17" y="48"/>
                    <a:pt x="19" y="49"/>
                    <a:pt x="20" y="50"/>
                  </a:cubicBezTo>
                  <a:cubicBezTo>
                    <a:pt x="22" y="51"/>
                    <a:pt x="24" y="51"/>
                    <a:pt x="27" y="51"/>
                  </a:cubicBezTo>
                  <a:cubicBezTo>
                    <a:pt x="30" y="51"/>
                    <a:pt x="33" y="50"/>
                    <a:pt x="35" y="49"/>
                  </a:cubicBezTo>
                  <a:cubicBezTo>
                    <a:pt x="37" y="47"/>
                    <a:pt x="39" y="46"/>
                    <a:pt x="40" y="43"/>
                  </a:cubicBezTo>
                  <a:cubicBezTo>
                    <a:pt x="41" y="41"/>
                    <a:pt x="41" y="37"/>
                    <a:pt x="41" y="32"/>
                  </a:cubicBezTo>
                  <a:cubicBezTo>
                    <a:pt x="41" y="12"/>
                    <a:pt x="41" y="12"/>
                    <a:pt x="41" y="12"/>
                  </a:cubicBezTo>
                  <a:cubicBezTo>
                    <a:pt x="41" y="9"/>
                    <a:pt x="41" y="7"/>
                    <a:pt x="40" y="6"/>
                  </a:cubicBezTo>
                  <a:cubicBezTo>
                    <a:pt x="39" y="5"/>
                    <a:pt x="38" y="4"/>
                    <a:pt x="36" y="4"/>
                  </a:cubicBezTo>
                  <a:cubicBezTo>
                    <a:pt x="35" y="4"/>
                    <a:pt x="35" y="4"/>
                    <a:pt x="35" y="4"/>
                  </a:cubicBezTo>
                  <a:close/>
                  <a:moveTo>
                    <a:pt x="69" y="25"/>
                  </a:moveTo>
                  <a:cubicBezTo>
                    <a:pt x="73" y="20"/>
                    <a:pt x="76" y="18"/>
                    <a:pt x="79" y="18"/>
                  </a:cubicBezTo>
                  <a:cubicBezTo>
                    <a:pt x="81" y="18"/>
                    <a:pt x="83" y="18"/>
                    <a:pt x="84" y="19"/>
                  </a:cubicBezTo>
                  <a:cubicBezTo>
                    <a:pt x="85" y="20"/>
                    <a:pt x="87" y="21"/>
                    <a:pt x="87" y="23"/>
                  </a:cubicBezTo>
                  <a:cubicBezTo>
                    <a:pt x="88" y="25"/>
                    <a:pt x="88" y="27"/>
                    <a:pt x="88" y="30"/>
                  </a:cubicBezTo>
                  <a:cubicBezTo>
                    <a:pt x="88" y="45"/>
                    <a:pt x="88" y="45"/>
                    <a:pt x="88" y="45"/>
                  </a:cubicBezTo>
                  <a:cubicBezTo>
                    <a:pt x="88" y="47"/>
                    <a:pt x="88" y="48"/>
                    <a:pt x="89" y="49"/>
                  </a:cubicBezTo>
                  <a:cubicBezTo>
                    <a:pt x="89" y="50"/>
                    <a:pt x="89" y="50"/>
                    <a:pt x="90" y="51"/>
                  </a:cubicBezTo>
                  <a:cubicBezTo>
                    <a:pt x="90" y="51"/>
                    <a:pt x="91" y="51"/>
                    <a:pt x="93" y="51"/>
                  </a:cubicBezTo>
                  <a:cubicBezTo>
                    <a:pt x="93" y="52"/>
                    <a:pt x="93" y="52"/>
                    <a:pt x="93" y="52"/>
                  </a:cubicBezTo>
                  <a:cubicBezTo>
                    <a:pt x="77" y="52"/>
                    <a:pt x="77" y="52"/>
                    <a:pt x="77" y="52"/>
                  </a:cubicBezTo>
                  <a:cubicBezTo>
                    <a:pt x="77" y="51"/>
                    <a:pt x="77" y="51"/>
                    <a:pt x="77" y="51"/>
                  </a:cubicBezTo>
                  <a:cubicBezTo>
                    <a:pt x="78" y="51"/>
                    <a:pt x="78" y="51"/>
                    <a:pt x="78" y="51"/>
                  </a:cubicBezTo>
                  <a:cubicBezTo>
                    <a:pt x="79" y="51"/>
                    <a:pt x="80" y="51"/>
                    <a:pt x="81" y="50"/>
                  </a:cubicBezTo>
                  <a:cubicBezTo>
                    <a:pt x="82" y="50"/>
                    <a:pt x="82" y="49"/>
                    <a:pt x="82" y="48"/>
                  </a:cubicBezTo>
                  <a:cubicBezTo>
                    <a:pt x="82" y="48"/>
                    <a:pt x="82" y="47"/>
                    <a:pt x="82" y="45"/>
                  </a:cubicBezTo>
                  <a:cubicBezTo>
                    <a:pt x="82" y="31"/>
                    <a:pt x="82" y="31"/>
                    <a:pt x="82" y="31"/>
                  </a:cubicBezTo>
                  <a:cubicBezTo>
                    <a:pt x="82" y="27"/>
                    <a:pt x="82" y="25"/>
                    <a:pt x="81" y="24"/>
                  </a:cubicBezTo>
                  <a:cubicBezTo>
                    <a:pt x="80" y="23"/>
                    <a:pt x="79" y="22"/>
                    <a:pt x="77" y="22"/>
                  </a:cubicBezTo>
                  <a:cubicBezTo>
                    <a:pt x="74" y="22"/>
                    <a:pt x="71" y="23"/>
                    <a:pt x="69" y="27"/>
                  </a:cubicBezTo>
                  <a:cubicBezTo>
                    <a:pt x="69" y="45"/>
                    <a:pt x="69" y="45"/>
                    <a:pt x="69" y="45"/>
                  </a:cubicBezTo>
                  <a:cubicBezTo>
                    <a:pt x="69" y="47"/>
                    <a:pt x="69" y="48"/>
                    <a:pt x="69" y="49"/>
                  </a:cubicBezTo>
                  <a:cubicBezTo>
                    <a:pt x="69" y="50"/>
                    <a:pt x="70" y="50"/>
                    <a:pt x="70" y="51"/>
                  </a:cubicBezTo>
                  <a:cubicBezTo>
                    <a:pt x="71" y="51"/>
                    <a:pt x="72" y="51"/>
                    <a:pt x="74" y="51"/>
                  </a:cubicBezTo>
                  <a:cubicBezTo>
                    <a:pt x="74" y="52"/>
                    <a:pt x="74" y="52"/>
                    <a:pt x="74" y="52"/>
                  </a:cubicBezTo>
                  <a:cubicBezTo>
                    <a:pt x="58" y="52"/>
                    <a:pt x="58" y="52"/>
                    <a:pt x="58" y="52"/>
                  </a:cubicBezTo>
                  <a:cubicBezTo>
                    <a:pt x="58" y="51"/>
                    <a:pt x="58" y="51"/>
                    <a:pt x="58" y="51"/>
                  </a:cubicBezTo>
                  <a:cubicBezTo>
                    <a:pt x="59" y="51"/>
                    <a:pt x="59" y="51"/>
                    <a:pt x="59" y="51"/>
                  </a:cubicBezTo>
                  <a:cubicBezTo>
                    <a:pt x="60" y="51"/>
                    <a:pt x="61" y="51"/>
                    <a:pt x="62" y="50"/>
                  </a:cubicBezTo>
                  <a:cubicBezTo>
                    <a:pt x="62" y="49"/>
                    <a:pt x="63" y="47"/>
                    <a:pt x="63" y="45"/>
                  </a:cubicBezTo>
                  <a:cubicBezTo>
                    <a:pt x="63" y="32"/>
                    <a:pt x="63" y="32"/>
                    <a:pt x="63" y="32"/>
                  </a:cubicBezTo>
                  <a:cubicBezTo>
                    <a:pt x="63" y="28"/>
                    <a:pt x="63" y="25"/>
                    <a:pt x="62" y="24"/>
                  </a:cubicBezTo>
                  <a:cubicBezTo>
                    <a:pt x="62" y="23"/>
                    <a:pt x="62" y="23"/>
                    <a:pt x="61" y="22"/>
                  </a:cubicBezTo>
                  <a:cubicBezTo>
                    <a:pt x="61" y="22"/>
                    <a:pt x="61" y="22"/>
                    <a:pt x="60" y="22"/>
                  </a:cubicBezTo>
                  <a:cubicBezTo>
                    <a:pt x="59" y="22"/>
                    <a:pt x="58" y="22"/>
                    <a:pt x="57" y="22"/>
                  </a:cubicBezTo>
                  <a:cubicBezTo>
                    <a:pt x="57" y="21"/>
                    <a:pt x="57" y="21"/>
                    <a:pt x="57" y="21"/>
                  </a:cubicBezTo>
                  <a:cubicBezTo>
                    <a:pt x="67" y="17"/>
                    <a:pt x="67" y="17"/>
                    <a:pt x="67" y="17"/>
                  </a:cubicBezTo>
                  <a:cubicBezTo>
                    <a:pt x="69" y="17"/>
                    <a:pt x="69" y="17"/>
                    <a:pt x="69" y="17"/>
                  </a:cubicBezTo>
                  <a:cubicBezTo>
                    <a:pt x="69" y="25"/>
                    <a:pt x="69" y="25"/>
                    <a:pt x="69" y="25"/>
                  </a:cubicBezTo>
                  <a:close/>
                  <a:moveTo>
                    <a:pt x="108" y="0"/>
                  </a:moveTo>
                  <a:cubicBezTo>
                    <a:pt x="109" y="0"/>
                    <a:pt x="110" y="0"/>
                    <a:pt x="110" y="1"/>
                  </a:cubicBezTo>
                  <a:cubicBezTo>
                    <a:pt x="111" y="2"/>
                    <a:pt x="111" y="3"/>
                    <a:pt x="111" y="4"/>
                  </a:cubicBezTo>
                  <a:cubicBezTo>
                    <a:pt x="111" y="5"/>
                    <a:pt x="111" y="6"/>
                    <a:pt x="110" y="7"/>
                  </a:cubicBezTo>
                  <a:cubicBezTo>
                    <a:pt x="109" y="7"/>
                    <a:pt x="109" y="8"/>
                    <a:pt x="108" y="8"/>
                  </a:cubicBezTo>
                  <a:cubicBezTo>
                    <a:pt x="107" y="8"/>
                    <a:pt x="106" y="7"/>
                    <a:pt x="105" y="7"/>
                  </a:cubicBezTo>
                  <a:cubicBezTo>
                    <a:pt x="105" y="6"/>
                    <a:pt x="104" y="5"/>
                    <a:pt x="104" y="4"/>
                  </a:cubicBezTo>
                  <a:cubicBezTo>
                    <a:pt x="104" y="3"/>
                    <a:pt x="105" y="2"/>
                    <a:pt x="105" y="1"/>
                  </a:cubicBezTo>
                  <a:cubicBezTo>
                    <a:pt x="106" y="0"/>
                    <a:pt x="107" y="0"/>
                    <a:pt x="108" y="0"/>
                  </a:cubicBezTo>
                  <a:close/>
                  <a:moveTo>
                    <a:pt x="111" y="18"/>
                  </a:moveTo>
                  <a:cubicBezTo>
                    <a:pt x="111" y="45"/>
                    <a:pt x="111" y="45"/>
                    <a:pt x="111" y="45"/>
                  </a:cubicBezTo>
                  <a:cubicBezTo>
                    <a:pt x="111" y="47"/>
                    <a:pt x="111" y="49"/>
                    <a:pt x="111" y="49"/>
                  </a:cubicBezTo>
                  <a:cubicBezTo>
                    <a:pt x="111" y="50"/>
                    <a:pt x="112" y="51"/>
                    <a:pt x="112" y="51"/>
                  </a:cubicBezTo>
                  <a:cubicBezTo>
                    <a:pt x="113" y="51"/>
                    <a:pt x="114" y="51"/>
                    <a:pt x="115" y="51"/>
                  </a:cubicBezTo>
                  <a:cubicBezTo>
                    <a:pt x="115" y="53"/>
                    <a:pt x="115" y="53"/>
                    <a:pt x="115" y="53"/>
                  </a:cubicBezTo>
                  <a:cubicBezTo>
                    <a:pt x="99" y="53"/>
                    <a:pt x="99" y="53"/>
                    <a:pt x="99" y="53"/>
                  </a:cubicBezTo>
                  <a:cubicBezTo>
                    <a:pt x="99" y="51"/>
                    <a:pt x="99" y="51"/>
                    <a:pt x="99" y="51"/>
                  </a:cubicBezTo>
                  <a:cubicBezTo>
                    <a:pt x="101" y="51"/>
                    <a:pt x="102" y="51"/>
                    <a:pt x="103" y="51"/>
                  </a:cubicBezTo>
                  <a:cubicBezTo>
                    <a:pt x="103" y="51"/>
                    <a:pt x="103" y="50"/>
                    <a:pt x="104" y="49"/>
                  </a:cubicBezTo>
                  <a:cubicBezTo>
                    <a:pt x="104" y="49"/>
                    <a:pt x="104" y="47"/>
                    <a:pt x="104" y="45"/>
                  </a:cubicBezTo>
                  <a:cubicBezTo>
                    <a:pt x="104" y="32"/>
                    <a:pt x="104" y="32"/>
                    <a:pt x="104" y="32"/>
                  </a:cubicBezTo>
                  <a:cubicBezTo>
                    <a:pt x="104" y="28"/>
                    <a:pt x="104" y="26"/>
                    <a:pt x="104" y="25"/>
                  </a:cubicBezTo>
                  <a:cubicBezTo>
                    <a:pt x="104" y="24"/>
                    <a:pt x="103" y="23"/>
                    <a:pt x="103" y="23"/>
                  </a:cubicBezTo>
                  <a:cubicBezTo>
                    <a:pt x="103" y="23"/>
                    <a:pt x="102" y="23"/>
                    <a:pt x="101" y="23"/>
                  </a:cubicBezTo>
                  <a:cubicBezTo>
                    <a:pt x="101" y="23"/>
                    <a:pt x="100" y="23"/>
                    <a:pt x="99" y="23"/>
                  </a:cubicBezTo>
                  <a:cubicBezTo>
                    <a:pt x="99" y="22"/>
                    <a:pt x="99" y="22"/>
                    <a:pt x="99" y="22"/>
                  </a:cubicBezTo>
                  <a:cubicBezTo>
                    <a:pt x="109" y="18"/>
                    <a:pt x="109" y="18"/>
                    <a:pt x="109" y="18"/>
                  </a:cubicBezTo>
                  <a:cubicBezTo>
                    <a:pt x="111" y="18"/>
                    <a:pt x="111" y="18"/>
                    <a:pt x="111" y="18"/>
                  </a:cubicBezTo>
                  <a:close/>
                  <a:moveTo>
                    <a:pt x="122" y="19"/>
                  </a:moveTo>
                  <a:cubicBezTo>
                    <a:pt x="137" y="19"/>
                    <a:pt x="137" y="19"/>
                    <a:pt x="137" y="19"/>
                  </a:cubicBezTo>
                  <a:cubicBezTo>
                    <a:pt x="137" y="20"/>
                    <a:pt x="137" y="20"/>
                    <a:pt x="137" y="20"/>
                  </a:cubicBezTo>
                  <a:cubicBezTo>
                    <a:pt x="136" y="20"/>
                    <a:pt x="136" y="20"/>
                    <a:pt x="136" y="20"/>
                  </a:cubicBezTo>
                  <a:cubicBezTo>
                    <a:pt x="135" y="20"/>
                    <a:pt x="134" y="20"/>
                    <a:pt x="134" y="21"/>
                  </a:cubicBezTo>
                  <a:cubicBezTo>
                    <a:pt x="133" y="21"/>
                    <a:pt x="133" y="22"/>
                    <a:pt x="133" y="23"/>
                  </a:cubicBezTo>
                  <a:cubicBezTo>
                    <a:pt x="133" y="23"/>
                    <a:pt x="133" y="25"/>
                    <a:pt x="134" y="26"/>
                  </a:cubicBezTo>
                  <a:cubicBezTo>
                    <a:pt x="141" y="45"/>
                    <a:pt x="141" y="45"/>
                    <a:pt x="141" y="45"/>
                  </a:cubicBezTo>
                  <a:cubicBezTo>
                    <a:pt x="149" y="25"/>
                    <a:pt x="149" y="25"/>
                    <a:pt x="149" y="25"/>
                  </a:cubicBezTo>
                  <a:cubicBezTo>
                    <a:pt x="149" y="24"/>
                    <a:pt x="150" y="23"/>
                    <a:pt x="150" y="22"/>
                  </a:cubicBezTo>
                  <a:cubicBezTo>
                    <a:pt x="150" y="21"/>
                    <a:pt x="150" y="21"/>
                    <a:pt x="149" y="21"/>
                  </a:cubicBezTo>
                  <a:cubicBezTo>
                    <a:pt x="149" y="21"/>
                    <a:pt x="149" y="20"/>
                    <a:pt x="149" y="20"/>
                  </a:cubicBezTo>
                  <a:cubicBezTo>
                    <a:pt x="148" y="20"/>
                    <a:pt x="147" y="20"/>
                    <a:pt x="146" y="20"/>
                  </a:cubicBezTo>
                  <a:cubicBezTo>
                    <a:pt x="146" y="19"/>
                    <a:pt x="146" y="19"/>
                    <a:pt x="146" y="19"/>
                  </a:cubicBezTo>
                  <a:cubicBezTo>
                    <a:pt x="157" y="19"/>
                    <a:pt x="157" y="19"/>
                    <a:pt x="157" y="19"/>
                  </a:cubicBezTo>
                  <a:cubicBezTo>
                    <a:pt x="157" y="20"/>
                    <a:pt x="157" y="20"/>
                    <a:pt x="157" y="20"/>
                  </a:cubicBezTo>
                  <a:cubicBezTo>
                    <a:pt x="156" y="20"/>
                    <a:pt x="155" y="20"/>
                    <a:pt x="155" y="21"/>
                  </a:cubicBezTo>
                  <a:cubicBezTo>
                    <a:pt x="154" y="21"/>
                    <a:pt x="153" y="23"/>
                    <a:pt x="152" y="24"/>
                  </a:cubicBezTo>
                  <a:cubicBezTo>
                    <a:pt x="141" y="53"/>
                    <a:pt x="141" y="53"/>
                    <a:pt x="141" y="53"/>
                  </a:cubicBezTo>
                  <a:cubicBezTo>
                    <a:pt x="139" y="53"/>
                    <a:pt x="139" y="53"/>
                    <a:pt x="139" y="53"/>
                  </a:cubicBezTo>
                  <a:cubicBezTo>
                    <a:pt x="127" y="25"/>
                    <a:pt x="127" y="25"/>
                    <a:pt x="127" y="25"/>
                  </a:cubicBezTo>
                  <a:cubicBezTo>
                    <a:pt x="127" y="23"/>
                    <a:pt x="126" y="22"/>
                    <a:pt x="126" y="22"/>
                  </a:cubicBezTo>
                  <a:cubicBezTo>
                    <a:pt x="125" y="21"/>
                    <a:pt x="125" y="21"/>
                    <a:pt x="124" y="20"/>
                  </a:cubicBezTo>
                  <a:cubicBezTo>
                    <a:pt x="123" y="20"/>
                    <a:pt x="123" y="20"/>
                    <a:pt x="121" y="19"/>
                  </a:cubicBezTo>
                  <a:cubicBezTo>
                    <a:pt x="122" y="19"/>
                    <a:pt x="122" y="19"/>
                    <a:pt x="122" y="19"/>
                  </a:cubicBezTo>
                  <a:close/>
                  <a:moveTo>
                    <a:pt x="169" y="31"/>
                  </a:moveTo>
                  <a:cubicBezTo>
                    <a:pt x="169" y="37"/>
                    <a:pt x="170" y="40"/>
                    <a:pt x="173" y="43"/>
                  </a:cubicBezTo>
                  <a:cubicBezTo>
                    <a:pt x="175" y="46"/>
                    <a:pt x="178" y="48"/>
                    <a:pt x="181" y="48"/>
                  </a:cubicBezTo>
                  <a:cubicBezTo>
                    <a:pt x="183" y="48"/>
                    <a:pt x="185" y="47"/>
                    <a:pt x="187" y="46"/>
                  </a:cubicBezTo>
                  <a:cubicBezTo>
                    <a:pt x="188" y="45"/>
                    <a:pt x="189" y="43"/>
                    <a:pt x="191" y="39"/>
                  </a:cubicBezTo>
                  <a:cubicBezTo>
                    <a:pt x="192" y="40"/>
                    <a:pt x="192" y="40"/>
                    <a:pt x="192" y="40"/>
                  </a:cubicBezTo>
                  <a:cubicBezTo>
                    <a:pt x="191" y="43"/>
                    <a:pt x="190" y="47"/>
                    <a:pt x="187" y="49"/>
                  </a:cubicBezTo>
                  <a:cubicBezTo>
                    <a:pt x="185" y="52"/>
                    <a:pt x="182" y="53"/>
                    <a:pt x="178" y="53"/>
                  </a:cubicBezTo>
                  <a:cubicBezTo>
                    <a:pt x="174" y="53"/>
                    <a:pt x="171" y="52"/>
                    <a:pt x="168" y="49"/>
                  </a:cubicBezTo>
                  <a:cubicBezTo>
                    <a:pt x="165" y="45"/>
                    <a:pt x="164" y="41"/>
                    <a:pt x="164" y="36"/>
                  </a:cubicBezTo>
                  <a:cubicBezTo>
                    <a:pt x="164" y="30"/>
                    <a:pt x="166" y="25"/>
                    <a:pt x="169" y="22"/>
                  </a:cubicBezTo>
                  <a:cubicBezTo>
                    <a:pt x="171" y="19"/>
                    <a:pt x="175" y="17"/>
                    <a:pt x="179" y="17"/>
                  </a:cubicBezTo>
                  <a:cubicBezTo>
                    <a:pt x="183" y="17"/>
                    <a:pt x="186" y="19"/>
                    <a:pt x="189" y="21"/>
                  </a:cubicBezTo>
                  <a:cubicBezTo>
                    <a:pt x="191" y="23"/>
                    <a:pt x="192" y="27"/>
                    <a:pt x="192" y="31"/>
                  </a:cubicBezTo>
                  <a:cubicBezTo>
                    <a:pt x="169" y="31"/>
                    <a:pt x="169" y="31"/>
                    <a:pt x="169" y="31"/>
                  </a:cubicBezTo>
                  <a:close/>
                  <a:moveTo>
                    <a:pt x="169" y="29"/>
                  </a:moveTo>
                  <a:cubicBezTo>
                    <a:pt x="184" y="29"/>
                    <a:pt x="184" y="29"/>
                    <a:pt x="184" y="29"/>
                  </a:cubicBezTo>
                  <a:cubicBezTo>
                    <a:pt x="184" y="27"/>
                    <a:pt x="184" y="26"/>
                    <a:pt x="183" y="25"/>
                  </a:cubicBezTo>
                  <a:cubicBezTo>
                    <a:pt x="183" y="24"/>
                    <a:pt x="182" y="23"/>
                    <a:pt x="181" y="22"/>
                  </a:cubicBezTo>
                  <a:cubicBezTo>
                    <a:pt x="179" y="21"/>
                    <a:pt x="178" y="21"/>
                    <a:pt x="177" y="21"/>
                  </a:cubicBezTo>
                  <a:cubicBezTo>
                    <a:pt x="175" y="21"/>
                    <a:pt x="173" y="21"/>
                    <a:pt x="172" y="23"/>
                  </a:cubicBezTo>
                  <a:cubicBezTo>
                    <a:pt x="170" y="24"/>
                    <a:pt x="169" y="27"/>
                    <a:pt x="169" y="29"/>
                  </a:cubicBezTo>
                  <a:close/>
                  <a:moveTo>
                    <a:pt x="209" y="18"/>
                  </a:moveTo>
                  <a:cubicBezTo>
                    <a:pt x="209" y="25"/>
                    <a:pt x="209" y="25"/>
                    <a:pt x="209" y="25"/>
                  </a:cubicBezTo>
                  <a:cubicBezTo>
                    <a:pt x="212" y="20"/>
                    <a:pt x="215" y="18"/>
                    <a:pt x="218" y="18"/>
                  </a:cubicBezTo>
                  <a:cubicBezTo>
                    <a:pt x="219" y="18"/>
                    <a:pt x="220" y="18"/>
                    <a:pt x="221" y="19"/>
                  </a:cubicBezTo>
                  <a:cubicBezTo>
                    <a:pt x="222" y="20"/>
                    <a:pt x="222" y="21"/>
                    <a:pt x="222" y="22"/>
                  </a:cubicBezTo>
                  <a:cubicBezTo>
                    <a:pt x="222" y="23"/>
                    <a:pt x="222" y="23"/>
                    <a:pt x="221" y="24"/>
                  </a:cubicBezTo>
                  <a:cubicBezTo>
                    <a:pt x="221" y="25"/>
                    <a:pt x="220" y="25"/>
                    <a:pt x="219" y="25"/>
                  </a:cubicBezTo>
                  <a:cubicBezTo>
                    <a:pt x="218" y="25"/>
                    <a:pt x="217" y="25"/>
                    <a:pt x="216" y="24"/>
                  </a:cubicBezTo>
                  <a:cubicBezTo>
                    <a:pt x="215" y="23"/>
                    <a:pt x="214" y="23"/>
                    <a:pt x="214" y="23"/>
                  </a:cubicBezTo>
                  <a:cubicBezTo>
                    <a:pt x="213" y="23"/>
                    <a:pt x="213" y="23"/>
                    <a:pt x="213" y="24"/>
                  </a:cubicBezTo>
                  <a:cubicBezTo>
                    <a:pt x="211" y="25"/>
                    <a:pt x="211" y="27"/>
                    <a:pt x="209" y="29"/>
                  </a:cubicBezTo>
                  <a:cubicBezTo>
                    <a:pt x="209" y="45"/>
                    <a:pt x="209" y="45"/>
                    <a:pt x="209" y="45"/>
                  </a:cubicBezTo>
                  <a:cubicBezTo>
                    <a:pt x="209" y="47"/>
                    <a:pt x="210" y="49"/>
                    <a:pt x="210" y="50"/>
                  </a:cubicBezTo>
                  <a:cubicBezTo>
                    <a:pt x="211" y="51"/>
                    <a:pt x="211" y="51"/>
                    <a:pt x="212" y="51"/>
                  </a:cubicBezTo>
                  <a:cubicBezTo>
                    <a:pt x="213" y="52"/>
                    <a:pt x="214" y="52"/>
                    <a:pt x="215" y="52"/>
                  </a:cubicBezTo>
                  <a:cubicBezTo>
                    <a:pt x="215" y="53"/>
                    <a:pt x="215" y="53"/>
                    <a:pt x="215" y="53"/>
                  </a:cubicBezTo>
                  <a:cubicBezTo>
                    <a:pt x="198" y="53"/>
                    <a:pt x="198" y="53"/>
                    <a:pt x="198" y="53"/>
                  </a:cubicBezTo>
                  <a:cubicBezTo>
                    <a:pt x="198" y="52"/>
                    <a:pt x="198" y="52"/>
                    <a:pt x="198" y="52"/>
                  </a:cubicBezTo>
                  <a:cubicBezTo>
                    <a:pt x="200" y="52"/>
                    <a:pt x="201" y="52"/>
                    <a:pt x="202" y="51"/>
                  </a:cubicBezTo>
                  <a:cubicBezTo>
                    <a:pt x="202" y="51"/>
                    <a:pt x="203" y="50"/>
                    <a:pt x="203" y="49"/>
                  </a:cubicBezTo>
                  <a:cubicBezTo>
                    <a:pt x="203" y="49"/>
                    <a:pt x="203" y="48"/>
                    <a:pt x="203" y="46"/>
                  </a:cubicBezTo>
                  <a:cubicBezTo>
                    <a:pt x="203" y="33"/>
                    <a:pt x="203" y="33"/>
                    <a:pt x="203" y="33"/>
                  </a:cubicBezTo>
                  <a:cubicBezTo>
                    <a:pt x="203" y="29"/>
                    <a:pt x="203" y="26"/>
                    <a:pt x="203" y="25"/>
                  </a:cubicBezTo>
                  <a:cubicBezTo>
                    <a:pt x="203" y="25"/>
                    <a:pt x="202" y="24"/>
                    <a:pt x="202" y="24"/>
                  </a:cubicBezTo>
                  <a:cubicBezTo>
                    <a:pt x="201" y="23"/>
                    <a:pt x="201" y="23"/>
                    <a:pt x="200" y="23"/>
                  </a:cubicBezTo>
                  <a:cubicBezTo>
                    <a:pt x="199" y="23"/>
                    <a:pt x="199" y="23"/>
                    <a:pt x="198" y="24"/>
                  </a:cubicBezTo>
                  <a:cubicBezTo>
                    <a:pt x="197" y="23"/>
                    <a:pt x="197" y="23"/>
                    <a:pt x="197" y="23"/>
                  </a:cubicBezTo>
                  <a:cubicBezTo>
                    <a:pt x="207" y="19"/>
                    <a:pt x="207" y="19"/>
                    <a:pt x="207" y="19"/>
                  </a:cubicBezTo>
                  <a:cubicBezTo>
                    <a:pt x="209" y="19"/>
                    <a:pt x="209" y="19"/>
                    <a:pt x="209" y="19"/>
                  </a:cubicBezTo>
                  <a:cubicBezTo>
                    <a:pt x="209" y="18"/>
                    <a:pt x="209" y="18"/>
                    <a:pt x="209" y="18"/>
                  </a:cubicBezTo>
                  <a:close/>
                  <a:moveTo>
                    <a:pt x="249" y="18"/>
                  </a:moveTo>
                  <a:cubicBezTo>
                    <a:pt x="249" y="29"/>
                    <a:pt x="249" y="29"/>
                    <a:pt x="249" y="29"/>
                  </a:cubicBezTo>
                  <a:cubicBezTo>
                    <a:pt x="247" y="29"/>
                    <a:pt x="247" y="29"/>
                    <a:pt x="247" y="29"/>
                  </a:cubicBezTo>
                  <a:cubicBezTo>
                    <a:pt x="247" y="26"/>
                    <a:pt x="245" y="23"/>
                    <a:pt x="244" y="22"/>
                  </a:cubicBezTo>
                  <a:cubicBezTo>
                    <a:pt x="242" y="21"/>
                    <a:pt x="241" y="20"/>
                    <a:pt x="238" y="20"/>
                  </a:cubicBezTo>
                  <a:cubicBezTo>
                    <a:pt x="237" y="20"/>
                    <a:pt x="235" y="20"/>
                    <a:pt x="234" y="21"/>
                  </a:cubicBezTo>
                  <a:cubicBezTo>
                    <a:pt x="233" y="22"/>
                    <a:pt x="233" y="23"/>
                    <a:pt x="233" y="24"/>
                  </a:cubicBezTo>
                  <a:cubicBezTo>
                    <a:pt x="233" y="25"/>
                    <a:pt x="233" y="27"/>
                    <a:pt x="234" y="28"/>
                  </a:cubicBezTo>
                  <a:cubicBezTo>
                    <a:pt x="235" y="29"/>
                    <a:pt x="236" y="30"/>
                    <a:pt x="238" y="31"/>
                  </a:cubicBezTo>
                  <a:cubicBezTo>
                    <a:pt x="243" y="34"/>
                    <a:pt x="243" y="34"/>
                    <a:pt x="243" y="34"/>
                  </a:cubicBezTo>
                  <a:cubicBezTo>
                    <a:pt x="248" y="36"/>
                    <a:pt x="251" y="39"/>
                    <a:pt x="251" y="43"/>
                  </a:cubicBezTo>
                  <a:cubicBezTo>
                    <a:pt x="251" y="47"/>
                    <a:pt x="249" y="49"/>
                    <a:pt x="247" y="51"/>
                  </a:cubicBezTo>
                  <a:cubicBezTo>
                    <a:pt x="245" y="53"/>
                    <a:pt x="243" y="54"/>
                    <a:pt x="240" y="54"/>
                  </a:cubicBezTo>
                  <a:cubicBezTo>
                    <a:pt x="238" y="54"/>
                    <a:pt x="235" y="53"/>
                    <a:pt x="233" y="53"/>
                  </a:cubicBezTo>
                  <a:cubicBezTo>
                    <a:pt x="232" y="52"/>
                    <a:pt x="231" y="52"/>
                    <a:pt x="231" y="52"/>
                  </a:cubicBezTo>
                  <a:cubicBezTo>
                    <a:pt x="231" y="52"/>
                    <a:pt x="230" y="53"/>
                    <a:pt x="230" y="53"/>
                  </a:cubicBezTo>
                  <a:cubicBezTo>
                    <a:pt x="229" y="53"/>
                    <a:pt x="229" y="53"/>
                    <a:pt x="229" y="53"/>
                  </a:cubicBezTo>
                  <a:cubicBezTo>
                    <a:pt x="229" y="41"/>
                    <a:pt x="229" y="41"/>
                    <a:pt x="229" y="41"/>
                  </a:cubicBezTo>
                  <a:cubicBezTo>
                    <a:pt x="230" y="41"/>
                    <a:pt x="230" y="41"/>
                    <a:pt x="230" y="41"/>
                  </a:cubicBezTo>
                  <a:cubicBezTo>
                    <a:pt x="231" y="45"/>
                    <a:pt x="232" y="47"/>
                    <a:pt x="234" y="49"/>
                  </a:cubicBezTo>
                  <a:cubicBezTo>
                    <a:pt x="236" y="51"/>
                    <a:pt x="238" y="52"/>
                    <a:pt x="240" y="52"/>
                  </a:cubicBezTo>
                  <a:cubicBezTo>
                    <a:pt x="242" y="52"/>
                    <a:pt x="243" y="51"/>
                    <a:pt x="244" y="50"/>
                  </a:cubicBezTo>
                  <a:cubicBezTo>
                    <a:pt x="245" y="49"/>
                    <a:pt x="246" y="48"/>
                    <a:pt x="246" y="47"/>
                  </a:cubicBezTo>
                  <a:cubicBezTo>
                    <a:pt x="246" y="45"/>
                    <a:pt x="245" y="43"/>
                    <a:pt x="244" y="42"/>
                  </a:cubicBezTo>
                  <a:cubicBezTo>
                    <a:pt x="243" y="41"/>
                    <a:pt x="241" y="39"/>
                    <a:pt x="237" y="38"/>
                  </a:cubicBezTo>
                  <a:cubicBezTo>
                    <a:pt x="234" y="36"/>
                    <a:pt x="232" y="35"/>
                    <a:pt x="231" y="33"/>
                  </a:cubicBezTo>
                  <a:cubicBezTo>
                    <a:pt x="229" y="31"/>
                    <a:pt x="229" y="30"/>
                    <a:pt x="229" y="28"/>
                  </a:cubicBezTo>
                  <a:cubicBezTo>
                    <a:pt x="229" y="25"/>
                    <a:pt x="230" y="23"/>
                    <a:pt x="232" y="21"/>
                  </a:cubicBezTo>
                  <a:cubicBezTo>
                    <a:pt x="234" y="19"/>
                    <a:pt x="236" y="18"/>
                    <a:pt x="239" y="18"/>
                  </a:cubicBezTo>
                  <a:cubicBezTo>
                    <a:pt x="240" y="18"/>
                    <a:pt x="242" y="18"/>
                    <a:pt x="244" y="19"/>
                  </a:cubicBezTo>
                  <a:cubicBezTo>
                    <a:pt x="245" y="19"/>
                    <a:pt x="246" y="19"/>
                    <a:pt x="246" y="19"/>
                  </a:cubicBezTo>
                  <a:cubicBezTo>
                    <a:pt x="247" y="19"/>
                    <a:pt x="247" y="19"/>
                    <a:pt x="247" y="19"/>
                  </a:cubicBezTo>
                  <a:cubicBezTo>
                    <a:pt x="247" y="19"/>
                    <a:pt x="247" y="18"/>
                    <a:pt x="248" y="17"/>
                  </a:cubicBezTo>
                  <a:cubicBezTo>
                    <a:pt x="249" y="18"/>
                    <a:pt x="249" y="18"/>
                    <a:pt x="249" y="18"/>
                  </a:cubicBezTo>
                  <a:close/>
                  <a:moveTo>
                    <a:pt x="268" y="0"/>
                  </a:moveTo>
                  <a:cubicBezTo>
                    <a:pt x="269" y="0"/>
                    <a:pt x="270" y="0"/>
                    <a:pt x="271" y="1"/>
                  </a:cubicBezTo>
                  <a:cubicBezTo>
                    <a:pt x="271" y="2"/>
                    <a:pt x="272" y="3"/>
                    <a:pt x="272" y="4"/>
                  </a:cubicBezTo>
                  <a:cubicBezTo>
                    <a:pt x="272" y="5"/>
                    <a:pt x="271" y="6"/>
                    <a:pt x="271" y="7"/>
                  </a:cubicBezTo>
                  <a:cubicBezTo>
                    <a:pt x="270" y="7"/>
                    <a:pt x="269" y="8"/>
                    <a:pt x="268" y="8"/>
                  </a:cubicBezTo>
                  <a:cubicBezTo>
                    <a:pt x="267" y="8"/>
                    <a:pt x="266" y="7"/>
                    <a:pt x="266" y="7"/>
                  </a:cubicBezTo>
                  <a:cubicBezTo>
                    <a:pt x="265" y="6"/>
                    <a:pt x="265" y="5"/>
                    <a:pt x="265" y="4"/>
                  </a:cubicBezTo>
                  <a:cubicBezTo>
                    <a:pt x="265" y="3"/>
                    <a:pt x="265" y="2"/>
                    <a:pt x="266" y="1"/>
                  </a:cubicBezTo>
                  <a:cubicBezTo>
                    <a:pt x="266" y="0"/>
                    <a:pt x="267" y="0"/>
                    <a:pt x="268" y="0"/>
                  </a:cubicBezTo>
                  <a:close/>
                  <a:moveTo>
                    <a:pt x="271" y="18"/>
                  </a:moveTo>
                  <a:cubicBezTo>
                    <a:pt x="271" y="45"/>
                    <a:pt x="271" y="45"/>
                    <a:pt x="271" y="45"/>
                  </a:cubicBezTo>
                  <a:cubicBezTo>
                    <a:pt x="271" y="47"/>
                    <a:pt x="271" y="49"/>
                    <a:pt x="271" y="49"/>
                  </a:cubicBezTo>
                  <a:cubicBezTo>
                    <a:pt x="272" y="50"/>
                    <a:pt x="272" y="51"/>
                    <a:pt x="273" y="51"/>
                  </a:cubicBezTo>
                  <a:cubicBezTo>
                    <a:pt x="273" y="51"/>
                    <a:pt x="274" y="51"/>
                    <a:pt x="276" y="51"/>
                  </a:cubicBezTo>
                  <a:cubicBezTo>
                    <a:pt x="276" y="53"/>
                    <a:pt x="276" y="53"/>
                    <a:pt x="276" y="53"/>
                  </a:cubicBezTo>
                  <a:cubicBezTo>
                    <a:pt x="260" y="53"/>
                    <a:pt x="260" y="53"/>
                    <a:pt x="260" y="53"/>
                  </a:cubicBezTo>
                  <a:cubicBezTo>
                    <a:pt x="260" y="51"/>
                    <a:pt x="260" y="51"/>
                    <a:pt x="260" y="51"/>
                  </a:cubicBezTo>
                  <a:cubicBezTo>
                    <a:pt x="261" y="51"/>
                    <a:pt x="263" y="51"/>
                    <a:pt x="263" y="51"/>
                  </a:cubicBezTo>
                  <a:cubicBezTo>
                    <a:pt x="263" y="51"/>
                    <a:pt x="264" y="50"/>
                    <a:pt x="264" y="49"/>
                  </a:cubicBezTo>
                  <a:cubicBezTo>
                    <a:pt x="265" y="49"/>
                    <a:pt x="265" y="47"/>
                    <a:pt x="265" y="45"/>
                  </a:cubicBezTo>
                  <a:cubicBezTo>
                    <a:pt x="265" y="32"/>
                    <a:pt x="265" y="32"/>
                    <a:pt x="265" y="32"/>
                  </a:cubicBezTo>
                  <a:cubicBezTo>
                    <a:pt x="265" y="28"/>
                    <a:pt x="265" y="26"/>
                    <a:pt x="264" y="25"/>
                  </a:cubicBezTo>
                  <a:cubicBezTo>
                    <a:pt x="264" y="24"/>
                    <a:pt x="264" y="23"/>
                    <a:pt x="263" y="23"/>
                  </a:cubicBezTo>
                  <a:cubicBezTo>
                    <a:pt x="263" y="23"/>
                    <a:pt x="263" y="23"/>
                    <a:pt x="262" y="23"/>
                  </a:cubicBezTo>
                  <a:cubicBezTo>
                    <a:pt x="261" y="23"/>
                    <a:pt x="260" y="23"/>
                    <a:pt x="259" y="23"/>
                  </a:cubicBezTo>
                  <a:cubicBezTo>
                    <a:pt x="259" y="22"/>
                    <a:pt x="259" y="22"/>
                    <a:pt x="259" y="22"/>
                  </a:cubicBezTo>
                  <a:cubicBezTo>
                    <a:pt x="269" y="18"/>
                    <a:pt x="269" y="18"/>
                    <a:pt x="269" y="18"/>
                  </a:cubicBezTo>
                  <a:cubicBezTo>
                    <a:pt x="271" y="18"/>
                    <a:pt x="271" y="18"/>
                    <a:pt x="271" y="18"/>
                  </a:cubicBezTo>
                  <a:close/>
                  <a:moveTo>
                    <a:pt x="293" y="7"/>
                  </a:moveTo>
                  <a:cubicBezTo>
                    <a:pt x="293" y="19"/>
                    <a:pt x="293" y="19"/>
                    <a:pt x="293" y="19"/>
                  </a:cubicBezTo>
                  <a:cubicBezTo>
                    <a:pt x="301" y="19"/>
                    <a:pt x="301" y="19"/>
                    <a:pt x="301" y="19"/>
                  </a:cubicBezTo>
                  <a:cubicBezTo>
                    <a:pt x="301" y="21"/>
                    <a:pt x="301" y="21"/>
                    <a:pt x="301" y="21"/>
                  </a:cubicBezTo>
                  <a:cubicBezTo>
                    <a:pt x="293" y="21"/>
                    <a:pt x="293" y="21"/>
                    <a:pt x="293" y="21"/>
                  </a:cubicBezTo>
                  <a:cubicBezTo>
                    <a:pt x="293" y="43"/>
                    <a:pt x="293" y="43"/>
                    <a:pt x="293" y="43"/>
                  </a:cubicBezTo>
                  <a:cubicBezTo>
                    <a:pt x="293" y="45"/>
                    <a:pt x="294" y="47"/>
                    <a:pt x="294" y="48"/>
                  </a:cubicBezTo>
                  <a:cubicBezTo>
                    <a:pt x="295" y="49"/>
                    <a:pt x="295" y="49"/>
                    <a:pt x="297" y="49"/>
                  </a:cubicBezTo>
                  <a:cubicBezTo>
                    <a:pt x="297" y="49"/>
                    <a:pt x="298" y="49"/>
                    <a:pt x="299" y="48"/>
                  </a:cubicBezTo>
                  <a:cubicBezTo>
                    <a:pt x="300" y="48"/>
                    <a:pt x="300" y="47"/>
                    <a:pt x="301" y="46"/>
                  </a:cubicBezTo>
                  <a:cubicBezTo>
                    <a:pt x="302" y="46"/>
                    <a:pt x="302" y="46"/>
                    <a:pt x="302" y="46"/>
                  </a:cubicBezTo>
                  <a:cubicBezTo>
                    <a:pt x="301" y="48"/>
                    <a:pt x="300" y="50"/>
                    <a:pt x="298" y="51"/>
                  </a:cubicBezTo>
                  <a:cubicBezTo>
                    <a:pt x="297" y="53"/>
                    <a:pt x="295" y="53"/>
                    <a:pt x="293" y="53"/>
                  </a:cubicBezTo>
                  <a:cubicBezTo>
                    <a:pt x="292" y="53"/>
                    <a:pt x="291" y="53"/>
                    <a:pt x="290" y="53"/>
                  </a:cubicBezTo>
                  <a:cubicBezTo>
                    <a:pt x="289" y="52"/>
                    <a:pt x="288" y="51"/>
                    <a:pt x="288" y="50"/>
                  </a:cubicBezTo>
                  <a:cubicBezTo>
                    <a:pt x="287" y="49"/>
                    <a:pt x="287" y="47"/>
                    <a:pt x="287" y="44"/>
                  </a:cubicBezTo>
                  <a:cubicBezTo>
                    <a:pt x="287" y="21"/>
                    <a:pt x="287" y="21"/>
                    <a:pt x="287" y="21"/>
                  </a:cubicBezTo>
                  <a:cubicBezTo>
                    <a:pt x="282" y="21"/>
                    <a:pt x="282" y="21"/>
                    <a:pt x="282" y="21"/>
                  </a:cubicBezTo>
                  <a:cubicBezTo>
                    <a:pt x="282" y="20"/>
                    <a:pt x="282" y="20"/>
                    <a:pt x="282" y="20"/>
                  </a:cubicBezTo>
                  <a:cubicBezTo>
                    <a:pt x="283" y="20"/>
                    <a:pt x="285" y="19"/>
                    <a:pt x="286" y="17"/>
                  </a:cubicBezTo>
                  <a:cubicBezTo>
                    <a:pt x="287" y="16"/>
                    <a:pt x="288" y="15"/>
                    <a:pt x="289" y="13"/>
                  </a:cubicBezTo>
                  <a:cubicBezTo>
                    <a:pt x="290" y="12"/>
                    <a:pt x="291" y="10"/>
                    <a:pt x="292" y="7"/>
                  </a:cubicBezTo>
                  <a:cubicBezTo>
                    <a:pt x="293" y="7"/>
                    <a:pt x="293" y="7"/>
                    <a:pt x="293" y="7"/>
                  </a:cubicBezTo>
                  <a:close/>
                  <a:moveTo>
                    <a:pt x="306" y="19"/>
                  </a:moveTo>
                  <a:cubicBezTo>
                    <a:pt x="321" y="19"/>
                    <a:pt x="321" y="19"/>
                    <a:pt x="321" y="19"/>
                  </a:cubicBezTo>
                  <a:cubicBezTo>
                    <a:pt x="321" y="20"/>
                    <a:pt x="321" y="20"/>
                    <a:pt x="321" y="20"/>
                  </a:cubicBezTo>
                  <a:cubicBezTo>
                    <a:pt x="320" y="20"/>
                    <a:pt x="320" y="20"/>
                    <a:pt x="320" y="20"/>
                  </a:cubicBezTo>
                  <a:cubicBezTo>
                    <a:pt x="319" y="20"/>
                    <a:pt x="318" y="20"/>
                    <a:pt x="318" y="21"/>
                  </a:cubicBezTo>
                  <a:cubicBezTo>
                    <a:pt x="317" y="21"/>
                    <a:pt x="317" y="22"/>
                    <a:pt x="317" y="22"/>
                  </a:cubicBezTo>
                  <a:cubicBezTo>
                    <a:pt x="317" y="23"/>
                    <a:pt x="317" y="25"/>
                    <a:pt x="318" y="26"/>
                  </a:cubicBezTo>
                  <a:cubicBezTo>
                    <a:pt x="326" y="43"/>
                    <a:pt x="326" y="43"/>
                    <a:pt x="326" y="43"/>
                  </a:cubicBezTo>
                  <a:cubicBezTo>
                    <a:pt x="333" y="25"/>
                    <a:pt x="333" y="25"/>
                    <a:pt x="333" y="25"/>
                  </a:cubicBezTo>
                  <a:cubicBezTo>
                    <a:pt x="334" y="23"/>
                    <a:pt x="334" y="23"/>
                    <a:pt x="334" y="21"/>
                  </a:cubicBezTo>
                  <a:cubicBezTo>
                    <a:pt x="334" y="21"/>
                    <a:pt x="334" y="21"/>
                    <a:pt x="333" y="20"/>
                  </a:cubicBezTo>
                  <a:cubicBezTo>
                    <a:pt x="333" y="20"/>
                    <a:pt x="333" y="20"/>
                    <a:pt x="333" y="19"/>
                  </a:cubicBezTo>
                  <a:cubicBezTo>
                    <a:pt x="332" y="19"/>
                    <a:pt x="331" y="19"/>
                    <a:pt x="331" y="19"/>
                  </a:cubicBezTo>
                  <a:cubicBezTo>
                    <a:pt x="331" y="18"/>
                    <a:pt x="331" y="18"/>
                    <a:pt x="331" y="18"/>
                  </a:cubicBezTo>
                  <a:cubicBezTo>
                    <a:pt x="341" y="18"/>
                    <a:pt x="341" y="18"/>
                    <a:pt x="341" y="18"/>
                  </a:cubicBezTo>
                  <a:cubicBezTo>
                    <a:pt x="341" y="19"/>
                    <a:pt x="341" y="19"/>
                    <a:pt x="341" y="19"/>
                  </a:cubicBezTo>
                  <a:cubicBezTo>
                    <a:pt x="341" y="19"/>
                    <a:pt x="340" y="19"/>
                    <a:pt x="339" y="19"/>
                  </a:cubicBezTo>
                  <a:cubicBezTo>
                    <a:pt x="339" y="20"/>
                    <a:pt x="338" y="20"/>
                    <a:pt x="338" y="21"/>
                  </a:cubicBezTo>
                  <a:cubicBezTo>
                    <a:pt x="337" y="21"/>
                    <a:pt x="337" y="22"/>
                    <a:pt x="337" y="24"/>
                  </a:cubicBezTo>
                  <a:cubicBezTo>
                    <a:pt x="323" y="58"/>
                    <a:pt x="323" y="58"/>
                    <a:pt x="323" y="58"/>
                  </a:cubicBezTo>
                  <a:cubicBezTo>
                    <a:pt x="322" y="61"/>
                    <a:pt x="321" y="63"/>
                    <a:pt x="318" y="65"/>
                  </a:cubicBezTo>
                  <a:cubicBezTo>
                    <a:pt x="316" y="67"/>
                    <a:pt x="314" y="68"/>
                    <a:pt x="312" y="68"/>
                  </a:cubicBezTo>
                  <a:cubicBezTo>
                    <a:pt x="311" y="68"/>
                    <a:pt x="310" y="67"/>
                    <a:pt x="309" y="67"/>
                  </a:cubicBezTo>
                  <a:cubicBezTo>
                    <a:pt x="308" y="66"/>
                    <a:pt x="307" y="65"/>
                    <a:pt x="307" y="64"/>
                  </a:cubicBezTo>
                  <a:cubicBezTo>
                    <a:pt x="307" y="63"/>
                    <a:pt x="308" y="62"/>
                    <a:pt x="308" y="61"/>
                  </a:cubicBezTo>
                  <a:cubicBezTo>
                    <a:pt x="309" y="61"/>
                    <a:pt x="310" y="61"/>
                    <a:pt x="311" y="61"/>
                  </a:cubicBezTo>
                  <a:cubicBezTo>
                    <a:pt x="312" y="61"/>
                    <a:pt x="313" y="61"/>
                    <a:pt x="314" y="61"/>
                  </a:cubicBezTo>
                  <a:cubicBezTo>
                    <a:pt x="315" y="62"/>
                    <a:pt x="316" y="62"/>
                    <a:pt x="316" y="62"/>
                  </a:cubicBezTo>
                  <a:cubicBezTo>
                    <a:pt x="317" y="62"/>
                    <a:pt x="317" y="61"/>
                    <a:pt x="318" y="61"/>
                  </a:cubicBezTo>
                  <a:cubicBezTo>
                    <a:pt x="319" y="60"/>
                    <a:pt x="320" y="58"/>
                    <a:pt x="321" y="56"/>
                  </a:cubicBezTo>
                  <a:cubicBezTo>
                    <a:pt x="323" y="50"/>
                    <a:pt x="323" y="50"/>
                    <a:pt x="323" y="50"/>
                  </a:cubicBezTo>
                  <a:cubicBezTo>
                    <a:pt x="311" y="25"/>
                    <a:pt x="311" y="25"/>
                    <a:pt x="311" y="25"/>
                  </a:cubicBezTo>
                  <a:cubicBezTo>
                    <a:pt x="311" y="24"/>
                    <a:pt x="311" y="23"/>
                    <a:pt x="310" y="22"/>
                  </a:cubicBezTo>
                  <a:cubicBezTo>
                    <a:pt x="309" y="21"/>
                    <a:pt x="309" y="20"/>
                    <a:pt x="308" y="20"/>
                  </a:cubicBezTo>
                  <a:cubicBezTo>
                    <a:pt x="308" y="20"/>
                    <a:pt x="307" y="19"/>
                    <a:pt x="305" y="19"/>
                  </a:cubicBezTo>
                  <a:cubicBezTo>
                    <a:pt x="306" y="19"/>
                    <a:pt x="306" y="19"/>
                    <a:pt x="306" y="19"/>
                  </a:cubicBezTo>
                  <a:close/>
                  <a:moveTo>
                    <a:pt x="379" y="18"/>
                  </a:moveTo>
                  <a:cubicBezTo>
                    <a:pt x="383" y="18"/>
                    <a:pt x="387" y="20"/>
                    <a:pt x="391" y="24"/>
                  </a:cubicBezTo>
                  <a:cubicBezTo>
                    <a:pt x="393" y="27"/>
                    <a:pt x="395" y="31"/>
                    <a:pt x="395" y="35"/>
                  </a:cubicBezTo>
                  <a:cubicBezTo>
                    <a:pt x="395" y="39"/>
                    <a:pt x="394" y="41"/>
                    <a:pt x="393" y="45"/>
                  </a:cubicBezTo>
                  <a:cubicBezTo>
                    <a:pt x="391" y="48"/>
                    <a:pt x="389" y="50"/>
                    <a:pt x="387" y="52"/>
                  </a:cubicBezTo>
                  <a:cubicBezTo>
                    <a:pt x="385" y="53"/>
                    <a:pt x="382" y="54"/>
                    <a:pt x="379" y="54"/>
                  </a:cubicBezTo>
                  <a:cubicBezTo>
                    <a:pt x="374" y="54"/>
                    <a:pt x="370" y="52"/>
                    <a:pt x="367" y="48"/>
                  </a:cubicBezTo>
                  <a:cubicBezTo>
                    <a:pt x="365" y="45"/>
                    <a:pt x="363" y="41"/>
                    <a:pt x="363" y="37"/>
                  </a:cubicBezTo>
                  <a:cubicBezTo>
                    <a:pt x="363" y="33"/>
                    <a:pt x="364" y="30"/>
                    <a:pt x="366" y="27"/>
                  </a:cubicBezTo>
                  <a:cubicBezTo>
                    <a:pt x="367" y="24"/>
                    <a:pt x="369" y="22"/>
                    <a:pt x="372" y="21"/>
                  </a:cubicBezTo>
                  <a:cubicBezTo>
                    <a:pt x="373" y="19"/>
                    <a:pt x="376" y="18"/>
                    <a:pt x="379" y="18"/>
                  </a:cubicBezTo>
                  <a:close/>
                  <a:moveTo>
                    <a:pt x="377" y="20"/>
                  </a:moveTo>
                  <a:cubicBezTo>
                    <a:pt x="376" y="20"/>
                    <a:pt x="375" y="21"/>
                    <a:pt x="373" y="21"/>
                  </a:cubicBezTo>
                  <a:cubicBezTo>
                    <a:pt x="372" y="22"/>
                    <a:pt x="371" y="23"/>
                    <a:pt x="370" y="25"/>
                  </a:cubicBezTo>
                  <a:cubicBezTo>
                    <a:pt x="369" y="27"/>
                    <a:pt x="369" y="30"/>
                    <a:pt x="369" y="33"/>
                  </a:cubicBezTo>
                  <a:cubicBezTo>
                    <a:pt x="369" y="38"/>
                    <a:pt x="370" y="42"/>
                    <a:pt x="372" y="46"/>
                  </a:cubicBezTo>
                  <a:cubicBezTo>
                    <a:pt x="374" y="49"/>
                    <a:pt x="376" y="51"/>
                    <a:pt x="379" y="51"/>
                  </a:cubicBezTo>
                  <a:cubicBezTo>
                    <a:pt x="382" y="51"/>
                    <a:pt x="384" y="50"/>
                    <a:pt x="385" y="48"/>
                  </a:cubicBezTo>
                  <a:cubicBezTo>
                    <a:pt x="387" y="46"/>
                    <a:pt x="387" y="43"/>
                    <a:pt x="387" y="38"/>
                  </a:cubicBezTo>
                  <a:cubicBezTo>
                    <a:pt x="387" y="32"/>
                    <a:pt x="386" y="27"/>
                    <a:pt x="384" y="24"/>
                  </a:cubicBezTo>
                  <a:cubicBezTo>
                    <a:pt x="382" y="21"/>
                    <a:pt x="380" y="20"/>
                    <a:pt x="377" y="20"/>
                  </a:cubicBezTo>
                  <a:close/>
                  <a:moveTo>
                    <a:pt x="415" y="21"/>
                  </a:moveTo>
                  <a:cubicBezTo>
                    <a:pt x="415" y="44"/>
                    <a:pt x="415" y="44"/>
                    <a:pt x="415" y="44"/>
                  </a:cubicBezTo>
                  <a:cubicBezTo>
                    <a:pt x="415" y="47"/>
                    <a:pt x="416" y="49"/>
                    <a:pt x="416" y="50"/>
                  </a:cubicBezTo>
                  <a:cubicBezTo>
                    <a:pt x="417" y="51"/>
                    <a:pt x="418" y="51"/>
                    <a:pt x="420" y="51"/>
                  </a:cubicBezTo>
                  <a:cubicBezTo>
                    <a:pt x="423" y="51"/>
                    <a:pt x="423" y="51"/>
                    <a:pt x="423" y="51"/>
                  </a:cubicBezTo>
                  <a:cubicBezTo>
                    <a:pt x="423" y="53"/>
                    <a:pt x="423" y="53"/>
                    <a:pt x="423" y="53"/>
                  </a:cubicBezTo>
                  <a:cubicBezTo>
                    <a:pt x="403" y="53"/>
                    <a:pt x="403" y="53"/>
                    <a:pt x="403" y="53"/>
                  </a:cubicBezTo>
                  <a:cubicBezTo>
                    <a:pt x="403" y="51"/>
                    <a:pt x="403" y="51"/>
                    <a:pt x="403" y="51"/>
                  </a:cubicBezTo>
                  <a:cubicBezTo>
                    <a:pt x="405" y="51"/>
                    <a:pt x="405" y="51"/>
                    <a:pt x="405" y="51"/>
                  </a:cubicBezTo>
                  <a:cubicBezTo>
                    <a:pt x="406" y="51"/>
                    <a:pt x="407" y="51"/>
                    <a:pt x="408" y="51"/>
                  </a:cubicBezTo>
                  <a:cubicBezTo>
                    <a:pt x="409" y="50"/>
                    <a:pt x="409" y="49"/>
                    <a:pt x="409" y="49"/>
                  </a:cubicBezTo>
                  <a:cubicBezTo>
                    <a:pt x="410" y="48"/>
                    <a:pt x="410" y="46"/>
                    <a:pt x="410" y="44"/>
                  </a:cubicBezTo>
                  <a:cubicBezTo>
                    <a:pt x="410" y="21"/>
                    <a:pt x="410" y="21"/>
                    <a:pt x="410" y="21"/>
                  </a:cubicBezTo>
                  <a:cubicBezTo>
                    <a:pt x="403" y="21"/>
                    <a:pt x="403" y="21"/>
                    <a:pt x="403" y="21"/>
                  </a:cubicBezTo>
                  <a:cubicBezTo>
                    <a:pt x="403" y="19"/>
                    <a:pt x="403" y="19"/>
                    <a:pt x="403" y="19"/>
                  </a:cubicBezTo>
                  <a:cubicBezTo>
                    <a:pt x="410" y="19"/>
                    <a:pt x="410" y="19"/>
                    <a:pt x="410" y="19"/>
                  </a:cubicBezTo>
                  <a:cubicBezTo>
                    <a:pt x="410" y="16"/>
                    <a:pt x="410" y="16"/>
                    <a:pt x="410" y="16"/>
                  </a:cubicBezTo>
                  <a:cubicBezTo>
                    <a:pt x="410" y="13"/>
                    <a:pt x="410" y="10"/>
                    <a:pt x="411" y="7"/>
                  </a:cubicBezTo>
                  <a:cubicBezTo>
                    <a:pt x="413" y="5"/>
                    <a:pt x="414" y="3"/>
                    <a:pt x="416" y="2"/>
                  </a:cubicBezTo>
                  <a:cubicBezTo>
                    <a:pt x="418" y="0"/>
                    <a:pt x="421" y="0"/>
                    <a:pt x="423" y="0"/>
                  </a:cubicBezTo>
                  <a:cubicBezTo>
                    <a:pt x="426" y="0"/>
                    <a:pt x="428" y="1"/>
                    <a:pt x="430" y="2"/>
                  </a:cubicBezTo>
                  <a:cubicBezTo>
                    <a:pt x="431" y="3"/>
                    <a:pt x="432" y="5"/>
                    <a:pt x="432" y="6"/>
                  </a:cubicBezTo>
                  <a:cubicBezTo>
                    <a:pt x="432" y="7"/>
                    <a:pt x="432" y="7"/>
                    <a:pt x="431" y="8"/>
                  </a:cubicBezTo>
                  <a:cubicBezTo>
                    <a:pt x="431" y="9"/>
                    <a:pt x="430" y="9"/>
                    <a:pt x="429" y="9"/>
                  </a:cubicBezTo>
                  <a:cubicBezTo>
                    <a:pt x="429" y="9"/>
                    <a:pt x="428" y="8"/>
                    <a:pt x="428" y="8"/>
                  </a:cubicBezTo>
                  <a:cubicBezTo>
                    <a:pt x="427" y="7"/>
                    <a:pt x="427" y="7"/>
                    <a:pt x="425" y="5"/>
                  </a:cubicBezTo>
                  <a:cubicBezTo>
                    <a:pt x="425" y="4"/>
                    <a:pt x="424" y="3"/>
                    <a:pt x="423" y="2"/>
                  </a:cubicBezTo>
                  <a:cubicBezTo>
                    <a:pt x="422" y="2"/>
                    <a:pt x="421" y="1"/>
                    <a:pt x="421" y="1"/>
                  </a:cubicBezTo>
                  <a:cubicBezTo>
                    <a:pt x="419" y="1"/>
                    <a:pt x="419" y="2"/>
                    <a:pt x="418" y="2"/>
                  </a:cubicBezTo>
                  <a:cubicBezTo>
                    <a:pt x="417" y="3"/>
                    <a:pt x="417" y="4"/>
                    <a:pt x="416" y="5"/>
                  </a:cubicBezTo>
                  <a:cubicBezTo>
                    <a:pt x="416" y="6"/>
                    <a:pt x="416" y="9"/>
                    <a:pt x="416" y="15"/>
                  </a:cubicBezTo>
                  <a:cubicBezTo>
                    <a:pt x="416" y="17"/>
                    <a:pt x="416" y="17"/>
                    <a:pt x="416" y="17"/>
                  </a:cubicBezTo>
                  <a:cubicBezTo>
                    <a:pt x="424" y="17"/>
                    <a:pt x="424" y="17"/>
                    <a:pt x="424" y="17"/>
                  </a:cubicBezTo>
                  <a:cubicBezTo>
                    <a:pt x="424" y="21"/>
                    <a:pt x="424" y="21"/>
                    <a:pt x="424" y="21"/>
                  </a:cubicBezTo>
                  <a:cubicBezTo>
                    <a:pt x="415" y="21"/>
                    <a:pt x="415" y="21"/>
                    <a:pt x="415" y="21"/>
                  </a:cubicBezTo>
                  <a:close/>
                  <a:moveTo>
                    <a:pt x="477" y="1"/>
                  </a:moveTo>
                  <a:cubicBezTo>
                    <a:pt x="477" y="19"/>
                    <a:pt x="477" y="19"/>
                    <a:pt x="477" y="19"/>
                  </a:cubicBezTo>
                  <a:cubicBezTo>
                    <a:pt x="475" y="19"/>
                    <a:pt x="475" y="19"/>
                    <a:pt x="475" y="19"/>
                  </a:cubicBezTo>
                  <a:cubicBezTo>
                    <a:pt x="475" y="15"/>
                    <a:pt x="474" y="13"/>
                    <a:pt x="473" y="11"/>
                  </a:cubicBezTo>
                  <a:cubicBezTo>
                    <a:pt x="472" y="9"/>
                    <a:pt x="470" y="7"/>
                    <a:pt x="468" y="6"/>
                  </a:cubicBezTo>
                  <a:cubicBezTo>
                    <a:pt x="466" y="5"/>
                    <a:pt x="464" y="4"/>
                    <a:pt x="462" y="4"/>
                  </a:cubicBezTo>
                  <a:cubicBezTo>
                    <a:pt x="459" y="4"/>
                    <a:pt x="457" y="5"/>
                    <a:pt x="456" y="7"/>
                  </a:cubicBezTo>
                  <a:cubicBezTo>
                    <a:pt x="454" y="8"/>
                    <a:pt x="453" y="10"/>
                    <a:pt x="453" y="12"/>
                  </a:cubicBezTo>
                  <a:cubicBezTo>
                    <a:pt x="453" y="13"/>
                    <a:pt x="454" y="15"/>
                    <a:pt x="455" y="16"/>
                  </a:cubicBezTo>
                  <a:cubicBezTo>
                    <a:pt x="457" y="18"/>
                    <a:pt x="460" y="20"/>
                    <a:pt x="465" y="23"/>
                  </a:cubicBezTo>
                  <a:cubicBezTo>
                    <a:pt x="470" y="26"/>
                    <a:pt x="473" y="28"/>
                    <a:pt x="475" y="29"/>
                  </a:cubicBezTo>
                  <a:cubicBezTo>
                    <a:pt x="476" y="31"/>
                    <a:pt x="477" y="32"/>
                    <a:pt x="479" y="34"/>
                  </a:cubicBezTo>
                  <a:cubicBezTo>
                    <a:pt x="479" y="36"/>
                    <a:pt x="480" y="38"/>
                    <a:pt x="480" y="40"/>
                  </a:cubicBezTo>
                  <a:cubicBezTo>
                    <a:pt x="480" y="44"/>
                    <a:pt x="478" y="47"/>
                    <a:pt x="475" y="50"/>
                  </a:cubicBezTo>
                  <a:cubicBezTo>
                    <a:pt x="473" y="53"/>
                    <a:pt x="469" y="54"/>
                    <a:pt x="465" y="54"/>
                  </a:cubicBezTo>
                  <a:cubicBezTo>
                    <a:pt x="463" y="54"/>
                    <a:pt x="462" y="54"/>
                    <a:pt x="461" y="53"/>
                  </a:cubicBezTo>
                  <a:cubicBezTo>
                    <a:pt x="460" y="53"/>
                    <a:pt x="458" y="53"/>
                    <a:pt x="456" y="52"/>
                  </a:cubicBezTo>
                  <a:cubicBezTo>
                    <a:pt x="454" y="51"/>
                    <a:pt x="453" y="51"/>
                    <a:pt x="452" y="51"/>
                  </a:cubicBezTo>
                  <a:cubicBezTo>
                    <a:pt x="451" y="51"/>
                    <a:pt x="451" y="51"/>
                    <a:pt x="450" y="51"/>
                  </a:cubicBezTo>
                  <a:cubicBezTo>
                    <a:pt x="450" y="52"/>
                    <a:pt x="450" y="53"/>
                    <a:pt x="449" y="54"/>
                  </a:cubicBezTo>
                  <a:cubicBezTo>
                    <a:pt x="448" y="54"/>
                    <a:pt x="448" y="54"/>
                    <a:pt x="448" y="54"/>
                  </a:cubicBezTo>
                  <a:cubicBezTo>
                    <a:pt x="448" y="37"/>
                    <a:pt x="448" y="37"/>
                    <a:pt x="448" y="37"/>
                  </a:cubicBezTo>
                  <a:cubicBezTo>
                    <a:pt x="449" y="37"/>
                    <a:pt x="449" y="37"/>
                    <a:pt x="449" y="37"/>
                  </a:cubicBezTo>
                  <a:cubicBezTo>
                    <a:pt x="450" y="40"/>
                    <a:pt x="451" y="43"/>
                    <a:pt x="452" y="45"/>
                  </a:cubicBezTo>
                  <a:cubicBezTo>
                    <a:pt x="453" y="46"/>
                    <a:pt x="455" y="48"/>
                    <a:pt x="457" y="49"/>
                  </a:cubicBezTo>
                  <a:cubicBezTo>
                    <a:pt x="459" y="50"/>
                    <a:pt x="461" y="51"/>
                    <a:pt x="464" y="51"/>
                  </a:cubicBezTo>
                  <a:cubicBezTo>
                    <a:pt x="467" y="51"/>
                    <a:pt x="469" y="50"/>
                    <a:pt x="471" y="48"/>
                  </a:cubicBezTo>
                  <a:cubicBezTo>
                    <a:pt x="473" y="47"/>
                    <a:pt x="473" y="45"/>
                    <a:pt x="473" y="43"/>
                  </a:cubicBezTo>
                  <a:cubicBezTo>
                    <a:pt x="473" y="41"/>
                    <a:pt x="473" y="40"/>
                    <a:pt x="473" y="39"/>
                  </a:cubicBezTo>
                  <a:cubicBezTo>
                    <a:pt x="472" y="38"/>
                    <a:pt x="471" y="37"/>
                    <a:pt x="469" y="35"/>
                  </a:cubicBezTo>
                  <a:cubicBezTo>
                    <a:pt x="469" y="35"/>
                    <a:pt x="466" y="33"/>
                    <a:pt x="462" y="31"/>
                  </a:cubicBezTo>
                  <a:cubicBezTo>
                    <a:pt x="458" y="28"/>
                    <a:pt x="455" y="26"/>
                    <a:pt x="453" y="25"/>
                  </a:cubicBezTo>
                  <a:cubicBezTo>
                    <a:pt x="451" y="23"/>
                    <a:pt x="450" y="22"/>
                    <a:pt x="449" y="20"/>
                  </a:cubicBezTo>
                  <a:cubicBezTo>
                    <a:pt x="448" y="19"/>
                    <a:pt x="448" y="17"/>
                    <a:pt x="448" y="15"/>
                  </a:cubicBezTo>
                  <a:cubicBezTo>
                    <a:pt x="448" y="11"/>
                    <a:pt x="449" y="8"/>
                    <a:pt x="452" y="5"/>
                  </a:cubicBezTo>
                  <a:cubicBezTo>
                    <a:pt x="455" y="3"/>
                    <a:pt x="458" y="1"/>
                    <a:pt x="462" y="1"/>
                  </a:cubicBezTo>
                  <a:cubicBezTo>
                    <a:pt x="464" y="1"/>
                    <a:pt x="467" y="2"/>
                    <a:pt x="470" y="3"/>
                  </a:cubicBezTo>
                  <a:cubicBezTo>
                    <a:pt x="471" y="4"/>
                    <a:pt x="472" y="4"/>
                    <a:pt x="473" y="4"/>
                  </a:cubicBezTo>
                  <a:cubicBezTo>
                    <a:pt x="473" y="4"/>
                    <a:pt x="474" y="4"/>
                    <a:pt x="474" y="4"/>
                  </a:cubicBezTo>
                  <a:cubicBezTo>
                    <a:pt x="475" y="3"/>
                    <a:pt x="475" y="3"/>
                    <a:pt x="475" y="1"/>
                  </a:cubicBezTo>
                  <a:cubicBezTo>
                    <a:pt x="477" y="1"/>
                    <a:pt x="477" y="1"/>
                    <a:pt x="477" y="1"/>
                  </a:cubicBezTo>
                  <a:close/>
                  <a:moveTo>
                    <a:pt x="517" y="40"/>
                  </a:moveTo>
                  <a:cubicBezTo>
                    <a:pt x="517" y="44"/>
                    <a:pt x="515" y="48"/>
                    <a:pt x="512" y="50"/>
                  </a:cubicBezTo>
                  <a:cubicBezTo>
                    <a:pt x="510" y="53"/>
                    <a:pt x="507" y="54"/>
                    <a:pt x="504" y="54"/>
                  </a:cubicBezTo>
                  <a:cubicBezTo>
                    <a:pt x="500" y="54"/>
                    <a:pt x="497" y="52"/>
                    <a:pt x="494" y="49"/>
                  </a:cubicBezTo>
                  <a:cubicBezTo>
                    <a:pt x="491" y="46"/>
                    <a:pt x="490" y="41"/>
                    <a:pt x="490" y="36"/>
                  </a:cubicBezTo>
                  <a:cubicBezTo>
                    <a:pt x="490" y="31"/>
                    <a:pt x="492" y="26"/>
                    <a:pt x="495" y="23"/>
                  </a:cubicBezTo>
                  <a:cubicBezTo>
                    <a:pt x="498" y="19"/>
                    <a:pt x="501" y="17"/>
                    <a:pt x="506" y="17"/>
                  </a:cubicBezTo>
                  <a:cubicBezTo>
                    <a:pt x="509" y="17"/>
                    <a:pt x="512" y="18"/>
                    <a:pt x="514" y="20"/>
                  </a:cubicBezTo>
                  <a:cubicBezTo>
                    <a:pt x="516" y="22"/>
                    <a:pt x="517" y="24"/>
                    <a:pt x="517" y="26"/>
                  </a:cubicBezTo>
                  <a:cubicBezTo>
                    <a:pt x="517" y="27"/>
                    <a:pt x="517" y="27"/>
                    <a:pt x="516" y="28"/>
                  </a:cubicBezTo>
                  <a:cubicBezTo>
                    <a:pt x="516" y="29"/>
                    <a:pt x="515" y="29"/>
                    <a:pt x="514" y="29"/>
                  </a:cubicBezTo>
                  <a:cubicBezTo>
                    <a:pt x="512" y="29"/>
                    <a:pt x="511" y="29"/>
                    <a:pt x="511" y="27"/>
                  </a:cubicBezTo>
                  <a:cubicBezTo>
                    <a:pt x="510" y="27"/>
                    <a:pt x="510" y="26"/>
                    <a:pt x="510" y="25"/>
                  </a:cubicBezTo>
                  <a:cubicBezTo>
                    <a:pt x="510" y="23"/>
                    <a:pt x="509" y="22"/>
                    <a:pt x="508" y="21"/>
                  </a:cubicBezTo>
                  <a:cubicBezTo>
                    <a:pt x="507" y="21"/>
                    <a:pt x="506" y="20"/>
                    <a:pt x="505" y="20"/>
                  </a:cubicBezTo>
                  <a:cubicBezTo>
                    <a:pt x="502" y="20"/>
                    <a:pt x="500" y="21"/>
                    <a:pt x="499" y="23"/>
                  </a:cubicBezTo>
                  <a:cubicBezTo>
                    <a:pt x="497" y="25"/>
                    <a:pt x="496" y="29"/>
                    <a:pt x="496" y="33"/>
                  </a:cubicBezTo>
                  <a:cubicBezTo>
                    <a:pt x="496" y="37"/>
                    <a:pt x="497" y="40"/>
                    <a:pt x="499" y="43"/>
                  </a:cubicBezTo>
                  <a:cubicBezTo>
                    <a:pt x="501" y="47"/>
                    <a:pt x="503" y="48"/>
                    <a:pt x="507" y="48"/>
                  </a:cubicBezTo>
                  <a:cubicBezTo>
                    <a:pt x="509" y="48"/>
                    <a:pt x="511" y="47"/>
                    <a:pt x="513" y="46"/>
                  </a:cubicBezTo>
                  <a:cubicBezTo>
                    <a:pt x="514" y="45"/>
                    <a:pt x="515" y="43"/>
                    <a:pt x="517" y="40"/>
                  </a:cubicBezTo>
                  <a:cubicBezTo>
                    <a:pt x="517" y="40"/>
                    <a:pt x="517" y="40"/>
                    <a:pt x="517" y="40"/>
                  </a:cubicBezTo>
                  <a:close/>
                  <a:moveTo>
                    <a:pt x="534" y="0"/>
                  </a:moveTo>
                  <a:cubicBezTo>
                    <a:pt x="535" y="0"/>
                    <a:pt x="536" y="0"/>
                    <a:pt x="537" y="1"/>
                  </a:cubicBezTo>
                  <a:cubicBezTo>
                    <a:pt x="537" y="2"/>
                    <a:pt x="538" y="3"/>
                    <a:pt x="538" y="4"/>
                  </a:cubicBezTo>
                  <a:cubicBezTo>
                    <a:pt x="538" y="5"/>
                    <a:pt x="537" y="6"/>
                    <a:pt x="537" y="7"/>
                  </a:cubicBezTo>
                  <a:cubicBezTo>
                    <a:pt x="536" y="7"/>
                    <a:pt x="535" y="8"/>
                    <a:pt x="534" y="8"/>
                  </a:cubicBezTo>
                  <a:cubicBezTo>
                    <a:pt x="533" y="8"/>
                    <a:pt x="532" y="7"/>
                    <a:pt x="532" y="7"/>
                  </a:cubicBezTo>
                  <a:cubicBezTo>
                    <a:pt x="531" y="6"/>
                    <a:pt x="531" y="5"/>
                    <a:pt x="531" y="4"/>
                  </a:cubicBezTo>
                  <a:cubicBezTo>
                    <a:pt x="531" y="3"/>
                    <a:pt x="531" y="2"/>
                    <a:pt x="532" y="1"/>
                  </a:cubicBezTo>
                  <a:cubicBezTo>
                    <a:pt x="532" y="0"/>
                    <a:pt x="533" y="0"/>
                    <a:pt x="534" y="0"/>
                  </a:cubicBezTo>
                  <a:close/>
                  <a:moveTo>
                    <a:pt x="537" y="18"/>
                  </a:moveTo>
                  <a:cubicBezTo>
                    <a:pt x="537" y="45"/>
                    <a:pt x="537" y="45"/>
                    <a:pt x="537" y="45"/>
                  </a:cubicBezTo>
                  <a:cubicBezTo>
                    <a:pt x="537" y="47"/>
                    <a:pt x="537" y="49"/>
                    <a:pt x="537" y="49"/>
                  </a:cubicBezTo>
                  <a:cubicBezTo>
                    <a:pt x="538" y="50"/>
                    <a:pt x="538" y="51"/>
                    <a:pt x="539" y="51"/>
                  </a:cubicBezTo>
                  <a:cubicBezTo>
                    <a:pt x="539" y="51"/>
                    <a:pt x="540" y="51"/>
                    <a:pt x="542" y="51"/>
                  </a:cubicBezTo>
                  <a:cubicBezTo>
                    <a:pt x="542" y="53"/>
                    <a:pt x="542" y="53"/>
                    <a:pt x="542" y="53"/>
                  </a:cubicBezTo>
                  <a:cubicBezTo>
                    <a:pt x="526" y="53"/>
                    <a:pt x="526" y="53"/>
                    <a:pt x="526" y="53"/>
                  </a:cubicBezTo>
                  <a:cubicBezTo>
                    <a:pt x="526" y="51"/>
                    <a:pt x="526" y="51"/>
                    <a:pt x="526" y="51"/>
                  </a:cubicBezTo>
                  <a:cubicBezTo>
                    <a:pt x="527" y="51"/>
                    <a:pt x="529" y="51"/>
                    <a:pt x="529" y="51"/>
                  </a:cubicBezTo>
                  <a:cubicBezTo>
                    <a:pt x="529" y="51"/>
                    <a:pt x="530" y="50"/>
                    <a:pt x="530" y="49"/>
                  </a:cubicBezTo>
                  <a:cubicBezTo>
                    <a:pt x="531" y="49"/>
                    <a:pt x="531" y="47"/>
                    <a:pt x="531" y="45"/>
                  </a:cubicBezTo>
                  <a:cubicBezTo>
                    <a:pt x="531" y="32"/>
                    <a:pt x="531" y="32"/>
                    <a:pt x="531" y="32"/>
                  </a:cubicBezTo>
                  <a:cubicBezTo>
                    <a:pt x="531" y="28"/>
                    <a:pt x="531" y="26"/>
                    <a:pt x="530" y="25"/>
                  </a:cubicBezTo>
                  <a:cubicBezTo>
                    <a:pt x="530" y="24"/>
                    <a:pt x="530" y="23"/>
                    <a:pt x="529" y="23"/>
                  </a:cubicBezTo>
                  <a:cubicBezTo>
                    <a:pt x="529" y="23"/>
                    <a:pt x="529" y="23"/>
                    <a:pt x="528" y="23"/>
                  </a:cubicBezTo>
                  <a:cubicBezTo>
                    <a:pt x="527" y="23"/>
                    <a:pt x="526" y="23"/>
                    <a:pt x="525" y="23"/>
                  </a:cubicBezTo>
                  <a:cubicBezTo>
                    <a:pt x="525" y="22"/>
                    <a:pt x="525" y="22"/>
                    <a:pt x="525" y="22"/>
                  </a:cubicBezTo>
                  <a:cubicBezTo>
                    <a:pt x="535" y="18"/>
                    <a:pt x="535" y="18"/>
                    <a:pt x="535" y="18"/>
                  </a:cubicBezTo>
                  <a:cubicBezTo>
                    <a:pt x="537" y="18"/>
                    <a:pt x="537" y="18"/>
                    <a:pt x="537" y="18"/>
                  </a:cubicBezTo>
                  <a:close/>
                  <a:moveTo>
                    <a:pt x="555" y="31"/>
                  </a:moveTo>
                  <a:cubicBezTo>
                    <a:pt x="555" y="37"/>
                    <a:pt x="557" y="40"/>
                    <a:pt x="559" y="43"/>
                  </a:cubicBezTo>
                  <a:cubicBezTo>
                    <a:pt x="561" y="46"/>
                    <a:pt x="564" y="48"/>
                    <a:pt x="567" y="48"/>
                  </a:cubicBezTo>
                  <a:cubicBezTo>
                    <a:pt x="569" y="48"/>
                    <a:pt x="571" y="47"/>
                    <a:pt x="573" y="46"/>
                  </a:cubicBezTo>
                  <a:cubicBezTo>
                    <a:pt x="575" y="45"/>
                    <a:pt x="576" y="43"/>
                    <a:pt x="577" y="39"/>
                  </a:cubicBezTo>
                  <a:cubicBezTo>
                    <a:pt x="578" y="40"/>
                    <a:pt x="578" y="40"/>
                    <a:pt x="578" y="40"/>
                  </a:cubicBezTo>
                  <a:cubicBezTo>
                    <a:pt x="578" y="43"/>
                    <a:pt x="576" y="47"/>
                    <a:pt x="574" y="49"/>
                  </a:cubicBezTo>
                  <a:cubicBezTo>
                    <a:pt x="571" y="52"/>
                    <a:pt x="568" y="53"/>
                    <a:pt x="565" y="53"/>
                  </a:cubicBezTo>
                  <a:cubicBezTo>
                    <a:pt x="561" y="53"/>
                    <a:pt x="557" y="52"/>
                    <a:pt x="555" y="49"/>
                  </a:cubicBezTo>
                  <a:cubicBezTo>
                    <a:pt x="552" y="45"/>
                    <a:pt x="551" y="41"/>
                    <a:pt x="551" y="36"/>
                  </a:cubicBezTo>
                  <a:cubicBezTo>
                    <a:pt x="551" y="30"/>
                    <a:pt x="552" y="25"/>
                    <a:pt x="555" y="22"/>
                  </a:cubicBezTo>
                  <a:cubicBezTo>
                    <a:pt x="558" y="19"/>
                    <a:pt x="561" y="17"/>
                    <a:pt x="566" y="17"/>
                  </a:cubicBezTo>
                  <a:cubicBezTo>
                    <a:pt x="569" y="17"/>
                    <a:pt x="573" y="19"/>
                    <a:pt x="575" y="21"/>
                  </a:cubicBezTo>
                  <a:cubicBezTo>
                    <a:pt x="577" y="23"/>
                    <a:pt x="579" y="27"/>
                    <a:pt x="579" y="31"/>
                  </a:cubicBezTo>
                  <a:cubicBezTo>
                    <a:pt x="555" y="31"/>
                    <a:pt x="555" y="31"/>
                    <a:pt x="555" y="31"/>
                  </a:cubicBezTo>
                  <a:close/>
                  <a:moveTo>
                    <a:pt x="555" y="29"/>
                  </a:moveTo>
                  <a:cubicBezTo>
                    <a:pt x="571" y="29"/>
                    <a:pt x="571" y="29"/>
                    <a:pt x="571" y="29"/>
                  </a:cubicBezTo>
                  <a:cubicBezTo>
                    <a:pt x="571" y="27"/>
                    <a:pt x="570" y="26"/>
                    <a:pt x="570" y="25"/>
                  </a:cubicBezTo>
                  <a:cubicBezTo>
                    <a:pt x="569" y="24"/>
                    <a:pt x="568" y="23"/>
                    <a:pt x="567" y="22"/>
                  </a:cubicBezTo>
                  <a:cubicBezTo>
                    <a:pt x="566" y="21"/>
                    <a:pt x="565" y="21"/>
                    <a:pt x="563" y="21"/>
                  </a:cubicBezTo>
                  <a:cubicBezTo>
                    <a:pt x="561" y="21"/>
                    <a:pt x="560" y="21"/>
                    <a:pt x="558" y="23"/>
                  </a:cubicBezTo>
                  <a:cubicBezTo>
                    <a:pt x="557" y="24"/>
                    <a:pt x="555" y="27"/>
                    <a:pt x="555" y="29"/>
                  </a:cubicBezTo>
                  <a:close/>
                  <a:moveTo>
                    <a:pt x="595" y="25"/>
                  </a:moveTo>
                  <a:cubicBezTo>
                    <a:pt x="599" y="20"/>
                    <a:pt x="603" y="18"/>
                    <a:pt x="606" y="18"/>
                  </a:cubicBezTo>
                  <a:cubicBezTo>
                    <a:pt x="608" y="18"/>
                    <a:pt x="609" y="18"/>
                    <a:pt x="611" y="19"/>
                  </a:cubicBezTo>
                  <a:cubicBezTo>
                    <a:pt x="612" y="20"/>
                    <a:pt x="613" y="21"/>
                    <a:pt x="614" y="23"/>
                  </a:cubicBezTo>
                  <a:cubicBezTo>
                    <a:pt x="615" y="25"/>
                    <a:pt x="615" y="27"/>
                    <a:pt x="615" y="30"/>
                  </a:cubicBezTo>
                  <a:cubicBezTo>
                    <a:pt x="615" y="45"/>
                    <a:pt x="615" y="45"/>
                    <a:pt x="615" y="45"/>
                  </a:cubicBezTo>
                  <a:cubicBezTo>
                    <a:pt x="615" y="47"/>
                    <a:pt x="615" y="48"/>
                    <a:pt x="615" y="49"/>
                  </a:cubicBezTo>
                  <a:cubicBezTo>
                    <a:pt x="616" y="50"/>
                    <a:pt x="616" y="50"/>
                    <a:pt x="617" y="51"/>
                  </a:cubicBezTo>
                  <a:cubicBezTo>
                    <a:pt x="617" y="51"/>
                    <a:pt x="618" y="51"/>
                    <a:pt x="620" y="51"/>
                  </a:cubicBezTo>
                  <a:cubicBezTo>
                    <a:pt x="620" y="52"/>
                    <a:pt x="620" y="52"/>
                    <a:pt x="620" y="52"/>
                  </a:cubicBezTo>
                  <a:cubicBezTo>
                    <a:pt x="604" y="52"/>
                    <a:pt x="604" y="52"/>
                    <a:pt x="604" y="52"/>
                  </a:cubicBezTo>
                  <a:cubicBezTo>
                    <a:pt x="604" y="51"/>
                    <a:pt x="604" y="51"/>
                    <a:pt x="604" y="51"/>
                  </a:cubicBezTo>
                  <a:cubicBezTo>
                    <a:pt x="605" y="51"/>
                    <a:pt x="605" y="51"/>
                    <a:pt x="605" y="51"/>
                  </a:cubicBezTo>
                  <a:cubicBezTo>
                    <a:pt x="606" y="51"/>
                    <a:pt x="607" y="51"/>
                    <a:pt x="608" y="50"/>
                  </a:cubicBezTo>
                  <a:cubicBezTo>
                    <a:pt x="609" y="50"/>
                    <a:pt x="609" y="49"/>
                    <a:pt x="609" y="48"/>
                  </a:cubicBezTo>
                  <a:cubicBezTo>
                    <a:pt x="609" y="48"/>
                    <a:pt x="609" y="47"/>
                    <a:pt x="609" y="45"/>
                  </a:cubicBezTo>
                  <a:cubicBezTo>
                    <a:pt x="609" y="31"/>
                    <a:pt x="609" y="31"/>
                    <a:pt x="609" y="31"/>
                  </a:cubicBezTo>
                  <a:cubicBezTo>
                    <a:pt x="609" y="27"/>
                    <a:pt x="609" y="25"/>
                    <a:pt x="608" y="24"/>
                  </a:cubicBezTo>
                  <a:cubicBezTo>
                    <a:pt x="607" y="23"/>
                    <a:pt x="606" y="22"/>
                    <a:pt x="604" y="22"/>
                  </a:cubicBezTo>
                  <a:cubicBezTo>
                    <a:pt x="601" y="22"/>
                    <a:pt x="598" y="23"/>
                    <a:pt x="595" y="27"/>
                  </a:cubicBezTo>
                  <a:cubicBezTo>
                    <a:pt x="595" y="45"/>
                    <a:pt x="595" y="45"/>
                    <a:pt x="595" y="45"/>
                  </a:cubicBezTo>
                  <a:cubicBezTo>
                    <a:pt x="595" y="47"/>
                    <a:pt x="595" y="48"/>
                    <a:pt x="596" y="49"/>
                  </a:cubicBezTo>
                  <a:cubicBezTo>
                    <a:pt x="596" y="50"/>
                    <a:pt x="597" y="50"/>
                    <a:pt x="597" y="51"/>
                  </a:cubicBezTo>
                  <a:cubicBezTo>
                    <a:pt x="597" y="51"/>
                    <a:pt x="599" y="51"/>
                    <a:pt x="601" y="51"/>
                  </a:cubicBezTo>
                  <a:cubicBezTo>
                    <a:pt x="601" y="52"/>
                    <a:pt x="601" y="52"/>
                    <a:pt x="601" y="52"/>
                  </a:cubicBezTo>
                  <a:cubicBezTo>
                    <a:pt x="585" y="52"/>
                    <a:pt x="585" y="52"/>
                    <a:pt x="585" y="52"/>
                  </a:cubicBezTo>
                  <a:cubicBezTo>
                    <a:pt x="585" y="51"/>
                    <a:pt x="585" y="51"/>
                    <a:pt x="585" y="51"/>
                  </a:cubicBezTo>
                  <a:cubicBezTo>
                    <a:pt x="585" y="51"/>
                    <a:pt x="585" y="51"/>
                    <a:pt x="585" y="51"/>
                  </a:cubicBezTo>
                  <a:cubicBezTo>
                    <a:pt x="587" y="51"/>
                    <a:pt x="588" y="51"/>
                    <a:pt x="589" y="50"/>
                  </a:cubicBezTo>
                  <a:cubicBezTo>
                    <a:pt x="589" y="49"/>
                    <a:pt x="589" y="47"/>
                    <a:pt x="589" y="45"/>
                  </a:cubicBezTo>
                  <a:cubicBezTo>
                    <a:pt x="589" y="32"/>
                    <a:pt x="589" y="32"/>
                    <a:pt x="589" y="32"/>
                  </a:cubicBezTo>
                  <a:cubicBezTo>
                    <a:pt x="589" y="28"/>
                    <a:pt x="589" y="25"/>
                    <a:pt x="589" y="24"/>
                  </a:cubicBezTo>
                  <a:cubicBezTo>
                    <a:pt x="589" y="23"/>
                    <a:pt x="589" y="23"/>
                    <a:pt x="588" y="22"/>
                  </a:cubicBezTo>
                  <a:cubicBezTo>
                    <a:pt x="588" y="22"/>
                    <a:pt x="587" y="22"/>
                    <a:pt x="587" y="22"/>
                  </a:cubicBezTo>
                  <a:cubicBezTo>
                    <a:pt x="586" y="22"/>
                    <a:pt x="585" y="22"/>
                    <a:pt x="584" y="22"/>
                  </a:cubicBezTo>
                  <a:cubicBezTo>
                    <a:pt x="584" y="21"/>
                    <a:pt x="584" y="21"/>
                    <a:pt x="584" y="21"/>
                  </a:cubicBezTo>
                  <a:cubicBezTo>
                    <a:pt x="594" y="17"/>
                    <a:pt x="594" y="17"/>
                    <a:pt x="594" y="17"/>
                  </a:cubicBezTo>
                  <a:cubicBezTo>
                    <a:pt x="595" y="17"/>
                    <a:pt x="595" y="17"/>
                    <a:pt x="595" y="17"/>
                  </a:cubicBezTo>
                  <a:cubicBezTo>
                    <a:pt x="595" y="25"/>
                    <a:pt x="595" y="25"/>
                    <a:pt x="595" y="25"/>
                  </a:cubicBezTo>
                  <a:close/>
                  <a:moveTo>
                    <a:pt x="654" y="40"/>
                  </a:moveTo>
                  <a:cubicBezTo>
                    <a:pt x="653" y="44"/>
                    <a:pt x="651" y="48"/>
                    <a:pt x="649" y="50"/>
                  </a:cubicBezTo>
                  <a:cubicBezTo>
                    <a:pt x="646" y="53"/>
                    <a:pt x="643" y="54"/>
                    <a:pt x="640" y="54"/>
                  </a:cubicBezTo>
                  <a:cubicBezTo>
                    <a:pt x="637" y="54"/>
                    <a:pt x="633" y="52"/>
                    <a:pt x="631" y="49"/>
                  </a:cubicBezTo>
                  <a:cubicBezTo>
                    <a:pt x="628" y="46"/>
                    <a:pt x="627" y="41"/>
                    <a:pt x="627" y="36"/>
                  </a:cubicBezTo>
                  <a:cubicBezTo>
                    <a:pt x="627" y="31"/>
                    <a:pt x="628" y="26"/>
                    <a:pt x="631" y="23"/>
                  </a:cubicBezTo>
                  <a:cubicBezTo>
                    <a:pt x="634" y="19"/>
                    <a:pt x="638" y="17"/>
                    <a:pt x="642" y="17"/>
                  </a:cubicBezTo>
                  <a:cubicBezTo>
                    <a:pt x="645" y="17"/>
                    <a:pt x="648" y="18"/>
                    <a:pt x="650" y="20"/>
                  </a:cubicBezTo>
                  <a:cubicBezTo>
                    <a:pt x="652" y="22"/>
                    <a:pt x="653" y="24"/>
                    <a:pt x="653" y="26"/>
                  </a:cubicBezTo>
                  <a:cubicBezTo>
                    <a:pt x="653" y="27"/>
                    <a:pt x="653" y="27"/>
                    <a:pt x="653" y="28"/>
                  </a:cubicBezTo>
                  <a:cubicBezTo>
                    <a:pt x="652" y="29"/>
                    <a:pt x="651" y="29"/>
                    <a:pt x="650" y="29"/>
                  </a:cubicBezTo>
                  <a:cubicBezTo>
                    <a:pt x="649" y="29"/>
                    <a:pt x="648" y="29"/>
                    <a:pt x="647" y="27"/>
                  </a:cubicBezTo>
                  <a:cubicBezTo>
                    <a:pt x="647" y="27"/>
                    <a:pt x="646" y="26"/>
                    <a:pt x="646" y="25"/>
                  </a:cubicBezTo>
                  <a:cubicBezTo>
                    <a:pt x="646" y="23"/>
                    <a:pt x="645" y="22"/>
                    <a:pt x="645" y="21"/>
                  </a:cubicBezTo>
                  <a:cubicBezTo>
                    <a:pt x="644" y="21"/>
                    <a:pt x="643" y="20"/>
                    <a:pt x="641" y="20"/>
                  </a:cubicBezTo>
                  <a:cubicBezTo>
                    <a:pt x="639" y="20"/>
                    <a:pt x="637" y="21"/>
                    <a:pt x="635" y="23"/>
                  </a:cubicBezTo>
                  <a:cubicBezTo>
                    <a:pt x="633" y="25"/>
                    <a:pt x="633" y="29"/>
                    <a:pt x="633" y="33"/>
                  </a:cubicBezTo>
                  <a:cubicBezTo>
                    <a:pt x="633" y="37"/>
                    <a:pt x="633" y="40"/>
                    <a:pt x="635" y="43"/>
                  </a:cubicBezTo>
                  <a:cubicBezTo>
                    <a:pt x="637" y="47"/>
                    <a:pt x="640" y="48"/>
                    <a:pt x="643" y="48"/>
                  </a:cubicBezTo>
                  <a:cubicBezTo>
                    <a:pt x="645" y="48"/>
                    <a:pt x="647" y="47"/>
                    <a:pt x="649" y="46"/>
                  </a:cubicBezTo>
                  <a:cubicBezTo>
                    <a:pt x="651" y="45"/>
                    <a:pt x="652" y="43"/>
                    <a:pt x="654" y="40"/>
                  </a:cubicBezTo>
                  <a:cubicBezTo>
                    <a:pt x="654" y="40"/>
                    <a:pt x="654" y="40"/>
                    <a:pt x="654" y="40"/>
                  </a:cubicBezTo>
                  <a:close/>
                  <a:moveTo>
                    <a:pt x="668" y="31"/>
                  </a:moveTo>
                  <a:cubicBezTo>
                    <a:pt x="668" y="37"/>
                    <a:pt x="669" y="40"/>
                    <a:pt x="671" y="43"/>
                  </a:cubicBezTo>
                  <a:cubicBezTo>
                    <a:pt x="674" y="46"/>
                    <a:pt x="677" y="48"/>
                    <a:pt x="680" y="48"/>
                  </a:cubicBezTo>
                  <a:cubicBezTo>
                    <a:pt x="682" y="48"/>
                    <a:pt x="684" y="47"/>
                    <a:pt x="685" y="46"/>
                  </a:cubicBezTo>
                  <a:cubicBezTo>
                    <a:pt x="687" y="45"/>
                    <a:pt x="688" y="43"/>
                    <a:pt x="689" y="39"/>
                  </a:cubicBezTo>
                  <a:cubicBezTo>
                    <a:pt x="691" y="40"/>
                    <a:pt x="691" y="40"/>
                    <a:pt x="691" y="40"/>
                  </a:cubicBezTo>
                  <a:cubicBezTo>
                    <a:pt x="690" y="43"/>
                    <a:pt x="689" y="47"/>
                    <a:pt x="686" y="49"/>
                  </a:cubicBezTo>
                  <a:cubicBezTo>
                    <a:pt x="684" y="52"/>
                    <a:pt x="681" y="53"/>
                    <a:pt x="677" y="53"/>
                  </a:cubicBezTo>
                  <a:cubicBezTo>
                    <a:pt x="673" y="53"/>
                    <a:pt x="670" y="52"/>
                    <a:pt x="667" y="49"/>
                  </a:cubicBezTo>
                  <a:cubicBezTo>
                    <a:pt x="664" y="45"/>
                    <a:pt x="663" y="41"/>
                    <a:pt x="663" y="36"/>
                  </a:cubicBezTo>
                  <a:cubicBezTo>
                    <a:pt x="663" y="30"/>
                    <a:pt x="665" y="25"/>
                    <a:pt x="667" y="22"/>
                  </a:cubicBezTo>
                  <a:cubicBezTo>
                    <a:pt x="670" y="19"/>
                    <a:pt x="674" y="17"/>
                    <a:pt x="678" y="17"/>
                  </a:cubicBezTo>
                  <a:cubicBezTo>
                    <a:pt x="682" y="17"/>
                    <a:pt x="685" y="19"/>
                    <a:pt x="687" y="21"/>
                  </a:cubicBezTo>
                  <a:cubicBezTo>
                    <a:pt x="690" y="23"/>
                    <a:pt x="691" y="27"/>
                    <a:pt x="691" y="31"/>
                  </a:cubicBezTo>
                  <a:cubicBezTo>
                    <a:pt x="668" y="31"/>
                    <a:pt x="668" y="31"/>
                    <a:pt x="668" y="31"/>
                  </a:cubicBezTo>
                  <a:close/>
                  <a:moveTo>
                    <a:pt x="668" y="29"/>
                  </a:moveTo>
                  <a:cubicBezTo>
                    <a:pt x="683" y="29"/>
                    <a:pt x="683" y="29"/>
                    <a:pt x="683" y="29"/>
                  </a:cubicBezTo>
                  <a:cubicBezTo>
                    <a:pt x="683" y="27"/>
                    <a:pt x="683" y="26"/>
                    <a:pt x="682" y="25"/>
                  </a:cubicBezTo>
                  <a:cubicBezTo>
                    <a:pt x="682" y="24"/>
                    <a:pt x="681" y="23"/>
                    <a:pt x="679" y="22"/>
                  </a:cubicBezTo>
                  <a:cubicBezTo>
                    <a:pt x="678" y="21"/>
                    <a:pt x="677" y="21"/>
                    <a:pt x="676" y="21"/>
                  </a:cubicBezTo>
                  <a:cubicBezTo>
                    <a:pt x="674" y="21"/>
                    <a:pt x="672" y="21"/>
                    <a:pt x="671" y="23"/>
                  </a:cubicBezTo>
                  <a:cubicBezTo>
                    <a:pt x="669" y="24"/>
                    <a:pt x="668" y="27"/>
                    <a:pt x="668" y="29"/>
                  </a:cubicBezTo>
                  <a:close/>
                  <a:moveTo>
                    <a:pt x="731" y="48"/>
                  </a:moveTo>
                  <a:cubicBezTo>
                    <a:pt x="728" y="51"/>
                    <a:pt x="726" y="52"/>
                    <a:pt x="725" y="53"/>
                  </a:cubicBezTo>
                  <a:cubicBezTo>
                    <a:pt x="724" y="53"/>
                    <a:pt x="722" y="53"/>
                    <a:pt x="721" y="53"/>
                  </a:cubicBezTo>
                  <a:cubicBezTo>
                    <a:pt x="719" y="53"/>
                    <a:pt x="717" y="53"/>
                    <a:pt x="715" y="51"/>
                  </a:cubicBezTo>
                  <a:cubicBezTo>
                    <a:pt x="714" y="49"/>
                    <a:pt x="713" y="47"/>
                    <a:pt x="713" y="45"/>
                  </a:cubicBezTo>
                  <a:cubicBezTo>
                    <a:pt x="713" y="43"/>
                    <a:pt x="714" y="41"/>
                    <a:pt x="715" y="40"/>
                  </a:cubicBezTo>
                  <a:cubicBezTo>
                    <a:pt x="715" y="39"/>
                    <a:pt x="717" y="37"/>
                    <a:pt x="720" y="35"/>
                  </a:cubicBezTo>
                  <a:cubicBezTo>
                    <a:pt x="722" y="34"/>
                    <a:pt x="726" y="32"/>
                    <a:pt x="732" y="30"/>
                  </a:cubicBezTo>
                  <a:cubicBezTo>
                    <a:pt x="732" y="29"/>
                    <a:pt x="732" y="29"/>
                    <a:pt x="732" y="29"/>
                  </a:cubicBezTo>
                  <a:cubicBezTo>
                    <a:pt x="732" y="25"/>
                    <a:pt x="731" y="23"/>
                    <a:pt x="730" y="22"/>
                  </a:cubicBezTo>
                  <a:cubicBezTo>
                    <a:pt x="729" y="21"/>
                    <a:pt x="728" y="20"/>
                    <a:pt x="726" y="20"/>
                  </a:cubicBezTo>
                  <a:cubicBezTo>
                    <a:pt x="724" y="20"/>
                    <a:pt x="723" y="20"/>
                    <a:pt x="722" y="21"/>
                  </a:cubicBezTo>
                  <a:cubicBezTo>
                    <a:pt x="721" y="22"/>
                    <a:pt x="721" y="23"/>
                    <a:pt x="721" y="24"/>
                  </a:cubicBezTo>
                  <a:cubicBezTo>
                    <a:pt x="721" y="26"/>
                    <a:pt x="721" y="26"/>
                    <a:pt x="721" y="26"/>
                  </a:cubicBezTo>
                  <a:cubicBezTo>
                    <a:pt x="721" y="27"/>
                    <a:pt x="721" y="28"/>
                    <a:pt x="720" y="29"/>
                  </a:cubicBezTo>
                  <a:cubicBezTo>
                    <a:pt x="720" y="29"/>
                    <a:pt x="719" y="29"/>
                    <a:pt x="718" y="29"/>
                  </a:cubicBezTo>
                  <a:cubicBezTo>
                    <a:pt x="717" y="29"/>
                    <a:pt x="717" y="29"/>
                    <a:pt x="716" y="29"/>
                  </a:cubicBezTo>
                  <a:cubicBezTo>
                    <a:pt x="716" y="28"/>
                    <a:pt x="715" y="27"/>
                    <a:pt x="715" y="26"/>
                  </a:cubicBezTo>
                  <a:cubicBezTo>
                    <a:pt x="715" y="24"/>
                    <a:pt x="717" y="22"/>
                    <a:pt x="719" y="20"/>
                  </a:cubicBezTo>
                  <a:cubicBezTo>
                    <a:pt x="721" y="18"/>
                    <a:pt x="724" y="17"/>
                    <a:pt x="727" y="17"/>
                  </a:cubicBezTo>
                  <a:cubicBezTo>
                    <a:pt x="730" y="17"/>
                    <a:pt x="733" y="17"/>
                    <a:pt x="735" y="19"/>
                  </a:cubicBezTo>
                  <a:cubicBezTo>
                    <a:pt x="736" y="19"/>
                    <a:pt x="737" y="21"/>
                    <a:pt x="738" y="22"/>
                  </a:cubicBezTo>
                  <a:cubicBezTo>
                    <a:pt x="738" y="23"/>
                    <a:pt x="739" y="25"/>
                    <a:pt x="739" y="29"/>
                  </a:cubicBezTo>
                  <a:cubicBezTo>
                    <a:pt x="739" y="40"/>
                    <a:pt x="739" y="40"/>
                    <a:pt x="739" y="40"/>
                  </a:cubicBezTo>
                  <a:cubicBezTo>
                    <a:pt x="739" y="43"/>
                    <a:pt x="739" y="45"/>
                    <a:pt x="739" y="46"/>
                  </a:cubicBezTo>
                  <a:cubicBezTo>
                    <a:pt x="739" y="47"/>
                    <a:pt x="739" y="47"/>
                    <a:pt x="739" y="48"/>
                  </a:cubicBezTo>
                  <a:cubicBezTo>
                    <a:pt x="739" y="48"/>
                    <a:pt x="739" y="48"/>
                    <a:pt x="740" y="48"/>
                  </a:cubicBezTo>
                  <a:cubicBezTo>
                    <a:pt x="740" y="48"/>
                    <a:pt x="741" y="48"/>
                    <a:pt x="741" y="48"/>
                  </a:cubicBezTo>
                  <a:cubicBezTo>
                    <a:pt x="741" y="47"/>
                    <a:pt x="743" y="47"/>
                    <a:pt x="744" y="45"/>
                  </a:cubicBezTo>
                  <a:cubicBezTo>
                    <a:pt x="744" y="47"/>
                    <a:pt x="744" y="47"/>
                    <a:pt x="744" y="47"/>
                  </a:cubicBezTo>
                  <a:cubicBezTo>
                    <a:pt x="741" y="51"/>
                    <a:pt x="739" y="53"/>
                    <a:pt x="736" y="53"/>
                  </a:cubicBezTo>
                  <a:cubicBezTo>
                    <a:pt x="735" y="53"/>
                    <a:pt x="734" y="52"/>
                    <a:pt x="733" y="51"/>
                  </a:cubicBezTo>
                  <a:cubicBezTo>
                    <a:pt x="732" y="51"/>
                    <a:pt x="731" y="50"/>
                    <a:pt x="731" y="48"/>
                  </a:cubicBezTo>
                  <a:close/>
                  <a:moveTo>
                    <a:pt x="731" y="45"/>
                  </a:moveTo>
                  <a:cubicBezTo>
                    <a:pt x="731" y="33"/>
                    <a:pt x="731" y="33"/>
                    <a:pt x="731" y="33"/>
                  </a:cubicBezTo>
                  <a:cubicBezTo>
                    <a:pt x="728" y="34"/>
                    <a:pt x="725" y="35"/>
                    <a:pt x="725" y="36"/>
                  </a:cubicBezTo>
                  <a:cubicBezTo>
                    <a:pt x="723" y="37"/>
                    <a:pt x="721" y="38"/>
                    <a:pt x="721" y="39"/>
                  </a:cubicBezTo>
                  <a:cubicBezTo>
                    <a:pt x="720" y="41"/>
                    <a:pt x="719" y="42"/>
                    <a:pt x="719" y="43"/>
                  </a:cubicBezTo>
                  <a:cubicBezTo>
                    <a:pt x="719" y="45"/>
                    <a:pt x="720" y="47"/>
                    <a:pt x="721" y="48"/>
                  </a:cubicBezTo>
                  <a:cubicBezTo>
                    <a:pt x="722" y="49"/>
                    <a:pt x="723" y="49"/>
                    <a:pt x="725" y="49"/>
                  </a:cubicBezTo>
                  <a:cubicBezTo>
                    <a:pt x="726" y="49"/>
                    <a:pt x="729" y="48"/>
                    <a:pt x="731" y="45"/>
                  </a:cubicBezTo>
                  <a:close/>
                  <a:moveTo>
                    <a:pt x="759" y="25"/>
                  </a:moveTo>
                  <a:cubicBezTo>
                    <a:pt x="763" y="20"/>
                    <a:pt x="766" y="18"/>
                    <a:pt x="769" y="18"/>
                  </a:cubicBezTo>
                  <a:cubicBezTo>
                    <a:pt x="771" y="18"/>
                    <a:pt x="773" y="18"/>
                    <a:pt x="774" y="19"/>
                  </a:cubicBezTo>
                  <a:cubicBezTo>
                    <a:pt x="775" y="20"/>
                    <a:pt x="777" y="21"/>
                    <a:pt x="777" y="23"/>
                  </a:cubicBezTo>
                  <a:cubicBezTo>
                    <a:pt x="778" y="25"/>
                    <a:pt x="778" y="27"/>
                    <a:pt x="778" y="30"/>
                  </a:cubicBezTo>
                  <a:cubicBezTo>
                    <a:pt x="778" y="45"/>
                    <a:pt x="778" y="45"/>
                    <a:pt x="778" y="45"/>
                  </a:cubicBezTo>
                  <a:cubicBezTo>
                    <a:pt x="778" y="47"/>
                    <a:pt x="778" y="48"/>
                    <a:pt x="779" y="49"/>
                  </a:cubicBezTo>
                  <a:cubicBezTo>
                    <a:pt x="779" y="50"/>
                    <a:pt x="779" y="50"/>
                    <a:pt x="780" y="51"/>
                  </a:cubicBezTo>
                  <a:cubicBezTo>
                    <a:pt x="780" y="51"/>
                    <a:pt x="781" y="51"/>
                    <a:pt x="783" y="51"/>
                  </a:cubicBezTo>
                  <a:cubicBezTo>
                    <a:pt x="783" y="52"/>
                    <a:pt x="783" y="52"/>
                    <a:pt x="783" y="52"/>
                  </a:cubicBezTo>
                  <a:cubicBezTo>
                    <a:pt x="767" y="52"/>
                    <a:pt x="767" y="52"/>
                    <a:pt x="767" y="52"/>
                  </a:cubicBezTo>
                  <a:cubicBezTo>
                    <a:pt x="767" y="51"/>
                    <a:pt x="767" y="51"/>
                    <a:pt x="767" y="51"/>
                  </a:cubicBezTo>
                  <a:cubicBezTo>
                    <a:pt x="768" y="51"/>
                    <a:pt x="768" y="51"/>
                    <a:pt x="768" y="51"/>
                  </a:cubicBezTo>
                  <a:cubicBezTo>
                    <a:pt x="769" y="51"/>
                    <a:pt x="770" y="51"/>
                    <a:pt x="771" y="50"/>
                  </a:cubicBezTo>
                  <a:cubicBezTo>
                    <a:pt x="772" y="50"/>
                    <a:pt x="772" y="49"/>
                    <a:pt x="772" y="48"/>
                  </a:cubicBezTo>
                  <a:cubicBezTo>
                    <a:pt x="772" y="48"/>
                    <a:pt x="772" y="47"/>
                    <a:pt x="772" y="45"/>
                  </a:cubicBezTo>
                  <a:cubicBezTo>
                    <a:pt x="772" y="31"/>
                    <a:pt x="772" y="31"/>
                    <a:pt x="772" y="31"/>
                  </a:cubicBezTo>
                  <a:cubicBezTo>
                    <a:pt x="772" y="27"/>
                    <a:pt x="772" y="25"/>
                    <a:pt x="771" y="24"/>
                  </a:cubicBezTo>
                  <a:cubicBezTo>
                    <a:pt x="770" y="23"/>
                    <a:pt x="769" y="22"/>
                    <a:pt x="767" y="22"/>
                  </a:cubicBezTo>
                  <a:cubicBezTo>
                    <a:pt x="764" y="22"/>
                    <a:pt x="761" y="23"/>
                    <a:pt x="759" y="27"/>
                  </a:cubicBezTo>
                  <a:cubicBezTo>
                    <a:pt x="759" y="45"/>
                    <a:pt x="759" y="45"/>
                    <a:pt x="759" y="45"/>
                  </a:cubicBezTo>
                  <a:cubicBezTo>
                    <a:pt x="759" y="47"/>
                    <a:pt x="759" y="48"/>
                    <a:pt x="759" y="49"/>
                  </a:cubicBezTo>
                  <a:cubicBezTo>
                    <a:pt x="759" y="50"/>
                    <a:pt x="760" y="50"/>
                    <a:pt x="760" y="51"/>
                  </a:cubicBezTo>
                  <a:cubicBezTo>
                    <a:pt x="761" y="51"/>
                    <a:pt x="762" y="51"/>
                    <a:pt x="764" y="51"/>
                  </a:cubicBezTo>
                  <a:cubicBezTo>
                    <a:pt x="764" y="52"/>
                    <a:pt x="764" y="52"/>
                    <a:pt x="764" y="52"/>
                  </a:cubicBezTo>
                  <a:cubicBezTo>
                    <a:pt x="748" y="52"/>
                    <a:pt x="748" y="52"/>
                    <a:pt x="748" y="52"/>
                  </a:cubicBezTo>
                  <a:cubicBezTo>
                    <a:pt x="748" y="51"/>
                    <a:pt x="748" y="51"/>
                    <a:pt x="748" y="51"/>
                  </a:cubicBezTo>
                  <a:cubicBezTo>
                    <a:pt x="749" y="51"/>
                    <a:pt x="749" y="51"/>
                    <a:pt x="749" y="51"/>
                  </a:cubicBezTo>
                  <a:cubicBezTo>
                    <a:pt x="750" y="51"/>
                    <a:pt x="751" y="51"/>
                    <a:pt x="752" y="50"/>
                  </a:cubicBezTo>
                  <a:cubicBezTo>
                    <a:pt x="752" y="49"/>
                    <a:pt x="753" y="47"/>
                    <a:pt x="753" y="45"/>
                  </a:cubicBezTo>
                  <a:cubicBezTo>
                    <a:pt x="753" y="32"/>
                    <a:pt x="753" y="32"/>
                    <a:pt x="753" y="32"/>
                  </a:cubicBezTo>
                  <a:cubicBezTo>
                    <a:pt x="753" y="28"/>
                    <a:pt x="753" y="25"/>
                    <a:pt x="752" y="24"/>
                  </a:cubicBezTo>
                  <a:cubicBezTo>
                    <a:pt x="752" y="23"/>
                    <a:pt x="752" y="23"/>
                    <a:pt x="751" y="22"/>
                  </a:cubicBezTo>
                  <a:cubicBezTo>
                    <a:pt x="751" y="22"/>
                    <a:pt x="751" y="22"/>
                    <a:pt x="750" y="22"/>
                  </a:cubicBezTo>
                  <a:cubicBezTo>
                    <a:pt x="749" y="22"/>
                    <a:pt x="748" y="22"/>
                    <a:pt x="747" y="22"/>
                  </a:cubicBezTo>
                  <a:cubicBezTo>
                    <a:pt x="747" y="21"/>
                    <a:pt x="747" y="21"/>
                    <a:pt x="747" y="21"/>
                  </a:cubicBezTo>
                  <a:cubicBezTo>
                    <a:pt x="757" y="17"/>
                    <a:pt x="757" y="17"/>
                    <a:pt x="757" y="17"/>
                  </a:cubicBezTo>
                  <a:cubicBezTo>
                    <a:pt x="759" y="17"/>
                    <a:pt x="759" y="17"/>
                    <a:pt x="759" y="17"/>
                  </a:cubicBezTo>
                  <a:cubicBezTo>
                    <a:pt x="759" y="25"/>
                    <a:pt x="759" y="25"/>
                    <a:pt x="759" y="25"/>
                  </a:cubicBezTo>
                  <a:close/>
                  <a:moveTo>
                    <a:pt x="812" y="49"/>
                  </a:moveTo>
                  <a:cubicBezTo>
                    <a:pt x="811" y="51"/>
                    <a:pt x="809" y="52"/>
                    <a:pt x="807" y="53"/>
                  </a:cubicBezTo>
                  <a:cubicBezTo>
                    <a:pt x="806" y="53"/>
                    <a:pt x="804" y="54"/>
                    <a:pt x="803" y="54"/>
                  </a:cubicBezTo>
                  <a:cubicBezTo>
                    <a:pt x="799" y="54"/>
                    <a:pt x="796" y="52"/>
                    <a:pt x="793" y="49"/>
                  </a:cubicBezTo>
                  <a:cubicBezTo>
                    <a:pt x="791" y="46"/>
                    <a:pt x="789" y="42"/>
                    <a:pt x="789" y="37"/>
                  </a:cubicBezTo>
                  <a:cubicBezTo>
                    <a:pt x="789" y="32"/>
                    <a:pt x="791" y="28"/>
                    <a:pt x="794" y="24"/>
                  </a:cubicBezTo>
                  <a:cubicBezTo>
                    <a:pt x="797" y="20"/>
                    <a:pt x="801" y="18"/>
                    <a:pt x="805" y="18"/>
                  </a:cubicBezTo>
                  <a:cubicBezTo>
                    <a:pt x="808" y="18"/>
                    <a:pt x="810" y="19"/>
                    <a:pt x="812" y="21"/>
                  </a:cubicBezTo>
                  <a:cubicBezTo>
                    <a:pt x="812" y="14"/>
                    <a:pt x="812" y="14"/>
                    <a:pt x="812" y="14"/>
                  </a:cubicBezTo>
                  <a:cubicBezTo>
                    <a:pt x="812" y="10"/>
                    <a:pt x="812" y="8"/>
                    <a:pt x="812" y="7"/>
                  </a:cubicBezTo>
                  <a:cubicBezTo>
                    <a:pt x="812" y="6"/>
                    <a:pt x="811" y="5"/>
                    <a:pt x="811" y="5"/>
                  </a:cubicBezTo>
                  <a:cubicBezTo>
                    <a:pt x="811" y="5"/>
                    <a:pt x="810" y="5"/>
                    <a:pt x="809" y="5"/>
                  </a:cubicBezTo>
                  <a:cubicBezTo>
                    <a:pt x="809" y="5"/>
                    <a:pt x="808" y="5"/>
                    <a:pt x="807" y="5"/>
                  </a:cubicBezTo>
                  <a:cubicBezTo>
                    <a:pt x="807" y="4"/>
                    <a:pt x="807" y="4"/>
                    <a:pt x="807" y="4"/>
                  </a:cubicBezTo>
                  <a:cubicBezTo>
                    <a:pt x="816" y="0"/>
                    <a:pt x="816" y="0"/>
                    <a:pt x="816" y="0"/>
                  </a:cubicBezTo>
                  <a:cubicBezTo>
                    <a:pt x="818" y="0"/>
                    <a:pt x="818" y="0"/>
                    <a:pt x="818" y="0"/>
                  </a:cubicBezTo>
                  <a:cubicBezTo>
                    <a:pt x="818" y="39"/>
                    <a:pt x="818" y="39"/>
                    <a:pt x="818" y="39"/>
                  </a:cubicBezTo>
                  <a:cubicBezTo>
                    <a:pt x="818" y="43"/>
                    <a:pt x="818" y="45"/>
                    <a:pt x="818" y="46"/>
                  </a:cubicBezTo>
                  <a:cubicBezTo>
                    <a:pt x="818" y="47"/>
                    <a:pt x="819" y="48"/>
                    <a:pt x="819" y="48"/>
                  </a:cubicBezTo>
                  <a:cubicBezTo>
                    <a:pt x="819" y="49"/>
                    <a:pt x="820" y="49"/>
                    <a:pt x="820" y="49"/>
                  </a:cubicBezTo>
                  <a:cubicBezTo>
                    <a:pt x="821" y="49"/>
                    <a:pt x="822" y="48"/>
                    <a:pt x="823" y="48"/>
                  </a:cubicBezTo>
                  <a:cubicBezTo>
                    <a:pt x="823" y="49"/>
                    <a:pt x="823" y="49"/>
                    <a:pt x="823" y="49"/>
                  </a:cubicBezTo>
                  <a:cubicBezTo>
                    <a:pt x="813" y="53"/>
                    <a:pt x="813" y="53"/>
                    <a:pt x="813" y="53"/>
                  </a:cubicBezTo>
                  <a:cubicBezTo>
                    <a:pt x="812" y="53"/>
                    <a:pt x="812" y="53"/>
                    <a:pt x="812" y="53"/>
                  </a:cubicBezTo>
                  <a:cubicBezTo>
                    <a:pt x="812" y="49"/>
                    <a:pt x="812" y="49"/>
                    <a:pt x="812" y="49"/>
                  </a:cubicBezTo>
                  <a:close/>
                  <a:moveTo>
                    <a:pt x="812" y="46"/>
                  </a:moveTo>
                  <a:cubicBezTo>
                    <a:pt x="812" y="29"/>
                    <a:pt x="812" y="29"/>
                    <a:pt x="812" y="29"/>
                  </a:cubicBezTo>
                  <a:cubicBezTo>
                    <a:pt x="812" y="27"/>
                    <a:pt x="812" y="25"/>
                    <a:pt x="811" y="24"/>
                  </a:cubicBezTo>
                  <a:cubicBezTo>
                    <a:pt x="810" y="23"/>
                    <a:pt x="809" y="22"/>
                    <a:pt x="808" y="21"/>
                  </a:cubicBezTo>
                  <a:cubicBezTo>
                    <a:pt x="807" y="20"/>
                    <a:pt x="806" y="20"/>
                    <a:pt x="805" y="20"/>
                  </a:cubicBezTo>
                  <a:cubicBezTo>
                    <a:pt x="803" y="20"/>
                    <a:pt x="801" y="21"/>
                    <a:pt x="799" y="23"/>
                  </a:cubicBezTo>
                  <a:cubicBezTo>
                    <a:pt x="797" y="25"/>
                    <a:pt x="796" y="29"/>
                    <a:pt x="796" y="34"/>
                  </a:cubicBezTo>
                  <a:cubicBezTo>
                    <a:pt x="796" y="39"/>
                    <a:pt x="797" y="43"/>
                    <a:pt x="799" y="45"/>
                  </a:cubicBezTo>
                  <a:cubicBezTo>
                    <a:pt x="801" y="48"/>
                    <a:pt x="803" y="49"/>
                    <a:pt x="806" y="49"/>
                  </a:cubicBezTo>
                  <a:cubicBezTo>
                    <a:pt x="808" y="50"/>
                    <a:pt x="810" y="49"/>
                    <a:pt x="812" y="46"/>
                  </a:cubicBezTo>
                  <a:close/>
                  <a:moveTo>
                    <a:pt x="883" y="3"/>
                  </a:moveTo>
                  <a:cubicBezTo>
                    <a:pt x="883" y="14"/>
                    <a:pt x="883" y="14"/>
                    <a:pt x="883" y="14"/>
                  </a:cubicBezTo>
                  <a:cubicBezTo>
                    <a:pt x="882" y="14"/>
                    <a:pt x="882" y="14"/>
                    <a:pt x="882" y="14"/>
                  </a:cubicBezTo>
                  <a:cubicBezTo>
                    <a:pt x="882" y="12"/>
                    <a:pt x="881" y="11"/>
                    <a:pt x="881" y="10"/>
                  </a:cubicBezTo>
                  <a:cubicBezTo>
                    <a:pt x="880" y="8"/>
                    <a:pt x="879" y="7"/>
                    <a:pt x="878" y="7"/>
                  </a:cubicBezTo>
                  <a:cubicBezTo>
                    <a:pt x="877" y="6"/>
                    <a:pt x="875" y="5"/>
                    <a:pt x="873" y="5"/>
                  </a:cubicBezTo>
                  <a:cubicBezTo>
                    <a:pt x="867" y="5"/>
                    <a:pt x="867" y="5"/>
                    <a:pt x="867" y="5"/>
                  </a:cubicBezTo>
                  <a:cubicBezTo>
                    <a:pt x="867" y="44"/>
                    <a:pt x="867" y="44"/>
                    <a:pt x="867" y="44"/>
                  </a:cubicBezTo>
                  <a:cubicBezTo>
                    <a:pt x="867" y="47"/>
                    <a:pt x="867" y="49"/>
                    <a:pt x="867" y="49"/>
                  </a:cubicBezTo>
                  <a:cubicBezTo>
                    <a:pt x="868" y="51"/>
                    <a:pt x="870" y="51"/>
                    <a:pt x="871" y="51"/>
                  </a:cubicBezTo>
                  <a:cubicBezTo>
                    <a:pt x="873" y="51"/>
                    <a:pt x="873" y="51"/>
                    <a:pt x="873" y="51"/>
                  </a:cubicBezTo>
                  <a:cubicBezTo>
                    <a:pt x="873" y="52"/>
                    <a:pt x="873" y="52"/>
                    <a:pt x="873" y="52"/>
                  </a:cubicBezTo>
                  <a:cubicBezTo>
                    <a:pt x="853" y="52"/>
                    <a:pt x="853" y="52"/>
                    <a:pt x="853" y="52"/>
                  </a:cubicBezTo>
                  <a:cubicBezTo>
                    <a:pt x="853" y="51"/>
                    <a:pt x="853" y="51"/>
                    <a:pt x="853" y="51"/>
                  </a:cubicBezTo>
                  <a:cubicBezTo>
                    <a:pt x="854" y="51"/>
                    <a:pt x="854" y="51"/>
                    <a:pt x="854" y="51"/>
                  </a:cubicBezTo>
                  <a:cubicBezTo>
                    <a:pt x="856" y="51"/>
                    <a:pt x="858" y="50"/>
                    <a:pt x="859" y="49"/>
                  </a:cubicBezTo>
                  <a:cubicBezTo>
                    <a:pt x="859" y="48"/>
                    <a:pt x="859" y="47"/>
                    <a:pt x="859" y="43"/>
                  </a:cubicBezTo>
                  <a:cubicBezTo>
                    <a:pt x="859" y="5"/>
                    <a:pt x="859" y="5"/>
                    <a:pt x="859" y="5"/>
                  </a:cubicBezTo>
                  <a:cubicBezTo>
                    <a:pt x="853" y="5"/>
                    <a:pt x="853" y="5"/>
                    <a:pt x="853" y="5"/>
                  </a:cubicBezTo>
                  <a:cubicBezTo>
                    <a:pt x="851" y="5"/>
                    <a:pt x="849" y="5"/>
                    <a:pt x="849" y="6"/>
                  </a:cubicBezTo>
                  <a:cubicBezTo>
                    <a:pt x="847" y="6"/>
                    <a:pt x="846" y="7"/>
                    <a:pt x="845" y="9"/>
                  </a:cubicBezTo>
                  <a:cubicBezTo>
                    <a:pt x="845" y="10"/>
                    <a:pt x="844" y="12"/>
                    <a:pt x="844" y="14"/>
                  </a:cubicBezTo>
                  <a:cubicBezTo>
                    <a:pt x="843" y="14"/>
                    <a:pt x="843" y="14"/>
                    <a:pt x="843" y="14"/>
                  </a:cubicBezTo>
                  <a:cubicBezTo>
                    <a:pt x="843" y="3"/>
                    <a:pt x="843" y="3"/>
                    <a:pt x="843" y="3"/>
                  </a:cubicBezTo>
                  <a:cubicBezTo>
                    <a:pt x="883" y="3"/>
                    <a:pt x="883" y="3"/>
                    <a:pt x="883" y="3"/>
                  </a:cubicBezTo>
                  <a:close/>
                  <a:moveTo>
                    <a:pt x="891" y="31"/>
                  </a:moveTo>
                  <a:cubicBezTo>
                    <a:pt x="891" y="37"/>
                    <a:pt x="893" y="40"/>
                    <a:pt x="895" y="43"/>
                  </a:cubicBezTo>
                  <a:cubicBezTo>
                    <a:pt x="897" y="46"/>
                    <a:pt x="900" y="48"/>
                    <a:pt x="903" y="48"/>
                  </a:cubicBezTo>
                  <a:cubicBezTo>
                    <a:pt x="905" y="48"/>
                    <a:pt x="907" y="47"/>
                    <a:pt x="909" y="46"/>
                  </a:cubicBezTo>
                  <a:cubicBezTo>
                    <a:pt x="911" y="45"/>
                    <a:pt x="912" y="43"/>
                    <a:pt x="913" y="39"/>
                  </a:cubicBezTo>
                  <a:cubicBezTo>
                    <a:pt x="914" y="40"/>
                    <a:pt x="914" y="40"/>
                    <a:pt x="914" y="40"/>
                  </a:cubicBezTo>
                  <a:cubicBezTo>
                    <a:pt x="914" y="43"/>
                    <a:pt x="912" y="47"/>
                    <a:pt x="910" y="49"/>
                  </a:cubicBezTo>
                  <a:cubicBezTo>
                    <a:pt x="907" y="52"/>
                    <a:pt x="904" y="53"/>
                    <a:pt x="901" y="53"/>
                  </a:cubicBezTo>
                  <a:cubicBezTo>
                    <a:pt x="897" y="53"/>
                    <a:pt x="893" y="52"/>
                    <a:pt x="891" y="49"/>
                  </a:cubicBezTo>
                  <a:cubicBezTo>
                    <a:pt x="888" y="45"/>
                    <a:pt x="887" y="41"/>
                    <a:pt x="887" y="36"/>
                  </a:cubicBezTo>
                  <a:cubicBezTo>
                    <a:pt x="887" y="30"/>
                    <a:pt x="888" y="25"/>
                    <a:pt x="891" y="22"/>
                  </a:cubicBezTo>
                  <a:cubicBezTo>
                    <a:pt x="894" y="19"/>
                    <a:pt x="897" y="17"/>
                    <a:pt x="902" y="17"/>
                  </a:cubicBezTo>
                  <a:cubicBezTo>
                    <a:pt x="905" y="17"/>
                    <a:pt x="909" y="19"/>
                    <a:pt x="911" y="21"/>
                  </a:cubicBezTo>
                  <a:cubicBezTo>
                    <a:pt x="913" y="23"/>
                    <a:pt x="915" y="27"/>
                    <a:pt x="915" y="31"/>
                  </a:cubicBezTo>
                  <a:cubicBezTo>
                    <a:pt x="891" y="31"/>
                    <a:pt x="891" y="31"/>
                    <a:pt x="891" y="31"/>
                  </a:cubicBezTo>
                  <a:close/>
                  <a:moveTo>
                    <a:pt x="891" y="29"/>
                  </a:moveTo>
                  <a:cubicBezTo>
                    <a:pt x="907" y="29"/>
                    <a:pt x="907" y="29"/>
                    <a:pt x="907" y="29"/>
                  </a:cubicBezTo>
                  <a:cubicBezTo>
                    <a:pt x="907" y="27"/>
                    <a:pt x="906" y="26"/>
                    <a:pt x="906" y="25"/>
                  </a:cubicBezTo>
                  <a:cubicBezTo>
                    <a:pt x="905" y="24"/>
                    <a:pt x="904" y="23"/>
                    <a:pt x="903" y="22"/>
                  </a:cubicBezTo>
                  <a:cubicBezTo>
                    <a:pt x="902" y="21"/>
                    <a:pt x="901" y="21"/>
                    <a:pt x="899" y="21"/>
                  </a:cubicBezTo>
                  <a:cubicBezTo>
                    <a:pt x="897" y="21"/>
                    <a:pt x="896" y="21"/>
                    <a:pt x="894" y="23"/>
                  </a:cubicBezTo>
                  <a:cubicBezTo>
                    <a:pt x="893" y="24"/>
                    <a:pt x="892" y="27"/>
                    <a:pt x="89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sp>
          <p:nvSpPr>
            <p:cNvPr id="38" name="Freeform 35"/>
            <p:cNvSpPr>
              <a:spLocks noEditPoints="1"/>
            </p:cNvSpPr>
            <p:nvPr userDrawn="1"/>
          </p:nvSpPr>
          <p:spPr bwMode="auto">
            <a:xfrm>
              <a:off x="10679194" y="4943758"/>
              <a:ext cx="873127" cy="103187"/>
            </a:xfrm>
            <a:custGeom>
              <a:avLst/>
              <a:gdLst>
                <a:gd name="T0" fmla="*/ 23 w 586"/>
                <a:gd name="T1" fmla="*/ 21 h 69"/>
                <a:gd name="T2" fmla="*/ 8 w 586"/>
                <a:gd name="T3" fmla="*/ 24 h 69"/>
                <a:gd name="T4" fmla="*/ 45 w 586"/>
                <a:gd name="T5" fmla="*/ 26 h 69"/>
                <a:gd name="T6" fmla="*/ 66 w 586"/>
                <a:gd name="T7" fmla="*/ 52 h 69"/>
                <a:gd name="T8" fmla="*/ 58 w 586"/>
                <a:gd name="T9" fmla="*/ 46 h 69"/>
                <a:gd name="T10" fmla="*/ 46 w 586"/>
                <a:gd name="T11" fmla="*/ 50 h 69"/>
                <a:gd name="T12" fmla="*/ 40 w 586"/>
                <a:gd name="T13" fmla="*/ 46 h 69"/>
                <a:gd name="T14" fmla="*/ 45 w 586"/>
                <a:gd name="T15" fmla="*/ 1 h 69"/>
                <a:gd name="T16" fmla="*/ 106 w 586"/>
                <a:gd name="T17" fmla="*/ 52 h 69"/>
                <a:gd name="T18" fmla="*/ 98 w 586"/>
                <a:gd name="T19" fmla="*/ 46 h 69"/>
                <a:gd name="T20" fmla="*/ 90 w 586"/>
                <a:gd name="T21" fmla="*/ 52 h 69"/>
                <a:gd name="T22" fmla="*/ 78 w 586"/>
                <a:gd name="T23" fmla="*/ 25 h 69"/>
                <a:gd name="T24" fmla="*/ 132 w 586"/>
                <a:gd name="T25" fmla="*/ 19 h 69"/>
                <a:gd name="T26" fmla="*/ 118 w 586"/>
                <a:gd name="T27" fmla="*/ 28 h 69"/>
                <a:gd name="T28" fmla="*/ 133 w 586"/>
                <a:gd name="T29" fmla="*/ 52 h 69"/>
                <a:gd name="T30" fmla="*/ 169 w 586"/>
                <a:gd name="T31" fmla="*/ 52 h 69"/>
                <a:gd name="T32" fmla="*/ 161 w 586"/>
                <a:gd name="T33" fmla="*/ 15 h 69"/>
                <a:gd name="T34" fmla="*/ 167 w 586"/>
                <a:gd name="T35" fmla="*/ 1 h 69"/>
                <a:gd name="T36" fmla="*/ 181 w 586"/>
                <a:gd name="T37" fmla="*/ 38 h 69"/>
                <a:gd name="T38" fmla="*/ 189 w 586"/>
                <a:gd name="T39" fmla="*/ 47 h 69"/>
                <a:gd name="T40" fmla="*/ 222 w 586"/>
                <a:gd name="T41" fmla="*/ 31 h 69"/>
                <a:gd name="T42" fmla="*/ 252 w 586"/>
                <a:gd name="T43" fmla="*/ 24 h 69"/>
                <a:gd name="T44" fmla="*/ 228 w 586"/>
                <a:gd name="T45" fmla="*/ 44 h 69"/>
                <a:gd name="T46" fmla="*/ 249 w 586"/>
                <a:gd name="T47" fmla="*/ 64 h 69"/>
                <a:gd name="T48" fmla="*/ 223 w 586"/>
                <a:gd name="T49" fmla="*/ 48 h 69"/>
                <a:gd name="T50" fmla="*/ 240 w 586"/>
                <a:gd name="T51" fmla="*/ 39 h 69"/>
                <a:gd name="T52" fmla="*/ 238 w 586"/>
                <a:gd name="T53" fmla="*/ 66 h 69"/>
                <a:gd name="T54" fmla="*/ 274 w 586"/>
                <a:gd name="T55" fmla="*/ 21 h 69"/>
                <a:gd name="T56" fmla="*/ 286 w 586"/>
                <a:gd name="T57" fmla="*/ 21 h 69"/>
                <a:gd name="T58" fmla="*/ 290 w 586"/>
                <a:gd name="T59" fmla="*/ 25 h 69"/>
                <a:gd name="T60" fmla="*/ 267 w 586"/>
                <a:gd name="T61" fmla="*/ 62 h 69"/>
                <a:gd name="T62" fmla="*/ 258 w 586"/>
                <a:gd name="T63" fmla="*/ 20 h 69"/>
                <a:gd name="T64" fmla="*/ 319 w 586"/>
                <a:gd name="T65" fmla="*/ 49 h 69"/>
                <a:gd name="T66" fmla="*/ 322 w 586"/>
                <a:gd name="T67" fmla="*/ 34 h 69"/>
                <a:gd name="T68" fmla="*/ 368 w 586"/>
                <a:gd name="T69" fmla="*/ 45 h 69"/>
                <a:gd name="T70" fmla="*/ 360 w 586"/>
                <a:gd name="T71" fmla="*/ 52 h 69"/>
                <a:gd name="T72" fmla="*/ 364 w 586"/>
                <a:gd name="T73" fmla="*/ 8 h 69"/>
                <a:gd name="T74" fmla="*/ 378 w 586"/>
                <a:gd name="T75" fmla="*/ 6 h 69"/>
                <a:gd name="T76" fmla="*/ 377 w 586"/>
                <a:gd name="T77" fmla="*/ 22 h 69"/>
                <a:gd name="T78" fmla="*/ 408 w 586"/>
                <a:gd name="T79" fmla="*/ 16 h 69"/>
                <a:gd name="T80" fmla="*/ 433 w 586"/>
                <a:gd name="T81" fmla="*/ 52 h 69"/>
                <a:gd name="T82" fmla="*/ 435 w 586"/>
                <a:gd name="T83" fmla="*/ 6 h 69"/>
                <a:gd name="T84" fmla="*/ 476 w 586"/>
                <a:gd name="T85" fmla="*/ 20 h 69"/>
                <a:gd name="T86" fmla="*/ 468 w 586"/>
                <a:gd name="T87" fmla="*/ 54 h 69"/>
                <a:gd name="T88" fmla="*/ 472 w 586"/>
                <a:gd name="T89" fmla="*/ 24 h 69"/>
                <a:gd name="T90" fmla="*/ 466 w 586"/>
                <a:gd name="T91" fmla="*/ 54 h 69"/>
                <a:gd name="T92" fmla="*/ 454 w 586"/>
                <a:gd name="T93" fmla="*/ 6 h 69"/>
                <a:gd name="T94" fmla="*/ 502 w 586"/>
                <a:gd name="T95" fmla="*/ 5 h 69"/>
                <a:gd name="T96" fmla="*/ 502 w 586"/>
                <a:gd name="T97" fmla="*/ 46 h 69"/>
                <a:gd name="T98" fmla="*/ 495 w 586"/>
                <a:gd name="T99" fmla="*/ 50 h 69"/>
                <a:gd name="T100" fmla="*/ 500 w 586"/>
                <a:gd name="T101" fmla="*/ 19 h 69"/>
                <a:gd name="T102" fmla="*/ 544 w 586"/>
                <a:gd name="T103" fmla="*/ 50 h 69"/>
                <a:gd name="T104" fmla="*/ 538 w 586"/>
                <a:gd name="T105" fmla="*/ 49 h 69"/>
                <a:gd name="T106" fmla="*/ 526 w 586"/>
                <a:gd name="T107" fmla="*/ 52 h 69"/>
                <a:gd name="T108" fmla="*/ 518 w 586"/>
                <a:gd name="T109" fmla="*/ 33 h 69"/>
                <a:gd name="T110" fmla="*/ 524 w 586"/>
                <a:gd name="T111" fmla="*/ 26 h 69"/>
                <a:gd name="T112" fmla="*/ 574 w 586"/>
                <a:gd name="T113" fmla="*/ 31 h 69"/>
                <a:gd name="T114" fmla="*/ 560 w 586"/>
                <a:gd name="T115" fmla="*/ 30 h 69"/>
                <a:gd name="T116" fmla="*/ 580 w 586"/>
                <a:gd name="T117" fmla="*/ 41 h 69"/>
                <a:gd name="T118" fmla="*/ 575 w 586"/>
                <a:gd name="T119" fmla="*/ 52 h 69"/>
                <a:gd name="T120" fmla="*/ 566 w 586"/>
                <a:gd name="T121"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6" h="69">
                  <a:moveTo>
                    <a:pt x="27" y="41"/>
                  </a:moveTo>
                  <a:cubicBezTo>
                    <a:pt x="26" y="45"/>
                    <a:pt x="24" y="49"/>
                    <a:pt x="22" y="51"/>
                  </a:cubicBezTo>
                  <a:cubicBezTo>
                    <a:pt x="19" y="54"/>
                    <a:pt x="16" y="55"/>
                    <a:pt x="13" y="55"/>
                  </a:cubicBezTo>
                  <a:cubicBezTo>
                    <a:pt x="10" y="55"/>
                    <a:pt x="6" y="53"/>
                    <a:pt x="4" y="50"/>
                  </a:cubicBezTo>
                  <a:cubicBezTo>
                    <a:pt x="1" y="47"/>
                    <a:pt x="0" y="42"/>
                    <a:pt x="0" y="37"/>
                  </a:cubicBezTo>
                  <a:cubicBezTo>
                    <a:pt x="0" y="32"/>
                    <a:pt x="1" y="27"/>
                    <a:pt x="4" y="24"/>
                  </a:cubicBezTo>
                  <a:cubicBezTo>
                    <a:pt x="7" y="20"/>
                    <a:pt x="11" y="18"/>
                    <a:pt x="15" y="18"/>
                  </a:cubicBezTo>
                  <a:cubicBezTo>
                    <a:pt x="18" y="18"/>
                    <a:pt x="21" y="19"/>
                    <a:pt x="23" y="21"/>
                  </a:cubicBezTo>
                  <a:cubicBezTo>
                    <a:pt x="25" y="23"/>
                    <a:pt x="26" y="25"/>
                    <a:pt x="26" y="27"/>
                  </a:cubicBezTo>
                  <a:cubicBezTo>
                    <a:pt x="26" y="28"/>
                    <a:pt x="26" y="28"/>
                    <a:pt x="26" y="29"/>
                  </a:cubicBezTo>
                  <a:cubicBezTo>
                    <a:pt x="25" y="30"/>
                    <a:pt x="24" y="30"/>
                    <a:pt x="23" y="30"/>
                  </a:cubicBezTo>
                  <a:cubicBezTo>
                    <a:pt x="22" y="30"/>
                    <a:pt x="21" y="30"/>
                    <a:pt x="20" y="28"/>
                  </a:cubicBezTo>
                  <a:cubicBezTo>
                    <a:pt x="20" y="28"/>
                    <a:pt x="19" y="27"/>
                    <a:pt x="19" y="26"/>
                  </a:cubicBezTo>
                  <a:cubicBezTo>
                    <a:pt x="19" y="24"/>
                    <a:pt x="18" y="23"/>
                    <a:pt x="18" y="22"/>
                  </a:cubicBezTo>
                  <a:cubicBezTo>
                    <a:pt x="17" y="22"/>
                    <a:pt x="16" y="21"/>
                    <a:pt x="14" y="21"/>
                  </a:cubicBezTo>
                  <a:cubicBezTo>
                    <a:pt x="12" y="21"/>
                    <a:pt x="10" y="22"/>
                    <a:pt x="8" y="24"/>
                  </a:cubicBezTo>
                  <a:cubicBezTo>
                    <a:pt x="6" y="26"/>
                    <a:pt x="6" y="30"/>
                    <a:pt x="6" y="34"/>
                  </a:cubicBezTo>
                  <a:cubicBezTo>
                    <a:pt x="6" y="38"/>
                    <a:pt x="6" y="41"/>
                    <a:pt x="8" y="44"/>
                  </a:cubicBezTo>
                  <a:cubicBezTo>
                    <a:pt x="10" y="48"/>
                    <a:pt x="13" y="49"/>
                    <a:pt x="16" y="49"/>
                  </a:cubicBezTo>
                  <a:cubicBezTo>
                    <a:pt x="18" y="49"/>
                    <a:pt x="20" y="48"/>
                    <a:pt x="22" y="47"/>
                  </a:cubicBezTo>
                  <a:cubicBezTo>
                    <a:pt x="24" y="46"/>
                    <a:pt x="25" y="44"/>
                    <a:pt x="27" y="41"/>
                  </a:cubicBezTo>
                  <a:cubicBezTo>
                    <a:pt x="27" y="41"/>
                    <a:pt x="27" y="41"/>
                    <a:pt x="27" y="41"/>
                  </a:cubicBezTo>
                  <a:close/>
                  <a:moveTo>
                    <a:pt x="45" y="1"/>
                  </a:moveTo>
                  <a:cubicBezTo>
                    <a:pt x="45" y="26"/>
                    <a:pt x="45" y="26"/>
                    <a:pt x="45" y="26"/>
                  </a:cubicBezTo>
                  <a:cubicBezTo>
                    <a:pt x="48" y="22"/>
                    <a:pt x="50" y="21"/>
                    <a:pt x="51" y="20"/>
                  </a:cubicBezTo>
                  <a:cubicBezTo>
                    <a:pt x="53" y="19"/>
                    <a:pt x="54" y="18"/>
                    <a:pt x="56" y="18"/>
                  </a:cubicBezTo>
                  <a:cubicBezTo>
                    <a:pt x="58" y="18"/>
                    <a:pt x="60" y="19"/>
                    <a:pt x="61" y="20"/>
                  </a:cubicBezTo>
                  <a:cubicBezTo>
                    <a:pt x="62" y="21"/>
                    <a:pt x="63" y="23"/>
                    <a:pt x="64" y="25"/>
                  </a:cubicBezTo>
                  <a:cubicBezTo>
                    <a:pt x="64" y="27"/>
                    <a:pt x="64" y="30"/>
                    <a:pt x="64" y="34"/>
                  </a:cubicBezTo>
                  <a:cubicBezTo>
                    <a:pt x="64" y="46"/>
                    <a:pt x="64" y="46"/>
                    <a:pt x="64" y="46"/>
                  </a:cubicBezTo>
                  <a:cubicBezTo>
                    <a:pt x="64" y="48"/>
                    <a:pt x="64" y="50"/>
                    <a:pt x="65" y="50"/>
                  </a:cubicBezTo>
                  <a:cubicBezTo>
                    <a:pt x="65" y="51"/>
                    <a:pt x="66" y="52"/>
                    <a:pt x="66" y="52"/>
                  </a:cubicBezTo>
                  <a:cubicBezTo>
                    <a:pt x="66" y="52"/>
                    <a:pt x="68" y="52"/>
                    <a:pt x="69" y="52"/>
                  </a:cubicBezTo>
                  <a:cubicBezTo>
                    <a:pt x="69" y="54"/>
                    <a:pt x="69" y="54"/>
                    <a:pt x="69" y="54"/>
                  </a:cubicBezTo>
                  <a:cubicBezTo>
                    <a:pt x="53" y="54"/>
                    <a:pt x="53" y="54"/>
                    <a:pt x="53" y="54"/>
                  </a:cubicBezTo>
                  <a:cubicBezTo>
                    <a:pt x="53" y="52"/>
                    <a:pt x="53" y="52"/>
                    <a:pt x="53" y="52"/>
                  </a:cubicBezTo>
                  <a:cubicBezTo>
                    <a:pt x="54" y="52"/>
                    <a:pt x="54" y="52"/>
                    <a:pt x="54" y="52"/>
                  </a:cubicBezTo>
                  <a:cubicBezTo>
                    <a:pt x="56" y="52"/>
                    <a:pt x="56" y="52"/>
                    <a:pt x="57" y="52"/>
                  </a:cubicBezTo>
                  <a:cubicBezTo>
                    <a:pt x="58" y="51"/>
                    <a:pt x="58" y="50"/>
                    <a:pt x="58" y="50"/>
                  </a:cubicBezTo>
                  <a:cubicBezTo>
                    <a:pt x="58" y="49"/>
                    <a:pt x="58" y="48"/>
                    <a:pt x="58" y="46"/>
                  </a:cubicBezTo>
                  <a:cubicBezTo>
                    <a:pt x="58" y="34"/>
                    <a:pt x="58" y="34"/>
                    <a:pt x="58" y="34"/>
                  </a:cubicBezTo>
                  <a:cubicBezTo>
                    <a:pt x="58" y="30"/>
                    <a:pt x="58" y="28"/>
                    <a:pt x="58" y="27"/>
                  </a:cubicBezTo>
                  <a:cubicBezTo>
                    <a:pt x="58" y="26"/>
                    <a:pt x="57" y="25"/>
                    <a:pt x="56" y="24"/>
                  </a:cubicBezTo>
                  <a:cubicBezTo>
                    <a:pt x="56" y="24"/>
                    <a:pt x="55" y="23"/>
                    <a:pt x="54" y="23"/>
                  </a:cubicBezTo>
                  <a:cubicBezTo>
                    <a:pt x="52" y="23"/>
                    <a:pt x="51" y="24"/>
                    <a:pt x="50" y="24"/>
                  </a:cubicBezTo>
                  <a:cubicBezTo>
                    <a:pt x="49" y="25"/>
                    <a:pt x="47" y="26"/>
                    <a:pt x="46" y="28"/>
                  </a:cubicBezTo>
                  <a:cubicBezTo>
                    <a:pt x="46" y="46"/>
                    <a:pt x="46" y="46"/>
                    <a:pt x="46" y="46"/>
                  </a:cubicBezTo>
                  <a:cubicBezTo>
                    <a:pt x="46" y="48"/>
                    <a:pt x="46" y="50"/>
                    <a:pt x="46" y="50"/>
                  </a:cubicBezTo>
                  <a:cubicBezTo>
                    <a:pt x="46" y="51"/>
                    <a:pt x="47" y="52"/>
                    <a:pt x="47" y="52"/>
                  </a:cubicBezTo>
                  <a:cubicBezTo>
                    <a:pt x="48" y="52"/>
                    <a:pt x="49" y="52"/>
                    <a:pt x="51" y="52"/>
                  </a:cubicBezTo>
                  <a:cubicBezTo>
                    <a:pt x="51" y="54"/>
                    <a:pt x="51" y="54"/>
                    <a:pt x="51" y="54"/>
                  </a:cubicBezTo>
                  <a:cubicBezTo>
                    <a:pt x="34" y="54"/>
                    <a:pt x="34" y="54"/>
                    <a:pt x="34" y="54"/>
                  </a:cubicBezTo>
                  <a:cubicBezTo>
                    <a:pt x="34" y="52"/>
                    <a:pt x="34" y="52"/>
                    <a:pt x="34" y="52"/>
                  </a:cubicBezTo>
                  <a:cubicBezTo>
                    <a:pt x="36" y="52"/>
                    <a:pt x="37" y="52"/>
                    <a:pt x="38" y="52"/>
                  </a:cubicBezTo>
                  <a:cubicBezTo>
                    <a:pt x="38" y="51"/>
                    <a:pt x="39" y="51"/>
                    <a:pt x="39" y="50"/>
                  </a:cubicBezTo>
                  <a:cubicBezTo>
                    <a:pt x="40" y="49"/>
                    <a:pt x="40" y="48"/>
                    <a:pt x="40" y="46"/>
                  </a:cubicBezTo>
                  <a:cubicBezTo>
                    <a:pt x="40" y="15"/>
                    <a:pt x="40" y="15"/>
                    <a:pt x="40" y="15"/>
                  </a:cubicBezTo>
                  <a:cubicBezTo>
                    <a:pt x="40" y="11"/>
                    <a:pt x="40" y="8"/>
                    <a:pt x="39" y="8"/>
                  </a:cubicBezTo>
                  <a:cubicBezTo>
                    <a:pt x="39" y="7"/>
                    <a:pt x="39" y="6"/>
                    <a:pt x="38" y="6"/>
                  </a:cubicBezTo>
                  <a:cubicBezTo>
                    <a:pt x="38" y="5"/>
                    <a:pt x="38" y="5"/>
                    <a:pt x="37" y="5"/>
                  </a:cubicBezTo>
                  <a:cubicBezTo>
                    <a:pt x="36" y="5"/>
                    <a:pt x="36" y="5"/>
                    <a:pt x="34" y="6"/>
                  </a:cubicBezTo>
                  <a:cubicBezTo>
                    <a:pt x="34" y="4"/>
                    <a:pt x="34" y="4"/>
                    <a:pt x="34" y="4"/>
                  </a:cubicBezTo>
                  <a:cubicBezTo>
                    <a:pt x="44" y="0"/>
                    <a:pt x="44" y="0"/>
                    <a:pt x="44" y="0"/>
                  </a:cubicBezTo>
                  <a:cubicBezTo>
                    <a:pt x="45" y="1"/>
                    <a:pt x="45" y="1"/>
                    <a:pt x="45" y="1"/>
                  </a:cubicBezTo>
                  <a:close/>
                  <a:moveTo>
                    <a:pt x="85" y="26"/>
                  </a:moveTo>
                  <a:cubicBezTo>
                    <a:pt x="89" y="21"/>
                    <a:pt x="92" y="19"/>
                    <a:pt x="96" y="19"/>
                  </a:cubicBezTo>
                  <a:cubicBezTo>
                    <a:pt x="97" y="19"/>
                    <a:pt x="99" y="19"/>
                    <a:pt x="100" y="20"/>
                  </a:cubicBezTo>
                  <a:cubicBezTo>
                    <a:pt x="102" y="21"/>
                    <a:pt x="103" y="22"/>
                    <a:pt x="104" y="24"/>
                  </a:cubicBezTo>
                  <a:cubicBezTo>
                    <a:pt x="104" y="26"/>
                    <a:pt x="104" y="28"/>
                    <a:pt x="104" y="31"/>
                  </a:cubicBezTo>
                  <a:cubicBezTo>
                    <a:pt x="104" y="46"/>
                    <a:pt x="104" y="46"/>
                    <a:pt x="104" y="46"/>
                  </a:cubicBezTo>
                  <a:cubicBezTo>
                    <a:pt x="104" y="48"/>
                    <a:pt x="104" y="49"/>
                    <a:pt x="105" y="50"/>
                  </a:cubicBezTo>
                  <a:cubicBezTo>
                    <a:pt x="105" y="51"/>
                    <a:pt x="106" y="51"/>
                    <a:pt x="106" y="52"/>
                  </a:cubicBezTo>
                  <a:cubicBezTo>
                    <a:pt x="106" y="52"/>
                    <a:pt x="108" y="52"/>
                    <a:pt x="109" y="52"/>
                  </a:cubicBezTo>
                  <a:cubicBezTo>
                    <a:pt x="109" y="53"/>
                    <a:pt x="109" y="53"/>
                    <a:pt x="109" y="53"/>
                  </a:cubicBezTo>
                  <a:cubicBezTo>
                    <a:pt x="93" y="53"/>
                    <a:pt x="93" y="53"/>
                    <a:pt x="93" y="53"/>
                  </a:cubicBezTo>
                  <a:cubicBezTo>
                    <a:pt x="93" y="52"/>
                    <a:pt x="93" y="52"/>
                    <a:pt x="93" y="52"/>
                  </a:cubicBezTo>
                  <a:cubicBezTo>
                    <a:pt x="94" y="52"/>
                    <a:pt x="94" y="52"/>
                    <a:pt x="94" y="52"/>
                  </a:cubicBezTo>
                  <a:cubicBezTo>
                    <a:pt x="96" y="52"/>
                    <a:pt x="96" y="52"/>
                    <a:pt x="97" y="51"/>
                  </a:cubicBezTo>
                  <a:cubicBezTo>
                    <a:pt x="98" y="51"/>
                    <a:pt x="98" y="50"/>
                    <a:pt x="98" y="49"/>
                  </a:cubicBezTo>
                  <a:cubicBezTo>
                    <a:pt x="98" y="49"/>
                    <a:pt x="98" y="48"/>
                    <a:pt x="98" y="46"/>
                  </a:cubicBezTo>
                  <a:cubicBezTo>
                    <a:pt x="98" y="32"/>
                    <a:pt x="98" y="32"/>
                    <a:pt x="98" y="32"/>
                  </a:cubicBezTo>
                  <a:cubicBezTo>
                    <a:pt x="98" y="28"/>
                    <a:pt x="98" y="26"/>
                    <a:pt x="97" y="25"/>
                  </a:cubicBezTo>
                  <a:cubicBezTo>
                    <a:pt x="96" y="24"/>
                    <a:pt x="95" y="23"/>
                    <a:pt x="93" y="23"/>
                  </a:cubicBezTo>
                  <a:cubicBezTo>
                    <a:pt x="90" y="23"/>
                    <a:pt x="88" y="24"/>
                    <a:pt x="85" y="28"/>
                  </a:cubicBezTo>
                  <a:cubicBezTo>
                    <a:pt x="85" y="46"/>
                    <a:pt x="85" y="46"/>
                    <a:pt x="85" y="46"/>
                  </a:cubicBezTo>
                  <a:cubicBezTo>
                    <a:pt x="85" y="48"/>
                    <a:pt x="85" y="49"/>
                    <a:pt x="85" y="50"/>
                  </a:cubicBezTo>
                  <a:cubicBezTo>
                    <a:pt x="86" y="51"/>
                    <a:pt x="86" y="51"/>
                    <a:pt x="86" y="52"/>
                  </a:cubicBezTo>
                  <a:cubicBezTo>
                    <a:pt x="87" y="52"/>
                    <a:pt x="88" y="52"/>
                    <a:pt x="90" y="52"/>
                  </a:cubicBezTo>
                  <a:cubicBezTo>
                    <a:pt x="90" y="53"/>
                    <a:pt x="90" y="53"/>
                    <a:pt x="90" y="53"/>
                  </a:cubicBezTo>
                  <a:cubicBezTo>
                    <a:pt x="74" y="53"/>
                    <a:pt x="74" y="53"/>
                    <a:pt x="74" y="53"/>
                  </a:cubicBezTo>
                  <a:cubicBezTo>
                    <a:pt x="74" y="52"/>
                    <a:pt x="74" y="52"/>
                    <a:pt x="74" y="52"/>
                  </a:cubicBezTo>
                  <a:cubicBezTo>
                    <a:pt x="75" y="52"/>
                    <a:pt x="75" y="52"/>
                    <a:pt x="75" y="52"/>
                  </a:cubicBezTo>
                  <a:cubicBezTo>
                    <a:pt x="76" y="52"/>
                    <a:pt x="78" y="52"/>
                    <a:pt x="78" y="51"/>
                  </a:cubicBezTo>
                  <a:cubicBezTo>
                    <a:pt x="78" y="50"/>
                    <a:pt x="79" y="48"/>
                    <a:pt x="79" y="46"/>
                  </a:cubicBezTo>
                  <a:cubicBezTo>
                    <a:pt x="79" y="33"/>
                    <a:pt x="79" y="33"/>
                    <a:pt x="79" y="33"/>
                  </a:cubicBezTo>
                  <a:cubicBezTo>
                    <a:pt x="79" y="29"/>
                    <a:pt x="79" y="26"/>
                    <a:pt x="78" y="25"/>
                  </a:cubicBezTo>
                  <a:cubicBezTo>
                    <a:pt x="78" y="24"/>
                    <a:pt x="78" y="24"/>
                    <a:pt x="78" y="23"/>
                  </a:cubicBezTo>
                  <a:cubicBezTo>
                    <a:pt x="77" y="23"/>
                    <a:pt x="77" y="23"/>
                    <a:pt x="76" y="23"/>
                  </a:cubicBezTo>
                  <a:cubicBezTo>
                    <a:pt x="75" y="23"/>
                    <a:pt x="74" y="23"/>
                    <a:pt x="74" y="23"/>
                  </a:cubicBezTo>
                  <a:cubicBezTo>
                    <a:pt x="73" y="22"/>
                    <a:pt x="73" y="22"/>
                    <a:pt x="73" y="22"/>
                  </a:cubicBezTo>
                  <a:cubicBezTo>
                    <a:pt x="83" y="18"/>
                    <a:pt x="83" y="18"/>
                    <a:pt x="83" y="18"/>
                  </a:cubicBezTo>
                  <a:cubicBezTo>
                    <a:pt x="85" y="18"/>
                    <a:pt x="85" y="18"/>
                    <a:pt x="85" y="18"/>
                  </a:cubicBezTo>
                  <a:cubicBezTo>
                    <a:pt x="85" y="26"/>
                    <a:pt x="85" y="26"/>
                    <a:pt x="85" y="26"/>
                  </a:cubicBezTo>
                  <a:close/>
                  <a:moveTo>
                    <a:pt x="132" y="19"/>
                  </a:moveTo>
                  <a:cubicBezTo>
                    <a:pt x="136" y="19"/>
                    <a:pt x="140" y="21"/>
                    <a:pt x="144" y="25"/>
                  </a:cubicBezTo>
                  <a:cubicBezTo>
                    <a:pt x="146" y="28"/>
                    <a:pt x="148" y="32"/>
                    <a:pt x="148" y="36"/>
                  </a:cubicBezTo>
                  <a:cubicBezTo>
                    <a:pt x="148" y="40"/>
                    <a:pt x="147" y="42"/>
                    <a:pt x="146" y="46"/>
                  </a:cubicBezTo>
                  <a:cubicBezTo>
                    <a:pt x="144" y="49"/>
                    <a:pt x="142" y="51"/>
                    <a:pt x="140" y="53"/>
                  </a:cubicBezTo>
                  <a:cubicBezTo>
                    <a:pt x="137" y="54"/>
                    <a:pt x="134" y="55"/>
                    <a:pt x="131" y="55"/>
                  </a:cubicBezTo>
                  <a:cubicBezTo>
                    <a:pt x="126" y="55"/>
                    <a:pt x="122" y="53"/>
                    <a:pt x="120" y="49"/>
                  </a:cubicBezTo>
                  <a:cubicBezTo>
                    <a:pt x="117" y="46"/>
                    <a:pt x="116" y="42"/>
                    <a:pt x="116" y="38"/>
                  </a:cubicBezTo>
                  <a:cubicBezTo>
                    <a:pt x="116" y="34"/>
                    <a:pt x="117" y="31"/>
                    <a:pt x="118" y="28"/>
                  </a:cubicBezTo>
                  <a:cubicBezTo>
                    <a:pt x="120" y="26"/>
                    <a:pt x="122" y="23"/>
                    <a:pt x="124" y="22"/>
                  </a:cubicBezTo>
                  <a:cubicBezTo>
                    <a:pt x="126" y="20"/>
                    <a:pt x="129" y="19"/>
                    <a:pt x="132" y="19"/>
                  </a:cubicBezTo>
                  <a:close/>
                  <a:moveTo>
                    <a:pt x="130" y="21"/>
                  </a:moveTo>
                  <a:cubicBezTo>
                    <a:pt x="129" y="21"/>
                    <a:pt x="128" y="22"/>
                    <a:pt x="127" y="22"/>
                  </a:cubicBezTo>
                  <a:cubicBezTo>
                    <a:pt x="126" y="23"/>
                    <a:pt x="124" y="24"/>
                    <a:pt x="124" y="26"/>
                  </a:cubicBezTo>
                  <a:cubicBezTo>
                    <a:pt x="123" y="28"/>
                    <a:pt x="122" y="31"/>
                    <a:pt x="122" y="34"/>
                  </a:cubicBezTo>
                  <a:cubicBezTo>
                    <a:pt x="122" y="39"/>
                    <a:pt x="123" y="43"/>
                    <a:pt x="125" y="47"/>
                  </a:cubicBezTo>
                  <a:cubicBezTo>
                    <a:pt x="127" y="50"/>
                    <a:pt x="130" y="52"/>
                    <a:pt x="133" y="52"/>
                  </a:cubicBezTo>
                  <a:cubicBezTo>
                    <a:pt x="135" y="52"/>
                    <a:pt x="137" y="51"/>
                    <a:pt x="138" y="49"/>
                  </a:cubicBezTo>
                  <a:cubicBezTo>
                    <a:pt x="140" y="47"/>
                    <a:pt x="141" y="44"/>
                    <a:pt x="141" y="39"/>
                  </a:cubicBezTo>
                  <a:cubicBezTo>
                    <a:pt x="141" y="33"/>
                    <a:pt x="140" y="28"/>
                    <a:pt x="137" y="25"/>
                  </a:cubicBezTo>
                  <a:cubicBezTo>
                    <a:pt x="135" y="22"/>
                    <a:pt x="133" y="21"/>
                    <a:pt x="130" y="21"/>
                  </a:cubicBezTo>
                  <a:close/>
                  <a:moveTo>
                    <a:pt x="167" y="1"/>
                  </a:moveTo>
                  <a:cubicBezTo>
                    <a:pt x="167" y="46"/>
                    <a:pt x="167" y="46"/>
                    <a:pt x="167" y="46"/>
                  </a:cubicBezTo>
                  <a:cubicBezTo>
                    <a:pt x="167" y="48"/>
                    <a:pt x="167" y="50"/>
                    <a:pt x="168" y="50"/>
                  </a:cubicBezTo>
                  <a:cubicBezTo>
                    <a:pt x="168" y="51"/>
                    <a:pt x="168" y="52"/>
                    <a:pt x="169" y="52"/>
                  </a:cubicBezTo>
                  <a:cubicBezTo>
                    <a:pt x="170" y="52"/>
                    <a:pt x="170" y="52"/>
                    <a:pt x="172" y="52"/>
                  </a:cubicBezTo>
                  <a:cubicBezTo>
                    <a:pt x="172" y="54"/>
                    <a:pt x="172" y="54"/>
                    <a:pt x="172" y="54"/>
                  </a:cubicBezTo>
                  <a:cubicBezTo>
                    <a:pt x="156" y="54"/>
                    <a:pt x="156" y="54"/>
                    <a:pt x="156" y="54"/>
                  </a:cubicBezTo>
                  <a:cubicBezTo>
                    <a:pt x="156" y="52"/>
                    <a:pt x="156" y="52"/>
                    <a:pt x="156" y="52"/>
                  </a:cubicBezTo>
                  <a:cubicBezTo>
                    <a:pt x="158" y="52"/>
                    <a:pt x="159" y="52"/>
                    <a:pt x="160" y="52"/>
                  </a:cubicBezTo>
                  <a:cubicBezTo>
                    <a:pt x="160" y="52"/>
                    <a:pt x="160" y="51"/>
                    <a:pt x="161" y="50"/>
                  </a:cubicBezTo>
                  <a:cubicBezTo>
                    <a:pt x="161" y="50"/>
                    <a:pt x="161" y="48"/>
                    <a:pt x="161" y="46"/>
                  </a:cubicBezTo>
                  <a:cubicBezTo>
                    <a:pt x="161" y="15"/>
                    <a:pt x="161" y="15"/>
                    <a:pt x="161" y="15"/>
                  </a:cubicBezTo>
                  <a:cubicBezTo>
                    <a:pt x="161" y="11"/>
                    <a:pt x="161" y="9"/>
                    <a:pt x="161" y="8"/>
                  </a:cubicBezTo>
                  <a:cubicBezTo>
                    <a:pt x="161" y="7"/>
                    <a:pt x="160" y="6"/>
                    <a:pt x="160" y="6"/>
                  </a:cubicBezTo>
                  <a:cubicBezTo>
                    <a:pt x="160" y="6"/>
                    <a:pt x="159" y="6"/>
                    <a:pt x="158" y="6"/>
                  </a:cubicBezTo>
                  <a:cubicBezTo>
                    <a:pt x="158" y="6"/>
                    <a:pt x="157" y="6"/>
                    <a:pt x="156" y="6"/>
                  </a:cubicBezTo>
                  <a:cubicBezTo>
                    <a:pt x="155" y="5"/>
                    <a:pt x="155" y="5"/>
                    <a:pt x="155" y="5"/>
                  </a:cubicBezTo>
                  <a:cubicBezTo>
                    <a:pt x="165" y="1"/>
                    <a:pt x="165" y="1"/>
                    <a:pt x="165" y="1"/>
                  </a:cubicBezTo>
                  <a:cubicBezTo>
                    <a:pt x="167" y="1"/>
                    <a:pt x="167" y="1"/>
                    <a:pt x="167" y="1"/>
                  </a:cubicBezTo>
                  <a:cubicBezTo>
                    <a:pt x="167" y="1"/>
                    <a:pt x="167" y="1"/>
                    <a:pt x="167" y="1"/>
                  </a:cubicBezTo>
                  <a:close/>
                  <a:moveTo>
                    <a:pt x="196" y="19"/>
                  </a:moveTo>
                  <a:cubicBezTo>
                    <a:pt x="201" y="19"/>
                    <a:pt x="205" y="21"/>
                    <a:pt x="208" y="25"/>
                  </a:cubicBezTo>
                  <a:cubicBezTo>
                    <a:pt x="210" y="28"/>
                    <a:pt x="212" y="32"/>
                    <a:pt x="212" y="36"/>
                  </a:cubicBezTo>
                  <a:cubicBezTo>
                    <a:pt x="212" y="40"/>
                    <a:pt x="211" y="42"/>
                    <a:pt x="210" y="46"/>
                  </a:cubicBezTo>
                  <a:cubicBezTo>
                    <a:pt x="209" y="49"/>
                    <a:pt x="207" y="51"/>
                    <a:pt x="204" y="53"/>
                  </a:cubicBezTo>
                  <a:cubicBezTo>
                    <a:pt x="202" y="54"/>
                    <a:pt x="199" y="55"/>
                    <a:pt x="196" y="55"/>
                  </a:cubicBezTo>
                  <a:cubicBezTo>
                    <a:pt x="191" y="55"/>
                    <a:pt x="187" y="53"/>
                    <a:pt x="184" y="49"/>
                  </a:cubicBezTo>
                  <a:cubicBezTo>
                    <a:pt x="182" y="46"/>
                    <a:pt x="181" y="42"/>
                    <a:pt x="181" y="38"/>
                  </a:cubicBezTo>
                  <a:cubicBezTo>
                    <a:pt x="181" y="34"/>
                    <a:pt x="182" y="31"/>
                    <a:pt x="183" y="28"/>
                  </a:cubicBezTo>
                  <a:cubicBezTo>
                    <a:pt x="185" y="26"/>
                    <a:pt x="187" y="23"/>
                    <a:pt x="189" y="22"/>
                  </a:cubicBezTo>
                  <a:cubicBezTo>
                    <a:pt x="190" y="20"/>
                    <a:pt x="193" y="19"/>
                    <a:pt x="196" y="19"/>
                  </a:cubicBezTo>
                  <a:close/>
                  <a:moveTo>
                    <a:pt x="195" y="21"/>
                  </a:moveTo>
                  <a:cubicBezTo>
                    <a:pt x="194" y="21"/>
                    <a:pt x="192" y="22"/>
                    <a:pt x="191" y="22"/>
                  </a:cubicBezTo>
                  <a:cubicBezTo>
                    <a:pt x="190" y="23"/>
                    <a:pt x="188" y="24"/>
                    <a:pt x="188" y="26"/>
                  </a:cubicBezTo>
                  <a:cubicBezTo>
                    <a:pt x="187" y="28"/>
                    <a:pt x="186" y="31"/>
                    <a:pt x="186" y="34"/>
                  </a:cubicBezTo>
                  <a:cubicBezTo>
                    <a:pt x="186" y="39"/>
                    <a:pt x="187" y="43"/>
                    <a:pt x="189" y="47"/>
                  </a:cubicBezTo>
                  <a:cubicBezTo>
                    <a:pt x="191" y="50"/>
                    <a:pt x="194" y="52"/>
                    <a:pt x="197" y="52"/>
                  </a:cubicBezTo>
                  <a:cubicBezTo>
                    <a:pt x="199" y="52"/>
                    <a:pt x="201" y="51"/>
                    <a:pt x="202" y="49"/>
                  </a:cubicBezTo>
                  <a:cubicBezTo>
                    <a:pt x="204" y="47"/>
                    <a:pt x="205" y="44"/>
                    <a:pt x="205" y="39"/>
                  </a:cubicBezTo>
                  <a:cubicBezTo>
                    <a:pt x="205" y="33"/>
                    <a:pt x="204" y="28"/>
                    <a:pt x="201" y="25"/>
                  </a:cubicBezTo>
                  <a:cubicBezTo>
                    <a:pt x="200" y="22"/>
                    <a:pt x="197" y="21"/>
                    <a:pt x="195" y="21"/>
                  </a:cubicBezTo>
                  <a:close/>
                  <a:moveTo>
                    <a:pt x="229" y="41"/>
                  </a:moveTo>
                  <a:cubicBezTo>
                    <a:pt x="227" y="40"/>
                    <a:pt x="225" y="39"/>
                    <a:pt x="224" y="37"/>
                  </a:cubicBezTo>
                  <a:cubicBezTo>
                    <a:pt x="223" y="35"/>
                    <a:pt x="222" y="33"/>
                    <a:pt x="222" y="31"/>
                  </a:cubicBezTo>
                  <a:cubicBezTo>
                    <a:pt x="222" y="28"/>
                    <a:pt x="224" y="24"/>
                    <a:pt x="226" y="22"/>
                  </a:cubicBezTo>
                  <a:cubicBezTo>
                    <a:pt x="228" y="20"/>
                    <a:pt x="232" y="18"/>
                    <a:pt x="235" y="18"/>
                  </a:cubicBezTo>
                  <a:cubicBezTo>
                    <a:pt x="238" y="18"/>
                    <a:pt x="241" y="19"/>
                    <a:pt x="243" y="21"/>
                  </a:cubicBezTo>
                  <a:cubicBezTo>
                    <a:pt x="250" y="21"/>
                    <a:pt x="250" y="21"/>
                    <a:pt x="250" y="21"/>
                  </a:cubicBezTo>
                  <a:cubicBezTo>
                    <a:pt x="251" y="21"/>
                    <a:pt x="252" y="21"/>
                    <a:pt x="252" y="21"/>
                  </a:cubicBezTo>
                  <a:cubicBezTo>
                    <a:pt x="252" y="21"/>
                    <a:pt x="252" y="21"/>
                    <a:pt x="252" y="21"/>
                  </a:cubicBezTo>
                  <a:cubicBezTo>
                    <a:pt x="252" y="22"/>
                    <a:pt x="252" y="22"/>
                    <a:pt x="252" y="22"/>
                  </a:cubicBezTo>
                  <a:cubicBezTo>
                    <a:pt x="252" y="23"/>
                    <a:pt x="252" y="24"/>
                    <a:pt x="252" y="24"/>
                  </a:cubicBezTo>
                  <a:cubicBezTo>
                    <a:pt x="252" y="24"/>
                    <a:pt x="252" y="24"/>
                    <a:pt x="252" y="24"/>
                  </a:cubicBezTo>
                  <a:cubicBezTo>
                    <a:pt x="252" y="24"/>
                    <a:pt x="251" y="24"/>
                    <a:pt x="250" y="24"/>
                  </a:cubicBezTo>
                  <a:cubicBezTo>
                    <a:pt x="246" y="24"/>
                    <a:pt x="246" y="24"/>
                    <a:pt x="246" y="24"/>
                  </a:cubicBezTo>
                  <a:cubicBezTo>
                    <a:pt x="247" y="26"/>
                    <a:pt x="248" y="28"/>
                    <a:pt x="248" y="31"/>
                  </a:cubicBezTo>
                  <a:cubicBezTo>
                    <a:pt x="248" y="34"/>
                    <a:pt x="246" y="37"/>
                    <a:pt x="244" y="39"/>
                  </a:cubicBezTo>
                  <a:cubicBezTo>
                    <a:pt x="242" y="41"/>
                    <a:pt x="238" y="42"/>
                    <a:pt x="235" y="42"/>
                  </a:cubicBezTo>
                  <a:cubicBezTo>
                    <a:pt x="233" y="42"/>
                    <a:pt x="232" y="42"/>
                    <a:pt x="230" y="41"/>
                  </a:cubicBezTo>
                  <a:cubicBezTo>
                    <a:pt x="229" y="42"/>
                    <a:pt x="228" y="43"/>
                    <a:pt x="228" y="44"/>
                  </a:cubicBezTo>
                  <a:cubicBezTo>
                    <a:pt x="228" y="44"/>
                    <a:pt x="228" y="45"/>
                    <a:pt x="228" y="45"/>
                  </a:cubicBezTo>
                  <a:cubicBezTo>
                    <a:pt x="228" y="46"/>
                    <a:pt x="228" y="46"/>
                    <a:pt x="228" y="46"/>
                  </a:cubicBezTo>
                  <a:cubicBezTo>
                    <a:pt x="228" y="47"/>
                    <a:pt x="229" y="47"/>
                    <a:pt x="230" y="47"/>
                  </a:cubicBezTo>
                  <a:cubicBezTo>
                    <a:pt x="231" y="47"/>
                    <a:pt x="233" y="47"/>
                    <a:pt x="236" y="48"/>
                  </a:cubicBezTo>
                  <a:cubicBezTo>
                    <a:pt x="240" y="48"/>
                    <a:pt x="244" y="48"/>
                    <a:pt x="245" y="48"/>
                  </a:cubicBezTo>
                  <a:cubicBezTo>
                    <a:pt x="248" y="48"/>
                    <a:pt x="249" y="49"/>
                    <a:pt x="250" y="50"/>
                  </a:cubicBezTo>
                  <a:cubicBezTo>
                    <a:pt x="252" y="52"/>
                    <a:pt x="252" y="54"/>
                    <a:pt x="252" y="56"/>
                  </a:cubicBezTo>
                  <a:cubicBezTo>
                    <a:pt x="252" y="58"/>
                    <a:pt x="251" y="61"/>
                    <a:pt x="249" y="64"/>
                  </a:cubicBezTo>
                  <a:cubicBezTo>
                    <a:pt x="245" y="67"/>
                    <a:pt x="240" y="69"/>
                    <a:pt x="234" y="69"/>
                  </a:cubicBezTo>
                  <a:cubicBezTo>
                    <a:pt x="230" y="69"/>
                    <a:pt x="226" y="68"/>
                    <a:pt x="223" y="66"/>
                  </a:cubicBezTo>
                  <a:cubicBezTo>
                    <a:pt x="221" y="65"/>
                    <a:pt x="220" y="64"/>
                    <a:pt x="220" y="62"/>
                  </a:cubicBezTo>
                  <a:cubicBezTo>
                    <a:pt x="220" y="62"/>
                    <a:pt x="220" y="61"/>
                    <a:pt x="220" y="60"/>
                  </a:cubicBezTo>
                  <a:cubicBezTo>
                    <a:pt x="221" y="60"/>
                    <a:pt x="222" y="58"/>
                    <a:pt x="223" y="56"/>
                  </a:cubicBezTo>
                  <a:cubicBezTo>
                    <a:pt x="223" y="56"/>
                    <a:pt x="224" y="55"/>
                    <a:pt x="226" y="52"/>
                  </a:cubicBezTo>
                  <a:cubicBezTo>
                    <a:pt x="225" y="52"/>
                    <a:pt x="224" y="51"/>
                    <a:pt x="224" y="50"/>
                  </a:cubicBezTo>
                  <a:cubicBezTo>
                    <a:pt x="223" y="50"/>
                    <a:pt x="223" y="49"/>
                    <a:pt x="223" y="48"/>
                  </a:cubicBezTo>
                  <a:cubicBezTo>
                    <a:pt x="223" y="48"/>
                    <a:pt x="223" y="46"/>
                    <a:pt x="224" y="45"/>
                  </a:cubicBezTo>
                  <a:cubicBezTo>
                    <a:pt x="225" y="45"/>
                    <a:pt x="226" y="44"/>
                    <a:pt x="229" y="41"/>
                  </a:cubicBezTo>
                  <a:close/>
                  <a:moveTo>
                    <a:pt x="235" y="20"/>
                  </a:moveTo>
                  <a:cubicBezTo>
                    <a:pt x="233" y="20"/>
                    <a:pt x="232" y="21"/>
                    <a:pt x="230" y="22"/>
                  </a:cubicBezTo>
                  <a:cubicBezTo>
                    <a:pt x="229" y="24"/>
                    <a:pt x="229" y="26"/>
                    <a:pt x="229" y="29"/>
                  </a:cubicBezTo>
                  <a:cubicBezTo>
                    <a:pt x="229" y="33"/>
                    <a:pt x="230" y="36"/>
                    <a:pt x="231" y="38"/>
                  </a:cubicBezTo>
                  <a:cubicBezTo>
                    <a:pt x="232" y="40"/>
                    <a:pt x="234" y="41"/>
                    <a:pt x="236" y="41"/>
                  </a:cubicBezTo>
                  <a:cubicBezTo>
                    <a:pt x="238" y="41"/>
                    <a:pt x="239" y="40"/>
                    <a:pt x="240" y="39"/>
                  </a:cubicBezTo>
                  <a:cubicBezTo>
                    <a:pt x="242" y="37"/>
                    <a:pt x="242" y="35"/>
                    <a:pt x="242" y="32"/>
                  </a:cubicBezTo>
                  <a:cubicBezTo>
                    <a:pt x="242" y="28"/>
                    <a:pt x="241" y="25"/>
                    <a:pt x="240" y="23"/>
                  </a:cubicBezTo>
                  <a:cubicBezTo>
                    <a:pt x="238" y="21"/>
                    <a:pt x="237" y="20"/>
                    <a:pt x="235" y="20"/>
                  </a:cubicBezTo>
                  <a:close/>
                  <a:moveTo>
                    <a:pt x="228" y="54"/>
                  </a:moveTo>
                  <a:cubicBezTo>
                    <a:pt x="227" y="55"/>
                    <a:pt x="226" y="56"/>
                    <a:pt x="226" y="57"/>
                  </a:cubicBezTo>
                  <a:cubicBezTo>
                    <a:pt x="226" y="58"/>
                    <a:pt x="225" y="59"/>
                    <a:pt x="225" y="60"/>
                  </a:cubicBezTo>
                  <a:cubicBezTo>
                    <a:pt x="225" y="62"/>
                    <a:pt x="226" y="63"/>
                    <a:pt x="227" y="64"/>
                  </a:cubicBezTo>
                  <a:cubicBezTo>
                    <a:pt x="230" y="65"/>
                    <a:pt x="233" y="66"/>
                    <a:pt x="238" y="66"/>
                  </a:cubicBezTo>
                  <a:cubicBezTo>
                    <a:pt x="242" y="66"/>
                    <a:pt x="245" y="65"/>
                    <a:pt x="247" y="64"/>
                  </a:cubicBezTo>
                  <a:cubicBezTo>
                    <a:pt x="249" y="62"/>
                    <a:pt x="250" y="60"/>
                    <a:pt x="250" y="58"/>
                  </a:cubicBezTo>
                  <a:cubicBezTo>
                    <a:pt x="250" y="57"/>
                    <a:pt x="250" y="56"/>
                    <a:pt x="248" y="56"/>
                  </a:cubicBezTo>
                  <a:cubicBezTo>
                    <a:pt x="247" y="55"/>
                    <a:pt x="245" y="55"/>
                    <a:pt x="241" y="55"/>
                  </a:cubicBezTo>
                  <a:cubicBezTo>
                    <a:pt x="236" y="54"/>
                    <a:pt x="231" y="54"/>
                    <a:pt x="228" y="54"/>
                  </a:cubicBezTo>
                  <a:close/>
                  <a:moveTo>
                    <a:pt x="258" y="20"/>
                  </a:moveTo>
                  <a:cubicBezTo>
                    <a:pt x="274" y="20"/>
                    <a:pt x="274" y="20"/>
                    <a:pt x="274" y="20"/>
                  </a:cubicBezTo>
                  <a:cubicBezTo>
                    <a:pt x="274" y="21"/>
                    <a:pt x="274" y="21"/>
                    <a:pt x="274" y="21"/>
                  </a:cubicBezTo>
                  <a:cubicBezTo>
                    <a:pt x="273" y="21"/>
                    <a:pt x="273" y="21"/>
                    <a:pt x="273" y="21"/>
                  </a:cubicBezTo>
                  <a:cubicBezTo>
                    <a:pt x="272" y="21"/>
                    <a:pt x="271" y="21"/>
                    <a:pt x="270" y="22"/>
                  </a:cubicBezTo>
                  <a:cubicBezTo>
                    <a:pt x="270" y="22"/>
                    <a:pt x="270" y="23"/>
                    <a:pt x="270" y="23"/>
                  </a:cubicBezTo>
                  <a:cubicBezTo>
                    <a:pt x="270" y="24"/>
                    <a:pt x="270" y="26"/>
                    <a:pt x="271" y="27"/>
                  </a:cubicBezTo>
                  <a:cubicBezTo>
                    <a:pt x="279" y="44"/>
                    <a:pt x="279" y="44"/>
                    <a:pt x="279" y="44"/>
                  </a:cubicBezTo>
                  <a:cubicBezTo>
                    <a:pt x="286" y="26"/>
                    <a:pt x="286" y="26"/>
                    <a:pt x="286" y="26"/>
                  </a:cubicBezTo>
                  <a:cubicBezTo>
                    <a:pt x="286" y="24"/>
                    <a:pt x="287" y="24"/>
                    <a:pt x="287" y="22"/>
                  </a:cubicBezTo>
                  <a:cubicBezTo>
                    <a:pt x="287" y="22"/>
                    <a:pt x="287" y="22"/>
                    <a:pt x="286" y="21"/>
                  </a:cubicBezTo>
                  <a:cubicBezTo>
                    <a:pt x="286" y="21"/>
                    <a:pt x="286" y="21"/>
                    <a:pt x="286" y="20"/>
                  </a:cubicBezTo>
                  <a:cubicBezTo>
                    <a:pt x="285" y="20"/>
                    <a:pt x="284" y="20"/>
                    <a:pt x="284" y="20"/>
                  </a:cubicBezTo>
                  <a:cubicBezTo>
                    <a:pt x="284" y="19"/>
                    <a:pt x="284" y="19"/>
                    <a:pt x="284" y="19"/>
                  </a:cubicBezTo>
                  <a:cubicBezTo>
                    <a:pt x="294" y="19"/>
                    <a:pt x="294" y="19"/>
                    <a:pt x="294" y="19"/>
                  </a:cubicBezTo>
                  <a:cubicBezTo>
                    <a:pt x="294" y="20"/>
                    <a:pt x="294" y="20"/>
                    <a:pt x="294" y="20"/>
                  </a:cubicBezTo>
                  <a:cubicBezTo>
                    <a:pt x="294" y="20"/>
                    <a:pt x="293" y="20"/>
                    <a:pt x="292" y="20"/>
                  </a:cubicBezTo>
                  <a:cubicBezTo>
                    <a:pt x="292" y="21"/>
                    <a:pt x="292" y="21"/>
                    <a:pt x="291" y="22"/>
                  </a:cubicBezTo>
                  <a:cubicBezTo>
                    <a:pt x="290" y="22"/>
                    <a:pt x="290" y="23"/>
                    <a:pt x="290" y="25"/>
                  </a:cubicBezTo>
                  <a:cubicBezTo>
                    <a:pt x="276" y="59"/>
                    <a:pt x="276" y="59"/>
                    <a:pt x="276" y="59"/>
                  </a:cubicBezTo>
                  <a:cubicBezTo>
                    <a:pt x="275" y="62"/>
                    <a:pt x="274" y="64"/>
                    <a:pt x="271" y="66"/>
                  </a:cubicBezTo>
                  <a:cubicBezTo>
                    <a:pt x="269" y="68"/>
                    <a:pt x="267" y="69"/>
                    <a:pt x="265" y="69"/>
                  </a:cubicBezTo>
                  <a:cubicBezTo>
                    <a:pt x="264" y="69"/>
                    <a:pt x="263" y="68"/>
                    <a:pt x="262" y="68"/>
                  </a:cubicBezTo>
                  <a:cubicBezTo>
                    <a:pt x="261" y="67"/>
                    <a:pt x="260" y="66"/>
                    <a:pt x="260" y="65"/>
                  </a:cubicBezTo>
                  <a:cubicBezTo>
                    <a:pt x="260" y="64"/>
                    <a:pt x="261" y="63"/>
                    <a:pt x="261" y="62"/>
                  </a:cubicBezTo>
                  <a:cubicBezTo>
                    <a:pt x="262" y="62"/>
                    <a:pt x="263" y="62"/>
                    <a:pt x="264" y="62"/>
                  </a:cubicBezTo>
                  <a:cubicBezTo>
                    <a:pt x="265" y="62"/>
                    <a:pt x="266" y="62"/>
                    <a:pt x="267" y="62"/>
                  </a:cubicBezTo>
                  <a:cubicBezTo>
                    <a:pt x="268" y="63"/>
                    <a:pt x="269" y="63"/>
                    <a:pt x="269" y="63"/>
                  </a:cubicBezTo>
                  <a:cubicBezTo>
                    <a:pt x="270" y="63"/>
                    <a:pt x="270" y="62"/>
                    <a:pt x="271" y="62"/>
                  </a:cubicBezTo>
                  <a:cubicBezTo>
                    <a:pt x="272" y="61"/>
                    <a:pt x="273" y="59"/>
                    <a:pt x="274" y="57"/>
                  </a:cubicBezTo>
                  <a:cubicBezTo>
                    <a:pt x="276" y="51"/>
                    <a:pt x="276" y="51"/>
                    <a:pt x="276" y="51"/>
                  </a:cubicBezTo>
                  <a:cubicBezTo>
                    <a:pt x="264" y="26"/>
                    <a:pt x="264" y="26"/>
                    <a:pt x="264" y="26"/>
                  </a:cubicBezTo>
                  <a:cubicBezTo>
                    <a:pt x="264" y="25"/>
                    <a:pt x="264" y="24"/>
                    <a:pt x="263" y="23"/>
                  </a:cubicBezTo>
                  <a:cubicBezTo>
                    <a:pt x="262" y="22"/>
                    <a:pt x="262" y="21"/>
                    <a:pt x="261" y="21"/>
                  </a:cubicBezTo>
                  <a:cubicBezTo>
                    <a:pt x="261" y="21"/>
                    <a:pt x="260" y="20"/>
                    <a:pt x="258" y="20"/>
                  </a:cubicBezTo>
                  <a:cubicBezTo>
                    <a:pt x="258" y="20"/>
                    <a:pt x="258" y="20"/>
                    <a:pt x="258" y="20"/>
                  </a:cubicBezTo>
                  <a:close/>
                  <a:moveTo>
                    <a:pt x="331" y="19"/>
                  </a:moveTo>
                  <a:cubicBezTo>
                    <a:pt x="336" y="19"/>
                    <a:pt x="340" y="21"/>
                    <a:pt x="343" y="25"/>
                  </a:cubicBezTo>
                  <a:cubicBezTo>
                    <a:pt x="346" y="28"/>
                    <a:pt x="347" y="32"/>
                    <a:pt x="347" y="36"/>
                  </a:cubicBezTo>
                  <a:cubicBezTo>
                    <a:pt x="347" y="40"/>
                    <a:pt x="346" y="42"/>
                    <a:pt x="345" y="46"/>
                  </a:cubicBezTo>
                  <a:cubicBezTo>
                    <a:pt x="344" y="49"/>
                    <a:pt x="342" y="51"/>
                    <a:pt x="339" y="53"/>
                  </a:cubicBezTo>
                  <a:cubicBezTo>
                    <a:pt x="336" y="54"/>
                    <a:pt x="334" y="55"/>
                    <a:pt x="331" y="55"/>
                  </a:cubicBezTo>
                  <a:cubicBezTo>
                    <a:pt x="326" y="55"/>
                    <a:pt x="322" y="53"/>
                    <a:pt x="319" y="49"/>
                  </a:cubicBezTo>
                  <a:cubicBezTo>
                    <a:pt x="317" y="46"/>
                    <a:pt x="316" y="42"/>
                    <a:pt x="316" y="38"/>
                  </a:cubicBezTo>
                  <a:cubicBezTo>
                    <a:pt x="316" y="34"/>
                    <a:pt x="316" y="31"/>
                    <a:pt x="318" y="28"/>
                  </a:cubicBezTo>
                  <a:cubicBezTo>
                    <a:pt x="320" y="26"/>
                    <a:pt x="322" y="23"/>
                    <a:pt x="324" y="22"/>
                  </a:cubicBezTo>
                  <a:cubicBezTo>
                    <a:pt x="326" y="20"/>
                    <a:pt x="328" y="19"/>
                    <a:pt x="331" y="19"/>
                  </a:cubicBezTo>
                  <a:close/>
                  <a:moveTo>
                    <a:pt x="330" y="21"/>
                  </a:moveTo>
                  <a:cubicBezTo>
                    <a:pt x="329" y="21"/>
                    <a:pt x="328" y="22"/>
                    <a:pt x="326" y="22"/>
                  </a:cubicBezTo>
                  <a:cubicBezTo>
                    <a:pt x="325" y="23"/>
                    <a:pt x="324" y="24"/>
                    <a:pt x="323" y="26"/>
                  </a:cubicBezTo>
                  <a:cubicBezTo>
                    <a:pt x="322" y="28"/>
                    <a:pt x="322" y="31"/>
                    <a:pt x="322" y="34"/>
                  </a:cubicBezTo>
                  <a:cubicBezTo>
                    <a:pt x="322" y="39"/>
                    <a:pt x="323" y="43"/>
                    <a:pt x="325" y="47"/>
                  </a:cubicBezTo>
                  <a:cubicBezTo>
                    <a:pt x="327" y="50"/>
                    <a:pt x="329" y="52"/>
                    <a:pt x="332" y="52"/>
                  </a:cubicBezTo>
                  <a:cubicBezTo>
                    <a:pt x="335" y="52"/>
                    <a:pt x="337" y="51"/>
                    <a:pt x="338" y="49"/>
                  </a:cubicBezTo>
                  <a:cubicBezTo>
                    <a:pt x="340" y="47"/>
                    <a:pt x="340" y="44"/>
                    <a:pt x="340" y="39"/>
                  </a:cubicBezTo>
                  <a:cubicBezTo>
                    <a:pt x="340" y="33"/>
                    <a:pt x="339" y="28"/>
                    <a:pt x="337" y="25"/>
                  </a:cubicBezTo>
                  <a:cubicBezTo>
                    <a:pt x="335" y="22"/>
                    <a:pt x="332" y="21"/>
                    <a:pt x="330" y="21"/>
                  </a:cubicBezTo>
                  <a:close/>
                  <a:moveTo>
                    <a:pt x="368" y="22"/>
                  </a:moveTo>
                  <a:cubicBezTo>
                    <a:pt x="368" y="45"/>
                    <a:pt x="368" y="45"/>
                    <a:pt x="368" y="45"/>
                  </a:cubicBezTo>
                  <a:cubicBezTo>
                    <a:pt x="368" y="48"/>
                    <a:pt x="368" y="50"/>
                    <a:pt x="369" y="51"/>
                  </a:cubicBezTo>
                  <a:cubicBezTo>
                    <a:pt x="370" y="52"/>
                    <a:pt x="371" y="52"/>
                    <a:pt x="373" y="52"/>
                  </a:cubicBezTo>
                  <a:cubicBezTo>
                    <a:pt x="376" y="52"/>
                    <a:pt x="376" y="52"/>
                    <a:pt x="376" y="52"/>
                  </a:cubicBezTo>
                  <a:cubicBezTo>
                    <a:pt x="376" y="54"/>
                    <a:pt x="376" y="54"/>
                    <a:pt x="376" y="54"/>
                  </a:cubicBezTo>
                  <a:cubicBezTo>
                    <a:pt x="356" y="54"/>
                    <a:pt x="356" y="54"/>
                    <a:pt x="356" y="54"/>
                  </a:cubicBezTo>
                  <a:cubicBezTo>
                    <a:pt x="356" y="52"/>
                    <a:pt x="356" y="52"/>
                    <a:pt x="356" y="52"/>
                  </a:cubicBezTo>
                  <a:cubicBezTo>
                    <a:pt x="358" y="52"/>
                    <a:pt x="358" y="52"/>
                    <a:pt x="358" y="52"/>
                  </a:cubicBezTo>
                  <a:cubicBezTo>
                    <a:pt x="358" y="52"/>
                    <a:pt x="360" y="52"/>
                    <a:pt x="360" y="52"/>
                  </a:cubicBezTo>
                  <a:cubicBezTo>
                    <a:pt x="361" y="51"/>
                    <a:pt x="362" y="50"/>
                    <a:pt x="362" y="50"/>
                  </a:cubicBezTo>
                  <a:cubicBezTo>
                    <a:pt x="362" y="49"/>
                    <a:pt x="362" y="47"/>
                    <a:pt x="362" y="45"/>
                  </a:cubicBezTo>
                  <a:cubicBezTo>
                    <a:pt x="362" y="22"/>
                    <a:pt x="362" y="22"/>
                    <a:pt x="362" y="22"/>
                  </a:cubicBezTo>
                  <a:cubicBezTo>
                    <a:pt x="356" y="22"/>
                    <a:pt x="356" y="22"/>
                    <a:pt x="356" y="22"/>
                  </a:cubicBezTo>
                  <a:cubicBezTo>
                    <a:pt x="356" y="20"/>
                    <a:pt x="356" y="20"/>
                    <a:pt x="356" y="20"/>
                  </a:cubicBezTo>
                  <a:cubicBezTo>
                    <a:pt x="362" y="20"/>
                    <a:pt x="362" y="20"/>
                    <a:pt x="362" y="20"/>
                  </a:cubicBezTo>
                  <a:cubicBezTo>
                    <a:pt x="362" y="17"/>
                    <a:pt x="362" y="17"/>
                    <a:pt x="362" y="17"/>
                  </a:cubicBezTo>
                  <a:cubicBezTo>
                    <a:pt x="362" y="14"/>
                    <a:pt x="363" y="11"/>
                    <a:pt x="364" y="8"/>
                  </a:cubicBezTo>
                  <a:cubicBezTo>
                    <a:pt x="365" y="6"/>
                    <a:pt x="367" y="4"/>
                    <a:pt x="369" y="3"/>
                  </a:cubicBezTo>
                  <a:cubicBezTo>
                    <a:pt x="371" y="2"/>
                    <a:pt x="373" y="1"/>
                    <a:pt x="376" y="1"/>
                  </a:cubicBezTo>
                  <a:cubicBezTo>
                    <a:pt x="378" y="1"/>
                    <a:pt x="381" y="2"/>
                    <a:pt x="383" y="3"/>
                  </a:cubicBezTo>
                  <a:cubicBezTo>
                    <a:pt x="384" y="4"/>
                    <a:pt x="385" y="6"/>
                    <a:pt x="385" y="7"/>
                  </a:cubicBezTo>
                  <a:cubicBezTo>
                    <a:pt x="385" y="8"/>
                    <a:pt x="384" y="8"/>
                    <a:pt x="384" y="9"/>
                  </a:cubicBezTo>
                  <a:cubicBezTo>
                    <a:pt x="383" y="10"/>
                    <a:pt x="383" y="10"/>
                    <a:pt x="382" y="10"/>
                  </a:cubicBezTo>
                  <a:cubicBezTo>
                    <a:pt x="382" y="10"/>
                    <a:pt x="381" y="9"/>
                    <a:pt x="380" y="9"/>
                  </a:cubicBezTo>
                  <a:cubicBezTo>
                    <a:pt x="380" y="8"/>
                    <a:pt x="379" y="8"/>
                    <a:pt x="378" y="6"/>
                  </a:cubicBezTo>
                  <a:cubicBezTo>
                    <a:pt x="377" y="5"/>
                    <a:pt x="376" y="4"/>
                    <a:pt x="376" y="3"/>
                  </a:cubicBezTo>
                  <a:cubicBezTo>
                    <a:pt x="375" y="3"/>
                    <a:pt x="374" y="2"/>
                    <a:pt x="373" y="2"/>
                  </a:cubicBezTo>
                  <a:cubicBezTo>
                    <a:pt x="372" y="2"/>
                    <a:pt x="371" y="3"/>
                    <a:pt x="370" y="3"/>
                  </a:cubicBezTo>
                  <a:cubicBezTo>
                    <a:pt x="370" y="4"/>
                    <a:pt x="369" y="5"/>
                    <a:pt x="369" y="6"/>
                  </a:cubicBezTo>
                  <a:cubicBezTo>
                    <a:pt x="368" y="7"/>
                    <a:pt x="368" y="10"/>
                    <a:pt x="368" y="16"/>
                  </a:cubicBezTo>
                  <a:cubicBezTo>
                    <a:pt x="368" y="18"/>
                    <a:pt x="368" y="18"/>
                    <a:pt x="368" y="18"/>
                  </a:cubicBezTo>
                  <a:cubicBezTo>
                    <a:pt x="377" y="18"/>
                    <a:pt x="377" y="18"/>
                    <a:pt x="377" y="18"/>
                  </a:cubicBezTo>
                  <a:cubicBezTo>
                    <a:pt x="377" y="22"/>
                    <a:pt x="377" y="22"/>
                    <a:pt x="377" y="22"/>
                  </a:cubicBezTo>
                  <a:cubicBezTo>
                    <a:pt x="368" y="22"/>
                    <a:pt x="368" y="22"/>
                    <a:pt x="368" y="22"/>
                  </a:cubicBezTo>
                  <a:close/>
                  <a:moveTo>
                    <a:pt x="440" y="2"/>
                  </a:moveTo>
                  <a:cubicBezTo>
                    <a:pt x="441" y="20"/>
                    <a:pt x="441" y="20"/>
                    <a:pt x="441" y="20"/>
                  </a:cubicBezTo>
                  <a:cubicBezTo>
                    <a:pt x="440" y="20"/>
                    <a:pt x="440" y="20"/>
                    <a:pt x="440" y="20"/>
                  </a:cubicBezTo>
                  <a:cubicBezTo>
                    <a:pt x="438" y="14"/>
                    <a:pt x="436" y="11"/>
                    <a:pt x="433" y="8"/>
                  </a:cubicBezTo>
                  <a:cubicBezTo>
                    <a:pt x="430" y="6"/>
                    <a:pt x="427" y="5"/>
                    <a:pt x="423" y="5"/>
                  </a:cubicBezTo>
                  <a:cubicBezTo>
                    <a:pt x="420" y="5"/>
                    <a:pt x="417" y="6"/>
                    <a:pt x="414" y="8"/>
                  </a:cubicBezTo>
                  <a:cubicBezTo>
                    <a:pt x="412" y="9"/>
                    <a:pt x="410" y="12"/>
                    <a:pt x="408" y="16"/>
                  </a:cubicBezTo>
                  <a:cubicBezTo>
                    <a:pt x="407" y="19"/>
                    <a:pt x="406" y="24"/>
                    <a:pt x="406" y="30"/>
                  </a:cubicBezTo>
                  <a:cubicBezTo>
                    <a:pt x="406" y="34"/>
                    <a:pt x="407" y="38"/>
                    <a:pt x="408" y="42"/>
                  </a:cubicBezTo>
                  <a:cubicBezTo>
                    <a:pt x="409" y="45"/>
                    <a:pt x="412" y="48"/>
                    <a:pt x="414" y="49"/>
                  </a:cubicBezTo>
                  <a:cubicBezTo>
                    <a:pt x="417" y="51"/>
                    <a:pt x="420" y="52"/>
                    <a:pt x="424" y="52"/>
                  </a:cubicBezTo>
                  <a:cubicBezTo>
                    <a:pt x="427" y="52"/>
                    <a:pt x="430" y="51"/>
                    <a:pt x="432" y="50"/>
                  </a:cubicBezTo>
                  <a:cubicBezTo>
                    <a:pt x="435" y="49"/>
                    <a:pt x="438" y="46"/>
                    <a:pt x="440" y="42"/>
                  </a:cubicBezTo>
                  <a:cubicBezTo>
                    <a:pt x="442" y="42"/>
                    <a:pt x="442" y="42"/>
                    <a:pt x="442" y="42"/>
                  </a:cubicBezTo>
                  <a:cubicBezTo>
                    <a:pt x="439" y="47"/>
                    <a:pt x="436" y="50"/>
                    <a:pt x="433" y="52"/>
                  </a:cubicBezTo>
                  <a:cubicBezTo>
                    <a:pt x="430" y="54"/>
                    <a:pt x="426" y="56"/>
                    <a:pt x="422" y="56"/>
                  </a:cubicBezTo>
                  <a:cubicBezTo>
                    <a:pt x="414" y="56"/>
                    <a:pt x="407" y="52"/>
                    <a:pt x="403" y="46"/>
                  </a:cubicBezTo>
                  <a:cubicBezTo>
                    <a:pt x="400" y="42"/>
                    <a:pt x="398" y="36"/>
                    <a:pt x="398" y="30"/>
                  </a:cubicBezTo>
                  <a:cubicBezTo>
                    <a:pt x="398" y="25"/>
                    <a:pt x="399" y="20"/>
                    <a:pt x="401" y="16"/>
                  </a:cubicBezTo>
                  <a:cubicBezTo>
                    <a:pt x="403" y="12"/>
                    <a:pt x="406" y="8"/>
                    <a:pt x="410" y="6"/>
                  </a:cubicBezTo>
                  <a:cubicBezTo>
                    <a:pt x="414" y="4"/>
                    <a:pt x="418" y="3"/>
                    <a:pt x="422" y="3"/>
                  </a:cubicBezTo>
                  <a:cubicBezTo>
                    <a:pt x="426" y="3"/>
                    <a:pt x="429" y="4"/>
                    <a:pt x="433" y="6"/>
                  </a:cubicBezTo>
                  <a:cubicBezTo>
                    <a:pt x="434" y="6"/>
                    <a:pt x="434" y="6"/>
                    <a:pt x="435" y="6"/>
                  </a:cubicBezTo>
                  <a:cubicBezTo>
                    <a:pt x="436" y="6"/>
                    <a:pt x="436" y="6"/>
                    <a:pt x="436" y="6"/>
                  </a:cubicBezTo>
                  <a:cubicBezTo>
                    <a:pt x="437" y="5"/>
                    <a:pt x="438" y="4"/>
                    <a:pt x="438" y="3"/>
                  </a:cubicBezTo>
                  <a:cubicBezTo>
                    <a:pt x="440" y="2"/>
                    <a:pt x="440" y="2"/>
                    <a:pt x="440" y="2"/>
                  </a:cubicBezTo>
                  <a:close/>
                  <a:moveTo>
                    <a:pt x="460" y="1"/>
                  </a:moveTo>
                  <a:cubicBezTo>
                    <a:pt x="460" y="26"/>
                    <a:pt x="460" y="26"/>
                    <a:pt x="460" y="26"/>
                  </a:cubicBezTo>
                  <a:cubicBezTo>
                    <a:pt x="463" y="22"/>
                    <a:pt x="465" y="21"/>
                    <a:pt x="466" y="20"/>
                  </a:cubicBezTo>
                  <a:cubicBezTo>
                    <a:pt x="468" y="19"/>
                    <a:pt x="470" y="18"/>
                    <a:pt x="471" y="18"/>
                  </a:cubicBezTo>
                  <a:cubicBezTo>
                    <a:pt x="473" y="18"/>
                    <a:pt x="475" y="19"/>
                    <a:pt x="476" y="20"/>
                  </a:cubicBezTo>
                  <a:cubicBezTo>
                    <a:pt x="477" y="21"/>
                    <a:pt x="478" y="23"/>
                    <a:pt x="479" y="25"/>
                  </a:cubicBezTo>
                  <a:cubicBezTo>
                    <a:pt x="479" y="27"/>
                    <a:pt x="480" y="30"/>
                    <a:pt x="480" y="34"/>
                  </a:cubicBezTo>
                  <a:cubicBezTo>
                    <a:pt x="480" y="46"/>
                    <a:pt x="480" y="46"/>
                    <a:pt x="480" y="46"/>
                  </a:cubicBezTo>
                  <a:cubicBezTo>
                    <a:pt x="480" y="48"/>
                    <a:pt x="480" y="50"/>
                    <a:pt x="480" y="50"/>
                  </a:cubicBezTo>
                  <a:cubicBezTo>
                    <a:pt x="480" y="51"/>
                    <a:pt x="481" y="52"/>
                    <a:pt x="481" y="52"/>
                  </a:cubicBezTo>
                  <a:cubicBezTo>
                    <a:pt x="482" y="52"/>
                    <a:pt x="483" y="52"/>
                    <a:pt x="484" y="52"/>
                  </a:cubicBezTo>
                  <a:cubicBezTo>
                    <a:pt x="484" y="54"/>
                    <a:pt x="484" y="54"/>
                    <a:pt x="484" y="54"/>
                  </a:cubicBezTo>
                  <a:cubicBezTo>
                    <a:pt x="468" y="54"/>
                    <a:pt x="468" y="54"/>
                    <a:pt x="468" y="54"/>
                  </a:cubicBezTo>
                  <a:cubicBezTo>
                    <a:pt x="468" y="52"/>
                    <a:pt x="468" y="52"/>
                    <a:pt x="468" y="52"/>
                  </a:cubicBezTo>
                  <a:cubicBezTo>
                    <a:pt x="469" y="52"/>
                    <a:pt x="469" y="52"/>
                    <a:pt x="469" y="52"/>
                  </a:cubicBezTo>
                  <a:cubicBezTo>
                    <a:pt x="471" y="52"/>
                    <a:pt x="472" y="52"/>
                    <a:pt x="472" y="52"/>
                  </a:cubicBezTo>
                  <a:cubicBezTo>
                    <a:pt x="473" y="51"/>
                    <a:pt x="474" y="50"/>
                    <a:pt x="474" y="50"/>
                  </a:cubicBezTo>
                  <a:cubicBezTo>
                    <a:pt x="474" y="49"/>
                    <a:pt x="474" y="48"/>
                    <a:pt x="474" y="46"/>
                  </a:cubicBezTo>
                  <a:cubicBezTo>
                    <a:pt x="474" y="34"/>
                    <a:pt x="474" y="34"/>
                    <a:pt x="474" y="34"/>
                  </a:cubicBezTo>
                  <a:cubicBezTo>
                    <a:pt x="474" y="30"/>
                    <a:pt x="474" y="28"/>
                    <a:pt x="473" y="27"/>
                  </a:cubicBezTo>
                  <a:cubicBezTo>
                    <a:pt x="473" y="26"/>
                    <a:pt x="472" y="25"/>
                    <a:pt x="472" y="24"/>
                  </a:cubicBezTo>
                  <a:cubicBezTo>
                    <a:pt x="471" y="24"/>
                    <a:pt x="470" y="23"/>
                    <a:pt x="469" y="23"/>
                  </a:cubicBezTo>
                  <a:cubicBezTo>
                    <a:pt x="468" y="23"/>
                    <a:pt x="466" y="24"/>
                    <a:pt x="465" y="24"/>
                  </a:cubicBezTo>
                  <a:cubicBezTo>
                    <a:pt x="464" y="25"/>
                    <a:pt x="462" y="26"/>
                    <a:pt x="461" y="28"/>
                  </a:cubicBezTo>
                  <a:cubicBezTo>
                    <a:pt x="461" y="46"/>
                    <a:pt x="461" y="46"/>
                    <a:pt x="461" y="46"/>
                  </a:cubicBezTo>
                  <a:cubicBezTo>
                    <a:pt x="461" y="48"/>
                    <a:pt x="461" y="50"/>
                    <a:pt x="461" y="50"/>
                  </a:cubicBezTo>
                  <a:cubicBezTo>
                    <a:pt x="462" y="51"/>
                    <a:pt x="462" y="52"/>
                    <a:pt x="462" y="52"/>
                  </a:cubicBezTo>
                  <a:cubicBezTo>
                    <a:pt x="463" y="52"/>
                    <a:pt x="464" y="52"/>
                    <a:pt x="466" y="52"/>
                  </a:cubicBezTo>
                  <a:cubicBezTo>
                    <a:pt x="466" y="54"/>
                    <a:pt x="466" y="54"/>
                    <a:pt x="466" y="54"/>
                  </a:cubicBezTo>
                  <a:cubicBezTo>
                    <a:pt x="450" y="54"/>
                    <a:pt x="450" y="54"/>
                    <a:pt x="450" y="54"/>
                  </a:cubicBezTo>
                  <a:cubicBezTo>
                    <a:pt x="450" y="52"/>
                    <a:pt x="450" y="52"/>
                    <a:pt x="450" y="52"/>
                  </a:cubicBezTo>
                  <a:cubicBezTo>
                    <a:pt x="451" y="52"/>
                    <a:pt x="452" y="52"/>
                    <a:pt x="453" y="52"/>
                  </a:cubicBezTo>
                  <a:cubicBezTo>
                    <a:pt x="454" y="51"/>
                    <a:pt x="454" y="51"/>
                    <a:pt x="454" y="50"/>
                  </a:cubicBezTo>
                  <a:cubicBezTo>
                    <a:pt x="455" y="49"/>
                    <a:pt x="455" y="48"/>
                    <a:pt x="455" y="46"/>
                  </a:cubicBezTo>
                  <a:cubicBezTo>
                    <a:pt x="455" y="15"/>
                    <a:pt x="455" y="15"/>
                    <a:pt x="455" y="15"/>
                  </a:cubicBezTo>
                  <a:cubicBezTo>
                    <a:pt x="455" y="11"/>
                    <a:pt x="455" y="8"/>
                    <a:pt x="454" y="8"/>
                  </a:cubicBezTo>
                  <a:cubicBezTo>
                    <a:pt x="454" y="7"/>
                    <a:pt x="454" y="6"/>
                    <a:pt x="454" y="6"/>
                  </a:cubicBezTo>
                  <a:cubicBezTo>
                    <a:pt x="453" y="5"/>
                    <a:pt x="453" y="5"/>
                    <a:pt x="452" y="5"/>
                  </a:cubicBezTo>
                  <a:cubicBezTo>
                    <a:pt x="452" y="5"/>
                    <a:pt x="451" y="5"/>
                    <a:pt x="450" y="6"/>
                  </a:cubicBezTo>
                  <a:cubicBezTo>
                    <a:pt x="449" y="4"/>
                    <a:pt x="449" y="4"/>
                    <a:pt x="449" y="4"/>
                  </a:cubicBezTo>
                  <a:cubicBezTo>
                    <a:pt x="459" y="0"/>
                    <a:pt x="459" y="0"/>
                    <a:pt x="459" y="0"/>
                  </a:cubicBezTo>
                  <a:cubicBezTo>
                    <a:pt x="460" y="1"/>
                    <a:pt x="460" y="1"/>
                    <a:pt x="460" y="1"/>
                  </a:cubicBezTo>
                  <a:close/>
                  <a:moveTo>
                    <a:pt x="499" y="1"/>
                  </a:moveTo>
                  <a:cubicBezTo>
                    <a:pt x="500" y="1"/>
                    <a:pt x="501" y="1"/>
                    <a:pt x="501" y="2"/>
                  </a:cubicBezTo>
                  <a:cubicBezTo>
                    <a:pt x="502" y="3"/>
                    <a:pt x="502" y="4"/>
                    <a:pt x="502" y="5"/>
                  </a:cubicBezTo>
                  <a:cubicBezTo>
                    <a:pt x="502" y="6"/>
                    <a:pt x="502" y="7"/>
                    <a:pt x="501" y="8"/>
                  </a:cubicBezTo>
                  <a:cubicBezTo>
                    <a:pt x="500" y="8"/>
                    <a:pt x="500" y="9"/>
                    <a:pt x="499" y="9"/>
                  </a:cubicBezTo>
                  <a:cubicBezTo>
                    <a:pt x="498" y="9"/>
                    <a:pt x="497" y="8"/>
                    <a:pt x="496" y="8"/>
                  </a:cubicBezTo>
                  <a:cubicBezTo>
                    <a:pt x="496" y="7"/>
                    <a:pt x="495" y="6"/>
                    <a:pt x="495" y="5"/>
                  </a:cubicBezTo>
                  <a:cubicBezTo>
                    <a:pt x="495" y="4"/>
                    <a:pt x="496" y="3"/>
                    <a:pt x="496" y="2"/>
                  </a:cubicBezTo>
                  <a:cubicBezTo>
                    <a:pt x="497" y="1"/>
                    <a:pt x="498" y="1"/>
                    <a:pt x="499" y="1"/>
                  </a:cubicBezTo>
                  <a:close/>
                  <a:moveTo>
                    <a:pt x="502" y="19"/>
                  </a:moveTo>
                  <a:cubicBezTo>
                    <a:pt x="502" y="46"/>
                    <a:pt x="502" y="46"/>
                    <a:pt x="502" y="46"/>
                  </a:cubicBezTo>
                  <a:cubicBezTo>
                    <a:pt x="502" y="48"/>
                    <a:pt x="502" y="50"/>
                    <a:pt x="502" y="50"/>
                  </a:cubicBezTo>
                  <a:cubicBezTo>
                    <a:pt x="503" y="51"/>
                    <a:pt x="503" y="52"/>
                    <a:pt x="504" y="52"/>
                  </a:cubicBezTo>
                  <a:cubicBezTo>
                    <a:pt x="504" y="52"/>
                    <a:pt x="505" y="52"/>
                    <a:pt x="507" y="52"/>
                  </a:cubicBezTo>
                  <a:cubicBezTo>
                    <a:pt x="507" y="54"/>
                    <a:pt x="507" y="54"/>
                    <a:pt x="507" y="54"/>
                  </a:cubicBezTo>
                  <a:cubicBezTo>
                    <a:pt x="491" y="54"/>
                    <a:pt x="491" y="54"/>
                    <a:pt x="491" y="54"/>
                  </a:cubicBezTo>
                  <a:cubicBezTo>
                    <a:pt x="491" y="52"/>
                    <a:pt x="491" y="52"/>
                    <a:pt x="491" y="52"/>
                  </a:cubicBezTo>
                  <a:cubicBezTo>
                    <a:pt x="492" y="52"/>
                    <a:pt x="494" y="52"/>
                    <a:pt x="494" y="52"/>
                  </a:cubicBezTo>
                  <a:cubicBezTo>
                    <a:pt x="494" y="52"/>
                    <a:pt x="495" y="51"/>
                    <a:pt x="495" y="50"/>
                  </a:cubicBezTo>
                  <a:cubicBezTo>
                    <a:pt x="496" y="50"/>
                    <a:pt x="496" y="48"/>
                    <a:pt x="496" y="46"/>
                  </a:cubicBezTo>
                  <a:cubicBezTo>
                    <a:pt x="496" y="33"/>
                    <a:pt x="496" y="33"/>
                    <a:pt x="496" y="33"/>
                  </a:cubicBezTo>
                  <a:cubicBezTo>
                    <a:pt x="496" y="29"/>
                    <a:pt x="496" y="27"/>
                    <a:pt x="495" y="26"/>
                  </a:cubicBezTo>
                  <a:cubicBezTo>
                    <a:pt x="495" y="25"/>
                    <a:pt x="495" y="24"/>
                    <a:pt x="494" y="24"/>
                  </a:cubicBezTo>
                  <a:cubicBezTo>
                    <a:pt x="494" y="24"/>
                    <a:pt x="494" y="24"/>
                    <a:pt x="493" y="24"/>
                  </a:cubicBezTo>
                  <a:cubicBezTo>
                    <a:pt x="492" y="24"/>
                    <a:pt x="491" y="24"/>
                    <a:pt x="490" y="24"/>
                  </a:cubicBezTo>
                  <a:cubicBezTo>
                    <a:pt x="490" y="23"/>
                    <a:pt x="490" y="23"/>
                    <a:pt x="490" y="23"/>
                  </a:cubicBezTo>
                  <a:cubicBezTo>
                    <a:pt x="500" y="19"/>
                    <a:pt x="500" y="19"/>
                    <a:pt x="500" y="19"/>
                  </a:cubicBezTo>
                  <a:cubicBezTo>
                    <a:pt x="502" y="19"/>
                    <a:pt x="502" y="19"/>
                    <a:pt x="502" y="19"/>
                  </a:cubicBezTo>
                  <a:close/>
                  <a:moveTo>
                    <a:pt x="524" y="26"/>
                  </a:moveTo>
                  <a:cubicBezTo>
                    <a:pt x="528" y="21"/>
                    <a:pt x="532" y="19"/>
                    <a:pt x="535" y="19"/>
                  </a:cubicBezTo>
                  <a:cubicBezTo>
                    <a:pt x="536" y="19"/>
                    <a:pt x="538" y="19"/>
                    <a:pt x="540" y="20"/>
                  </a:cubicBezTo>
                  <a:cubicBezTo>
                    <a:pt x="541" y="21"/>
                    <a:pt x="542" y="22"/>
                    <a:pt x="543" y="24"/>
                  </a:cubicBezTo>
                  <a:cubicBezTo>
                    <a:pt x="543" y="26"/>
                    <a:pt x="544" y="28"/>
                    <a:pt x="544" y="31"/>
                  </a:cubicBezTo>
                  <a:cubicBezTo>
                    <a:pt x="544" y="46"/>
                    <a:pt x="544" y="46"/>
                    <a:pt x="544" y="46"/>
                  </a:cubicBezTo>
                  <a:cubicBezTo>
                    <a:pt x="544" y="48"/>
                    <a:pt x="544" y="49"/>
                    <a:pt x="544" y="50"/>
                  </a:cubicBezTo>
                  <a:cubicBezTo>
                    <a:pt x="544" y="51"/>
                    <a:pt x="545" y="51"/>
                    <a:pt x="545" y="52"/>
                  </a:cubicBezTo>
                  <a:cubicBezTo>
                    <a:pt x="546" y="52"/>
                    <a:pt x="547" y="52"/>
                    <a:pt x="548" y="52"/>
                  </a:cubicBezTo>
                  <a:cubicBezTo>
                    <a:pt x="548" y="53"/>
                    <a:pt x="548" y="53"/>
                    <a:pt x="548" y="53"/>
                  </a:cubicBezTo>
                  <a:cubicBezTo>
                    <a:pt x="532" y="53"/>
                    <a:pt x="532" y="53"/>
                    <a:pt x="532" y="53"/>
                  </a:cubicBezTo>
                  <a:cubicBezTo>
                    <a:pt x="532" y="52"/>
                    <a:pt x="532" y="52"/>
                    <a:pt x="532" y="52"/>
                  </a:cubicBezTo>
                  <a:cubicBezTo>
                    <a:pt x="533" y="52"/>
                    <a:pt x="533" y="52"/>
                    <a:pt x="533" y="52"/>
                  </a:cubicBezTo>
                  <a:cubicBezTo>
                    <a:pt x="535" y="52"/>
                    <a:pt x="536" y="52"/>
                    <a:pt x="536" y="51"/>
                  </a:cubicBezTo>
                  <a:cubicBezTo>
                    <a:pt x="537" y="51"/>
                    <a:pt x="538" y="50"/>
                    <a:pt x="538" y="49"/>
                  </a:cubicBezTo>
                  <a:cubicBezTo>
                    <a:pt x="538" y="49"/>
                    <a:pt x="538" y="48"/>
                    <a:pt x="538" y="46"/>
                  </a:cubicBezTo>
                  <a:cubicBezTo>
                    <a:pt x="538" y="32"/>
                    <a:pt x="538" y="32"/>
                    <a:pt x="538" y="32"/>
                  </a:cubicBezTo>
                  <a:cubicBezTo>
                    <a:pt x="538" y="28"/>
                    <a:pt x="537" y="26"/>
                    <a:pt x="536" y="25"/>
                  </a:cubicBezTo>
                  <a:cubicBezTo>
                    <a:pt x="536" y="24"/>
                    <a:pt x="534" y="23"/>
                    <a:pt x="532" y="23"/>
                  </a:cubicBezTo>
                  <a:cubicBezTo>
                    <a:pt x="530" y="23"/>
                    <a:pt x="527" y="24"/>
                    <a:pt x="524" y="28"/>
                  </a:cubicBezTo>
                  <a:cubicBezTo>
                    <a:pt x="524" y="46"/>
                    <a:pt x="524" y="46"/>
                    <a:pt x="524" y="46"/>
                  </a:cubicBezTo>
                  <a:cubicBezTo>
                    <a:pt x="524" y="48"/>
                    <a:pt x="524" y="49"/>
                    <a:pt x="524" y="50"/>
                  </a:cubicBezTo>
                  <a:cubicBezTo>
                    <a:pt x="525" y="51"/>
                    <a:pt x="525" y="51"/>
                    <a:pt x="526" y="52"/>
                  </a:cubicBezTo>
                  <a:cubicBezTo>
                    <a:pt x="526" y="52"/>
                    <a:pt x="527" y="52"/>
                    <a:pt x="529" y="52"/>
                  </a:cubicBezTo>
                  <a:cubicBezTo>
                    <a:pt x="529" y="53"/>
                    <a:pt x="529" y="53"/>
                    <a:pt x="529" y="53"/>
                  </a:cubicBezTo>
                  <a:cubicBezTo>
                    <a:pt x="513" y="53"/>
                    <a:pt x="513" y="53"/>
                    <a:pt x="513" y="53"/>
                  </a:cubicBezTo>
                  <a:cubicBezTo>
                    <a:pt x="513" y="52"/>
                    <a:pt x="513" y="52"/>
                    <a:pt x="513" y="52"/>
                  </a:cubicBezTo>
                  <a:cubicBezTo>
                    <a:pt x="514" y="52"/>
                    <a:pt x="514" y="52"/>
                    <a:pt x="514" y="52"/>
                  </a:cubicBezTo>
                  <a:cubicBezTo>
                    <a:pt x="516" y="52"/>
                    <a:pt x="517" y="52"/>
                    <a:pt x="517" y="51"/>
                  </a:cubicBezTo>
                  <a:cubicBezTo>
                    <a:pt x="518" y="50"/>
                    <a:pt x="518" y="48"/>
                    <a:pt x="518" y="46"/>
                  </a:cubicBezTo>
                  <a:cubicBezTo>
                    <a:pt x="518" y="33"/>
                    <a:pt x="518" y="33"/>
                    <a:pt x="518" y="33"/>
                  </a:cubicBezTo>
                  <a:cubicBezTo>
                    <a:pt x="518" y="29"/>
                    <a:pt x="518" y="26"/>
                    <a:pt x="518" y="25"/>
                  </a:cubicBezTo>
                  <a:cubicBezTo>
                    <a:pt x="518" y="24"/>
                    <a:pt x="517" y="24"/>
                    <a:pt x="517" y="23"/>
                  </a:cubicBezTo>
                  <a:cubicBezTo>
                    <a:pt x="516" y="23"/>
                    <a:pt x="516" y="23"/>
                    <a:pt x="515" y="23"/>
                  </a:cubicBezTo>
                  <a:cubicBezTo>
                    <a:pt x="514" y="23"/>
                    <a:pt x="514" y="23"/>
                    <a:pt x="513" y="23"/>
                  </a:cubicBezTo>
                  <a:cubicBezTo>
                    <a:pt x="512" y="22"/>
                    <a:pt x="512" y="22"/>
                    <a:pt x="512" y="22"/>
                  </a:cubicBezTo>
                  <a:cubicBezTo>
                    <a:pt x="522" y="18"/>
                    <a:pt x="522" y="18"/>
                    <a:pt x="522" y="18"/>
                  </a:cubicBezTo>
                  <a:cubicBezTo>
                    <a:pt x="524" y="18"/>
                    <a:pt x="524" y="18"/>
                    <a:pt x="524" y="18"/>
                  </a:cubicBezTo>
                  <a:cubicBezTo>
                    <a:pt x="524" y="26"/>
                    <a:pt x="524" y="26"/>
                    <a:pt x="524" y="26"/>
                  </a:cubicBezTo>
                  <a:close/>
                  <a:moveTo>
                    <a:pt x="573" y="49"/>
                  </a:moveTo>
                  <a:cubicBezTo>
                    <a:pt x="570" y="52"/>
                    <a:pt x="568" y="53"/>
                    <a:pt x="567" y="54"/>
                  </a:cubicBezTo>
                  <a:cubicBezTo>
                    <a:pt x="566" y="54"/>
                    <a:pt x="564" y="54"/>
                    <a:pt x="563" y="54"/>
                  </a:cubicBezTo>
                  <a:cubicBezTo>
                    <a:pt x="560" y="54"/>
                    <a:pt x="559" y="54"/>
                    <a:pt x="557" y="52"/>
                  </a:cubicBezTo>
                  <a:cubicBezTo>
                    <a:pt x="556" y="50"/>
                    <a:pt x="555" y="48"/>
                    <a:pt x="555" y="46"/>
                  </a:cubicBezTo>
                  <a:cubicBezTo>
                    <a:pt x="555" y="44"/>
                    <a:pt x="556" y="42"/>
                    <a:pt x="556" y="41"/>
                  </a:cubicBezTo>
                  <a:cubicBezTo>
                    <a:pt x="557" y="40"/>
                    <a:pt x="559" y="38"/>
                    <a:pt x="562" y="36"/>
                  </a:cubicBezTo>
                  <a:cubicBezTo>
                    <a:pt x="564" y="35"/>
                    <a:pt x="568" y="33"/>
                    <a:pt x="574" y="31"/>
                  </a:cubicBezTo>
                  <a:cubicBezTo>
                    <a:pt x="574" y="30"/>
                    <a:pt x="574" y="30"/>
                    <a:pt x="574" y="30"/>
                  </a:cubicBezTo>
                  <a:cubicBezTo>
                    <a:pt x="574" y="26"/>
                    <a:pt x="573" y="24"/>
                    <a:pt x="572" y="23"/>
                  </a:cubicBezTo>
                  <a:cubicBezTo>
                    <a:pt x="571" y="22"/>
                    <a:pt x="570" y="21"/>
                    <a:pt x="568" y="21"/>
                  </a:cubicBezTo>
                  <a:cubicBezTo>
                    <a:pt x="566" y="21"/>
                    <a:pt x="565" y="21"/>
                    <a:pt x="564" y="22"/>
                  </a:cubicBezTo>
                  <a:cubicBezTo>
                    <a:pt x="563" y="23"/>
                    <a:pt x="563" y="24"/>
                    <a:pt x="563" y="25"/>
                  </a:cubicBezTo>
                  <a:cubicBezTo>
                    <a:pt x="563" y="27"/>
                    <a:pt x="563" y="27"/>
                    <a:pt x="563" y="27"/>
                  </a:cubicBezTo>
                  <a:cubicBezTo>
                    <a:pt x="563" y="28"/>
                    <a:pt x="562" y="29"/>
                    <a:pt x="562" y="30"/>
                  </a:cubicBezTo>
                  <a:cubicBezTo>
                    <a:pt x="562" y="30"/>
                    <a:pt x="561" y="30"/>
                    <a:pt x="560" y="30"/>
                  </a:cubicBezTo>
                  <a:cubicBezTo>
                    <a:pt x="559" y="30"/>
                    <a:pt x="558" y="30"/>
                    <a:pt x="558" y="30"/>
                  </a:cubicBezTo>
                  <a:cubicBezTo>
                    <a:pt x="558" y="29"/>
                    <a:pt x="557" y="28"/>
                    <a:pt x="557" y="27"/>
                  </a:cubicBezTo>
                  <a:cubicBezTo>
                    <a:pt x="557" y="25"/>
                    <a:pt x="558" y="23"/>
                    <a:pt x="560" y="21"/>
                  </a:cubicBezTo>
                  <a:cubicBezTo>
                    <a:pt x="562" y="19"/>
                    <a:pt x="566" y="18"/>
                    <a:pt x="569" y="18"/>
                  </a:cubicBezTo>
                  <a:cubicBezTo>
                    <a:pt x="572" y="18"/>
                    <a:pt x="574" y="18"/>
                    <a:pt x="576" y="20"/>
                  </a:cubicBezTo>
                  <a:cubicBezTo>
                    <a:pt x="578" y="20"/>
                    <a:pt x="579" y="22"/>
                    <a:pt x="580" y="23"/>
                  </a:cubicBezTo>
                  <a:cubicBezTo>
                    <a:pt x="580" y="24"/>
                    <a:pt x="580" y="26"/>
                    <a:pt x="580" y="30"/>
                  </a:cubicBezTo>
                  <a:cubicBezTo>
                    <a:pt x="580" y="41"/>
                    <a:pt x="580" y="41"/>
                    <a:pt x="580" y="41"/>
                  </a:cubicBezTo>
                  <a:cubicBezTo>
                    <a:pt x="580" y="44"/>
                    <a:pt x="580" y="46"/>
                    <a:pt x="580" y="47"/>
                  </a:cubicBezTo>
                  <a:cubicBezTo>
                    <a:pt x="580" y="48"/>
                    <a:pt x="581" y="48"/>
                    <a:pt x="581" y="49"/>
                  </a:cubicBezTo>
                  <a:cubicBezTo>
                    <a:pt x="581" y="49"/>
                    <a:pt x="581" y="49"/>
                    <a:pt x="582" y="49"/>
                  </a:cubicBezTo>
                  <a:cubicBezTo>
                    <a:pt x="582" y="49"/>
                    <a:pt x="582" y="49"/>
                    <a:pt x="583" y="49"/>
                  </a:cubicBezTo>
                  <a:cubicBezTo>
                    <a:pt x="583" y="48"/>
                    <a:pt x="584" y="48"/>
                    <a:pt x="586" y="46"/>
                  </a:cubicBezTo>
                  <a:cubicBezTo>
                    <a:pt x="586" y="48"/>
                    <a:pt x="586" y="48"/>
                    <a:pt x="586" y="48"/>
                  </a:cubicBezTo>
                  <a:cubicBezTo>
                    <a:pt x="583" y="52"/>
                    <a:pt x="580" y="54"/>
                    <a:pt x="578" y="54"/>
                  </a:cubicBezTo>
                  <a:cubicBezTo>
                    <a:pt x="577" y="54"/>
                    <a:pt x="576" y="53"/>
                    <a:pt x="575" y="52"/>
                  </a:cubicBezTo>
                  <a:cubicBezTo>
                    <a:pt x="574" y="52"/>
                    <a:pt x="573" y="51"/>
                    <a:pt x="573" y="49"/>
                  </a:cubicBezTo>
                  <a:close/>
                  <a:moveTo>
                    <a:pt x="573" y="46"/>
                  </a:moveTo>
                  <a:cubicBezTo>
                    <a:pt x="573" y="34"/>
                    <a:pt x="573" y="34"/>
                    <a:pt x="573" y="34"/>
                  </a:cubicBezTo>
                  <a:cubicBezTo>
                    <a:pt x="570" y="35"/>
                    <a:pt x="567" y="36"/>
                    <a:pt x="566" y="37"/>
                  </a:cubicBezTo>
                  <a:cubicBezTo>
                    <a:pt x="564" y="38"/>
                    <a:pt x="563" y="39"/>
                    <a:pt x="562" y="40"/>
                  </a:cubicBezTo>
                  <a:cubicBezTo>
                    <a:pt x="562" y="42"/>
                    <a:pt x="561" y="43"/>
                    <a:pt x="561" y="44"/>
                  </a:cubicBezTo>
                  <a:cubicBezTo>
                    <a:pt x="561" y="46"/>
                    <a:pt x="562" y="48"/>
                    <a:pt x="563" y="49"/>
                  </a:cubicBezTo>
                  <a:cubicBezTo>
                    <a:pt x="564" y="50"/>
                    <a:pt x="565" y="50"/>
                    <a:pt x="566" y="50"/>
                  </a:cubicBezTo>
                  <a:cubicBezTo>
                    <a:pt x="568" y="50"/>
                    <a:pt x="570" y="49"/>
                    <a:pt x="57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sp>
          <p:nvSpPr>
            <p:cNvPr id="40" name="Freeform 36"/>
            <p:cNvSpPr>
              <a:spLocks noEditPoints="1"/>
            </p:cNvSpPr>
            <p:nvPr userDrawn="1"/>
          </p:nvSpPr>
          <p:spPr bwMode="auto">
            <a:xfrm>
              <a:off x="9304417" y="4596096"/>
              <a:ext cx="2255842" cy="300036"/>
            </a:xfrm>
            <a:custGeom>
              <a:avLst/>
              <a:gdLst>
                <a:gd name="T0" fmla="*/ 1465 w 1513"/>
                <a:gd name="T1" fmla="*/ 107 h 200"/>
                <a:gd name="T2" fmla="*/ 1416 w 1513"/>
                <a:gd name="T3" fmla="*/ 130 h 200"/>
                <a:gd name="T4" fmla="*/ 1450 w 1513"/>
                <a:gd name="T5" fmla="*/ 47 h 200"/>
                <a:gd name="T6" fmla="*/ 1458 w 1513"/>
                <a:gd name="T7" fmla="*/ 70 h 200"/>
                <a:gd name="T8" fmla="*/ 1467 w 1513"/>
                <a:gd name="T9" fmla="*/ 146 h 200"/>
                <a:gd name="T10" fmla="*/ 1410 w 1513"/>
                <a:gd name="T11" fmla="*/ 171 h 200"/>
                <a:gd name="T12" fmla="*/ 1408 w 1513"/>
                <a:gd name="T13" fmla="*/ 153 h 200"/>
                <a:gd name="T14" fmla="*/ 1272 w 1513"/>
                <a:gd name="T15" fmla="*/ 125 h 200"/>
                <a:gd name="T16" fmla="*/ 1257 w 1513"/>
                <a:gd name="T17" fmla="*/ 79 h 200"/>
                <a:gd name="T18" fmla="*/ 1298 w 1513"/>
                <a:gd name="T19" fmla="*/ 59 h 200"/>
                <a:gd name="T20" fmla="*/ 1220 w 1513"/>
                <a:gd name="T21" fmla="*/ 139 h 200"/>
                <a:gd name="T22" fmla="*/ 1112 w 1513"/>
                <a:gd name="T23" fmla="*/ 16 h 200"/>
                <a:gd name="T24" fmla="*/ 1064 w 1513"/>
                <a:gd name="T25" fmla="*/ 107 h 200"/>
                <a:gd name="T26" fmla="*/ 1074 w 1513"/>
                <a:gd name="T27" fmla="*/ 95 h 200"/>
                <a:gd name="T28" fmla="*/ 1096 w 1513"/>
                <a:gd name="T29" fmla="*/ 49 h 200"/>
                <a:gd name="T30" fmla="*/ 1098 w 1513"/>
                <a:gd name="T31" fmla="*/ 84 h 200"/>
                <a:gd name="T32" fmla="*/ 1101 w 1513"/>
                <a:gd name="T33" fmla="*/ 154 h 200"/>
                <a:gd name="T34" fmla="*/ 1038 w 1513"/>
                <a:gd name="T35" fmla="*/ 172 h 200"/>
                <a:gd name="T36" fmla="*/ 862 w 1513"/>
                <a:gd name="T37" fmla="*/ 136 h 200"/>
                <a:gd name="T38" fmla="*/ 895 w 1513"/>
                <a:gd name="T39" fmla="*/ 103 h 200"/>
                <a:gd name="T40" fmla="*/ 856 w 1513"/>
                <a:gd name="T41" fmla="*/ 83 h 200"/>
                <a:gd name="T42" fmla="*/ 873 w 1513"/>
                <a:gd name="T43" fmla="*/ 80 h 200"/>
                <a:gd name="T44" fmla="*/ 905 w 1513"/>
                <a:gd name="T45" fmla="*/ 38 h 200"/>
                <a:gd name="T46" fmla="*/ 908 w 1513"/>
                <a:gd name="T47" fmla="*/ 83 h 200"/>
                <a:gd name="T48" fmla="*/ 874 w 1513"/>
                <a:gd name="T49" fmla="*/ 168 h 200"/>
                <a:gd name="T50" fmla="*/ 809 w 1513"/>
                <a:gd name="T51" fmla="*/ 149 h 200"/>
                <a:gd name="T52" fmla="*/ 704 w 1513"/>
                <a:gd name="T53" fmla="*/ 45 h 200"/>
                <a:gd name="T54" fmla="*/ 658 w 1513"/>
                <a:gd name="T55" fmla="*/ 45 h 200"/>
                <a:gd name="T56" fmla="*/ 694 w 1513"/>
                <a:gd name="T57" fmla="*/ 50 h 200"/>
                <a:gd name="T58" fmla="*/ 705 w 1513"/>
                <a:gd name="T59" fmla="*/ 55 h 200"/>
                <a:gd name="T60" fmla="*/ 697 w 1513"/>
                <a:gd name="T61" fmla="*/ 139 h 200"/>
                <a:gd name="T62" fmla="*/ 662 w 1513"/>
                <a:gd name="T63" fmla="*/ 179 h 200"/>
                <a:gd name="T64" fmla="*/ 686 w 1513"/>
                <a:gd name="T65" fmla="*/ 141 h 200"/>
                <a:gd name="T66" fmla="*/ 720 w 1513"/>
                <a:gd name="T67" fmla="*/ 90 h 200"/>
                <a:gd name="T68" fmla="*/ 540 w 1513"/>
                <a:gd name="T69" fmla="*/ 92 h 200"/>
                <a:gd name="T70" fmla="*/ 491 w 1513"/>
                <a:gd name="T71" fmla="*/ 115 h 200"/>
                <a:gd name="T72" fmla="*/ 466 w 1513"/>
                <a:gd name="T73" fmla="*/ 70 h 200"/>
                <a:gd name="T74" fmla="*/ 444 w 1513"/>
                <a:gd name="T75" fmla="*/ 90 h 200"/>
                <a:gd name="T76" fmla="*/ 426 w 1513"/>
                <a:gd name="T77" fmla="*/ 96 h 200"/>
                <a:gd name="T78" fmla="*/ 414 w 1513"/>
                <a:gd name="T79" fmla="*/ 90 h 200"/>
                <a:gd name="T80" fmla="*/ 502 w 1513"/>
                <a:gd name="T81" fmla="*/ 43 h 200"/>
                <a:gd name="T82" fmla="*/ 560 w 1513"/>
                <a:gd name="T83" fmla="*/ 85 h 200"/>
                <a:gd name="T84" fmla="*/ 520 w 1513"/>
                <a:gd name="T85" fmla="*/ 187 h 200"/>
                <a:gd name="T86" fmla="*/ 465 w 1513"/>
                <a:gd name="T87" fmla="*/ 119 h 200"/>
                <a:gd name="T88" fmla="*/ 442 w 1513"/>
                <a:gd name="T89" fmla="*/ 153 h 200"/>
                <a:gd name="T90" fmla="*/ 282 w 1513"/>
                <a:gd name="T91" fmla="*/ 98 h 200"/>
                <a:gd name="T92" fmla="*/ 259 w 1513"/>
                <a:gd name="T93" fmla="*/ 93 h 200"/>
                <a:gd name="T94" fmla="*/ 226 w 1513"/>
                <a:gd name="T95" fmla="*/ 158 h 200"/>
                <a:gd name="T96" fmla="*/ 307 w 1513"/>
                <a:gd name="T97" fmla="*/ 43 h 200"/>
                <a:gd name="T98" fmla="*/ 290 w 1513"/>
                <a:gd name="T99" fmla="*/ 120 h 200"/>
                <a:gd name="T100" fmla="*/ 234 w 1513"/>
                <a:gd name="T101" fmla="*/ 93 h 200"/>
                <a:gd name="T102" fmla="*/ 205 w 1513"/>
                <a:gd name="T103" fmla="*/ 107 h 200"/>
                <a:gd name="T104" fmla="*/ 226 w 1513"/>
                <a:gd name="T105" fmla="*/ 171 h 200"/>
                <a:gd name="T106" fmla="*/ 101 w 1513"/>
                <a:gd name="T107" fmla="*/ 63 h 200"/>
                <a:gd name="T108" fmla="*/ 32 w 1513"/>
                <a:gd name="T109" fmla="*/ 94 h 200"/>
                <a:gd name="T110" fmla="*/ 58 w 1513"/>
                <a:gd name="T111" fmla="*/ 7 h 200"/>
                <a:gd name="T112" fmla="*/ 104 w 1513"/>
                <a:gd name="T113" fmla="*/ 90 h 200"/>
                <a:gd name="T114" fmla="*/ 48 w 1513"/>
                <a:gd name="T115" fmla="*/ 152 h 200"/>
                <a:gd name="T116" fmla="*/ 3 w 1513"/>
                <a:gd name="T117" fmla="*/ 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3" h="200">
                  <a:moveTo>
                    <a:pt x="1410" y="31"/>
                  </a:moveTo>
                  <a:cubicBezTo>
                    <a:pt x="1410" y="28"/>
                    <a:pt x="1410" y="26"/>
                    <a:pt x="1410" y="23"/>
                  </a:cubicBezTo>
                  <a:cubicBezTo>
                    <a:pt x="1418" y="21"/>
                    <a:pt x="1413" y="3"/>
                    <a:pt x="1421" y="0"/>
                  </a:cubicBezTo>
                  <a:cubicBezTo>
                    <a:pt x="1424" y="0"/>
                    <a:pt x="1424" y="0"/>
                    <a:pt x="1424" y="0"/>
                  </a:cubicBezTo>
                  <a:cubicBezTo>
                    <a:pt x="1425" y="3"/>
                    <a:pt x="1427" y="7"/>
                    <a:pt x="1428" y="11"/>
                  </a:cubicBezTo>
                  <a:cubicBezTo>
                    <a:pt x="1428" y="13"/>
                    <a:pt x="1428" y="15"/>
                    <a:pt x="1428" y="17"/>
                  </a:cubicBezTo>
                  <a:cubicBezTo>
                    <a:pt x="1431" y="30"/>
                    <a:pt x="1429" y="36"/>
                    <a:pt x="1427" y="47"/>
                  </a:cubicBezTo>
                  <a:cubicBezTo>
                    <a:pt x="1414" y="49"/>
                    <a:pt x="1415" y="38"/>
                    <a:pt x="1410" y="31"/>
                  </a:cubicBezTo>
                  <a:close/>
                  <a:moveTo>
                    <a:pt x="1442" y="122"/>
                  </a:moveTo>
                  <a:cubicBezTo>
                    <a:pt x="1442" y="107"/>
                    <a:pt x="1454" y="110"/>
                    <a:pt x="1465" y="107"/>
                  </a:cubicBezTo>
                  <a:cubicBezTo>
                    <a:pt x="1470" y="105"/>
                    <a:pt x="1478" y="101"/>
                    <a:pt x="1482" y="97"/>
                  </a:cubicBezTo>
                  <a:cubicBezTo>
                    <a:pt x="1484" y="95"/>
                    <a:pt x="1484" y="93"/>
                    <a:pt x="1486" y="91"/>
                  </a:cubicBezTo>
                  <a:cubicBezTo>
                    <a:pt x="1485" y="90"/>
                    <a:pt x="1485" y="88"/>
                    <a:pt x="1484" y="87"/>
                  </a:cubicBezTo>
                  <a:cubicBezTo>
                    <a:pt x="1482" y="86"/>
                    <a:pt x="1479" y="83"/>
                    <a:pt x="1477" y="83"/>
                  </a:cubicBezTo>
                  <a:cubicBezTo>
                    <a:pt x="1474" y="81"/>
                    <a:pt x="1470" y="82"/>
                    <a:pt x="1468" y="81"/>
                  </a:cubicBezTo>
                  <a:cubicBezTo>
                    <a:pt x="1452" y="83"/>
                    <a:pt x="1429" y="95"/>
                    <a:pt x="1424" y="105"/>
                  </a:cubicBezTo>
                  <a:cubicBezTo>
                    <a:pt x="1424" y="108"/>
                    <a:pt x="1424" y="111"/>
                    <a:pt x="1424" y="113"/>
                  </a:cubicBezTo>
                  <a:cubicBezTo>
                    <a:pt x="1426" y="115"/>
                    <a:pt x="1428" y="117"/>
                    <a:pt x="1430" y="119"/>
                  </a:cubicBezTo>
                  <a:cubicBezTo>
                    <a:pt x="1430" y="126"/>
                    <a:pt x="1430" y="134"/>
                    <a:pt x="1422" y="135"/>
                  </a:cubicBezTo>
                  <a:cubicBezTo>
                    <a:pt x="1420" y="133"/>
                    <a:pt x="1418" y="132"/>
                    <a:pt x="1416" y="130"/>
                  </a:cubicBezTo>
                  <a:cubicBezTo>
                    <a:pt x="1414" y="132"/>
                    <a:pt x="1413" y="133"/>
                    <a:pt x="1409" y="132"/>
                  </a:cubicBezTo>
                  <a:cubicBezTo>
                    <a:pt x="1407" y="128"/>
                    <a:pt x="1397" y="105"/>
                    <a:pt x="1398" y="102"/>
                  </a:cubicBezTo>
                  <a:cubicBezTo>
                    <a:pt x="1399" y="99"/>
                    <a:pt x="1405" y="97"/>
                    <a:pt x="1408" y="96"/>
                  </a:cubicBezTo>
                  <a:cubicBezTo>
                    <a:pt x="1414" y="93"/>
                    <a:pt x="1418" y="86"/>
                    <a:pt x="1423" y="82"/>
                  </a:cubicBezTo>
                  <a:cubicBezTo>
                    <a:pt x="1426" y="80"/>
                    <a:pt x="1430" y="80"/>
                    <a:pt x="1433" y="79"/>
                  </a:cubicBezTo>
                  <a:cubicBezTo>
                    <a:pt x="1441" y="75"/>
                    <a:pt x="1447" y="65"/>
                    <a:pt x="1454" y="59"/>
                  </a:cubicBezTo>
                  <a:cubicBezTo>
                    <a:pt x="1462" y="51"/>
                    <a:pt x="1472" y="50"/>
                    <a:pt x="1478" y="41"/>
                  </a:cubicBezTo>
                  <a:cubicBezTo>
                    <a:pt x="1478" y="41"/>
                    <a:pt x="1478" y="41"/>
                    <a:pt x="1478" y="40"/>
                  </a:cubicBezTo>
                  <a:cubicBezTo>
                    <a:pt x="1477" y="40"/>
                    <a:pt x="1477" y="40"/>
                    <a:pt x="1477" y="40"/>
                  </a:cubicBezTo>
                  <a:cubicBezTo>
                    <a:pt x="1472" y="45"/>
                    <a:pt x="1459" y="54"/>
                    <a:pt x="1450" y="47"/>
                  </a:cubicBezTo>
                  <a:cubicBezTo>
                    <a:pt x="1446" y="45"/>
                    <a:pt x="1447" y="40"/>
                    <a:pt x="1444" y="37"/>
                  </a:cubicBezTo>
                  <a:cubicBezTo>
                    <a:pt x="1443" y="35"/>
                    <a:pt x="1440" y="34"/>
                    <a:pt x="1440" y="31"/>
                  </a:cubicBezTo>
                  <a:cubicBezTo>
                    <a:pt x="1440" y="29"/>
                    <a:pt x="1441" y="28"/>
                    <a:pt x="1441" y="27"/>
                  </a:cubicBezTo>
                  <a:cubicBezTo>
                    <a:pt x="1447" y="27"/>
                    <a:pt x="1459" y="35"/>
                    <a:pt x="1462" y="38"/>
                  </a:cubicBezTo>
                  <a:cubicBezTo>
                    <a:pt x="1471" y="35"/>
                    <a:pt x="1480" y="33"/>
                    <a:pt x="1488" y="28"/>
                  </a:cubicBezTo>
                  <a:cubicBezTo>
                    <a:pt x="1491" y="26"/>
                    <a:pt x="1496" y="30"/>
                    <a:pt x="1498" y="29"/>
                  </a:cubicBezTo>
                  <a:cubicBezTo>
                    <a:pt x="1502" y="32"/>
                    <a:pt x="1508" y="48"/>
                    <a:pt x="1500" y="52"/>
                  </a:cubicBezTo>
                  <a:cubicBezTo>
                    <a:pt x="1496" y="53"/>
                    <a:pt x="1490" y="53"/>
                    <a:pt x="1486" y="54"/>
                  </a:cubicBezTo>
                  <a:cubicBezTo>
                    <a:pt x="1476" y="56"/>
                    <a:pt x="1464" y="63"/>
                    <a:pt x="1457" y="69"/>
                  </a:cubicBezTo>
                  <a:cubicBezTo>
                    <a:pt x="1457" y="69"/>
                    <a:pt x="1458" y="69"/>
                    <a:pt x="1458" y="70"/>
                  </a:cubicBezTo>
                  <a:cubicBezTo>
                    <a:pt x="1458" y="70"/>
                    <a:pt x="1458" y="70"/>
                    <a:pt x="1458" y="70"/>
                  </a:cubicBezTo>
                  <a:cubicBezTo>
                    <a:pt x="1462" y="71"/>
                    <a:pt x="1469" y="68"/>
                    <a:pt x="1474" y="71"/>
                  </a:cubicBezTo>
                  <a:cubicBezTo>
                    <a:pt x="1485" y="76"/>
                    <a:pt x="1500" y="81"/>
                    <a:pt x="1500" y="99"/>
                  </a:cubicBezTo>
                  <a:cubicBezTo>
                    <a:pt x="1497" y="100"/>
                    <a:pt x="1496" y="102"/>
                    <a:pt x="1494" y="103"/>
                  </a:cubicBezTo>
                  <a:cubicBezTo>
                    <a:pt x="1488" y="105"/>
                    <a:pt x="1482" y="105"/>
                    <a:pt x="1477" y="108"/>
                  </a:cubicBezTo>
                  <a:cubicBezTo>
                    <a:pt x="1477" y="109"/>
                    <a:pt x="1477" y="109"/>
                    <a:pt x="1477" y="110"/>
                  </a:cubicBezTo>
                  <a:cubicBezTo>
                    <a:pt x="1478" y="112"/>
                    <a:pt x="1479" y="113"/>
                    <a:pt x="1479" y="118"/>
                  </a:cubicBezTo>
                  <a:cubicBezTo>
                    <a:pt x="1477" y="119"/>
                    <a:pt x="1478" y="122"/>
                    <a:pt x="1476" y="123"/>
                  </a:cubicBezTo>
                  <a:cubicBezTo>
                    <a:pt x="1472" y="130"/>
                    <a:pt x="1465" y="135"/>
                    <a:pt x="1463" y="142"/>
                  </a:cubicBezTo>
                  <a:cubicBezTo>
                    <a:pt x="1464" y="143"/>
                    <a:pt x="1466" y="145"/>
                    <a:pt x="1467" y="146"/>
                  </a:cubicBezTo>
                  <a:cubicBezTo>
                    <a:pt x="1476" y="149"/>
                    <a:pt x="1513" y="129"/>
                    <a:pt x="1508" y="151"/>
                  </a:cubicBezTo>
                  <a:cubicBezTo>
                    <a:pt x="1507" y="154"/>
                    <a:pt x="1505" y="156"/>
                    <a:pt x="1504" y="158"/>
                  </a:cubicBezTo>
                  <a:cubicBezTo>
                    <a:pt x="1500" y="158"/>
                    <a:pt x="1498" y="157"/>
                    <a:pt x="1495" y="157"/>
                  </a:cubicBezTo>
                  <a:cubicBezTo>
                    <a:pt x="1490" y="155"/>
                    <a:pt x="1472" y="161"/>
                    <a:pt x="1469" y="163"/>
                  </a:cubicBezTo>
                  <a:cubicBezTo>
                    <a:pt x="1470" y="169"/>
                    <a:pt x="1471" y="175"/>
                    <a:pt x="1471" y="182"/>
                  </a:cubicBezTo>
                  <a:cubicBezTo>
                    <a:pt x="1469" y="183"/>
                    <a:pt x="1469" y="185"/>
                    <a:pt x="1468" y="186"/>
                  </a:cubicBezTo>
                  <a:cubicBezTo>
                    <a:pt x="1465" y="188"/>
                    <a:pt x="1462" y="187"/>
                    <a:pt x="1458" y="189"/>
                  </a:cubicBezTo>
                  <a:cubicBezTo>
                    <a:pt x="1456" y="190"/>
                    <a:pt x="1453" y="193"/>
                    <a:pt x="1450" y="193"/>
                  </a:cubicBezTo>
                  <a:cubicBezTo>
                    <a:pt x="1432" y="200"/>
                    <a:pt x="1414" y="183"/>
                    <a:pt x="1410" y="171"/>
                  </a:cubicBezTo>
                  <a:cubicBezTo>
                    <a:pt x="1410" y="171"/>
                    <a:pt x="1410" y="171"/>
                    <a:pt x="1410" y="171"/>
                  </a:cubicBezTo>
                  <a:cubicBezTo>
                    <a:pt x="1416" y="171"/>
                    <a:pt x="1423" y="177"/>
                    <a:pt x="1428" y="179"/>
                  </a:cubicBezTo>
                  <a:cubicBezTo>
                    <a:pt x="1430" y="179"/>
                    <a:pt x="1433" y="179"/>
                    <a:pt x="1435" y="179"/>
                  </a:cubicBezTo>
                  <a:cubicBezTo>
                    <a:pt x="1449" y="179"/>
                    <a:pt x="1457" y="174"/>
                    <a:pt x="1463" y="165"/>
                  </a:cubicBezTo>
                  <a:cubicBezTo>
                    <a:pt x="1463" y="164"/>
                    <a:pt x="1463" y="163"/>
                    <a:pt x="1463" y="162"/>
                  </a:cubicBezTo>
                  <a:cubicBezTo>
                    <a:pt x="1462" y="162"/>
                    <a:pt x="1461" y="161"/>
                    <a:pt x="1460" y="161"/>
                  </a:cubicBezTo>
                  <a:cubicBezTo>
                    <a:pt x="1453" y="158"/>
                    <a:pt x="1440" y="165"/>
                    <a:pt x="1434" y="166"/>
                  </a:cubicBezTo>
                  <a:cubicBezTo>
                    <a:pt x="1428" y="167"/>
                    <a:pt x="1413" y="167"/>
                    <a:pt x="1408" y="164"/>
                  </a:cubicBezTo>
                  <a:cubicBezTo>
                    <a:pt x="1406" y="163"/>
                    <a:pt x="1405" y="161"/>
                    <a:pt x="1404" y="160"/>
                  </a:cubicBezTo>
                  <a:cubicBezTo>
                    <a:pt x="1404" y="159"/>
                    <a:pt x="1404" y="157"/>
                    <a:pt x="1404" y="156"/>
                  </a:cubicBezTo>
                  <a:cubicBezTo>
                    <a:pt x="1406" y="155"/>
                    <a:pt x="1407" y="154"/>
                    <a:pt x="1408" y="153"/>
                  </a:cubicBezTo>
                  <a:cubicBezTo>
                    <a:pt x="1418" y="153"/>
                    <a:pt x="1426" y="153"/>
                    <a:pt x="1436" y="153"/>
                  </a:cubicBezTo>
                  <a:cubicBezTo>
                    <a:pt x="1438" y="152"/>
                    <a:pt x="1442" y="149"/>
                    <a:pt x="1444" y="149"/>
                  </a:cubicBezTo>
                  <a:cubicBezTo>
                    <a:pt x="1448" y="147"/>
                    <a:pt x="1452" y="148"/>
                    <a:pt x="1455" y="147"/>
                  </a:cubicBezTo>
                  <a:cubicBezTo>
                    <a:pt x="1456" y="146"/>
                    <a:pt x="1456" y="146"/>
                    <a:pt x="1457" y="145"/>
                  </a:cubicBezTo>
                  <a:cubicBezTo>
                    <a:pt x="1456" y="143"/>
                    <a:pt x="1454" y="139"/>
                    <a:pt x="1456" y="136"/>
                  </a:cubicBezTo>
                  <a:cubicBezTo>
                    <a:pt x="1458" y="129"/>
                    <a:pt x="1460" y="125"/>
                    <a:pt x="1464" y="118"/>
                  </a:cubicBezTo>
                  <a:cubicBezTo>
                    <a:pt x="1463" y="117"/>
                    <a:pt x="1462" y="117"/>
                    <a:pt x="1461" y="117"/>
                  </a:cubicBezTo>
                  <a:cubicBezTo>
                    <a:pt x="1455" y="118"/>
                    <a:pt x="1451" y="121"/>
                    <a:pt x="1442" y="122"/>
                  </a:cubicBezTo>
                  <a:close/>
                  <a:moveTo>
                    <a:pt x="1272" y="127"/>
                  </a:moveTo>
                  <a:cubicBezTo>
                    <a:pt x="1272" y="125"/>
                    <a:pt x="1271" y="126"/>
                    <a:pt x="1272" y="125"/>
                  </a:cubicBezTo>
                  <a:cubicBezTo>
                    <a:pt x="1274" y="119"/>
                    <a:pt x="1285" y="115"/>
                    <a:pt x="1292" y="119"/>
                  </a:cubicBezTo>
                  <a:cubicBezTo>
                    <a:pt x="1301" y="125"/>
                    <a:pt x="1318" y="137"/>
                    <a:pt x="1316" y="154"/>
                  </a:cubicBezTo>
                  <a:cubicBezTo>
                    <a:pt x="1310" y="157"/>
                    <a:pt x="1309" y="164"/>
                    <a:pt x="1298" y="164"/>
                  </a:cubicBezTo>
                  <a:cubicBezTo>
                    <a:pt x="1298" y="161"/>
                    <a:pt x="1294" y="159"/>
                    <a:pt x="1293" y="157"/>
                  </a:cubicBezTo>
                  <a:cubicBezTo>
                    <a:pt x="1292" y="155"/>
                    <a:pt x="1292" y="152"/>
                    <a:pt x="1291" y="149"/>
                  </a:cubicBezTo>
                  <a:cubicBezTo>
                    <a:pt x="1288" y="143"/>
                    <a:pt x="1279" y="128"/>
                    <a:pt x="1272" y="127"/>
                  </a:cubicBezTo>
                  <a:close/>
                  <a:moveTo>
                    <a:pt x="1216" y="87"/>
                  </a:moveTo>
                  <a:cubicBezTo>
                    <a:pt x="1216" y="86"/>
                    <a:pt x="1217" y="85"/>
                    <a:pt x="1217" y="84"/>
                  </a:cubicBezTo>
                  <a:cubicBezTo>
                    <a:pt x="1222" y="85"/>
                    <a:pt x="1227" y="86"/>
                    <a:pt x="1232" y="87"/>
                  </a:cubicBezTo>
                  <a:cubicBezTo>
                    <a:pt x="1237" y="89"/>
                    <a:pt x="1256" y="82"/>
                    <a:pt x="1257" y="79"/>
                  </a:cubicBezTo>
                  <a:cubicBezTo>
                    <a:pt x="1260" y="74"/>
                    <a:pt x="1260" y="41"/>
                    <a:pt x="1257" y="36"/>
                  </a:cubicBezTo>
                  <a:cubicBezTo>
                    <a:pt x="1255" y="31"/>
                    <a:pt x="1252" y="30"/>
                    <a:pt x="1252" y="23"/>
                  </a:cubicBezTo>
                  <a:cubicBezTo>
                    <a:pt x="1256" y="21"/>
                    <a:pt x="1256" y="20"/>
                    <a:pt x="1264" y="20"/>
                  </a:cubicBezTo>
                  <a:cubicBezTo>
                    <a:pt x="1272" y="26"/>
                    <a:pt x="1273" y="39"/>
                    <a:pt x="1273" y="54"/>
                  </a:cubicBezTo>
                  <a:cubicBezTo>
                    <a:pt x="1273" y="59"/>
                    <a:pt x="1271" y="74"/>
                    <a:pt x="1272" y="74"/>
                  </a:cubicBezTo>
                  <a:cubicBezTo>
                    <a:pt x="1276" y="75"/>
                    <a:pt x="1290" y="70"/>
                    <a:pt x="1293" y="68"/>
                  </a:cubicBezTo>
                  <a:cubicBezTo>
                    <a:pt x="1293" y="63"/>
                    <a:pt x="1292" y="61"/>
                    <a:pt x="1288" y="58"/>
                  </a:cubicBezTo>
                  <a:cubicBezTo>
                    <a:pt x="1288" y="57"/>
                    <a:pt x="1288" y="55"/>
                    <a:pt x="1288" y="53"/>
                  </a:cubicBezTo>
                  <a:cubicBezTo>
                    <a:pt x="1289" y="53"/>
                    <a:pt x="1290" y="54"/>
                    <a:pt x="1290" y="54"/>
                  </a:cubicBezTo>
                  <a:cubicBezTo>
                    <a:pt x="1293" y="55"/>
                    <a:pt x="1295" y="59"/>
                    <a:pt x="1298" y="59"/>
                  </a:cubicBezTo>
                  <a:cubicBezTo>
                    <a:pt x="1306" y="62"/>
                    <a:pt x="1314" y="60"/>
                    <a:pt x="1321" y="63"/>
                  </a:cubicBezTo>
                  <a:cubicBezTo>
                    <a:pt x="1322" y="64"/>
                    <a:pt x="1322" y="63"/>
                    <a:pt x="1322" y="65"/>
                  </a:cubicBezTo>
                  <a:cubicBezTo>
                    <a:pt x="1322" y="67"/>
                    <a:pt x="1322" y="69"/>
                    <a:pt x="1322" y="71"/>
                  </a:cubicBezTo>
                  <a:cubicBezTo>
                    <a:pt x="1321" y="71"/>
                    <a:pt x="1320" y="74"/>
                    <a:pt x="1319" y="75"/>
                  </a:cubicBezTo>
                  <a:cubicBezTo>
                    <a:pt x="1317" y="76"/>
                    <a:pt x="1310" y="75"/>
                    <a:pt x="1308" y="76"/>
                  </a:cubicBezTo>
                  <a:cubicBezTo>
                    <a:pt x="1301" y="79"/>
                    <a:pt x="1273" y="90"/>
                    <a:pt x="1268" y="95"/>
                  </a:cubicBezTo>
                  <a:cubicBezTo>
                    <a:pt x="1264" y="99"/>
                    <a:pt x="1266" y="105"/>
                    <a:pt x="1264" y="110"/>
                  </a:cubicBezTo>
                  <a:cubicBezTo>
                    <a:pt x="1260" y="123"/>
                    <a:pt x="1250" y="153"/>
                    <a:pt x="1232" y="145"/>
                  </a:cubicBezTo>
                  <a:cubicBezTo>
                    <a:pt x="1230" y="145"/>
                    <a:pt x="1229" y="145"/>
                    <a:pt x="1228" y="145"/>
                  </a:cubicBezTo>
                  <a:cubicBezTo>
                    <a:pt x="1225" y="143"/>
                    <a:pt x="1223" y="141"/>
                    <a:pt x="1220" y="139"/>
                  </a:cubicBezTo>
                  <a:cubicBezTo>
                    <a:pt x="1220" y="138"/>
                    <a:pt x="1220" y="137"/>
                    <a:pt x="1220" y="135"/>
                  </a:cubicBezTo>
                  <a:cubicBezTo>
                    <a:pt x="1222" y="135"/>
                    <a:pt x="1225" y="131"/>
                    <a:pt x="1227" y="130"/>
                  </a:cubicBezTo>
                  <a:cubicBezTo>
                    <a:pt x="1232" y="128"/>
                    <a:pt x="1236" y="129"/>
                    <a:pt x="1240" y="127"/>
                  </a:cubicBezTo>
                  <a:cubicBezTo>
                    <a:pt x="1246" y="125"/>
                    <a:pt x="1256" y="107"/>
                    <a:pt x="1254" y="101"/>
                  </a:cubicBezTo>
                  <a:cubicBezTo>
                    <a:pt x="1246" y="100"/>
                    <a:pt x="1236" y="101"/>
                    <a:pt x="1228" y="101"/>
                  </a:cubicBezTo>
                  <a:cubicBezTo>
                    <a:pt x="1225" y="98"/>
                    <a:pt x="1222" y="96"/>
                    <a:pt x="1219" y="93"/>
                  </a:cubicBezTo>
                  <a:cubicBezTo>
                    <a:pt x="1217" y="91"/>
                    <a:pt x="1217" y="88"/>
                    <a:pt x="1216" y="87"/>
                  </a:cubicBezTo>
                  <a:close/>
                  <a:moveTo>
                    <a:pt x="1110" y="21"/>
                  </a:moveTo>
                  <a:cubicBezTo>
                    <a:pt x="1110" y="20"/>
                    <a:pt x="1110" y="19"/>
                    <a:pt x="1110" y="17"/>
                  </a:cubicBezTo>
                  <a:cubicBezTo>
                    <a:pt x="1110" y="17"/>
                    <a:pt x="1111" y="16"/>
                    <a:pt x="1112" y="16"/>
                  </a:cubicBezTo>
                  <a:cubicBezTo>
                    <a:pt x="1124" y="17"/>
                    <a:pt x="1148" y="19"/>
                    <a:pt x="1147" y="35"/>
                  </a:cubicBezTo>
                  <a:cubicBezTo>
                    <a:pt x="1142" y="43"/>
                    <a:pt x="1140" y="49"/>
                    <a:pt x="1128" y="45"/>
                  </a:cubicBezTo>
                  <a:cubicBezTo>
                    <a:pt x="1127" y="43"/>
                    <a:pt x="1126" y="41"/>
                    <a:pt x="1124" y="39"/>
                  </a:cubicBezTo>
                  <a:cubicBezTo>
                    <a:pt x="1123" y="38"/>
                    <a:pt x="1121" y="38"/>
                    <a:pt x="1119" y="37"/>
                  </a:cubicBezTo>
                  <a:cubicBezTo>
                    <a:pt x="1119" y="31"/>
                    <a:pt x="1113" y="23"/>
                    <a:pt x="1110" y="21"/>
                  </a:cubicBezTo>
                  <a:close/>
                  <a:moveTo>
                    <a:pt x="1055" y="126"/>
                  </a:moveTo>
                  <a:cubicBezTo>
                    <a:pt x="1058" y="127"/>
                    <a:pt x="1062" y="127"/>
                    <a:pt x="1064" y="125"/>
                  </a:cubicBezTo>
                  <a:cubicBezTo>
                    <a:pt x="1066" y="124"/>
                    <a:pt x="1068" y="125"/>
                    <a:pt x="1070" y="123"/>
                  </a:cubicBezTo>
                  <a:cubicBezTo>
                    <a:pt x="1074" y="119"/>
                    <a:pt x="1070" y="109"/>
                    <a:pt x="1066" y="107"/>
                  </a:cubicBezTo>
                  <a:cubicBezTo>
                    <a:pt x="1066" y="107"/>
                    <a:pt x="1064" y="107"/>
                    <a:pt x="1064" y="107"/>
                  </a:cubicBezTo>
                  <a:cubicBezTo>
                    <a:pt x="1056" y="125"/>
                    <a:pt x="1056" y="125"/>
                    <a:pt x="1056" y="125"/>
                  </a:cubicBezTo>
                  <a:cubicBezTo>
                    <a:pt x="1056" y="125"/>
                    <a:pt x="1056" y="126"/>
                    <a:pt x="1055" y="126"/>
                  </a:cubicBezTo>
                  <a:close/>
                  <a:moveTo>
                    <a:pt x="1021" y="158"/>
                  </a:moveTo>
                  <a:cubicBezTo>
                    <a:pt x="1021" y="153"/>
                    <a:pt x="1024" y="148"/>
                    <a:pt x="1024" y="143"/>
                  </a:cubicBezTo>
                  <a:cubicBezTo>
                    <a:pt x="1025" y="140"/>
                    <a:pt x="1023" y="136"/>
                    <a:pt x="1024" y="133"/>
                  </a:cubicBezTo>
                  <a:cubicBezTo>
                    <a:pt x="1031" y="132"/>
                    <a:pt x="1042" y="114"/>
                    <a:pt x="1048" y="108"/>
                  </a:cubicBezTo>
                  <a:cubicBezTo>
                    <a:pt x="1051" y="106"/>
                    <a:pt x="1056" y="103"/>
                    <a:pt x="1059" y="102"/>
                  </a:cubicBezTo>
                  <a:cubicBezTo>
                    <a:pt x="1060" y="102"/>
                    <a:pt x="1062" y="102"/>
                    <a:pt x="1063" y="103"/>
                  </a:cubicBezTo>
                  <a:cubicBezTo>
                    <a:pt x="1068" y="104"/>
                    <a:pt x="1072" y="102"/>
                    <a:pt x="1075" y="101"/>
                  </a:cubicBezTo>
                  <a:cubicBezTo>
                    <a:pt x="1075" y="99"/>
                    <a:pt x="1075" y="97"/>
                    <a:pt x="1074" y="95"/>
                  </a:cubicBezTo>
                  <a:cubicBezTo>
                    <a:pt x="1074" y="95"/>
                    <a:pt x="1072" y="92"/>
                    <a:pt x="1072" y="93"/>
                  </a:cubicBezTo>
                  <a:cubicBezTo>
                    <a:pt x="1069" y="93"/>
                    <a:pt x="1067" y="96"/>
                    <a:pt x="1065" y="97"/>
                  </a:cubicBezTo>
                  <a:cubicBezTo>
                    <a:pt x="1064" y="97"/>
                    <a:pt x="1062" y="97"/>
                    <a:pt x="1060" y="97"/>
                  </a:cubicBezTo>
                  <a:cubicBezTo>
                    <a:pt x="1051" y="97"/>
                    <a:pt x="1045" y="88"/>
                    <a:pt x="1047" y="79"/>
                  </a:cubicBezTo>
                  <a:cubicBezTo>
                    <a:pt x="1056" y="81"/>
                    <a:pt x="1069" y="81"/>
                    <a:pt x="1076" y="76"/>
                  </a:cubicBezTo>
                  <a:cubicBezTo>
                    <a:pt x="1078" y="64"/>
                    <a:pt x="1079" y="47"/>
                    <a:pt x="1083" y="37"/>
                  </a:cubicBezTo>
                  <a:cubicBezTo>
                    <a:pt x="1085" y="34"/>
                    <a:pt x="1081" y="25"/>
                    <a:pt x="1084" y="18"/>
                  </a:cubicBezTo>
                  <a:cubicBezTo>
                    <a:pt x="1085" y="18"/>
                    <a:pt x="1087" y="18"/>
                    <a:pt x="1089" y="18"/>
                  </a:cubicBezTo>
                  <a:cubicBezTo>
                    <a:pt x="1090" y="19"/>
                    <a:pt x="1091" y="21"/>
                    <a:pt x="1092" y="22"/>
                  </a:cubicBezTo>
                  <a:cubicBezTo>
                    <a:pt x="1092" y="24"/>
                    <a:pt x="1097" y="47"/>
                    <a:pt x="1096" y="49"/>
                  </a:cubicBezTo>
                  <a:cubicBezTo>
                    <a:pt x="1095" y="53"/>
                    <a:pt x="1090" y="67"/>
                    <a:pt x="1092" y="70"/>
                  </a:cubicBezTo>
                  <a:cubicBezTo>
                    <a:pt x="1092" y="71"/>
                    <a:pt x="1092" y="71"/>
                    <a:pt x="1093" y="71"/>
                  </a:cubicBezTo>
                  <a:cubicBezTo>
                    <a:pt x="1099" y="71"/>
                    <a:pt x="1107" y="67"/>
                    <a:pt x="1109" y="62"/>
                  </a:cubicBezTo>
                  <a:cubicBezTo>
                    <a:pt x="1110" y="58"/>
                    <a:pt x="1107" y="56"/>
                    <a:pt x="1108" y="54"/>
                  </a:cubicBezTo>
                  <a:cubicBezTo>
                    <a:pt x="1108" y="54"/>
                    <a:pt x="1109" y="54"/>
                    <a:pt x="1109" y="54"/>
                  </a:cubicBezTo>
                  <a:cubicBezTo>
                    <a:pt x="1113" y="56"/>
                    <a:pt x="1126" y="58"/>
                    <a:pt x="1132" y="59"/>
                  </a:cubicBezTo>
                  <a:cubicBezTo>
                    <a:pt x="1132" y="61"/>
                    <a:pt x="1132" y="63"/>
                    <a:pt x="1132" y="65"/>
                  </a:cubicBezTo>
                  <a:cubicBezTo>
                    <a:pt x="1131" y="65"/>
                    <a:pt x="1130" y="66"/>
                    <a:pt x="1130" y="66"/>
                  </a:cubicBezTo>
                  <a:cubicBezTo>
                    <a:pt x="1129" y="66"/>
                    <a:pt x="1129" y="65"/>
                    <a:pt x="1129" y="65"/>
                  </a:cubicBezTo>
                  <a:cubicBezTo>
                    <a:pt x="1120" y="68"/>
                    <a:pt x="1100" y="77"/>
                    <a:pt x="1098" y="84"/>
                  </a:cubicBezTo>
                  <a:cubicBezTo>
                    <a:pt x="1096" y="84"/>
                    <a:pt x="1093" y="83"/>
                    <a:pt x="1092" y="85"/>
                  </a:cubicBezTo>
                  <a:cubicBezTo>
                    <a:pt x="1085" y="89"/>
                    <a:pt x="1090" y="98"/>
                    <a:pt x="1088" y="106"/>
                  </a:cubicBezTo>
                  <a:cubicBezTo>
                    <a:pt x="1087" y="109"/>
                    <a:pt x="1086" y="112"/>
                    <a:pt x="1087" y="115"/>
                  </a:cubicBezTo>
                  <a:cubicBezTo>
                    <a:pt x="1088" y="115"/>
                    <a:pt x="1089" y="116"/>
                    <a:pt x="1090" y="116"/>
                  </a:cubicBezTo>
                  <a:cubicBezTo>
                    <a:pt x="1095" y="108"/>
                    <a:pt x="1106" y="105"/>
                    <a:pt x="1114" y="111"/>
                  </a:cubicBezTo>
                  <a:cubicBezTo>
                    <a:pt x="1122" y="117"/>
                    <a:pt x="1116" y="123"/>
                    <a:pt x="1119" y="131"/>
                  </a:cubicBezTo>
                  <a:cubicBezTo>
                    <a:pt x="1120" y="136"/>
                    <a:pt x="1126" y="139"/>
                    <a:pt x="1128" y="145"/>
                  </a:cubicBezTo>
                  <a:cubicBezTo>
                    <a:pt x="1128" y="145"/>
                    <a:pt x="1128" y="147"/>
                    <a:pt x="1129" y="146"/>
                  </a:cubicBezTo>
                  <a:cubicBezTo>
                    <a:pt x="1134" y="161"/>
                    <a:pt x="1113" y="161"/>
                    <a:pt x="1105" y="160"/>
                  </a:cubicBezTo>
                  <a:cubicBezTo>
                    <a:pt x="1104" y="158"/>
                    <a:pt x="1102" y="156"/>
                    <a:pt x="1101" y="154"/>
                  </a:cubicBezTo>
                  <a:cubicBezTo>
                    <a:pt x="1098" y="145"/>
                    <a:pt x="1098" y="133"/>
                    <a:pt x="1090" y="130"/>
                  </a:cubicBezTo>
                  <a:cubicBezTo>
                    <a:pt x="1076" y="139"/>
                    <a:pt x="1092" y="160"/>
                    <a:pt x="1085" y="177"/>
                  </a:cubicBezTo>
                  <a:cubicBezTo>
                    <a:pt x="1085" y="177"/>
                    <a:pt x="1085" y="177"/>
                    <a:pt x="1085" y="177"/>
                  </a:cubicBezTo>
                  <a:cubicBezTo>
                    <a:pt x="1083" y="175"/>
                    <a:pt x="1080" y="175"/>
                    <a:pt x="1079" y="173"/>
                  </a:cubicBezTo>
                  <a:cubicBezTo>
                    <a:pt x="1075" y="170"/>
                    <a:pt x="1072" y="163"/>
                    <a:pt x="1070" y="156"/>
                  </a:cubicBezTo>
                  <a:cubicBezTo>
                    <a:pt x="1068" y="149"/>
                    <a:pt x="1074" y="143"/>
                    <a:pt x="1072" y="139"/>
                  </a:cubicBezTo>
                  <a:cubicBezTo>
                    <a:pt x="1071" y="139"/>
                    <a:pt x="1071" y="138"/>
                    <a:pt x="1070" y="137"/>
                  </a:cubicBezTo>
                  <a:cubicBezTo>
                    <a:pt x="1065" y="137"/>
                    <a:pt x="1056" y="139"/>
                    <a:pt x="1054" y="144"/>
                  </a:cubicBezTo>
                  <a:cubicBezTo>
                    <a:pt x="1053" y="147"/>
                    <a:pt x="1054" y="149"/>
                    <a:pt x="1053" y="151"/>
                  </a:cubicBezTo>
                  <a:cubicBezTo>
                    <a:pt x="1050" y="156"/>
                    <a:pt x="1042" y="170"/>
                    <a:pt x="1038" y="172"/>
                  </a:cubicBezTo>
                  <a:cubicBezTo>
                    <a:pt x="1034" y="173"/>
                    <a:pt x="1030" y="171"/>
                    <a:pt x="1027" y="169"/>
                  </a:cubicBezTo>
                  <a:cubicBezTo>
                    <a:pt x="1028" y="163"/>
                    <a:pt x="1024" y="158"/>
                    <a:pt x="1021" y="158"/>
                  </a:cubicBezTo>
                  <a:close/>
                  <a:moveTo>
                    <a:pt x="913" y="65"/>
                  </a:moveTo>
                  <a:cubicBezTo>
                    <a:pt x="914" y="65"/>
                    <a:pt x="913" y="65"/>
                    <a:pt x="915" y="65"/>
                  </a:cubicBezTo>
                  <a:cubicBezTo>
                    <a:pt x="919" y="64"/>
                    <a:pt x="929" y="61"/>
                    <a:pt x="931" y="58"/>
                  </a:cubicBezTo>
                  <a:cubicBezTo>
                    <a:pt x="931" y="57"/>
                    <a:pt x="931" y="55"/>
                    <a:pt x="931" y="54"/>
                  </a:cubicBezTo>
                  <a:cubicBezTo>
                    <a:pt x="929" y="49"/>
                    <a:pt x="924" y="45"/>
                    <a:pt x="920" y="43"/>
                  </a:cubicBezTo>
                  <a:cubicBezTo>
                    <a:pt x="920" y="43"/>
                    <a:pt x="920" y="43"/>
                    <a:pt x="919" y="43"/>
                  </a:cubicBezTo>
                  <a:cubicBezTo>
                    <a:pt x="917" y="47"/>
                    <a:pt x="913" y="58"/>
                    <a:pt x="913" y="65"/>
                  </a:cubicBezTo>
                  <a:close/>
                  <a:moveTo>
                    <a:pt x="862" y="136"/>
                  </a:moveTo>
                  <a:cubicBezTo>
                    <a:pt x="863" y="139"/>
                    <a:pt x="864" y="143"/>
                    <a:pt x="865" y="147"/>
                  </a:cubicBezTo>
                  <a:cubicBezTo>
                    <a:pt x="870" y="155"/>
                    <a:pt x="887" y="161"/>
                    <a:pt x="898" y="154"/>
                  </a:cubicBezTo>
                  <a:cubicBezTo>
                    <a:pt x="900" y="149"/>
                    <a:pt x="886" y="129"/>
                    <a:pt x="882" y="126"/>
                  </a:cubicBezTo>
                  <a:cubicBezTo>
                    <a:pt x="886" y="126"/>
                    <a:pt x="890" y="126"/>
                    <a:pt x="894" y="126"/>
                  </a:cubicBezTo>
                  <a:cubicBezTo>
                    <a:pt x="896" y="127"/>
                    <a:pt x="913" y="133"/>
                    <a:pt x="914" y="132"/>
                  </a:cubicBezTo>
                  <a:cubicBezTo>
                    <a:pt x="918" y="129"/>
                    <a:pt x="918" y="106"/>
                    <a:pt x="916" y="105"/>
                  </a:cubicBezTo>
                  <a:cubicBezTo>
                    <a:pt x="914" y="104"/>
                    <a:pt x="913" y="104"/>
                    <a:pt x="912" y="104"/>
                  </a:cubicBezTo>
                  <a:cubicBezTo>
                    <a:pt x="910" y="107"/>
                    <a:pt x="907" y="113"/>
                    <a:pt x="904" y="116"/>
                  </a:cubicBezTo>
                  <a:cubicBezTo>
                    <a:pt x="903" y="116"/>
                    <a:pt x="902" y="116"/>
                    <a:pt x="902" y="116"/>
                  </a:cubicBezTo>
                  <a:cubicBezTo>
                    <a:pt x="900" y="112"/>
                    <a:pt x="897" y="108"/>
                    <a:pt x="895" y="103"/>
                  </a:cubicBezTo>
                  <a:cubicBezTo>
                    <a:pt x="893" y="99"/>
                    <a:pt x="896" y="91"/>
                    <a:pt x="894" y="87"/>
                  </a:cubicBezTo>
                  <a:cubicBezTo>
                    <a:pt x="881" y="85"/>
                    <a:pt x="881" y="95"/>
                    <a:pt x="876" y="101"/>
                  </a:cubicBezTo>
                  <a:cubicBezTo>
                    <a:pt x="869" y="111"/>
                    <a:pt x="862" y="119"/>
                    <a:pt x="862" y="136"/>
                  </a:cubicBezTo>
                  <a:close/>
                  <a:moveTo>
                    <a:pt x="801" y="141"/>
                  </a:moveTo>
                  <a:cubicBezTo>
                    <a:pt x="801" y="139"/>
                    <a:pt x="801" y="137"/>
                    <a:pt x="801" y="134"/>
                  </a:cubicBezTo>
                  <a:cubicBezTo>
                    <a:pt x="804" y="132"/>
                    <a:pt x="806" y="128"/>
                    <a:pt x="810" y="126"/>
                  </a:cubicBezTo>
                  <a:cubicBezTo>
                    <a:pt x="808" y="123"/>
                    <a:pt x="808" y="120"/>
                    <a:pt x="808" y="116"/>
                  </a:cubicBezTo>
                  <a:cubicBezTo>
                    <a:pt x="811" y="116"/>
                    <a:pt x="820" y="118"/>
                    <a:pt x="825" y="116"/>
                  </a:cubicBezTo>
                  <a:cubicBezTo>
                    <a:pt x="830" y="115"/>
                    <a:pt x="851" y="107"/>
                    <a:pt x="854" y="104"/>
                  </a:cubicBezTo>
                  <a:cubicBezTo>
                    <a:pt x="856" y="100"/>
                    <a:pt x="854" y="87"/>
                    <a:pt x="856" y="83"/>
                  </a:cubicBezTo>
                  <a:cubicBezTo>
                    <a:pt x="857" y="81"/>
                    <a:pt x="863" y="72"/>
                    <a:pt x="861" y="69"/>
                  </a:cubicBezTo>
                  <a:cubicBezTo>
                    <a:pt x="856" y="62"/>
                    <a:pt x="835" y="75"/>
                    <a:pt x="835" y="59"/>
                  </a:cubicBezTo>
                  <a:cubicBezTo>
                    <a:pt x="836" y="59"/>
                    <a:pt x="836" y="59"/>
                    <a:pt x="837" y="58"/>
                  </a:cubicBezTo>
                  <a:cubicBezTo>
                    <a:pt x="840" y="58"/>
                    <a:pt x="843" y="59"/>
                    <a:pt x="845" y="60"/>
                  </a:cubicBezTo>
                  <a:cubicBezTo>
                    <a:pt x="850" y="57"/>
                    <a:pt x="865" y="52"/>
                    <a:pt x="868" y="47"/>
                  </a:cubicBezTo>
                  <a:cubicBezTo>
                    <a:pt x="873" y="39"/>
                    <a:pt x="871" y="30"/>
                    <a:pt x="878" y="23"/>
                  </a:cubicBezTo>
                  <a:cubicBezTo>
                    <a:pt x="884" y="23"/>
                    <a:pt x="888" y="24"/>
                    <a:pt x="893" y="26"/>
                  </a:cubicBezTo>
                  <a:cubicBezTo>
                    <a:pt x="890" y="36"/>
                    <a:pt x="882" y="41"/>
                    <a:pt x="878" y="49"/>
                  </a:cubicBezTo>
                  <a:cubicBezTo>
                    <a:pt x="875" y="56"/>
                    <a:pt x="874" y="68"/>
                    <a:pt x="873" y="74"/>
                  </a:cubicBezTo>
                  <a:cubicBezTo>
                    <a:pt x="873" y="76"/>
                    <a:pt x="873" y="78"/>
                    <a:pt x="873" y="80"/>
                  </a:cubicBezTo>
                  <a:cubicBezTo>
                    <a:pt x="872" y="80"/>
                    <a:pt x="870" y="88"/>
                    <a:pt x="870" y="90"/>
                  </a:cubicBezTo>
                  <a:cubicBezTo>
                    <a:pt x="871" y="90"/>
                    <a:pt x="871" y="91"/>
                    <a:pt x="871" y="91"/>
                  </a:cubicBezTo>
                  <a:cubicBezTo>
                    <a:pt x="872" y="91"/>
                    <a:pt x="872" y="90"/>
                    <a:pt x="873" y="90"/>
                  </a:cubicBezTo>
                  <a:cubicBezTo>
                    <a:pt x="873" y="90"/>
                    <a:pt x="873" y="90"/>
                    <a:pt x="874" y="90"/>
                  </a:cubicBezTo>
                  <a:cubicBezTo>
                    <a:pt x="875" y="89"/>
                    <a:pt x="877" y="87"/>
                    <a:pt x="877" y="85"/>
                  </a:cubicBezTo>
                  <a:cubicBezTo>
                    <a:pt x="877" y="84"/>
                    <a:pt x="877" y="83"/>
                    <a:pt x="877" y="82"/>
                  </a:cubicBezTo>
                  <a:cubicBezTo>
                    <a:pt x="878" y="80"/>
                    <a:pt x="880" y="79"/>
                    <a:pt x="881" y="77"/>
                  </a:cubicBezTo>
                  <a:cubicBezTo>
                    <a:pt x="887" y="77"/>
                    <a:pt x="895" y="75"/>
                    <a:pt x="897" y="72"/>
                  </a:cubicBezTo>
                  <a:cubicBezTo>
                    <a:pt x="899" y="67"/>
                    <a:pt x="897" y="58"/>
                    <a:pt x="899" y="55"/>
                  </a:cubicBezTo>
                  <a:cubicBezTo>
                    <a:pt x="901" y="51"/>
                    <a:pt x="904" y="42"/>
                    <a:pt x="905" y="38"/>
                  </a:cubicBezTo>
                  <a:cubicBezTo>
                    <a:pt x="907" y="29"/>
                    <a:pt x="898" y="22"/>
                    <a:pt x="903" y="17"/>
                  </a:cubicBezTo>
                  <a:cubicBezTo>
                    <a:pt x="907" y="13"/>
                    <a:pt x="915" y="19"/>
                    <a:pt x="917" y="21"/>
                  </a:cubicBezTo>
                  <a:cubicBezTo>
                    <a:pt x="921" y="25"/>
                    <a:pt x="916" y="31"/>
                    <a:pt x="918" y="36"/>
                  </a:cubicBezTo>
                  <a:cubicBezTo>
                    <a:pt x="920" y="41"/>
                    <a:pt x="930" y="45"/>
                    <a:pt x="934" y="47"/>
                  </a:cubicBezTo>
                  <a:cubicBezTo>
                    <a:pt x="938" y="48"/>
                    <a:pt x="943" y="48"/>
                    <a:pt x="948" y="49"/>
                  </a:cubicBezTo>
                  <a:cubicBezTo>
                    <a:pt x="948" y="49"/>
                    <a:pt x="949" y="50"/>
                    <a:pt x="949" y="50"/>
                  </a:cubicBezTo>
                  <a:cubicBezTo>
                    <a:pt x="949" y="51"/>
                    <a:pt x="948" y="53"/>
                    <a:pt x="948" y="54"/>
                  </a:cubicBezTo>
                  <a:cubicBezTo>
                    <a:pt x="945" y="60"/>
                    <a:pt x="935" y="64"/>
                    <a:pt x="930" y="67"/>
                  </a:cubicBezTo>
                  <a:cubicBezTo>
                    <a:pt x="926" y="70"/>
                    <a:pt x="924" y="75"/>
                    <a:pt x="921" y="77"/>
                  </a:cubicBezTo>
                  <a:cubicBezTo>
                    <a:pt x="916" y="80"/>
                    <a:pt x="910" y="79"/>
                    <a:pt x="908" y="83"/>
                  </a:cubicBezTo>
                  <a:cubicBezTo>
                    <a:pt x="908" y="85"/>
                    <a:pt x="907" y="85"/>
                    <a:pt x="907" y="87"/>
                  </a:cubicBezTo>
                  <a:cubicBezTo>
                    <a:pt x="905" y="86"/>
                    <a:pt x="906" y="90"/>
                    <a:pt x="906" y="91"/>
                  </a:cubicBezTo>
                  <a:cubicBezTo>
                    <a:pt x="910" y="93"/>
                    <a:pt x="924" y="95"/>
                    <a:pt x="926" y="99"/>
                  </a:cubicBezTo>
                  <a:cubicBezTo>
                    <a:pt x="930" y="105"/>
                    <a:pt x="930" y="119"/>
                    <a:pt x="928" y="129"/>
                  </a:cubicBezTo>
                  <a:cubicBezTo>
                    <a:pt x="927" y="131"/>
                    <a:pt x="926" y="134"/>
                    <a:pt x="927" y="138"/>
                  </a:cubicBezTo>
                  <a:cubicBezTo>
                    <a:pt x="944" y="144"/>
                    <a:pt x="968" y="157"/>
                    <a:pt x="946" y="175"/>
                  </a:cubicBezTo>
                  <a:cubicBezTo>
                    <a:pt x="930" y="175"/>
                    <a:pt x="930" y="166"/>
                    <a:pt x="917" y="161"/>
                  </a:cubicBezTo>
                  <a:cubicBezTo>
                    <a:pt x="915" y="161"/>
                    <a:pt x="906" y="165"/>
                    <a:pt x="905" y="165"/>
                  </a:cubicBezTo>
                  <a:cubicBezTo>
                    <a:pt x="903" y="165"/>
                    <a:pt x="901" y="165"/>
                    <a:pt x="899" y="165"/>
                  </a:cubicBezTo>
                  <a:cubicBezTo>
                    <a:pt x="892" y="168"/>
                    <a:pt x="882" y="170"/>
                    <a:pt x="874" y="168"/>
                  </a:cubicBezTo>
                  <a:cubicBezTo>
                    <a:pt x="872" y="163"/>
                    <a:pt x="867" y="157"/>
                    <a:pt x="863" y="153"/>
                  </a:cubicBezTo>
                  <a:cubicBezTo>
                    <a:pt x="863" y="153"/>
                    <a:pt x="863" y="153"/>
                    <a:pt x="863" y="153"/>
                  </a:cubicBezTo>
                  <a:cubicBezTo>
                    <a:pt x="862" y="154"/>
                    <a:pt x="862" y="154"/>
                    <a:pt x="862" y="154"/>
                  </a:cubicBezTo>
                  <a:cubicBezTo>
                    <a:pt x="862" y="162"/>
                    <a:pt x="869" y="172"/>
                    <a:pt x="864" y="179"/>
                  </a:cubicBezTo>
                  <a:cubicBezTo>
                    <a:pt x="863" y="179"/>
                    <a:pt x="861" y="179"/>
                    <a:pt x="859" y="178"/>
                  </a:cubicBezTo>
                  <a:cubicBezTo>
                    <a:pt x="855" y="176"/>
                    <a:pt x="854" y="171"/>
                    <a:pt x="851" y="167"/>
                  </a:cubicBezTo>
                  <a:cubicBezTo>
                    <a:pt x="850" y="165"/>
                    <a:pt x="850" y="163"/>
                    <a:pt x="849" y="161"/>
                  </a:cubicBezTo>
                  <a:cubicBezTo>
                    <a:pt x="846" y="159"/>
                    <a:pt x="844" y="156"/>
                    <a:pt x="841" y="153"/>
                  </a:cubicBezTo>
                  <a:cubicBezTo>
                    <a:pt x="839" y="151"/>
                    <a:pt x="840" y="146"/>
                    <a:pt x="837" y="144"/>
                  </a:cubicBezTo>
                  <a:cubicBezTo>
                    <a:pt x="834" y="141"/>
                    <a:pt x="817" y="153"/>
                    <a:pt x="809" y="149"/>
                  </a:cubicBezTo>
                  <a:cubicBezTo>
                    <a:pt x="806" y="147"/>
                    <a:pt x="803" y="144"/>
                    <a:pt x="801" y="141"/>
                  </a:cubicBezTo>
                  <a:close/>
                  <a:moveTo>
                    <a:pt x="704" y="44"/>
                  </a:moveTo>
                  <a:cubicBezTo>
                    <a:pt x="705" y="43"/>
                    <a:pt x="706" y="43"/>
                    <a:pt x="707" y="42"/>
                  </a:cubicBezTo>
                  <a:cubicBezTo>
                    <a:pt x="707" y="41"/>
                    <a:pt x="707" y="41"/>
                    <a:pt x="706" y="40"/>
                  </a:cubicBezTo>
                  <a:cubicBezTo>
                    <a:pt x="706" y="40"/>
                    <a:pt x="706" y="40"/>
                    <a:pt x="706" y="40"/>
                  </a:cubicBezTo>
                  <a:cubicBezTo>
                    <a:pt x="706" y="40"/>
                    <a:pt x="706" y="40"/>
                    <a:pt x="705" y="40"/>
                  </a:cubicBezTo>
                  <a:cubicBezTo>
                    <a:pt x="705" y="41"/>
                    <a:pt x="705" y="43"/>
                    <a:pt x="704" y="44"/>
                  </a:cubicBezTo>
                  <a:close/>
                  <a:moveTo>
                    <a:pt x="702" y="45"/>
                  </a:moveTo>
                  <a:cubicBezTo>
                    <a:pt x="702" y="46"/>
                    <a:pt x="703" y="46"/>
                    <a:pt x="703" y="46"/>
                  </a:cubicBezTo>
                  <a:cubicBezTo>
                    <a:pt x="704" y="46"/>
                    <a:pt x="704" y="46"/>
                    <a:pt x="704" y="45"/>
                  </a:cubicBezTo>
                  <a:cubicBezTo>
                    <a:pt x="704" y="45"/>
                    <a:pt x="704" y="45"/>
                    <a:pt x="704" y="45"/>
                  </a:cubicBezTo>
                  <a:cubicBezTo>
                    <a:pt x="704" y="45"/>
                    <a:pt x="704" y="44"/>
                    <a:pt x="704" y="44"/>
                  </a:cubicBezTo>
                  <a:cubicBezTo>
                    <a:pt x="704" y="44"/>
                    <a:pt x="703" y="43"/>
                    <a:pt x="703" y="43"/>
                  </a:cubicBezTo>
                  <a:cubicBezTo>
                    <a:pt x="703" y="43"/>
                    <a:pt x="703" y="44"/>
                    <a:pt x="702" y="44"/>
                  </a:cubicBezTo>
                  <a:cubicBezTo>
                    <a:pt x="702" y="45"/>
                    <a:pt x="702" y="45"/>
                    <a:pt x="702" y="45"/>
                  </a:cubicBezTo>
                  <a:close/>
                  <a:moveTo>
                    <a:pt x="637" y="47"/>
                  </a:moveTo>
                  <a:cubicBezTo>
                    <a:pt x="637" y="41"/>
                    <a:pt x="637" y="35"/>
                    <a:pt x="639" y="30"/>
                  </a:cubicBezTo>
                  <a:cubicBezTo>
                    <a:pt x="639" y="27"/>
                    <a:pt x="639" y="25"/>
                    <a:pt x="638" y="23"/>
                  </a:cubicBezTo>
                  <a:cubicBezTo>
                    <a:pt x="640" y="23"/>
                    <a:pt x="647" y="21"/>
                    <a:pt x="647" y="21"/>
                  </a:cubicBezTo>
                  <a:cubicBezTo>
                    <a:pt x="652" y="29"/>
                    <a:pt x="651" y="39"/>
                    <a:pt x="658" y="45"/>
                  </a:cubicBezTo>
                  <a:cubicBezTo>
                    <a:pt x="658" y="48"/>
                    <a:pt x="658" y="51"/>
                    <a:pt x="658" y="55"/>
                  </a:cubicBezTo>
                  <a:cubicBezTo>
                    <a:pt x="656" y="55"/>
                    <a:pt x="654" y="58"/>
                    <a:pt x="653" y="59"/>
                  </a:cubicBezTo>
                  <a:cubicBezTo>
                    <a:pt x="643" y="59"/>
                    <a:pt x="640" y="53"/>
                    <a:pt x="637" y="47"/>
                  </a:cubicBezTo>
                  <a:close/>
                  <a:moveTo>
                    <a:pt x="621" y="118"/>
                  </a:moveTo>
                  <a:cubicBezTo>
                    <a:pt x="621" y="113"/>
                    <a:pt x="621" y="109"/>
                    <a:pt x="621" y="105"/>
                  </a:cubicBezTo>
                  <a:cubicBezTo>
                    <a:pt x="628" y="104"/>
                    <a:pt x="632" y="97"/>
                    <a:pt x="636" y="92"/>
                  </a:cubicBezTo>
                  <a:cubicBezTo>
                    <a:pt x="640" y="85"/>
                    <a:pt x="652" y="76"/>
                    <a:pt x="660" y="71"/>
                  </a:cubicBezTo>
                  <a:cubicBezTo>
                    <a:pt x="663" y="70"/>
                    <a:pt x="678" y="62"/>
                    <a:pt x="677" y="61"/>
                  </a:cubicBezTo>
                  <a:cubicBezTo>
                    <a:pt x="680" y="60"/>
                    <a:pt x="693" y="54"/>
                    <a:pt x="694" y="51"/>
                  </a:cubicBezTo>
                  <a:cubicBezTo>
                    <a:pt x="694" y="50"/>
                    <a:pt x="694" y="50"/>
                    <a:pt x="694" y="50"/>
                  </a:cubicBezTo>
                  <a:cubicBezTo>
                    <a:pt x="692" y="49"/>
                    <a:pt x="681" y="45"/>
                    <a:pt x="680" y="44"/>
                  </a:cubicBezTo>
                  <a:cubicBezTo>
                    <a:pt x="678" y="43"/>
                    <a:pt x="676" y="39"/>
                    <a:pt x="675" y="39"/>
                  </a:cubicBezTo>
                  <a:cubicBezTo>
                    <a:pt x="675" y="38"/>
                    <a:pt x="675" y="37"/>
                    <a:pt x="675" y="37"/>
                  </a:cubicBezTo>
                  <a:cubicBezTo>
                    <a:pt x="684" y="39"/>
                    <a:pt x="702" y="36"/>
                    <a:pt x="707" y="33"/>
                  </a:cubicBezTo>
                  <a:cubicBezTo>
                    <a:pt x="709" y="31"/>
                    <a:pt x="712" y="28"/>
                    <a:pt x="716" y="27"/>
                  </a:cubicBezTo>
                  <a:cubicBezTo>
                    <a:pt x="721" y="26"/>
                    <a:pt x="736" y="34"/>
                    <a:pt x="739" y="36"/>
                  </a:cubicBezTo>
                  <a:cubicBezTo>
                    <a:pt x="739" y="38"/>
                    <a:pt x="738" y="39"/>
                    <a:pt x="738" y="41"/>
                  </a:cubicBezTo>
                  <a:cubicBezTo>
                    <a:pt x="736" y="42"/>
                    <a:pt x="734" y="44"/>
                    <a:pt x="732" y="45"/>
                  </a:cubicBezTo>
                  <a:cubicBezTo>
                    <a:pt x="731" y="45"/>
                    <a:pt x="730" y="45"/>
                    <a:pt x="730" y="45"/>
                  </a:cubicBezTo>
                  <a:cubicBezTo>
                    <a:pt x="724" y="47"/>
                    <a:pt x="709" y="51"/>
                    <a:pt x="705" y="55"/>
                  </a:cubicBezTo>
                  <a:cubicBezTo>
                    <a:pt x="706" y="56"/>
                    <a:pt x="706" y="57"/>
                    <a:pt x="706" y="58"/>
                  </a:cubicBezTo>
                  <a:cubicBezTo>
                    <a:pt x="708" y="59"/>
                    <a:pt x="710" y="60"/>
                    <a:pt x="712" y="61"/>
                  </a:cubicBezTo>
                  <a:cubicBezTo>
                    <a:pt x="713" y="61"/>
                    <a:pt x="715" y="61"/>
                    <a:pt x="717" y="61"/>
                  </a:cubicBezTo>
                  <a:cubicBezTo>
                    <a:pt x="724" y="65"/>
                    <a:pt x="744" y="92"/>
                    <a:pt x="730" y="103"/>
                  </a:cubicBezTo>
                  <a:cubicBezTo>
                    <a:pt x="728" y="104"/>
                    <a:pt x="716" y="108"/>
                    <a:pt x="717" y="108"/>
                  </a:cubicBezTo>
                  <a:cubicBezTo>
                    <a:pt x="711" y="111"/>
                    <a:pt x="705" y="106"/>
                    <a:pt x="702" y="111"/>
                  </a:cubicBezTo>
                  <a:cubicBezTo>
                    <a:pt x="702" y="114"/>
                    <a:pt x="702" y="117"/>
                    <a:pt x="702" y="120"/>
                  </a:cubicBezTo>
                  <a:cubicBezTo>
                    <a:pt x="699" y="125"/>
                    <a:pt x="694" y="130"/>
                    <a:pt x="690" y="134"/>
                  </a:cubicBezTo>
                  <a:cubicBezTo>
                    <a:pt x="690" y="136"/>
                    <a:pt x="690" y="137"/>
                    <a:pt x="691" y="137"/>
                  </a:cubicBezTo>
                  <a:cubicBezTo>
                    <a:pt x="692" y="139"/>
                    <a:pt x="695" y="139"/>
                    <a:pt x="697" y="139"/>
                  </a:cubicBezTo>
                  <a:cubicBezTo>
                    <a:pt x="698" y="138"/>
                    <a:pt x="699" y="137"/>
                    <a:pt x="700" y="134"/>
                  </a:cubicBezTo>
                  <a:cubicBezTo>
                    <a:pt x="711" y="134"/>
                    <a:pt x="716" y="138"/>
                    <a:pt x="726" y="140"/>
                  </a:cubicBezTo>
                  <a:cubicBezTo>
                    <a:pt x="727" y="143"/>
                    <a:pt x="730" y="149"/>
                    <a:pt x="729" y="151"/>
                  </a:cubicBezTo>
                  <a:cubicBezTo>
                    <a:pt x="728" y="152"/>
                    <a:pt x="727" y="154"/>
                    <a:pt x="725" y="155"/>
                  </a:cubicBezTo>
                  <a:cubicBezTo>
                    <a:pt x="716" y="158"/>
                    <a:pt x="712" y="149"/>
                    <a:pt x="705" y="150"/>
                  </a:cubicBezTo>
                  <a:cubicBezTo>
                    <a:pt x="704" y="149"/>
                    <a:pt x="700" y="153"/>
                    <a:pt x="699" y="155"/>
                  </a:cubicBezTo>
                  <a:cubicBezTo>
                    <a:pt x="698" y="157"/>
                    <a:pt x="700" y="159"/>
                    <a:pt x="700" y="160"/>
                  </a:cubicBezTo>
                  <a:cubicBezTo>
                    <a:pt x="700" y="162"/>
                    <a:pt x="700" y="164"/>
                    <a:pt x="700" y="166"/>
                  </a:cubicBezTo>
                  <a:cubicBezTo>
                    <a:pt x="702" y="174"/>
                    <a:pt x="698" y="180"/>
                    <a:pt x="692" y="183"/>
                  </a:cubicBezTo>
                  <a:cubicBezTo>
                    <a:pt x="685" y="187"/>
                    <a:pt x="666" y="181"/>
                    <a:pt x="662" y="179"/>
                  </a:cubicBezTo>
                  <a:cubicBezTo>
                    <a:pt x="662" y="177"/>
                    <a:pt x="653" y="173"/>
                    <a:pt x="651" y="173"/>
                  </a:cubicBezTo>
                  <a:cubicBezTo>
                    <a:pt x="651" y="172"/>
                    <a:pt x="652" y="172"/>
                    <a:pt x="652" y="172"/>
                  </a:cubicBezTo>
                  <a:cubicBezTo>
                    <a:pt x="660" y="170"/>
                    <a:pt x="676" y="168"/>
                    <a:pt x="683" y="163"/>
                  </a:cubicBezTo>
                  <a:cubicBezTo>
                    <a:pt x="685" y="162"/>
                    <a:pt x="692" y="157"/>
                    <a:pt x="689" y="155"/>
                  </a:cubicBezTo>
                  <a:cubicBezTo>
                    <a:pt x="685" y="154"/>
                    <a:pt x="675" y="155"/>
                    <a:pt x="672" y="157"/>
                  </a:cubicBezTo>
                  <a:cubicBezTo>
                    <a:pt x="668" y="159"/>
                    <a:pt x="653" y="154"/>
                    <a:pt x="652" y="153"/>
                  </a:cubicBezTo>
                  <a:cubicBezTo>
                    <a:pt x="650" y="152"/>
                    <a:pt x="650" y="151"/>
                    <a:pt x="649" y="149"/>
                  </a:cubicBezTo>
                  <a:cubicBezTo>
                    <a:pt x="649" y="148"/>
                    <a:pt x="649" y="148"/>
                    <a:pt x="650" y="147"/>
                  </a:cubicBezTo>
                  <a:cubicBezTo>
                    <a:pt x="660" y="147"/>
                    <a:pt x="674" y="146"/>
                    <a:pt x="684" y="144"/>
                  </a:cubicBezTo>
                  <a:cubicBezTo>
                    <a:pt x="685" y="143"/>
                    <a:pt x="685" y="142"/>
                    <a:pt x="686" y="141"/>
                  </a:cubicBezTo>
                  <a:cubicBezTo>
                    <a:pt x="686" y="141"/>
                    <a:pt x="686" y="141"/>
                    <a:pt x="686" y="140"/>
                  </a:cubicBezTo>
                  <a:cubicBezTo>
                    <a:pt x="684" y="139"/>
                    <a:pt x="684" y="138"/>
                    <a:pt x="682" y="137"/>
                  </a:cubicBezTo>
                  <a:cubicBezTo>
                    <a:pt x="682" y="133"/>
                    <a:pt x="681" y="129"/>
                    <a:pt x="683" y="125"/>
                  </a:cubicBezTo>
                  <a:cubicBezTo>
                    <a:pt x="685" y="122"/>
                    <a:pt x="691" y="115"/>
                    <a:pt x="690" y="111"/>
                  </a:cubicBezTo>
                  <a:cubicBezTo>
                    <a:pt x="690" y="109"/>
                    <a:pt x="689" y="109"/>
                    <a:pt x="688" y="109"/>
                  </a:cubicBezTo>
                  <a:cubicBezTo>
                    <a:pt x="680" y="105"/>
                    <a:pt x="670" y="123"/>
                    <a:pt x="665" y="118"/>
                  </a:cubicBezTo>
                  <a:cubicBezTo>
                    <a:pt x="666" y="112"/>
                    <a:pt x="667" y="106"/>
                    <a:pt x="670" y="102"/>
                  </a:cubicBezTo>
                  <a:cubicBezTo>
                    <a:pt x="675" y="96"/>
                    <a:pt x="690" y="97"/>
                    <a:pt x="695" y="102"/>
                  </a:cubicBezTo>
                  <a:cubicBezTo>
                    <a:pt x="701" y="102"/>
                    <a:pt x="703" y="100"/>
                    <a:pt x="707" y="98"/>
                  </a:cubicBezTo>
                  <a:cubicBezTo>
                    <a:pt x="711" y="95"/>
                    <a:pt x="717" y="94"/>
                    <a:pt x="720" y="90"/>
                  </a:cubicBezTo>
                  <a:cubicBezTo>
                    <a:pt x="720" y="89"/>
                    <a:pt x="720" y="88"/>
                    <a:pt x="720" y="89"/>
                  </a:cubicBezTo>
                  <a:cubicBezTo>
                    <a:pt x="726" y="78"/>
                    <a:pt x="710" y="68"/>
                    <a:pt x="705" y="66"/>
                  </a:cubicBezTo>
                  <a:cubicBezTo>
                    <a:pt x="694" y="63"/>
                    <a:pt x="681" y="76"/>
                    <a:pt x="678" y="81"/>
                  </a:cubicBezTo>
                  <a:cubicBezTo>
                    <a:pt x="670" y="91"/>
                    <a:pt x="657" y="97"/>
                    <a:pt x="649" y="107"/>
                  </a:cubicBezTo>
                  <a:cubicBezTo>
                    <a:pt x="645" y="112"/>
                    <a:pt x="646" y="118"/>
                    <a:pt x="644" y="123"/>
                  </a:cubicBezTo>
                  <a:cubicBezTo>
                    <a:pt x="643" y="127"/>
                    <a:pt x="640" y="131"/>
                    <a:pt x="639" y="133"/>
                  </a:cubicBezTo>
                  <a:cubicBezTo>
                    <a:pt x="632" y="134"/>
                    <a:pt x="625" y="130"/>
                    <a:pt x="623" y="125"/>
                  </a:cubicBezTo>
                  <a:cubicBezTo>
                    <a:pt x="621" y="123"/>
                    <a:pt x="623" y="120"/>
                    <a:pt x="621" y="118"/>
                  </a:cubicBezTo>
                  <a:close/>
                  <a:moveTo>
                    <a:pt x="537" y="94"/>
                  </a:moveTo>
                  <a:cubicBezTo>
                    <a:pt x="538" y="94"/>
                    <a:pt x="540" y="93"/>
                    <a:pt x="540" y="92"/>
                  </a:cubicBezTo>
                  <a:cubicBezTo>
                    <a:pt x="541" y="91"/>
                    <a:pt x="540" y="90"/>
                    <a:pt x="540" y="89"/>
                  </a:cubicBezTo>
                  <a:cubicBezTo>
                    <a:pt x="539" y="90"/>
                    <a:pt x="539" y="90"/>
                    <a:pt x="539" y="90"/>
                  </a:cubicBezTo>
                  <a:cubicBezTo>
                    <a:pt x="538" y="91"/>
                    <a:pt x="538" y="93"/>
                    <a:pt x="537" y="94"/>
                  </a:cubicBezTo>
                  <a:close/>
                  <a:moveTo>
                    <a:pt x="503" y="79"/>
                  </a:moveTo>
                  <a:cubicBezTo>
                    <a:pt x="504" y="80"/>
                    <a:pt x="505" y="81"/>
                    <a:pt x="507" y="79"/>
                  </a:cubicBezTo>
                  <a:cubicBezTo>
                    <a:pt x="507" y="77"/>
                    <a:pt x="508" y="77"/>
                    <a:pt x="508" y="75"/>
                  </a:cubicBezTo>
                  <a:cubicBezTo>
                    <a:pt x="508" y="75"/>
                    <a:pt x="507" y="75"/>
                    <a:pt x="507" y="74"/>
                  </a:cubicBezTo>
                  <a:cubicBezTo>
                    <a:pt x="506" y="75"/>
                    <a:pt x="505" y="75"/>
                    <a:pt x="504" y="75"/>
                  </a:cubicBezTo>
                  <a:cubicBezTo>
                    <a:pt x="504" y="77"/>
                    <a:pt x="504" y="77"/>
                    <a:pt x="503" y="79"/>
                  </a:cubicBezTo>
                  <a:close/>
                  <a:moveTo>
                    <a:pt x="491" y="115"/>
                  </a:moveTo>
                  <a:cubicBezTo>
                    <a:pt x="496" y="117"/>
                    <a:pt x="504" y="111"/>
                    <a:pt x="507" y="108"/>
                  </a:cubicBezTo>
                  <a:cubicBezTo>
                    <a:pt x="506" y="107"/>
                    <a:pt x="506" y="105"/>
                    <a:pt x="506" y="104"/>
                  </a:cubicBezTo>
                  <a:cubicBezTo>
                    <a:pt x="505" y="104"/>
                    <a:pt x="505" y="103"/>
                    <a:pt x="504" y="103"/>
                  </a:cubicBezTo>
                  <a:cubicBezTo>
                    <a:pt x="501" y="105"/>
                    <a:pt x="494" y="109"/>
                    <a:pt x="491" y="113"/>
                  </a:cubicBezTo>
                  <a:cubicBezTo>
                    <a:pt x="491" y="113"/>
                    <a:pt x="491" y="114"/>
                    <a:pt x="491" y="115"/>
                  </a:cubicBezTo>
                  <a:close/>
                  <a:moveTo>
                    <a:pt x="460" y="78"/>
                  </a:moveTo>
                  <a:cubicBezTo>
                    <a:pt x="461" y="79"/>
                    <a:pt x="462" y="79"/>
                    <a:pt x="463" y="79"/>
                  </a:cubicBezTo>
                  <a:cubicBezTo>
                    <a:pt x="466" y="77"/>
                    <a:pt x="468" y="75"/>
                    <a:pt x="470" y="73"/>
                  </a:cubicBezTo>
                  <a:cubicBezTo>
                    <a:pt x="470" y="71"/>
                    <a:pt x="470" y="71"/>
                    <a:pt x="470" y="69"/>
                  </a:cubicBezTo>
                  <a:cubicBezTo>
                    <a:pt x="468" y="69"/>
                    <a:pt x="467" y="70"/>
                    <a:pt x="466" y="70"/>
                  </a:cubicBezTo>
                  <a:cubicBezTo>
                    <a:pt x="464" y="71"/>
                    <a:pt x="461" y="74"/>
                    <a:pt x="460" y="78"/>
                  </a:cubicBezTo>
                  <a:close/>
                  <a:moveTo>
                    <a:pt x="453" y="106"/>
                  </a:moveTo>
                  <a:cubicBezTo>
                    <a:pt x="454" y="106"/>
                    <a:pt x="454" y="106"/>
                    <a:pt x="455" y="106"/>
                  </a:cubicBezTo>
                  <a:cubicBezTo>
                    <a:pt x="457" y="103"/>
                    <a:pt x="473" y="90"/>
                    <a:pt x="469" y="87"/>
                  </a:cubicBezTo>
                  <a:cubicBezTo>
                    <a:pt x="458" y="82"/>
                    <a:pt x="453" y="96"/>
                    <a:pt x="453" y="106"/>
                  </a:cubicBezTo>
                  <a:close/>
                  <a:moveTo>
                    <a:pt x="438" y="93"/>
                  </a:moveTo>
                  <a:cubicBezTo>
                    <a:pt x="439" y="93"/>
                    <a:pt x="440" y="94"/>
                    <a:pt x="440" y="95"/>
                  </a:cubicBezTo>
                  <a:cubicBezTo>
                    <a:pt x="442" y="95"/>
                    <a:pt x="443" y="95"/>
                    <a:pt x="444" y="95"/>
                  </a:cubicBezTo>
                  <a:cubicBezTo>
                    <a:pt x="445" y="94"/>
                    <a:pt x="446" y="93"/>
                    <a:pt x="446" y="92"/>
                  </a:cubicBezTo>
                  <a:cubicBezTo>
                    <a:pt x="445" y="91"/>
                    <a:pt x="444" y="91"/>
                    <a:pt x="444" y="90"/>
                  </a:cubicBezTo>
                  <a:cubicBezTo>
                    <a:pt x="444" y="91"/>
                    <a:pt x="439" y="91"/>
                    <a:pt x="438" y="92"/>
                  </a:cubicBezTo>
                  <a:cubicBezTo>
                    <a:pt x="438" y="92"/>
                    <a:pt x="438" y="92"/>
                    <a:pt x="438" y="93"/>
                  </a:cubicBezTo>
                  <a:close/>
                  <a:moveTo>
                    <a:pt x="425" y="130"/>
                  </a:moveTo>
                  <a:cubicBezTo>
                    <a:pt x="429" y="129"/>
                    <a:pt x="448" y="117"/>
                    <a:pt x="439" y="112"/>
                  </a:cubicBezTo>
                  <a:cubicBezTo>
                    <a:pt x="438" y="112"/>
                    <a:pt x="438" y="112"/>
                    <a:pt x="437" y="112"/>
                  </a:cubicBezTo>
                  <a:cubicBezTo>
                    <a:pt x="435" y="119"/>
                    <a:pt x="428" y="123"/>
                    <a:pt x="425" y="130"/>
                  </a:cubicBezTo>
                  <a:close/>
                  <a:moveTo>
                    <a:pt x="398" y="150"/>
                  </a:moveTo>
                  <a:cubicBezTo>
                    <a:pt x="398" y="144"/>
                    <a:pt x="399" y="138"/>
                    <a:pt x="399" y="133"/>
                  </a:cubicBezTo>
                  <a:cubicBezTo>
                    <a:pt x="403" y="131"/>
                    <a:pt x="426" y="102"/>
                    <a:pt x="429" y="97"/>
                  </a:cubicBezTo>
                  <a:cubicBezTo>
                    <a:pt x="428" y="96"/>
                    <a:pt x="428" y="96"/>
                    <a:pt x="426" y="96"/>
                  </a:cubicBezTo>
                  <a:cubicBezTo>
                    <a:pt x="424" y="97"/>
                    <a:pt x="405" y="104"/>
                    <a:pt x="401" y="101"/>
                  </a:cubicBezTo>
                  <a:cubicBezTo>
                    <a:pt x="400" y="100"/>
                    <a:pt x="400" y="100"/>
                    <a:pt x="400" y="100"/>
                  </a:cubicBezTo>
                  <a:cubicBezTo>
                    <a:pt x="400" y="86"/>
                    <a:pt x="411" y="79"/>
                    <a:pt x="418" y="74"/>
                  </a:cubicBezTo>
                  <a:cubicBezTo>
                    <a:pt x="424" y="70"/>
                    <a:pt x="428" y="65"/>
                    <a:pt x="432" y="60"/>
                  </a:cubicBezTo>
                  <a:cubicBezTo>
                    <a:pt x="437" y="54"/>
                    <a:pt x="450" y="45"/>
                    <a:pt x="453" y="38"/>
                  </a:cubicBezTo>
                  <a:cubicBezTo>
                    <a:pt x="454" y="34"/>
                    <a:pt x="454" y="29"/>
                    <a:pt x="454" y="25"/>
                  </a:cubicBezTo>
                  <a:cubicBezTo>
                    <a:pt x="462" y="22"/>
                    <a:pt x="468" y="24"/>
                    <a:pt x="473" y="28"/>
                  </a:cubicBezTo>
                  <a:cubicBezTo>
                    <a:pt x="468" y="46"/>
                    <a:pt x="437" y="68"/>
                    <a:pt x="423" y="81"/>
                  </a:cubicBezTo>
                  <a:cubicBezTo>
                    <a:pt x="420" y="84"/>
                    <a:pt x="416" y="86"/>
                    <a:pt x="413" y="89"/>
                  </a:cubicBezTo>
                  <a:cubicBezTo>
                    <a:pt x="413" y="90"/>
                    <a:pt x="413" y="90"/>
                    <a:pt x="414" y="90"/>
                  </a:cubicBezTo>
                  <a:cubicBezTo>
                    <a:pt x="419" y="90"/>
                    <a:pt x="426" y="88"/>
                    <a:pt x="430" y="86"/>
                  </a:cubicBezTo>
                  <a:cubicBezTo>
                    <a:pt x="436" y="85"/>
                    <a:pt x="441" y="85"/>
                    <a:pt x="447" y="84"/>
                  </a:cubicBezTo>
                  <a:cubicBezTo>
                    <a:pt x="451" y="81"/>
                    <a:pt x="451" y="77"/>
                    <a:pt x="453" y="73"/>
                  </a:cubicBezTo>
                  <a:cubicBezTo>
                    <a:pt x="457" y="67"/>
                    <a:pt x="460" y="60"/>
                    <a:pt x="466" y="55"/>
                  </a:cubicBezTo>
                  <a:cubicBezTo>
                    <a:pt x="469" y="55"/>
                    <a:pt x="472" y="55"/>
                    <a:pt x="474" y="55"/>
                  </a:cubicBezTo>
                  <a:cubicBezTo>
                    <a:pt x="475" y="57"/>
                    <a:pt x="477" y="58"/>
                    <a:pt x="478" y="59"/>
                  </a:cubicBezTo>
                  <a:cubicBezTo>
                    <a:pt x="481" y="63"/>
                    <a:pt x="483" y="67"/>
                    <a:pt x="485" y="71"/>
                  </a:cubicBezTo>
                  <a:cubicBezTo>
                    <a:pt x="488" y="69"/>
                    <a:pt x="495" y="62"/>
                    <a:pt x="492" y="57"/>
                  </a:cubicBezTo>
                  <a:cubicBezTo>
                    <a:pt x="491" y="54"/>
                    <a:pt x="488" y="53"/>
                    <a:pt x="490" y="49"/>
                  </a:cubicBezTo>
                  <a:cubicBezTo>
                    <a:pt x="490" y="46"/>
                    <a:pt x="498" y="42"/>
                    <a:pt x="502" y="43"/>
                  </a:cubicBezTo>
                  <a:cubicBezTo>
                    <a:pt x="502" y="47"/>
                    <a:pt x="506" y="51"/>
                    <a:pt x="508" y="53"/>
                  </a:cubicBezTo>
                  <a:cubicBezTo>
                    <a:pt x="515" y="55"/>
                    <a:pt x="513" y="47"/>
                    <a:pt x="514" y="43"/>
                  </a:cubicBezTo>
                  <a:cubicBezTo>
                    <a:pt x="517" y="34"/>
                    <a:pt x="512" y="13"/>
                    <a:pt x="524" y="13"/>
                  </a:cubicBezTo>
                  <a:cubicBezTo>
                    <a:pt x="525" y="15"/>
                    <a:pt x="530" y="19"/>
                    <a:pt x="532" y="21"/>
                  </a:cubicBezTo>
                  <a:cubicBezTo>
                    <a:pt x="532" y="21"/>
                    <a:pt x="532" y="21"/>
                    <a:pt x="533" y="21"/>
                  </a:cubicBezTo>
                  <a:cubicBezTo>
                    <a:pt x="535" y="25"/>
                    <a:pt x="536" y="27"/>
                    <a:pt x="539" y="30"/>
                  </a:cubicBezTo>
                  <a:cubicBezTo>
                    <a:pt x="541" y="34"/>
                    <a:pt x="544" y="42"/>
                    <a:pt x="545" y="47"/>
                  </a:cubicBezTo>
                  <a:cubicBezTo>
                    <a:pt x="546" y="51"/>
                    <a:pt x="542" y="54"/>
                    <a:pt x="543" y="59"/>
                  </a:cubicBezTo>
                  <a:cubicBezTo>
                    <a:pt x="546" y="65"/>
                    <a:pt x="553" y="69"/>
                    <a:pt x="556" y="75"/>
                  </a:cubicBezTo>
                  <a:cubicBezTo>
                    <a:pt x="558" y="79"/>
                    <a:pt x="558" y="83"/>
                    <a:pt x="560" y="85"/>
                  </a:cubicBezTo>
                  <a:cubicBezTo>
                    <a:pt x="564" y="89"/>
                    <a:pt x="570" y="91"/>
                    <a:pt x="574" y="95"/>
                  </a:cubicBezTo>
                  <a:cubicBezTo>
                    <a:pt x="574" y="97"/>
                    <a:pt x="574" y="98"/>
                    <a:pt x="574" y="99"/>
                  </a:cubicBezTo>
                  <a:cubicBezTo>
                    <a:pt x="572" y="100"/>
                    <a:pt x="570" y="102"/>
                    <a:pt x="568" y="103"/>
                  </a:cubicBezTo>
                  <a:cubicBezTo>
                    <a:pt x="565" y="105"/>
                    <a:pt x="561" y="104"/>
                    <a:pt x="559" y="105"/>
                  </a:cubicBezTo>
                  <a:cubicBezTo>
                    <a:pt x="552" y="106"/>
                    <a:pt x="543" y="109"/>
                    <a:pt x="539" y="114"/>
                  </a:cubicBezTo>
                  <a:cubicBezTo>
                    <a:pt x="536" y="117"/>
                    <a:pt x="536" y="135"/>
                    <a:pt x="535" y="141"/>
                  </a:cubicBezTo>
                  <a:cubicBezTo>
                    <a:pt x="535" y="143"/>
                    <a:pt x="534" y="145"/>
                    <a:pt x="534" y="148"/>
                  </a:cubicBezTo>
                  <a:cubicBezTo>
                    <a:pt x="532" y="152"/>
                    <a:pt x="531" y="158"/>
                    <a:pt x="530" y="163"/>
                  </a:cubicBezTo>
                  <a:cubicBezTo>
                    <a:pt x="530" y="164"/>
                    <a:pt x="530" y="165"/>
                    <a:pt x="530" y="166"/>
                  </a:cubicBezTo>
                  <a:cubicBezTo>
                    <a:pt x="526" y="174"/>
                    <a:pt x="524" y="181"/>
                    <a:pt x="520" y="187"/>
                  </a:cubicBezTo>
                  <a:cubicBezTo>
                    <a:pt x="520" y="190"/>
                    <a:pt x="520" y="193"/>
                    <a:pt x="520" y="195"/>
                  </a:cubicBezTo>
                  <a:cubicBezTo>
                    <a:pt x="519" y="195"/>
                    <a:pt x="519" y="195"/>
                    <a:pt x="519" y="195"/>
                  </a:cubicBezTo>
                  <a:cubicBezTo>
                    <a:pt x="518" y="193"/>
                    <a:pt x="515" y="191"/>
                    <a:pt x="514" y="189"/>
                  </a:cubicBezTo>
                  <a:cubicBezTo>
                    <a:pt x="511" y="185"/>
                    <a:pt x="511" y="181"/>
                    <a:pt x="509" y="177"/>
                  </a:cubicBezTo>
                  <a:cubicBezTo>
                    <a:pt x="509" y="175"/>
                    <a:pt x="509" y="173"/>
                    <a:pt x="509" y="171"/>
                  </a:cubicBezTo>
                  <a:cubicBezTo>
                    <a:pt x="507" y="163"/>
                    <a:pt x="509" y="147"/>
                    <a:pt x="508" y="135"/>
                  </a:cubicBezTo>
                  <a:cubicBezTo>
                    <a:pt x="507" y="135"/>
                    <a:pt x="506" y="135"/>
                    <a:pt x="507" y="134"/>
                  </a:cubicBezTo>
                  <a:cubicBezTo>
                    <a:pt x="497" y="136"/>
                    <a:pt x="489" y="139"/>
                    <a:pt x="481" y="142"/>
                  </a:cubicBezTo>
                  <a:cubicBezTo>
                    <a:pt x="476" y="142"/>
                    <a:pt x="472" y="143"/>
                    <a:pt x="467" y="143"/>
                  </a:cubicBezTo>
                  <a:cubicBezTo>
                    <a:pt x="462" y="138"/>
                    <a:pt x="463" y="125"/>
                    <a:pt x="465" y="119"/>
                  </a:cubicBezTo>
                  <a:cubicBezTo>
                    <a:pt x="470" y="117"/>
                    <a:pt x="476" y="112"/>
                    <a:pt x="478" y="108"/>
                  </a:cubicBezTo>
                  <a:cubicBezTo>
                    <a:pt x="478" y="107"/>
                    <a:pt x="478" y="105"/>
                    <a:pt x="478" y="104"/>
                  </a:cubicBezTo>
                  <a:cubicBezTo>
                    <a:pt x="484" y="97"/>
                    <a:pt x="492" y="90"/>
                    <a:pt x="488" y="77"/>
                  </a:cubicBezTo>
                  <a:cubicBezTo>
                    <a:pt x="488" y="77"/>
                    <a:pt x="488" y="77"/>
                    <a:pt x="487" y="77"/>
                  </a:cubicBezTo>
                  <a:cubicBezTo>
                    <a:pt x="473" y="87"/>
                    <a:pt x="476" y="96"/>
                    <a:pt x="467" y="109"/>
                  </a:cubicBezTo>
                  <a:cubicBezTo>
                    <a:pt x="461" y="117"/>
                    <a:pt x="456" y="117"/>
                    <a:pt x="452" y="129"/>
                  </a:cubicBezTo>
                  <a:cubicBezTo>
                    <a:pt x="448" y="140"/>
                    <a:pt x="457" y="156"/>
                    <a:pt x="457" y="165"/>
                  </a:cubicBezTo>
                  <a:cubicBezTo>
                    <a:pt x="455" y="165"/>
                    <a:pt x="455" y="167"/>
                    <a:pt x="454" y="167"/>
                  </a:cubicBezTo>
                  <a:cubicBezTo>
                    <a:pt x="452" y="167"/>
                    <a:pt x="452" y="167"/>
                    <a:pt x="450" y="167"/>
                  </a:cubicBezTo>
                  <a:cubicBezTo>
                    <a:pt x="447" y="163"/>
                    <a:pt x="444" y="159"/>
                    <a:pt x="442" y="153"/>
                  </a:cubicBezTo>
                  <a:cubicBezTo>
                    <a:pt x="440" y="149"/>
                    <a:pt x="441" y="145"/>
                    <a:pt x="439" y="141"/>
                  </a:cubicBezTo>
                  <a:cubicBezTo>
                    <a:pt x="438" y="141"/>
                    <a:pt x="438" y="141"/>
                    <a:pt x="437" y="141"/>
                  </a:cubicBezTo>
                  <a:cubicBezTo>
                    <a:pt x="431" y="151"/>
                    <a:pt x="418" y="157"/>
                    <a:pt x="402" y="157"/>
                  </a:cubicBezTo>
                  <a:cubicBezTo>
                    <a:pt x="402" y="156"/>
                    <a:pt x="400" y="155"/>
                    <a:pt x="400" y="155"/>
                  </a:cubicBezTo>
                  <a:cubicBezTo>
                    <a:pt x="398" y="153"/>
                    <a:pt x="398" y="151"/>
                    <a:pt x="398" y="150"/>
                  </a:cubicBezTo>
                  <a:close/>
                  <a:moveTo>
                    <a:pt x="278" y="104"/>
                  </a:moveTo>
                  <a:cubicBezTo>
                    <a:pt x="279" y="106"/>
                    <a:pt x="280" y="109"/>
                    <a:pt x="281" y="111"/>
                  </a:cubicBezTo>
                  <a:cubicBezTo>
                    <a:pt x="282" y="111"/>
                    <a:pt x="282" y="111"/>
                    <a:pt x="282" y="111"/>
                  </a:cubicBezTo>
                  <a:cubicBezTo>
                    <a:pt x="283" y="108"/>
                    <a:pt x="286" y="101"/>
                    <a:pt x="283" y="99"/>
                  </a:cubicBezTo>
                  <a:cubicBezTo>
                    <a:pt x="283" y="99"/>
                    <a:pt x="282" y="99"/>
                    <a:pt x="282" y="98"/>
                  </a:cubicBezTo>
                  <a:cubicBezTo>
                    <a:pt x="281" y="98"/>
                    <a:pt x="280" y="98"/>
                    <a:pt x="279" y="99"/>
                  </a:cubicBezTo>
                  <a:cubicBezTo>
                    <a:pt x="279" y="102"/>
                    <a:pt x="278" y="101"/>
                    <a:pt x="278" y="104"/>
                  </a:cubicBezTo>
                  <a:close/>
                  <a:moveTo>
                    <a:pt x="257" y="97"/>
                  </a:moveTo>
                  <a:cubicBezTo>
                    <a:pt x="257" y="97"/>
                    <a:pt x="257" y="98"/>
                    <a:pt x="257" y="99"/>
                  </a:cubicBezTo>
                  <a:cubicBezTo>
                    <a:pt x="258" y="99"/>
                    <a:pt x="258" y="99"/>
                    <a:pt x="258" y="99"/>
                  </a:cubicBezTo>
                  <a:cubicBezTo>
                    <a:pt x="258" y="99"/>
                    <a:pt x="259" y="99"/>
                    <a:pt x="259" y="99"/>
                  </a:cubicBezTo>
                  <a:cubicBezTo>
                    <a:pt x="260" y="98"/>
                    <a:pt x="260" y="97"/>
                    <a:pt x="261" y="97"/>
                  </a:cubicBezTo>
                  <a:cubicBezTo>
                    <a:pt x="261" y="95"/>
                    <a:pt x="261" y="95"/>
                    <a:pt x="260" y="93"/>
                  </a:cubicBezTo>
                  <a:cubicBezTo>
                    <a:pt x="260" y="93"/>
                    <a:pt x="260" y="93"/>
                    <a:pt x="260" y="93"/>
                  </a:cubicBezTo>
                  <a:cubicBezTo>
                    <a:pt x="259" y="93"/>
                    <a:pt x="259" y="93"/>
                    <a:pt x="259" y="93"/>
                  </a:cubicBezTo>
                  <a:cubicBezTo>
                    <a:pt x="258" y="94"/>
                    <a:pt x="258" y="95"/>
                    <a:pt x="257" y="97"/>
                  </a:cubicBezTo>
                  <a:close/>
                  <a:moveTo>
                    <a:pt x="236" y="104"/>
                  </a:moveTo>
                  <a:cubicBezTo>
                    <a:pt x="236" y="105"/>
                    <a:pt x="237" y="105"/>
                    <a:pt x="238" y="105"/>
                  </a:cubicBezTo>
                  <a:cubicBezTo>
                    <a:pt x="241" y="104"/>
                    <a:pt x="242" y="102"/>
                    <a:pt x="245" y="100"/>
                  </a:cubicBezTo>
                  <a:cubicBezTo>
                    <a:pt x="245" y="99"/>
                    <a:pt x="245" y="98"/>
                    <a:pt x="245" y="97"/>
                  </a:cubicBezTo>
                  <a:cubicBezTo>
                    <a:pt x="244" y="97"/>
                    <a:pt x="244" y="97"/>
                    <a:pt x="244" y="97"/>
                  </a:cubicBezTo>
                  <a:cubicBezTo>
                    <a:pt x="244" y="97"/>
                    <a:pt x="243" y="97"/>
                    <a:pt x="242" y="97"/>
                  </a:cubicBezTo>
                  <a:cubicBezTo>
                    <a:pt x="240" y="99"/>
                    <a:pt x="238" y="101"/>
                    <a:pt x="236" y="104"/>
                  </a:cubicBezTo>
                  <a:close/>
                  <a:moveTo>
                    <a:pt x="216" y="151"/>
                  </a:moveTo>
                  <a:cubicBezTo>
                    <a:pt x="217" y="152"/>
                    <a:pt x="225" y="157"/>
                    <a:pt x="226" y="158"/>
                  </a:cubicBezTo>
                  <a:cubicBezTo>
                    <a:pt x="230" y="159"/>
                    <a:pt x="253" y="155"/>
                    <a:pt x="254" y="154"/>
                  </a:cubicBezTo>
                  <a:cubicBezTo>
                    <a:pt x="254" y="153"/>
                    <a:pt x="253" y="151"/>
                    <a:pt x="252" y="149"/>
                  </a:cubicBezTo>
                  <a:cubicBezTo>
                    <a:pt x="253" y="149"/>
                    <a:pt x="253" y="149"/>
                    <a:pt x="253" y="149"/>
                  </a:cubicBezTo>
                  <a:cubicBezTo>
                    <a:pt x="259" y="147"/>
                    <a:pt x="266" y="162"/>
                    <a:pt x="274" y="147"/>
                  </a:cubicBezTo>
                  <a:cubicBezTo>
                    <a:pt x="280" y="149"/>
                    <a:pt x="289" y="157"/>
                    <a:pt x="296" y="153"/>
                  </a:cubicBezTo>
                  <a:cubicBezTo>
                    <a:pt x="309" y="147"/>
                    <a:pt x="312" y="126"/>
                    <a:pt x="312" y="104"/>
                  </a:cubicBezTo>
                  <a:cubicBezTo>
                    <a:pt x="312" y="97"/>
                    <a:pt x="313" y="86"/>
                    <a:pt x="310" y="81"/>
                  </a:cubicBezTo>
                  <a:cubicBezTo>
                    <a:pt x="310" y="78"/>
                    <a:pt x="310" y="75"/>
                    <a:pt x="310" y="73"/>
                  </a:cubicBezTo>
                  <a:cubicBezTo>
                    <a:pt x="310" y="67"/>
                    <a:pt x="310" y="56"/>
                    <a:pt x="308" y="51"/>
                  </a:cubicBezTo>
                  <a:cubicBezTo>
                    <a:pt x="308" y="49"/>
                    <a:pt x="307" y="45"/>
                    <a:pt x="307" y="43"/>
                  </a:cubicBezTo>
                  <a:cubicBezTo>
                    <a:pt x="305" y="35"/>
                    <a:pt x="304" y="27"/>
                    <a:pt x="301" y="21"/>
                  </a:cubicBezTo>
                  <a:cubicBezTo>
                    <a:pt x="270" y="17"/>
                    <a:pt x="248" y="27"/>
                    <a:pt x="235" y="46"/>
                  </a:cubicBezTo>
                  <a:cubicBezTo>
                    <a:pt x="232" y="50"/>
                    <a:pt x="222" y="63"/>
                    <a:pt x="225" y="70"/>
                  </a:cubicBezTo>
                  <a:cubicBezTo>
                    <a:pt x="233" y="70"/>
                    <a:pt x="243" y="58"/>
                    <a:pt x="249" y="54"/>
                  </a:cubicBezTo>
                  <a:cubicBezTo>
                    <a:pt x="250" y="54"/>
                    <a:pt x="254" y="53"/>
                    <a:pt x="254" y="53"/>
                  </a:cubicBezTo>
                  <a:cubicBezTo>
                    <a:pt x="280" y="51"/>
                    <a:pt x="264" y="71"/>
                    <a:pt x="264" y="83"/>
                  </a:cubicBezTo>
                  <a:cubicBezTo>
                    <a:pt x="268" y="85"/>
                    <a:pt x="278" y="95"/>
                    <a:pt x="284" y="92"/>
                  </a:cubicBezTo>
                  <a:cubicBezTo>
                    <a:pt x="284" y="91"/>
                    <a:pt x="285" y="90"/>
                    <a:pt x="286" y="90"/>
                  </a:cubicBezTo>
                  <a:cubicBezTo>
                    <a:pt x="293" y="90"/>
                    <a:pt x="311" y="103"/>
                    <a:pt x="302" y="112"/>
                  </a:cubicBezTo>
                  <a:cubicBezTo>
                    <a:pt x="299" y="115"/>
                    <a:pt x="294" y="117"/>
                    <a:pt x="290" y="120"/>
                  </a:cubicBezTo>
                  <a:cubicBezTo>
                    <a:pt x="285" y="123"/>
                    <a:pt x="280" y="129"/>
                    <a:pt x="274" y="133"/>
                  </a:cubicBezTo>
                  <a:cubicBezTo>
                    <a:pt x="274" y="133"/>
                    <a:pt x="272" y="133"/>
                    <a:pt x="273" y="134"/>
                  </a:cubicBezTo>
                  <a:cubicBezTo>
                    <a:pt x="268" y="137"/>
                    <a:pt x="260" y="139"/>
                    <a:pt x="254" y="143"/>
                  </a:cubicBezTo>
                  <a:cubicBezTo>
                    <a:pt x="251" y="145"/>
                    <a:pt x="243" y="143"/>
                    <a:pt x="240" y="143"/>
                  </a:cubicBezTo>
                  <a:cubicBezTo>
                    <a:pt x="238" y="140"/>
                    <a:pt x="232" y="133"/>
                    <a:pt x="236" y="127"/>
                  </a:cubicBezTo>
                  <a:cubicBezTo>
                    <a:pt x="237" y="124"/>
                    <a:pt x="242" y="120"/>
                    <a:pt x="244" y="119"/>
                  </a:cubicBezTo>
                  <a:cubicBezTo>
                    <a:pt x="244" y="116"/>
                    <a:pt x="243" y="116"/>
                    <a:pt x="241" y="116"/>
                  </a:cubicBezTo>
                  <a:cubicBezTo>
                    <a:pt x="238" y="121"/>
                    <a:pt x="227" y="110"/>
                    <a:pt x="226" y="108"/>
                  </a:cubicBezTo>
                  <a:cubicBezTo>
                    <a:pt x="226" y="105"/>
                    <a:pt x="226" y="102"/>
                    <a:pt x="226" y="99"/>
                  </a:cubicBezTo>
                  <a:cubicBezTo>
                    <a:pt x="229" y="98"/>
                    <a:pt x="231" y="95"/>
                    <a:pt x="234" y="93"/>
                  </a:cubicBezTo>
                  <a:cubicBezTo>
                    <a:pt x="242" y="89"/>
                    <a:pt x="256" y="87"/>
                    <a:pt x="252" y="74"/>
                  </a:cubicBezTo>
                  <a:cubicBezTo>
                    <a:pt x="252" y="74"/>
                    <a:pt x="251" y="74"/>
                    <a:pt x="250" y="74"/>
                  </a:cubicBezTo>
                  <a:cubicBezTo>
                    <a:pt x="246" y="78"/>
                    <a:pt x="227" y="77"/>
                    <a:pt x="223" y="83"/>
                  </a:cubicBezTo>
                  <a:cubicBezTo>
                    <a:pt x="220" y="86"/>
                    <a:pt x="223" y="93"/>
                    <a:pt x="221" y="97"/>
                  </a:cubicBezTo>
                  <a:cubicBezTo>
                    <a:pt x="219" y="97"/>
                    <a:pt x="220" y="103"/>
                    <a:pt x="218" y="105"/>
                  </a:cubicBezTo>
                  <a:cubicBezTo>
                    <a:pt x="214" y="114"/>
                    <a:pt x="219" y="132"/>
                    <a:pt x="217" y="141"/>
                  </a:cubicBezTo>
                  <a:cubicBezTo>
                    <a:pt x="217" y="144"/>
                    <a:pt x="216" y="149"/>
                    <a:pt x="216" y="151"/>
                  </a:cubicBezTo>
                  <a:close/>
                  <a:moveTo>
                    <a:pt x="197" y="154"/>
                  </a:moveTo>
                  <a:cubicBezTo>
                    <a:pt x="197" y="141"/>
                    <a:pt x="202" y="127"/>
                    <a:pt x="205" y="115"/>
                  </a:cubicBezTo>
                  <a:cubicBezTo>
                    <a:pt x="205" y="113"/>
                    <a:pt x="205" y="110"/>
                    <a:pt x="205" y="107"/>
                  </a:cubicBezTo>
                  <a:cubicBezTo>
                    <a:pt x="205" y="93"/>
                    <a:pt x="199" y="79"/>
                    <a:pt x="201" y="66"/>
                  </a:cubicBezTo>
                  <a:cubicBezTo>
                    <a:pt x="205" y="39"/>
                    <a:pt x="229" y="25"/>
                    <a:pt x="252" y="17"/>
                  </a:cubicBezTo>
                  <a:cubicBezTo>
                    <a:pt x="261" y="15"/>
                    <a:pt x="289" y="6"/>
                    <a:pt x="300" y="13"/>
                  </a:cubicBezTo>
                  <a:cubicBezTo>
                    <a:pt x="302" y="13"/>
                    <a:pt x="306" y="13"/>
                    <a:pt x="308" y="15"/>
                  </a:cubicBezTo>
                  <a:cubicBezTo>
                    <a:pt x="330" y="29"/>
                    <a:pt x="324" y="79"/>
                    <a:pt x="325" y="113"/>
                  </a:cubicBezTo>
                  <a:cubicBezTo>
                    <a:pt x="325" y="129"/>
                    <a:pt x="328" y="154"/>
                    <a:pt x="320" y="163"/>
                  </a:cubicBezTo>
                  <a:cubicBezTo>
                    <a:pt x="318" y="166"/>
                    <a:pt x="294" y="183"/>
                    <a:pt x="287" y="179"/>
                  </a:cubicBezTo>
                  <a:cubicBezTo>
                    <a:pt x="280" y="175"/>
                    <a:pt x="274" y="165"/>
                    <a:pt x="264" y="164"/>
                  </a:cubicBezTo>
                  <a:cubicBezTo>
                    <a:pt x="261" y="163"/>
                    <a:pt x="257" y="167"/>
                    <a:pt x="254" y="168"/>
                  </a:cubicBezTo>
                  <a:cubicBezTo>
                    <a:pt x="252" y="169"/>
                    <a:pt x="230" y="173"/>
                    <a:pt x="226" y="171"/>
                  </a:cubicBezTo>
                  <a:cubicBezTo>
                    <a:pt x="221" y="170"/>
                    <a:pt x="220" y="167"/>
                    <a:pt x="216" y="164"/>
                  </a:cubicBezTo>
                  <a:cubicBezTo>
                    <a:pt x="216" y="164"/>
                    <a:pt x="216" y="164"/>
                    <a:pt x="216" y="164"/>
                  </a:cubicBezTo>
                  <a:cubicBezTo>
                    <a:pt x="213" y="166"/>
                    <a:pt x="211" y="170"/>
                    <a:pt x="206" y="170"/>
                  </a:cubicBezTo>
                  <a:cubicBezTo>
                    <a:pt x="204" y="168"/>
                    <a:pt x="202" y="166"/>
                    <a:pt x="201" y="164"/>
                  </a:cubicBezTo>
                  <a:cubicBezTo>
                    <a:pt x="199" y="161"/>
                    <a:pt x="199" y="158"/>
                    <a:pt x="197" y="154"/>
                  </a:cubicBezTo>
                  <a:close/>
                  <a:moveTo>
                    <a:pt x="83" y="79"/>
                  </a:moveTo>
                  <a:cubicBezTo>
                    <a:pt x="84" y="83"/>
                    <a:pt x="84" y="85"/>
                    <a:pt x="85" y="87"/>
                  </a:cubicBezTo>
                  <a:cubicBezTo>
                    <a:pt x="92" y="84"/>
                    <a:pt x="115" y="69"/>
                    <a:pt x="116" y="62"/>
                  </a:cubicBezTo>
                  <a:cubicBezTo>
                    <a:pt x="116" y="62"/>
                    <a:pt x="116" y="62"/>
                    <a:pt x="115" y="62"/>
                  </a:cubicBezTo>
                  <a:cubicBezTo>
                    <a:pt x="111" y="60"/>
                    <a:pt x="105" y="62"/>
                    <a:pt x="101" y="63"/>
                  </a:cubicBezTo>
                  <a:cubicBezTo>
                    <a:pt x="98" y="63"/>
                    <a:pt x="96" y="63"/>
                    <a:pt x="93" y="63"/>
                  </a:cubicBezTo>
                  <a:cubicBezTo>
                    <a:pt x="84" y="65"/>
                    <a:pt x="82" y="70"/>
                    <a:pt x="83" y="79"/>
                  </a:cubicBezTo>
                  <a:close/>
                  <a:moveTo>
                    <a:pt x="32" y="97"/>
                  </a:moveTo>
                  <a:cubicBezTo>
                    <a:pt x="36" y="101"/>
                    <a:pt x="36" y="104"/>
                    <a:pt x="36" y="112"/>
                  </a:cubicBezTo>
                  <a:cubicBezTo>
                    <a:pt x="38" y="113"/>
                    <a:pt x="38" y="113"/>
                    <a:pt x="38" y="114"/>
                  </a:cubicBezTo>
                  <a:cubicBezTo>
                    <a:pt x="41" y="114"/>
                    <a:pt x="44" y="114"/>
                    <a:pt x="46" y="113"/>
                  </a:cubicBezTo>
                  <a:cubicBezTo>
                    <a:pt x="47" y="111"/>
                    <a:pt x="50" y="108"/>
                    <a:pt x="50" y="106"/>
                  </a:cubicBezTo>
                  <a:cubicBezTo>
                    <a:pt x="52" y="100"/>
                    <a:pt x="53" y="86"/>
                    <a:pt x="49" y="83"/>
                  </a:cubicBezTo>
                  <a:cubicBezTo>
                    <a:pt x="49" y="83"/>
                    <a:pt x="49" y="82"/>
                    <a:pt x="48" y="82"/>
                  </a:cubicBezTo>
                  <a:cubicBezTo>
                    <a:pt x="42" y="82"/>
                    <a:pt x="34" y="89"/>
                    <a:pt x="32" y="94"/>
                  </a:cubicBezTo>
                  <a:cubicBezTo>
                    <a:pt x="32" y="95"/>
                    <a:pt x="32" y="96"/>
                    <a:pt x="32" y="97"/>
                  </a:cubicBezTo>
                  <a:close/>
                  <a:moveTo>
                    <a:pt x="3" y="66"/>
                  </a:moveTo>
                  <a:cubicBezTo>
                    <a:pt x="9" y="66"/>
                    <a:pt x="12" y="70"/>
                    <a:pt x="14" y="73"/>
                  </a:cubicBezTo>
                  <a:cubicBezTo>
                    <a:pt x="16" y="73"/>
                    <a:pt x="18" y="73"/>
                    <a:pt x="19" y="73"/>
                  </a:cubicBezTo>
                  <a:cubicBezTo>
                    <a:pt x="22" y="71"/>
                    <a:pt x="24" y="69"/>
                    <a:pt x="26" y="67"/>
                  </a:cubicBezTo>
                  <a:cubicBezTo>
                    <a:pt x="31" y="64"/>
                    <a:pt x="38" y="63"/>
                    <a:pt x="44" y="60"/>
                  </a:cubicBezTo>
                  <a:cubicBezTo>
                    <a:pt x="48" y="57"/>
                    <a:pt x="51" y="59"/>
                    <a:pt x="54" y="55"/>
                  </a:cubicBezTo>
                  <a:cubicBezTo>
                    <a:pt x="57" y="47"/>
                    <a:pt x="51" y="40"/>
                    <a:pt x="54" y="31"/>
                  </a:cubicBezTo>
                  <a:cubicBezTo>
                    <a:pt x="55" y="26"/>
                    <a:pt x="56" y="23"/>
                    <a:pt x="57" y="17"/>
                  </a:cubicBezTo>
                  <a:cubicBezTo>
                    <a:pt x="57" y="17"/>
                    <a:pt x="56" y="5"/>
                    <a:pt x="58" y="7"/>
                  </a:cubicBezTo>
                  <a:cubicBezTo>
                    <a:pt x="58" y="6"/>
                    <a:pt x="58" y="6"/>
                    <a:pt x="59" y="6"/>
                  </a:cubicBezTo>
                  <a:cubicBezTo>
                    <a:pt x="69" y="5"/>
                    <a:pt x="83" y="21"/>
                    <a:pt x="92" y="27"/>
                  </a:cubicBezTo>
                  <a:cubicBezTo>
                    <a:pt x="92" y="35"/>
                    <a:pt x="89" y="43"/>
                    <a:pt x="90" y="51"/>
                  </a:cubicBezTo>
                  <a:cubicBezTo>
                    <a:pt x="100" y="55"/>
                    <a:pt x="115" y="50"/>
                    <a:pt x="126" y="48"/>
                  </a:cubicBezTo>
                  <a:cubicBezTo>
                    <a:pt x="130" y="48"/>
                    <a:pt x="134" y="48"/>
                    <a:pt x="138" y="49"/>
                  </a:cubicBezTo>
                  <a:cubicBezTo>
                    <a:pt x="140" y="50"/>
                    <a:pt x="142" y="53"/>
                    <a:pt x="144" y="53"/>
                  </a:cubicBezTo>
                  <a:cubicBezTo>
                    <a:pt x="144" y="53"/>
                    <a:pt x="144" y="55"/>
                    <a:pt x="144" y="55"/>
                  </a:cubicBezTo>
                  <a:cubicBezTo>
                    <a:pt x="140" y="59"/>
                    <a:pt x="136" y="64"/>
                    <a:pt x="133" y="68"/>
                  </a:cubicBezTo>
                  <a:cubicBezTo>
                    <a:pt x="130" y="71"/>
                    <a:pt x="120" y="76"/>
                    <a:pt x="114" y="79"/>
                  </a:cubicBezTo>
                  <a:cubicBezTo>
                    <a:pt x="110" y="82"/>
                    <a:pt x="104" y="83"/>
                    <a:pt x="104" y="90"/>
                  </a:cubicBezTo>
                  <a:cubicBezTo>
                    <a:pt x="105" y="91"/>
                    <a:pt x="106" y="91"/>
                    <a:pt x="106" y="92"/>
                  </a:cubicBezTo>
                  <a:cubicBezTo>
                    <a:pt x="114" y="95"/>
                    <a:pt x="125" y="91"/>
                    <a:pt x="128" y="99"/>
                  </a:cubicBezTo>
                  <a:cubicBezTo>
                    <a:pt x="129" y="101"/>
                    <a:pt x="130" y="103"/>
                    <a:pt x="129" y="105"/>
                  </a:cubicBezTo>
                  <a:cubicBezTo>
                    <a:pt x="124" y="112"/>
                    <a:pt x="112" y="106"/>
                    <a:pt x="105" y="111"/>
                  </a:cubicBezTo>
                  <a:cubicBezTo>
                    <a:pt x="99" y="115"/>
                    <a:pt x="94" y="120"/>
                    <a:pt x="89" y="124"/>
                  </a:cubicBezTo>
                  <a:cubicBezTo>
                    <a:pt x="84" y="127"/>
                    <a:pt x="79" y="125"/>
                    <a:pt x="76" y="130"/>
                  </a:cubicBezTo>
                  <a:cubicBezTo>
                    <a:pt x="72" y="136"/>
                    <a:pt x="76" y="147"/>
                    <a:pt x="74" y="153"/>
                  </a:cubicBezTo>
                  <a:cubicBezTo>
                    <a:pt x="74" y="155"/>
                    <a:pt x="73" y="156"/>
                    <a:pt x="73" y="157"/>
                  </a:cubicBezTo>
                  <a:cubicBezTo>
                    <a:pt x="64" y="159"/>
                    <a:pt x="66" y="177"/>
                    <a:pt x="59" y="183"/>
                  </a:cubicBezTo>
                  <a:cubicBezTo>
                    <a:pt x="57" y="172"/>
                    <a:pt x="50" y="162"/>
                    <a:pt x="48" y="152"/>
                  </a:cubicBezTo>
                  <a:cubicBezTo>
                    <a:pt x="48" y="147"/>
                    <a:pt x="50" y="142"/>
                    <a:pt x="46" y="139"/>
                  </a:cubicBezTo>
                  <a:cubicBezTo>
                    <a:pt x="44" y="138"/>
                    <a:pt x="40" y="139"/>
                    <a:pt x="38" y="138"/>
                  </a:cubicBezTo>
                  <a:cubicBezTo>
                    <a:pt x="36" y="132"/>
                    <a:pt x="34" y="123"/>
                    <a:pt x="26" y="121"/>
                  </a:cubicBezTo>
                  <a:cubicBezTo>
                    <a:pt x="23" y="120"/>
                    <a:pt x="22" y="122"/>
                    <a:pt x="17" y="122"/>
                  </a:cubicBezTo>
                  <a:cubicBezTo>
                    <a:pt x="16" y="120"/>
                    <a:pt x="15" y="116"/>
                    <a:pt x="14" y="114"/>
                  </a:cubicBezTo>
                  <a:cubicBezTo>
                    <a:pt x="12" y="111"/>
                    <a:pt x="7" y="110"/>
                    <a:pt x="5" y="107"/>
                  </a:cubicBezTo>
                  <a:cubicBezTo>
                    <a:pt x="5" y="107"/>
                    <a:pt x="5" y="107"/>
                    <a:pt x="5" y="107"/>
                  </a:cubicBezTo>
                  <a:cubicBezTo>
                    <a:pt x="3" y="102"/>
                    <a:pt x="5" y="99"/>
                    <a:pt x="4" y="96"/>
                  </a:cubicBezTo>
                  <a:cubicBezTo>
                    <a:pt x="4" y="94"/>
                    <a:pt x="1" y="93"/>
                    <a:pt x="0" y="90"/>
                  </a:cubicBezTo>
                  <a:cubicBezTo>
                    <a:pt x="4" y="85"/>
                    <a:pt x="3" y="76"/>
                    <a:pt x="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sp>
          <p:nvSpPr>
            <p:cNvPr id="42" name="Freeform 37"/>
            <p:cNvSpPr>
              <a:spLocks noEditPoints="1"/>
            </p:cNvSpPr>
            <p:nvPr userDrawn="1"/>
          </p:nvSpPr>
          <p:spPr bwMode="auto">
            <a:xfrm>
              <a:off x="8798004" y="4643720"/>
              <a:ext cx="334964" cy="325436"/>
            </a:xfrm>
            <a:custGeom>
              <a:avLst/>
              <a:gdLst>
                <a:gd name="T0" fmla="*/ 218 w 225"/>
                <a:gd name="T1" fmla="*/ 76 h 216"/>
                <a:gd name="T2" fmla="*/ 170 w 225"/>
                <a:gd name="T3" fmla="*/ 32 h 216"/>
                <a:gd name="T4" fmla="*/ 113 w 225"/>
                <a:gd name="T5" fmla="*/ 0 h 216"/>
                <a:gd name="T6" fmla="*/ 56 w 225"/>
                <a:gd name="T7" fmla="*/ 32 h 216"/>
                <a:gd name="T8" fmla="*/ 8 w 225"/>
                <a:gd name="T9" fmla="*/ 76 h 216"/>
                <a:gd name="T10" fmla="*/ 21 w 225"/>
                <a:gd name="T11" fmla="*/ 140 h 216"/>
                <a:gd name="T12" fmla="*/ 48 w 225"/>
                <a:gd name="T13" fmla="*/ 200 h 216"/>
                <a:gd name="T14" fmla="*/ 112 w 225"/>
                <a:gd name="T15" fmla="*/ 207 h 216"/>
                <a:gd name="T16" fmla="*/ 177 w 225"/>
                <a:gd name="T17" fmla="*/ 200 h 216"/>
                <a:gd name="T18" fmla="*/ 204 w 225"/>
                <a:gd name="T19" fmla="*/ 140 h 216"/>
                <a:gd name="T20" fmla="*/ 218 w 225"/>
                <a:gd name="T21" fmla="*/ 76 h 216"/>
                <a:gd name="T22" fmla="*/ 113 w 225"/>
                <a:gd name="T23" fmla="*/ 201 h 216"/>
                <a:gd name="T24" fmla="*/ 22 w 225"/>
                <a:gd name="T25" fmla="*/ 110 h 216"/>
                <a:gd name="T26" fmla="*/ 113 w 225"/>
                <a:gd name="T27" fmla="*/ 20 h 216"/>
                <a:gd name="T28" fmla="*/ 204 w 225"/>
                <a:gd name="T29" fmla="*/ 111 h 216"/>
                <a:gd name="T30" fmla="*/ 113 w 225"/>
                <a:gd name="T31" fmla="*/ 20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216">
                  <a:moveTo>
                    <a:pt x="218" y="76"/>
                  </a:moveTo>
                  <a:cubicBezTo>
                    <a:pt x="210" y="53"/>
                    <a:pt x="191" y="37"/>
                    <a:pt x="170" y="32"/>
                  </a:cubicBezTo>
                  <a:cubicBezTo>
                    <a:pt x="158" y="13"/>
                    <a:pt x="137" y="0"/>
                    <a:pt x="113" y="0"/>
                  </a:cubicBezTo>
                  <a:cubicBezTo>
                    <a:pt x="89" y="0"/>
                    <a:pt x="68" y="13"/>
                    <a:pt x="56" y="32"/>
                  </a:cubicBezTo>
                  <a:cubicBezTo>
                    <a:pt x="34" y="37"/>
                    <a:pt x="15" y="53"/>
                    <a:pt x="8" y="76"/>
                  </a:cubicBezTo>
                  <a:cubicBezTo>
                    <a:pt x="0" y="99"/>
                    <a:pt x="6" y="123"/>
                    <a:pt x="21" y="140"/>
                  </a:cubicBezTo>
                  <a:cubicBezTo>
                    <a:pt x="18" y="163"/>
                    <a:pt x="28" y="185"/>
                    <a:pt x="48" y="200"/>
                  </a:cubicBezTo>
                  <a:cubicBezTo>
                    <a:pt x="67" y="214"/>
                    <a:pt x="92" y="216"/>
                    <a:pt x="112" y="207"/>
                  </a:cubicBezTo>
                  <a:cubicBezTo>
                    <a:pt x="133" y="216"/>
                    <a:pt x="158" y="214"/>
                    <a:pt x="177" y="200"/>
                  </a:cubicBezTo>
                  <a:cubicBezTo>
                    <a:pt x="197" y="186"/>
                    <a:pt x="206" y="163"/>
                    <a:pt x="204" y="140"/>
                  </a:cubicBezTo>
                  <a:cubicBezTo>
                    <a:pt x="220" y="123"/>
                    <a:pt x="225" y="99"/>
                    <a:pt x="218" y="76"/>
                  </a:cubicBezTo>
                  <a:close/>
                  <a:moveTo>
                    <a:pt x="113" y="201"/>
                  </a:moveTo>
                  <a:cubicBezTo>
                    <a:pt x="63" y="201"/>
                    <a:pt x="22" y="160"/>
                    <a:pt x="22" y="110"/>
                  </a:cubicBezTo>
                  <a:cubicBezTo>
                    <a:pt x="22" y="60"/>
                    <a:pt x="62" y="20"/>
                    <a:pt x="113" y="20"/>
                  </a:cubicBezTo>
                  <a:cubicBezTo>
                    <a:pt x="163" y="20"/>
                    <a:pt x="204" y="61"/>
                    <a:pt x="204" y="111"/>
                  </a:cubicBezTo>
                  <a:cubicBezTo>
                    <a:pt x="204" y="161"/>
                    <a:pt x="163" y="201"/>
                    <a:pt x="113"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sp>
          <p:nvSpPr>
            <p:cNvPr id="43" name="Freeform 38"/>
            <p:cNvSpPr>
              <a:spLocks noEditPoints="1"/>
            </p:cNvSpPr>
            <p:nvPr userDrawn="1"/>
          </p:nvSpPr>
          <p:spPr bwMode="auto">
            <a:xfrm>
              <a:off x="8872617" y="4775483"/>
              <a:ext cx="84138" cy="26988"/>
            </a:xfrm>
            <a:custGeom>
              <a:avLst/>
              <a:gdLst>
                <a:gd name="T0" fmla="*/ 4 w 56"/>
                <a:gd name="T1" fmla="*/ 17 h 18"/>
                <a:gd name="T2" fmla="*/ 0 w 56"/>
                <a:gd name="T3" fmla="*/ 7 h 18"/>
                <a:gd name="T4" fmla="*/ 3 w 56"/>
                <a:gd name="T5" fmla="*/ 2 h 18"/>
                <a:gd name="T6" fmla="*/ 8 w 56"/>
                <a:gd name="T7" fmla="*/ 0 h 18"/>
                <a:gd name="T8" fmla="*/ 15 w 56"/>
                <a:gd name="T9" fmla="*/ 13 h 18"/>
                <a:gd name="T10" fmla="*/ 19 w 56"/>
                <a:gd name="T11" fmla="*/ 14 h 18"/>
                <a:gd name="T12" fmla="*/ 22 w 56"/>
                <a:gd name="T13" fmla="*/ 14 h 18"/>
                <a:gd name="T14" fmla="*/ 20 w 56"/>
                <a:gd name="T15" fmla="*/ 12 h 18"/>
                <a:gd name="T16" fmla="*/ 14 w 56"/>
                <a:gd name="T17" fmla="*/ 6 h 18"/>
                <a:gd name="T18" fmla="*/ 20 w 56"/>
                <a:gd name="T19" fmla="*/ 0 h 18"/>
                <a:gd name="T20" fmla="*/ 26 w 56"/>
                <a:gd name="T21" fmla="*/ 8 h 18"/>
                <a:gd name="T22" fmla="*/ 19 w 56"/>
                <a:gd name="T23" fmla="*/ 18 h 18"/>
                <a:gd name="T24" fmla="*/ 15 w 56"/>
                <a:gd name="T25" fmla="*/ 13 h 18"/>
                <a:gd name="T26" fmla="*/ 22 w 56"/>
                <a:gd name="T27" fmla="*/ 3 h 18"/>
                <a:gd name="T28" fmla="*/ 18 w 56"/>
                <a:gd name="T29" fmla="*/ 3 h 18"/>
                <a:gd name="T30" fmla="*/ 18 w 56"/>
                <a:gd name="T31" fmla="*/ 8 h 18"/>
                <a:gd name="T32" fmla="*/ 22 w 56"/>
                <a:gd name="T33" fmla="*/ 8 h 18"/>
                <a:gd name="T34" fmla="*/ 30 w 56"/>
                <a:gd name="T35" fmla="*/ 13 h 18"/>
                <a:gd name="T36" fmla="*/ 34 w 56"/>
                <a:gd name="T37" fmla="*/ 14 h 18"/>
                <a:gd name="T38" fmla="*/ 38 w 56"/>
                <a:gd name="T39" fmla="*/ 14 h 18"/>
                <a:gd name="T40" fmla="*/ 38 w 56"/>
                <a:gd name="T41" fmla="*/ 9 h 18"/>
                <a:gd name="T42" fmla="*/ 33 w 56"/>
                <a:gd name="T43" fmla="*/ 10 h 18"/>
                <a:gd name="T44" fmla="*/ 32 w 56"/>
                <a:gd name="T45" fmla="*/ 0 h 18"/>
                <a:gd name="T46" fmla="*/ 41 w 56"/>
                <a:gd name="T47" fmla="*/ 3 h 18"/>
                <a:gd name="T48" fmla="*/ 34 w 56"/>
                <a:gd name="T49" fmla="*/ 6 h 18"/>
                <a:gd name="T50" fmla="*/ 41 w 56"/>
                <a:gd name="T51" fmla="*/ 8 h 18"/>
                <a:gd name="T52" fmla="*/ 41 w 56"/>
                <a:gd name="T53" fmla="*/ 16 h 18"/>
                <a:gd name="T54" fmla="*/ 32 w 56"/>
                <a:gd name="T55" fmla="*/ 17 h 18"/>
                <a:gd name="T56" fmla="*/ 48 w 56"/>
                <a:gd name="T57" fmla="*/ 8 h 18"/>
                <a:gd name="T58" fmla="*/ 45 w 56"/>
                <a:gd name="T59" fmla="*/ 4 h 18"/>
                <a:gd name="T60" fmla="*/ 50 w 56"/>
                <a:gd name="T61" fmla="*/ 0 h 18"/>
                <a:gd name="T62" fmla="*/ 56 w 56"/>
                <a:gd name="T63" fmla="*/ 4 h 18"/>
                <a:gd name="T64" fmla="*/ 53 w 56"/>
                <a:gd name="T65" fmla="*/ 8 h 18"/>
                <a:gd name="T66" fmla="*/ 56 w 56"/>
                <a:gd name="T67" fmla="*/ 12 h 18"/>
                <a:gd name="T68" fmla="*/ 50 w 56"/>
                <a:gd name="T69" fmla="*/ 18 h 18"/>
                <a:gd name="T70" fmla="*/ 44 w 56"/>
                <a:gd name="T71" fmla="*/ 13 h 18"/>
                <a:gd name="T72" fmla="*/ 48 w 56"/>
                <a:gd name="T73" fmla="*/ 8 h 18"/>
                <a:gd name="T74" fmla="*/ 49 w 56"/>
                <a:gd name="T75" fmla="*/ 6 h 18"/>
                <a:gd name="T76" fmla="*/ 52 w 56"/>
                <a:gd name="T77" fmla="*/ 6 h 18"/>
                <a:gd name="T78" fmla="*/ 52 w 56"/>
                <a:gd name="T79" fmla="*/ 3 h 18"/>
                <a:gd name="T80" fmla="*/ 49 w 56"/>
                <a:gd name="T81" fmla="*/ 3 h 18"/>
                <a:gd name="T82" fmla="*/ 48 w 56"/>
                <a:gd name="T83" fmla="*/ 12 h 18"/>
                <a:gd name="T84" fmla="*/ 51 w 56"/>
                <a:gd name="T85" fmla="*/ 15 h 18"/>
                <a:gd name="T86" fmla="*/ 54 w 56"/>
                <a:gd name="T87" fmla="*/ 12 h 18"/>
                <a:gd name="T88" fmla="*/ 51 w 56"/>
                <a:gd name="T89" fmla="*/ 9 h 18"/>
                <a:gd name="T90" fmla="*/ 48 w 56"/>
                <a:gd name="T9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18">
                  <a:moveTo>
                    <a:pt x="8" y="17"/>
                  </a:moveTo>
                  <a:cubicBezTo>
                    <a:pt x="4" y="17"/>
                    <a:pt x="4" y="17"/>
                    <a:pt x="4" y="17"/>
                  </a:cubicBezTo>
                  <a:cubicBezTo>
                    <a:pt x="4" y="4"/>
                    <a:pt x="4" y="4"/>
                    <a:pt x="4" y="4"/>
                  </a:cubicBezTo>
                  <a:cubicBezTo>
                    <a:pt x="3" y="6"/>
                    <a:pt x="2" y="6"/>
                    <a:pt x="0" y="7"/>
                  </a:cubicBezTo>
                  <a:cubicBezTo>
                    <a:pt x="0" y="4"/>
                    <a:pt x="0" y="4"/>
                    <a:pt x="0" y="4"/>
                  </a:cubicBezTo>
                  <a:cubicBezTo>
                    <a:pt x="1" y="4"/>
                    <a:pt x="2" y="3"/>
                    <a:pt x="3" y="2"/>
                  </a:cubicBezTo>
                  <a:cubicBezTo>
                    <a:pt x="4" y="2"/>
                    <a:pt x="4" y="1"/>
                    <a:pt x="5" y="0"/>
                  </a:cubicBezTo>
                  <a:cubicBezTo>
                    <a:pt x="8" y="0"/>
                    <a:pt x="8" y="0"/>
                    <a:pt x="8" y="0"/>
                  </a:cubicBezTo>
                  <a:cubicBezTo>
                    <a:pt x="8" y="17"/>
                    <a:pt x="8" y="17"/>
                    <a:pt x="8" y="17"/>
                  </a:cubicBezTo>
                  <a:close/>
                  <a:moveTo>
                    <a:pt x="15" y="13"/>
                  </a:moveTo>
                  <a:cubicBezTo>
                    <a:pt x="18" y="13"/>
                    <a:pt x="18" y="13"/>
                    <a:pt x="18" y="13"/>
                  </a:cubicBezTo>
                  <a:cubicBezTo>
                    <a:pt x="18" y="14"/>
                    <a:pt x="18" y="14"/>
                    <a:pt x="19" y="14"/>
                  </a:cubicBezTo>
                  <a:cubicBezTo>
                    <a:pt x="19" y="15"/>
                    <a:pt x="20" y="15"/>
                    <a:pt x="20" y="15"/>
                  </a:cubicBezTo>
                  <a:cubicBezTo>
                    <a:pt x="21" y="15"/>
                    <a:pt x="21" y="14"/>
                    <a:pt x="22" y="14"/>
                  </a:cubicBezTo>
                  <a:cubicBezTo>
                    <a:pt x="22" y="13"/>
                    <a:pt x="23" y="12"/>
                    <a:pt x="23" y="10"/>
                  </a:cubicBezTo>
                  <a:cubicBezTo>
                    <a:pt x="22" y="11"/>
                    <a:pt x="21" y="12"/>
                    <a:pt x="20" y="12"/>
                  </a:cubicBezTo>
                  <a:cubicBezTo>
                    <a:pt x="18" y="12"/>
                    <a:pt x="17" y="11"/>
                    <a:pt x="16" y="10"/>
                  </a:cubicBezTo>
                  <a:cubicBezTo>
                    <a:pt x="15" y="9"/>
                    <a:pt x="14" y="8"/>
                    <a:pt x="14" y="6"/>
                  </a:cubicBezTo>
                  <a:cubicBezTo>
                    <a:pt x="14" y="4"/>
                    <a:pt x="15" y="2"/>
                    <a:pt x="16" y="1"/>
                  </a:cubicBezTo>
                  <a:cubicBezTo>
                    <a:pt x="17" y="0"/>
                    <a:pt x="18" y="0"/>
                    <a:pt x="20" y="0"/>
                  </a:cubicBezTo>
                  <a:cubicBezTo>
                    <a:pt x="22" y="0"/>
                    <a:pt x="23" y="0"/>
                    <a:pt x="24" y="2"/>
                  </a:cubicBezTo>
                  <a:cubicBezTo>
                    <a:pt x="26" y="3"/>
                    <a:pt x="26" y="5"/>
                    <a:pt x="26" y="8"/>
                  </a:cubicBezTo>
                  <a:cubicBezTo>
                    <a:pt x="26" y="12"/>
                    <a:pt x="25" y="14"/>
                    <a:pt x="24" y="16"/>
                  </a:cubicBezTo>
                  <a:cubicBezTo>
                    <a:pt x="23" y="17"/>
                    <a:pt x="21" y="18"/>
                    <a:pt x="19" y="18"/>
                  </a:cubicBezTo>
                  <a:cubicBezTo>
                    <a:pt x="18" y="18"/>
                    <a:pt x="17" y="17"/>
                    <a:pt x="16" y="16"/>
                  </a:cubicBezTo>
                  <a:cubicBezTo>
                    <a:pt x="16" y="16"/>
                    <a:pt x="15" y="15"/>
                    <a:pt x="15" y="13"/>
                  </a:cubicBezTo>
                  <a:close/>
                  <a:moveTo>
                    <a:pt x="22" y="6"/>
                  </a:moveTo>
                  <a:cubicBezTo>
                    <a:pt x="22" y="4"/>
                    <a:pt x="22" y="4"/>
                    <a:pt x="22" y="3"/>
                  </a:cubicBezTo>
                  <a:cubicBezTo>
                    <a:pt x="21" y="2"/>
                    <a:pt x="21" y="2"/>
                    <a:pt x="20" y="2"/>
                  </a:cubicBezTo>
                  <a:cubicBezTo>
                    <a:pt x="19" y="2"/>
                    <a:pt x="19" y="3"/>
                    <a:pt x="18" y="3"/>
                  </a:cubicBezTo>
                  <a:cubicBezTo>
                    <a:pt x="18" y="4"/>
                    <a:pt x="18" y="4"/>
                    <a:pt x="18" y="6"/>
                  </a:cubicBezTo>
                  <a:cubicBezTo>
                    <a:pt x="18" y="7"/>
                    <a:pt x="18" y="8"/>
                    <a:pt x="18" y="8"/>
                  </a:cubicBezTo>
                  <a:cubicBezTo>
                    <a:pt x="19" y="8"/>
                    <a:pt x="20" y="9"/>
                    <a:pt x="20" y="9"/>
                  </a:cubicBezTo>
                  <a:cubicBezTo>
                    <a:pt x="21" y="9"/>
                    <a:pt x="21" y="8"/>
                    <a:pt x="22" y="8"/>
                  </a:cubicBezTo>
                  <a:cubicBezTo>
                    <a:pt x="22" y="8"/>
                    <a:pt x="22" y="7"/>
                    <a:pt x="22" y="6"/>
                  </a:cubicBezTo>
                  <a:close/>
                  <a:moveTo>
                    <a:pt x="30" y="13"/>
                  </a:moveTo>
                  <a:cubicBezTo>
                    <a:pt x="34" y="12"/>
                    <a:pt x="34" y="12"/>
                    <a:pt x="34" y="12"/>
                  </a:cubicBezTo>
                  <a:cubicBezTo>
                    <a:pt x="34" y="13"/>
                    <a:pt x="34" y="14"/>
                    <a:pt x="34" y="14"/>
                  </a:cubicBezTo>
                  <a:cubicBezTo>
                    <a:pt x="35" y="15"/>
                    <a:pt x="36" y="15"/>
                    <a:pt x="36" y="15"/>
                  </a:cubicBezTo>
                  <a:cubicBezTo>
                    <a:pt x="37" y="15"/>
                    <a:pt x="37" y="15"/>
                    <a:pt x="38" y="14"/>
                  </a:cubicBezTo>
                  <a:cubicBezTo>
                    <a:pt x="38" y="14"/>
                    <a:pt x="39" y="13"/>
                    <a:pt x="39" y="12"/>
                  </a:cubicBezTo>
                  <a:cubicBezTo>
                    <a:pt x="39" y="10"/>
                    <a:pt x="38" y="10"/>
                    <a:pt x="38" y="9"/>
                  </a:cubicBezTo>
                  <a:cubicBezTo>
                    <a:pt x="38" y="9"/>
                    <a:pt x="37" y="8"/>
                    <a:pt x="36" y="8"/>
                  </a:cubicBezTo>
                  <a:cubicBezTo>
                    <a:pt x="35" y="8"/>
                    <a:pt x="34" y="9"/>
                    <a:pt x="33" y="10"/>
                  </a:cubicBezTo>
                  <a:cubicBezTo>
                    <a:pt x="30" y="9"/>
                    <a:pt x="30" y="9"/>
                    <a:pt x="30" y="9"/>
                  </a:cubicBezTo>
                  <a:cubicBezTo>
                    <a:pt x="32" y="0"/>
                    <a:pt x="32" y="0"/>
                    <a:pt x="32" y="0"/>
                  </a:cubicBezTo>
                  <a:cubicBezTo>
                    <a:pt x="41" y="0"/>
                    <a:pt x="41" y="0"/>
                    <a:pt x="41" y="0"/>
                  </a:cubicBezTo>
                  <a:cubicBezTo>
                    <a:pt x="41" y="3"/>
                    <a:pt x="41" y="3"/>
                    <a:pt x="41" y="3"/>
                  </a:cubicBezTo>
                  <a:cubicBezTo>
                    <a:pt x="35" y="3"/>
                    <a:pt x="35" y="3"/>
                    <a:pt x="35" y="3"/>
                  </a:cubicBezTo>
                  <a:cubicBezTo>
                    <a:pt x="34" y="6"/>
                    <a:pt x="34" y="6"/>
                    <a:pt x="34" y="6"/>
                  </a:cubicBezTo>
                  <a:cubicBezTo>
                    <a:pt x="35" y="6"/>
                    <a:pt x="36" y="6"/>
                    <a:pt x="37" y="6"/>
                  </a:cubicBezTo>
                  <a:cubicBezTo>
                    <a:pt x="38" y="6"/>
                    <a:pt x="40" y="6"/>
                    <a:pt x="41" y="8"/>
                  </a:cubicBezTo>
                  <a:cubicBezTo>
                    <a:pt x="42" y="9"/>
                    <a:pt x="42" y="10"/>
                    <a:pt x="42" y="12"/>
                  </a:cubicBezTo>
                  <a:cubicBezTo>
                    <a:pt x="42" y="14"/>
                    <a:pt x="42" y="15"/>
                    <a:pt x="41" y="16"/>
                  </a:cubicBezTo>
                  <a:cubicBezTo>
                    <a:pt x="40" y="18"/>
                    <a:pt x="38" y="18"/>
                    <a:pt x="36" y="18"/>
                  </a:cubicBezTo>
                  <a:cubicBezTo>
                    <a:pt x="35" y="18"/>
                    <a:pt x="33" y="18"/>
                    <a:pt x="32" y="17"/>
                  </a:cubicBezTo>
                  <a:cubicBezTo>
                    <a:pt x="31" y="16"/>
                    <a:pt x="30" y="14"/>
                    <a:pt x="30" y="13"/>
                  </a:cubicBezTo>
                  <a:close/>
                  <a:moveTo>
                    <a:pt x="48" y="8"/>
                  </a:moveTo>
                  <a:cubicBezTo>
                    <a:pt x="47" y="7"/>
                    <a:pt x="46" y="7"/>
                    <a:pt x="46" y="6"/>
                  </a:cubicBezTo>
                  <a:cubicBezTo>
                    <a:pt x="46" y="5"/>
                    <a:pt x="45" y="5"/>
                    <a:pt x="45" y="4"/>
                  </a:cubicBezTo>
                  <a:cubicBezTo>
                    <a:pt x="45" y="3"/>
                    <a:pt x="46" y="2"/>
                    <a:pt x="46" y="1"/>
                  </a:cubicBezTo>
                  <a:cubicBezTo>
                    <a:pt x="47" y="0"/>
                    <a:pt x="49" y="0"/>
                    <a:pt x="50" y="0"/>
                  </a:cubicBezTo>
                  <a:cubicBezTo>
                    <a:pt x="52" y="0"/>
                    <a:pt x="54" y="0"/>
                    <a:pt x="54" y="1"/>
                  </a:cubicBezTo>
                  <a:cubicBezTo>
                    <a:pt x="55" y="2"/>
                    <a:pt x="56" y="3"/>
                    <a:pt x="56" y="4"/>
                  </a:cubicBezTo>
                  <a:cubicBezTo>
                    <a:pt x="56" y="5"/>
                    <a:pt x="56" y="6"/>
                    <a:pt x="55" y="6"/>
                  </a:cubicBezTo>
                  <a:cubicBezTo>
                    <a:pt x="55" y="7"/>
                    <a:pt x="54" y="8"/>
                    <a:pt x="53" y="8"/>
                  </a:cubicBezTo>
                  <a:cubicBezTo>
                    <a:pt x="54" y="8"/>
                    <a:pt x="55" y="9"/>
                    <a:pt x="56" y="10"/>
                  </a:cubicBezTo>
                  <a:cubicBezTo>
                    <a:pt x="56" y="10"/>
                    <a:pt x="56" y="11"/>
                    <a:pt x="56" y="12"/>
                  </a:cubicBezTo>
                  <a:cubicBezTo>
                    <a:pt x="56" y="14"/>
                    <a:pt x="56" y="15"/>
                    <a:pt x="55" y="16"/>
                  </a:cubicBezTo>
                  <a:cubicBezTo>
                    <a:pt x="54" y="18"/>
                    <a:pt x="52" y="18"/>
                    <a:pt x="50" y="18"/>
                  </a:cubicBezTo>
                  <a:cubicBezTo>
                    <a:pt x="49" y="18"/>
                    <a:pt x="48" y="18"/>
                    <a:pt x="46" y="17"/>
                  </a:cubicBezTo>
                  <a:cubicBezTo>
                    <a:pt x="45" y="16"/>
                    <a:pt x="44" y="14"/>
                    <a:pt x="44" y="13"/>
                  </a:cubicBezTo>
                  <a:cubicBezTo>
                    <a:pt x="44" y="12"/>
                    <a:pt x="45" y="11"/>
                    <a:pt x="45" y="10"/>
                  </a:cubicBezTo>
                  <a:cubicBezTo>
                    <a:pt x="46" y="9"/>
                    <a:pt x="47" y="8"/>
                    <a:pt x="48" y="8"/>
                  </a:cubicBezTo>
                  <a:close/>
                  <a:moveTo>
                    <a:pt x="49" y="4"/>
                  </a:moveTo>
                  <a:cubicBezTo>
                    <a:pt x="49" y="5"/>
                    <a:pt x="49" y="6"/>
                    <a:pt x="49" y="6"/>
                  </a:cubicBezTo>
                  <a:cubicBezTo>
                    <a:pt x="50" y="6"/>
                    <a:pt x="50" y="6"/>
                    <a:pt x="51" y="6"/>
                  </a:cubicBezTo>
                  <a:cubicBezTo>
                    <a:pt x="52" y="6"/>
                    <a:pt x="52" y="6"/>
                    <a:pt x="52" y="6"/>
                  </a:cubicBezTo>
                  <a:cubicBezTo>
                    <a:pt x="53" y="6"/>
                    <a:pt x="53" y="5"/>
                    <a:pt x="53" y="4"/>
                  </a:cubicBezTo>
                  <a:cubicBezTo>
                    <a:pt x="53" y="4"/>
                    <a:pt x="53" y="3"/>
                    <a:pt x="52" y="3"/>
                  </a:cubicBezTo>
                  <a:cubicBezTo>
                    <a:pt x="52" y="2"/>
                    <a:pt x="52" y="2"/>
                    <a:pt x="51" y="2"/>
                  </a:cubicBezTo>
                  <a:cubicBezTo>
                    <a:pt x="50" y="2"/>
                    <a:pt x="50" y="2"/>
                    <a:pt x="49" y="3"/>
                  </a:cubicBezTo>
                  <a:cubicBezTo>
                    <a:pt x="49" y="3"/>
                    <a:pt x="49" y="4"/>
                    <a:pt x="49" y="4"/>
                  </a:cubicBezTo>
                  <a:close/>
                  <a:moveTo>
                    <a:pt x="48" y="12"/>
                  </a:moveTo>
                  <a:cubicBezTo>
                    <a:pt x="48" y="13"/>
                    <a:pt x="49" y="14"/>
                    <a:pt x="49" y="14"/>
                  </a:cubicBezTo>
                  <a:cubicBezTo>
                    <a:pt x="50" y="15"/>
                    <a:pt x="50" y="15"/>
                    <a:pt x="51" y="15"/>
                  </a:cubicBezTo>
                  <a:cubicBezTo>
                    <a:pt x="52" y="15"/>
                    <a:pt x="52" y="15"/>
                    <a:pt x="53" y="14"/>
                  </a:cubicBezTo>
                  <a:cubicBezTo>
                    <a:pt x="53" y="14"/>
                    <a:pt x="54" y="13"/>
                    <a:pt x="54" y="12"/>
                  </a:cubicBezTo>
                  <a:cubicBezTo>
                    <a:pt x="54" y="11"/>
                    <a:pt x="53" y="10"/>
                    <a:pt x="53" y="10"/>
                  </a:cubicBezTo>
                  <a:cubicBezTo>
                    <a:pt x="52" y="10"/>
                    <a:pt x="52" y="9"/>
                    <a:pt x="51" y="9"/>
                  </a:cubicBezTo>
                  <a:cubicBezTo>
                    <a:pt x="50" y="9"/>
                    <a:pt x="50" y="10"/>
                    <a:pt x="49" y="10"/>
                  </a:cubicBezTo>
                  <a:cubicBezTo>
                    <a:pt x="49" y="11"/>
                    <a:pt x="48" y="11"/>
                    <a:pt x="4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sp>
          <p:nvSpPr>
            <p:cNvPr id="44" name="Freeform 39"/>
            <p:cNvSpPr>
              <a:spLocks noEditPoints="1"/>
            </p:cNvSpPr>
            <p:nvPr userDrawn="1"/>
          </p:nvSpPr>
          <p:spPr bwMode="auto">
            <a:xfrm>
              <a:off x="8729742" y="4570696"/>
              <a:ext cx="474664" cy="477836"/>
            </a:xfrm>
            <a:custGeom>
              <a:avLst/>
              <a:gdLst>
                <a:gd name="T0" fmla="*/ 159 w 318"/>
                <a:gd name="T1" fmla="*/ 0 h 318"/>
                <a:gd name="T2" fmla="*/ 0 w 318"/>
                <a:gd name="T3" fmla="*/ 159 h 318"/>
                <a:gd name="T4" fmla="*/ 159 w 318"/>
                <a:gd name="T5" fmla="*/ 318 h 318"/>
                <a:gd name="T6" fmla="*/ 318 w 318"/>
                <a:gd name="T7" fmla="*/ 159 h 318"/>
                <a:gd name="T8" fmla="*/ 159 w 318"/>
                <a:gd name="T9" fmla="*/ 0 h 318"/>
                <a:gd name="T10" fmla="*/ 159 w 318"/>
                <a:gd name="T11" fmla="*/ 312 h 318"/>
                <a:gd name="T12" fmla="*/ 6 w 318"/>
                <a:gd name="T13" fmla="*/ 159 h 318"/>
                <a:gd name="T14" fmla="*/ 159 w 318"/>
                <a:gd name="T15" fmla="*/ 6 h 318"/>
                <a:gd name="T16" fmla="*/ 312 w 318"/>
                <a:gd name="T17" fmla="*/ 160 h 318"/>
                <a:gd name="T18" fmla="*/ 159 w 318"/>
                <a:gd name="T19" fmla="*/ 31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18">
                  <a:moveTo>
                    <a:pt x="159" y="0"/>
                  </a:moveTo>
                  <a:cubicBezTo>
                    <a:pt x="71" y="0"/>
                    <a:pt x="0" y="72"/>
                    <a:pt x="0" y="159"/>
                  </a:cubicBezTo>
                  <a:cubicBezTo>
                    <a:pt x="0" y="247"/>
                    <a:pt x="71" y="318"/>
                    <a:pt x="159" y="318"/>
                  </a:cubicBezTo>
                  <a:cubicBezTo>
                    <a:pt x="246" y="318"/>
                    <a:pt x="318" y="247"/>
                    <a:pt x="318" y="159"/>
                  </a:cubicBezTo>
                  <a:cubicBezTo>
                    <a:pt x="317" y="72"/>
                    <a:pt x="246" y="0"/>
                    <a:pt x="159" y="0"/>
                  </a:cubicBezTo>
                  <a:close/>
                  <a:moveTo>
                    <a:pt x="159" y="312"/>
                  </a:moveTo>
                  <a:cubicBezTo>
                    <a:pt x="74" y="312"/>
                    <a:pt x="6" y="244"/>
                    <a:pt x="6" y="159"/>
                  </a:cubicBezTo>
                  <a:cubicBezTo>
                    <a:pt x="6" y="75"/>
                    <a:pt x="74" y="6"/>
                    <a:pt x="159" y="6"/>
                  </a:cubicBezTo>
                  <a:cubicBezTo>
                    <a:pt x="243" y="6"/>
                    <a:pt x="312" y="75"/>
                    <a:pt x="312" y="160"/>
                  </a:cubicBezTo>
                  <a:cubicBezTo>
                    <a:pt x="312" y="244"/>
                    <a:pt x="243" y="312"/>
                    <a:pt x="159" y="3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sp>
          <p:nvSpPr>
            <p:cNvPr id="45" name="Freeform 40"/>
            <p:cNvSpPr>
              <a:spLocks noEditPoints="1"/>
            </p:cNvSpPr>
            <p:nvPr userDrawn="1"/>
          </p:nvSpPr>
          <p:spPr bwMode="auto">
            <a:xfrm>
              <a:off x="8763079" y="4810405"/>
              <a:ext cx="407989" cy="204787"/>
            </a:xfrm>
            <a:custGeom>
              <a:avLst/>
              <a:gdLst>
                <a:gd name="T0" fmla="*/ 258 w 274"/>
                <a:gd name="T1" fmla="*/ 63 h 137"/>
                <a:gd name="T2" fmla="*/ 1 w 274"/>
                <a:gd name="T3" fmla="*/ 12 h 137"/>
                <a:gd name="T4" fmla="*/ 14 w 274"/>
                <a:gd name="T5" fmla="*/ 9 h 137"/>
                <a:gd name="T6" fmla="*/ 1 w 274"/>
                <a:gd name="T7" fmla="*/ 17 h 137"/>
                <a:gd name="T8" fmla="*/ 16 w 274"/>
                <a:gd name="T9" fmla="*/ 29 h 137"/>
                <a:gd name="T10" fmla="*/ 11 w 274"/>
                <a:gd name="T11" fmla="*/ 27 h 137"/>
                <a:gd name="T12" fmla="*/ 14 w 274"/>
                <a:gd name="T13" fmla="*/ 36 h 137"/>
                <a:gd name="T14" fmla="*/ 18 w 274"/>
                <a:gd name="T15" fmla="*/ 47 h 137"/>
                <a:gd name="T16" fmla="*/ 21 w 274"/>
                <a:gd name="T17" fmla="*/ 57 h 137"/>
                <a:gd name="T18" fmla="*/ 21 w 274"/>
                <a:gd name="T19" fmla="*/ 55 h 137"/>
                <a:gd name="T20" fmla="*/ 19 w 274"/>
                <a:gd name="T21" fmla="*/ 66 h 137"/>
                <a:gd name="T22" fmla="*/ 22 w 274"/>
                <a:gd name="T23" fmla="*/ 62 h 137"/>
                <a:gd name="T24" fmla="*/ 22 w 274"/>
                <a:gd name="T25" fmla="*/ 71 h 137"/>
                <a:gd name="T26" fmla="*/ 30 w 274"/>
                <a:gd name="T27" fmla="*/ 71 h 137"/>
                <a:gd name="T28" fmla="*/ 30 w 274"/>
                <a:gd name="T29" fmla="*/ 86 h 137"/>
                <a:gd name="T30" fmla="*/ 36 w 274"/>
                <a:gd name="T31" fmla="*/ 79 h 137"/>
                <a:gd name="T32" fmla="*/ 47 w 274"/>
                <a:gd name="T33" fmla="*/ 90 h 137"/>
                <a:gd name="T34" fmla="*/ 58 w 274"/>
                <a:gd name="T35" fmla="*/ 96 h 137"/>
                <a:gd name="T36" fmla="*/ 51 w 274"/>
                <a:gd name="T37" fmla="*/ 95 h 137"/>
                <a:gd name="T38" fmla="*/ 58 w 274"/>
                <a:gd name="T39" fmla="*/ 105 h 137"/>
                <a:gd name="T40" fmla="*/ 67 w 274"/>
                <a:gd name="T41" fmla="*/ 106 h 137"/>
                <a:gd name="T42" fmla="*/ 76 w 274"/>
                <a:gd name="T43" fmla="*/ 112 h 137"/>
                <a:gd name="T44" fmla="*/ 82 w 274"/>
                <a:gd name="T45" fmla="*/ 111 h 137"/>
                <a:gd name="T46" fmla="*/ 78 w 274"/>
                <a:gd name="T47" fmla="*/ 113 h 137"/>
                <a:gd name="T48" fmla="*/ 83 w 274"/>
                <a:gd name="T49" fmla="*/ 123 h 137"/>
                <a:gd name="T50" fmla="*/ 97 w 274"/>
                <a:gd name="T51" fmla="*/ 121 h 137"/>
                <a:gd name="T52" fmla="*/ 100 w 274"/>
                <a:gd name="T53" fmla="*/ 125 h 137"/>
                <a:gd name="T54" fmla="*/ 108 w 274"/>
                <a:gd name="T55" fmla="*/ 126 h 137"/>
                <a:gd name="T56" fmla="*/ 113 w 274"/>
                <a:gd name="T57" fmla="*/ 126 h 137"/>
                <a:gd name="T58" fmla="*/ 132 w 274"/>
                <a:gd name="T59" fmla="*/ 136 h 137"/>
                <a:gd name="T60" fmla="*/ 126 w 274"/>
                <a:gd name="T61" fmla="*/ 130 h 137"/>
                <a:gd name="T62" fmla="*/ 128 w 274"/>
                <a:gd name="T63" fmla="*/ 135 h 137"/>
                <a:gd name="T64" fmla="*/ 135 w 274"/>
                <a:gd name="T65" fmla="*/ 135 h 137"/>
                <a:gd name="T66" fmla="*/ 149 w 274"/>
                <a:gd name="T67" fmla="*/ 136 h 137"/>
                <a:gd name="T68" fmla="*/ 152 w 274"/>
                <a:gd name="T69" fmla="*/ 133 h 137"/>
                <a:gd name="T70" fmla="*/ 167 w 274"/>
                <a:gd name="T71" fmla="*/ 131 h 137"/>
                <a:gd name="T72" fmla="*/ 180 w 274"/>
                <a:gd name="T73" fmla="*/ 128 h 137"/>
                <a:gd name="T74" fmla="*/ 175 w 274"/>
                <a:gd name="T75" fmla="*/ 122 h 137"/>
                <a:gd name="T76" fmla="*/ 187 w 274"/>
                <a:gd name="T77" fmla="*/ 119 h 137"/>
                <a:gd name="T78" fmla="*/ 192 w 274"/>
                <a:gd name="T79" fmla="*/ 117 h 137"/>
                <a:gd name="T80" fmla="*/ 199 w 274"/>
                <a:gd name="T81" fmla="*/ 119 h 137"/>
                <a:gd name="T82" fmla="*/ 203 w 274"/>
                <a:gd name="T83" fmla="*/ 119 h 137"/>
                <a:gd name="T84" fmla="*/ 217 w 274"/>
                <a:gd name="T85" fmla="*/ 111 h 137"/>
                <a:gd name="T86" fmla="*/ 217 w 274"/>
                <a:gd name="T87" fmla="*/ 106 h 137"/>
                <a:gd name="T88" fmla="*/ 232 w 274"/>
                <a:gd name="T89" fmla="*/ 96 h 137"/>
                <a:gd name="T90" fmla="*/ 231 w 274"/>
                <a:gd name="T91" fmla="*/ 97 h 137"/>
                <a:gd name="T92" fmla="*/ 238 w 274"/>
                <a:gd name="T93" fmla="*/ 95 h 137"/>
                <a:gd name="T94" fmla="*/ 234 w 274"/>
                <a:gd name="T95" fmla="*/ 85 h 137"/>
                <a:gd name="T96" fmla="*/ 242 w 274"/>
                <a:gd name="T97" fmla="*/ 73 h 137"/>
                <a:gd name="T98" fmla="*/ 238 w 274"/>
                <a:gd name="T99" fmla="*/ 77 h 137"/>
                <a:gd name="T100" fmla="*/ 252 w 274"/>
                <a:gd name="T101" fmla="*/ 71 h 137"/>
                <a:gd name="T102" fmla="*/ 266 w 274"/>
                <a:gd name="T103" fmla="*/ 40 h 137"/>
                <a:gd name="T104" fmla="*/ 258 w 274"/>
                <a:gd name="T105" fmla="*/ 48 h 137"/>
                <a:gd name="T106" fmla="*/ 268 w 274"/>
                <a:gd name="T107" fmla="*/ 35 h 137"/>
                <a:gd name="T108" fmla="*/ 259 w 274"/>
                <a:gd name="T109" fmla="*/ 22 h 137"/>
                <a:gd name="T110" fmla="*/ 262 w 274"/>
                <a:gd name="T111" fmla="*/ 27 h 137"/>
                <a:gd name="T112" fmla="*/ 273 w 274"/>
                <a:gd name="T113" fmla="*/ 17 h 137"/>
                <a:gd name="T114" fmla="*/ 273 w 274"/>
                <a:gd name="T115" fmla="*/ 12 h 137"/>
                <a:gd name="T116" fmla="*/ 266 w 274"/>
                <a:gd name="T117" fmla="*/ 7 h 137"/>
                <a:gd name="T118" fmla="*/ 269 w 274"/>
                <a:gd name="T119" fmla="*/ 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137">
                  <a:moveTo>
                    <a:pt x="250" y="51"/>
                  </a:moveTo>
                  <a:cubicBezTo>
                    <a:pt x="250" y="51"/>
                    <a:pt x="250" y="51"/>
                    <a:pt x="250" y="51"/>
                  </a:cubicBezTo>
                  <a:cubicBezTo>
                    <a:pt x="250" y="52"/>
                    <a:pt x="250" y="52"/>
                    <a:pt x="250" y="52"/>
                  </a:cubicBezTo>
                  <a:cubicBezTo>
                    <a:pt x="250" y="53"/>
                    <a:pt x="250" y="53"/>
                    <a:pt x="249" y="53"/>
                  </a:cubicBezTo>
                  <a:cubicBezTo>
                    <a:pt x="249" y="53"/>
                    <a:pt x="248" y="53"/>
                    <a:pt x="248" y="53"/>
                  </a:cubicBezTo>
                  <a:cubicBezTo>
                    <a:pt x="248" y="53"/>
                    <a:pt x="248" y="53"/>
                    <a:pt x="248" y="53"/>
                  </a:cubicBezTo>
                  <a:cubicBezTo>
                    <a:pt x="248" y="54"/>
                    <a:pt x="248" y="54"/>
                    <a:pt x="249" y="55"/>
                  </a:cubicBezTo>
                  <a:cubicBezTo>
                    <a:pt x="251" y="56"/>
                    <a:pt x="251" y="56"/>
                    <a:pt x="251" y="56"/>
                  </a:cubicBezTo>
                  <a:cubicBezTo>
                    <a:pt x="252" y="53"/>
                    <a:pt x="252" y="53"/>
                    <a:pt x="252" y="53"/>
                  </a:cubicBezTo>
                  <a:cubicBezTo>
                    <a:pt x="253" y="54"/>
                    <a:pt x="253" y="54"/>
                    <a:pt x="253" y="54"/>
                  </a:cubicBezTo>
                  <a:cubicBezTo>
                    <a:pt x="252" y="56"/>
                    <a:pt x="252" y="56"/>
                    <a:pt x="252" y="56"/>
                  </a:cubicBezTo>
                  <a:cubicBezTo>
                    <a:pt x="258" y="59"/>
                    <a:pt x="258" y="59"/>
                    <a:pt x="258" y="59"/>
                  </a:cubicBezTo>
                  <a:cubicBezTo>
                    <a:pt x="258" y="60"/>
                    <a:pt x="259" y="59"/>
                    <a:pt x="260" y="58"/>
                  </a:cubicBezTo>
                  <a:cubicBezTo>
                    <a:pt x="260" y="58"/>
                    <a:pt x="260" y="58"/>
                    <a:pt x="260" y="58"/>
                  </a:cubicBezTo>
                  <a:cubicBezTo>
                    <a:pt x="258" y="63"/>
                    <a:pt x="258" y="63"/>
                    <a:pt x="258" y="63"/>
                  </a:cubicBezTo>
                  <a:cubicBezTo>
                    <a:pt x="257" y="63"/>
                    <a:pt x="257" y="63"/>
                    <a:pt x="257" y="63"/>
                  </a:cubicBezTo>
                  <a:cubicBezTo>
                    <a:pt x="258" y="62"/>
                    <a:pt x="258" y="62"/>
                    <a:pt x="257" y="61"/>
                  </a:cubicBezTo>
                  <a:cubicBezTo>
                    <a:pt x="251" y="58"/>
                    <a:pt x="251" y="58"/>
                    <a:pt x="251" y="58"/>
                  </a:cubicBezTo>
                  <a:cubicBezTo>
                    <a:pt x="250" y="60"/>
                    <a:pt x="250" y="60"/>
                    <a:pt x="250" y="60"/>
                  </a:cubicBezTo>
                  <a:cubicBezTo>
                    <a:pt x="250" y="59"/>
                    <a:pt x="250" y="59"/>
                    <a:pt x="250" y="59"/>
                  </a:cubicBezTo>
                  <a:cubicBezTo>
                    <a:pt x="250" y="58"/>
                    <a:pt x="250" y="58"/>
                    <a:pt x="250" y="58"/>
                  </a:cubicBezTo>
                  <a:cubicBezTo>
                    <a:pt x="250" y="57"/>
                    <a:pt x="250" y="57"/>
                    <a:pt x="250" y="57"/>
                  </a:cubicBezTo>
                  <a:cubicBezTo>
                    <a:pt x="249" y="57"/>
                    <a:pt x="248" y="56"/>
                    <a:pt x="248" y="55"/>
                  </a:cubicBezTo>
                  <a:cubicBezTo>
                    <a:pt x="247" y="54"/>
                    <a:pt x="247" y="53"/>
                    <a:pt x="248" y="52"/>
                  </a:cubicBezTo>
                  <a:cubicBezTo>
                    <a:pt x="248" y="52"/>
                    <a:pt x="249" y="51"/>
                    <a:pt x="250" y="51"/>
                  </a:cubicBezTo>
                  <a:cubicBezTo>
                    <a:pt x="250" y="51"/>
                    <a:pt x="250" y="51"/>
                    <a:pt x="250" y="51"/>
                  </a:cubicBezTo>
                  <a:close/>
                  <a:moveTo>
                    <a:pt x="14" y="15"/>
                  </a:moveTo>
                  <a:cubicBezTo>
                    <a:pt x="14" y="14"/>
                    <a:pt x="14" y="13"/>
                    <a:pt x="12" y="13"/>
                  </a:cubicBezTo>
                  <a:cubicBezTo>
                    <a:pt x="5" y="13"/>
                    <a:pt x="5" y="13"/>
                    <a:pt x="5" y="13"/>
                  </a:cubicBezTo>
                  <a:cubicBezTo>
                    <a:pt x="4" y="13"/>
                    <a:pt x="2" y="13"/>
                    <a:pt x="1" y="12"/>
                  </a:cubicBezTo>
                  <a:cubicBezTo>
                    <a:pt x="0" y="11"/>
                    <a:pt x="0" y="10"/>
                    <a:pt x="0" y="8"/>
                  </a:cubicBezTo>
                  <a:cubicBezTo>
                    <a:pt x="0" y="7"/>
                    <a:pt x="0" y="5"/>
                    <a:pt x="1" y="5"/>
                  </a:cubicBezTo>
                  <a:cubicBezTo>
                    <a:pt x="2" y="3"/>
                    <a:pt x="3" y="3"/>
                    <a:pt x="5" y="3"/>
                  </a:cubicBezTo>
                  <a:cubicBezTo>
                    <a:pt x="12" y="2"/>
                    <a:pt x="12" y="2"/>
                    <a:pt x="12" y="2"/>
                  </a:cubicBezTo>
                  <a:cubicBezTo>
                    <a:pt x="13" y="2"/>
                    <a:pt x="13" y="1"/>
                    <a:pt x="13" y="0"/>
                  </a:cubicBezTo>
                  <a:cubicBezTo>
                    <a:pt x="14" y="0"/>
                    <a:pt x="14" y="0"/>
                    <a:pt x="14" y="0"/>
                  </a:cubicBezTo>
                  <a:cubicBezTo>
                    <a:pt x="14" y="6"/>
                    <a:pt x="14" y="6"/>
                    <a:pt x="14" y="6"/>
                  </a:cubicBezTo>
                  <a:cubicBezTo>
                    <a:pt x="14" y="6"/>
                    <a:pt x="14" y="6"/>
                    <a:pt x="14" y="6"/>
                  </a:cubicBezTo>
                  <a:cubicBezTo>
                    <a:pt x="14" y="5"/>
                    <a:pt x="13" y="4"/>
                    <a:pt x="12" y="4"/>
                  </a:cubicBezTo>
                  <a:cubicBezTo>
                    <a:pt x="5" y="5"/>
                    <a:pt x="5" y="5"/>
                    <a:pt x="5" y="5"/>
                  </a:cubicBezTo>
                  <a:cubicBezTo>
                    <a:pt x="4" y="5"/>
                    <a:pt x="3" y="5"/>
                    <a:pt x="2" y="5"/>
                  </a:cubicBezTo>
                  <a:cubicBezTo>
                    <a:pt x="1" y="6"/>
                    <a:pt x="1" y="7"/>
                    <a:pt x="1" y="8"/>
                  </a:cubicBezTo>
                  <a:cubicBezTo>
                    <a:pt x="1" y="11"/>
                    <a:pt x="3" y="12"/>
                    <a:pt x="6" y="12"/>
                  </a:cubicBezTo>
                  <a:cubicBezTo>
                    <a:pt x="13" y="11"/>
                    <a:pt x="13" y="11"/>
                    <a:pt x="13" y="11"/>
                  </a:cubicBezTo>
                  <a:cubicBezTo>
                    <a:pt x="14" y="11"/>
                    <a:pt x="14" y="11"/>
                    <a:pt x="14" y="9"/>
                  </a:cubicBezTo>
                  <a:cubicBezTo>
                    <a:pt x="14" y="9"/>
                    <a:pt x="14" y="9"/>
                    <a:pt x="14" y="9"/>
                  </a:cubicBezTo>
                  <a:cubicBezTo>
                    <a:pt x="14" y="15"/>
                    <a:pt x="14" y="15"/>
                    <a:pt x="14" y="15"/>
                  </a:cubicBezTo>
                  <a:cubicBezTo>
                    <a:pt x="14" y="15"/>
                    <a:pt x="14" y="15"/>
                    <a:pt x="14" y="15"/>
                  </a:cubicBezTo>
                  <a:close/>
                  <a:moveTo>
                    <a:pt x="3" y="27"/>
                  </a:moveTo>
                  <a:cubicBezTo>
                    <a:pt x="2" y="23"/>
                    <a:pt x="2" y="23"/>
                    <a:pt x="2" y="23"/>
                  </a:cubicBezTo>
                  <a:cubicBezTo>
                    <a:pt x="2" y="23"/>
                    <a:pt x="2" y="23"/>
                    <a:pt x="2" y="23"/>
                  </a:cubicBezTo>
                  <a:cubicBezTo>
                    <a:pt x="2" y="23"/>
                    <a:pt x="3" y="24"/>
                    <a:pt x="4" y="24"/>
                  </a:cubicBezTo>
                  <a:cubicBezTo>
                    <a:pt x="9" y="23"/>
                    <a:pt x="9" y="23"/>
                    <a:pt x="9" y="23"/>
                  </a:cubicBezTo>
                  <a:cubicBezTo>
                    <a:pt x="10" y="23"/>
                    <a:pt x="10" y="23"/>
                    <a:pt x="10" y="22"/>
                  </a:cubicBezTo>
                  <a:cubicBezTo>
                    <a:pt x="11" y="22"/>
                    <a:pt x="11" y="21"/>
                    <a:pt x="10" y="21"/>
                  </a:cubicBezTo>
                  <a:cubicBezTo>
                    <a:pt x="10" y="20"/>
                    <a:pt x="10" y="19"/>
                    <a:pt x="9" y="19"/>
                  </a:cubicBezTo>
                  <a:cubicBezTo>
                    <a:pt x="3" y="20"/>
                    <a:pt x="3" y="20"/>
                    <a:pt x="3" y="20"/>
                  </a:cubicBezTo>
                  <a:cubicBezTo>
                    <a:pt x="2" y="20"/>
                    <a:pt x="2" y="21"/>
                    <a:pt x="2" y="21"/>
                  </a:cubicBezTo>
                  <a:cubicBezTo>
                    <a:pt x="2" y="21"/>
                    <a:pt x="2" y="21"/>
                    <a:pt x="2" y="21"/>
                  </a:cubicBezTo>
                  <a:cubicBezTo>
                    <a:pt x="1" y="17"/>
                    <a:pt x="1" y="17"/>
                    <a:pt x="1" y="17"/>
                  </a:cubicBezTo>
                  <a:cubicBezTo>
                    <a:pt x="1" y="17"/>
                    <a:pt x="1" y="17"/>
                    <a:pt x="1" y="17"/>
                  </a:cubicBezTo>
                  <a:cubicBezTo>
                    <a:pt x="1" y="18"/>
                    <a:pt x="2" y="18"/>
                    <a:pt x="3" y="18"/>
                  </a:cubicBezTo>
                  <a:cubicBezTo>
                    <a:pt x="8" y="17"/>
                    <a:pt x="8" y="17"/>
                    <a:pt x="8" y="17"/>
                  </a:cubicBezTo>
                  <a:cubicBezTo>
                    <a:pt x="9" y="17"/>
                    <a:pt x="9" y="17"/>
                    <a:pt x="9" y="17"/>
                  </a:cubicBezTo>
                  <a:cubicBezTo>
                    <a:pt x="9" y="17"/>
                    <a:pt x="9" y="17"/>
                    <a:pt x="9" y="16"/>
                  </a:cubicBezTo>
                  <a:cubicBezTo>
                    <a:pt x="10" y="16"/>
                    <a:pt x="10" y="16"/>
                    <a:pt x="10" y="16"/>
                  </a:cubicBezTo>
                  <a:cubicBezTo>
                    <a:pt x="11" y="19"/>
                    <a:pt x="11" y="19"/>
                    <a:pt x="11" y="19"/>
                  </a:cubicBezTo>
                  <a:cubicBezTo>
                    <a:pt x="10" y="19"/>
                    <a:pt x="10" y="19"/>
                    <a:pt x="10" y="19"/>
                  </a:cubicBezTo>
                  <a:cubicBezTo>
                    <a:pt x="11" y="20"/>
                    <a:pt x="12" y="21"/>
                    <a:pt x="12" y="22"/>
                  </a:cubicBezTo>
                  <a:cubicBezTo>
                    <a:pt x="12" y="23"/>
                    <a:pt x="11" y="24"/>
                    <a:pt x="9" y="25"/>
                  </a:cubicBezTo>
                  <a:cubicBezTo>
                    <a:pt x="4" y="25"/>
                    <a:pt x="4" y="25"/>
                    <a:pt x="4" y="25"/>
                  </a:cubicBezTo>
                  <a:cubicBezTo>
                    <a:pt x="3" y="26"/>
                    <a:pt x="3" y="26"/>
                    <a:pt x="3" y="27"/>
                  </a:cubicBezTo>
                  <a:cubicBezTo>
                    <a:pt x="3" y="27"/>
                    <a:pt x="3" y="27"/>
                    <a:pt x="3" y="27"/>
                  </a:cubicBezTo>
                  <a:close/>
                  <a:moveTo>
                    <a:pt x="16" y="29"/>
                  </a:moveTo>
                  <a:cubicBezTo>
                    <a:pt x="16" y="29"/>
                    <a:pt x="16" y="29"/>
                    <a:pt x="16" y="29"/>
                  </a:cubicBezTo>
                  <a:cubicBezTo>
                    <a:pt x="15" y="29"/>
                    <a:pt x="15" y="29"/>
                    <a:pt x="15" y="29"/>
                  </a:cubicBezTo>
                  <a:cubicBezTo>
                    <a:pt x="15" y="28"/>
                    <a:pt x="15" y="28"/>
                    <a:pt x="15" y="28"/>
                  </a:cubicBezTo>
                  <a:cubicBezTo>
                    <a:pt x="15" y="27"/>
                    <a:pt x="16" y="27"/>
                    <a:pt x="16" y="27"/>
                  </a:cubicBezTo>
                  <a:cubicBezTo>
                    <a:pt x="16" y="27"/>
                    <a:pt x="16" y="27"/>
                    <a:pt x="17" y="27"/>
                  </a:cubicBezTo>
                  <a:cubicBezTo>
                    <a:pt x="17" y="27"/>
                    <a:pt x="17" y="28"/>
                    <a:pt x="17" y="28"/>
                  </a:cubicBezTo>
                  <a:cubicBezTo>
                    <a:pt x="17" y="29"/>
                    <a:pt x="17" y="29"/>
                    <a:pt x="17" y="29"/>
                  </a:cubicBezTo>
                  <a:cubicBezTo>
                    <a:pt x="17" y="29"/>
                    <a:pt x="17" y="29"/>
                    <a:pt x="16" y="29"/>
                  </a:cubicBezTo>
                  <a:close/>
                  <a:moveTo>
                    <a:pt x="4" y="33"/>
                  </a:moveTo>
                  <a:cubicBezTo>
                    <a:pt x="3" y="29"/>
                    <a:pt x="3" y="29"/>
                    <a:pt x="3" y="29"/>
                  </a:cubicBezTo>
                  <a:cubicBezTo>
                    <a:pt x="4" y="29"/>
                    <a:pt x="4" y="29"/>
                    <a:pt x="4" y="29"/>
                  </a:cubicBezTo>
                  <a:cubicBezTo>
                    <a:pt x="4" y="30"/>
                    <a:pt x="4" y="30"/>
                    <a:pt x="5" y="30"/>
                  </a:cubicBezTo>
                  <a:cubicBezTo>
                    <a:pt x="10" y="29"/>
                    <a:pt x="10" y="29"/>
                    <a:pt x="10" y="29"/>
                  </a:cubicBezTo>
                  <a:cubicBezTo>
                    <a:pt x="11" y="29"/>
                    <a:pt x="11" y="28"/>
                    <a:pt x="11" y="28"/>
                  </a:cubicBezTo>
                  <a:cubicBezTo>
                    <a:pt x="11" y="27"/>
                    <a:pt x="11" y="27"/>
                    <a:pt x="11" y="27"/>
                  </a:cubicBezTo>
                  <a:cubicBezTo>
                    <a:pt x="11" y="27"/>
                    <a:pt x="11" y="27"/>
                    <a:pt x="11" y="27"/>
                  </a:cubicBezTo>
                  <a:cubicBezTo>
                    <a:pt x="13" y="30"/>
                    <a:pt x="13" y="30"/>
                    <a:pt x="13" y="30"/>
                  </a:cubicBezTo>
                  <a:cubicBezTo>
                    <a:pt x="5" y="32"/>
                    <a:pt x="5" y="32"/>
                    <a:pt x="5" y="32"/>
                  </a:cubicBezTo>
                  <a:cubicBezTo>
                    <a:pt x="5" y="32"/>
                    <a:pt x="4" y="33"/>
                    <a:pt x="4" y="33"/>
                  </a:cubicBezTo>
                  <a:cubicBezTo>
                    <a:pt x="4" y="33"/>
                    <a:pt x="4" y="33"/>
                    <a:pt x="4" y="33"/>
                  </a:cubicBezTo>
                  <a:close/>
                  <a:moveTo>
                    <a:pt x="16" y="42"/>
                  </a:moveTo>
                  <a:cubicBezTo>
                    <a:pt x="16" y="41"/>
                    <a:pt x="15" y="41"/>
                    <a:pt x="14" y="41"/>
                  </a:cubicBezTo>
                  <a:cubicBezTo>
                    <a:pt x="6" y="40"/>
                    <a:pt x="6" y="40"/>
                    <a:pt x="6" y="40"/>
                  </a:cubicBezTo>
                  <a:cubicBezTo>
                    <a:pt x="6" y="40"/>
                    <a:pt x="6" y="40"/>
                    <a:pt x="6" y="40"/>
                  </a:cubicBezTo>
                  <a:cubicBezTo>
                    <a:pt x="6" y="40"/>
                    <a:pt x="6" y="40"/>
                    <a:pt x="6" y="40"/>
                  </a:cubicBezTo>
                  <a:cubicBezTo>
                    <a:pt x="13" y="35"/>
                    <a:pt x="13" y="35"/>
                    <a:pt x="13" y="35"/>
                  </a:cubicBezTo>
                  <a:cubicBezTo>
                    <a:pt x="14" y="34"/>
                    <a:pt x="14" y="33"/>
                    <a:pt x="14" y="33"/>
                  </a:cubicBezTo>
                  <a:cubicBezTo>
                    <a:pt x="14" y="33"/>
                    <a:pt x="14" y="33"/>
                    <a:pt x="14" y="33"/>
                  </a:cubicBezTo>
                  <a:cubicBezTo>
                    <a:pt x="15" y="37"/>
                    <a:pt x="15" y="37"/>
                    <a:pt x="15" y="37"/>
                  </a:cubicBezTo>
                  <a:cubicBezTo>
                    <a:pt x="15" y="37"/>
                    <a:pt x="15" y="37"/>
                    <a:pt x="15" y="37"/>
                  </a:cubicBezTo>
                  <a:cubicBezTo>
                    <a:pt x="15" y="37"/>
                    <a:pt x="14" y="36"/>
                    <a:pt x="14" y="36"/>
                  </a:cubicBezTo>
                  <a:cubicBezTo>
                    <a:pt x="14" y="36"/>
                    <a:pt x="14" y="36"/>
                    <a:pt x="13" y="37"/>
                  </a:cubicBezTo>
                  <a:cubicBezTo>
                    <a:pt x="9" y="40"/>
                    <a:pt x="9" y="40"/>
                    <a:pt x="9" y="40"/>
                  </a:cubicBezTo>
                  <a:cubicBezTo>
                    <a:pt x="14" y="40"/>
                    <a:pt x="14" y="40"/>
                    <a:pt x="14" y="40"/>
                  </a:cubicBezTo>
                  <a:cubicBezTo>
                    <a:pt x="14" y="40"/>
                    <a:pt x="15" y="40"/>
                    <a:pt x="15" y="40"/>
                  </a:cubicBezTo>
                  <a:cubicBezTo>
                    <a:pt x="16" y="40"/>
                    <a:pt x="16" y="40"/>
                    <a:pt x="16" y="39"/>
                  </a:cubicBezTo>
                  <a:cubicBezTo>
                    <a:pt x="16" y="39"/>
                    <a:pt x="16" y="39"/>
                    <a:pt x="16" y="39"/>
                  </a:cubicBezTo>
                  <a:cubicBezTo>
                    <a:pt x="16" y="42"/>
                    <a:pt x="16" y="42"/>
                    <a:pt x="16" y="42"/>
                  </a:cubicBezTo>
                  <a:cubicBezTo>
                    <a:pt x="16" y="42"/>
                    <a:pt x="16" y="42"/>
                    <a:pt x="16" y="42"/>
                  </a:cubicBezTo>
                  <a:close/>
                  <a:moveTo>
                    <a:pt x="14" y="53"/>
                  </a:moveTo>
                  <a:cubicBezTo>
                    <a:pt x="13" y="53"/>
                    <a:pt x="12" y="53"/>
                    <a:pt x="11" y="52"/>
                  </a:cubicBezTo>
                  <a:cubicBezTo>
                    <a:pt x="10" y="51"/>
                    <a:pt x="10" y="51"/>
                    <a:pt x="9" y="50"/>
                  </a:cubicBezTo>
                  <a:cubicBezTo>
                    <a:pt x="9" y="49"/>
                    <a:pt x="9" y="48"/>
                    <a:pt x="9" y="47"/>
                  </a:cubicBezTo>
                  <a:cubicBezTo>
                    <a:pt x="10" y="46"/>
                    <a:pt x="11" y="45"/>
                    <a:pt x="12" y="45"/>
                  </a:cubicBezTo>
                  <a:cubicBezTo>
                    <a:pt x="13" y="44"/>
                    <a:pt x="14" y="44"/>
                    <a:pt x="16" y="45"/>
                  </a:cubicBezTo>
                  <a:cubicBezTo>
                    <a:pt x="17" y="45"/>
                    <a:pt x="18" y="46"/>
                    <a:pt x="18" y="47"/>
                  </a:cubicBezTo>
                  <a:cubicBezTo>
                    <a:pt x="18" y="48"/>
                    <a:pt x="18" y="49"/>
                    <a:pt x="18" y="50"/>
                  </a:cubicBezTo>
                  <a:cubicBezTo>
                    <a:pt x="18" y="51"/>
                    <a:pt x="17" y="51"/>
                    <a:pt x="16" y="52"/>
                  </a:cubicBezTo>
                  <a:cubicBezTo>
                    <a:pt x="14" y="46"/>
                    <a:pt x="14" y="46"/>
                    <a:pt x="14" y="46"/>
                  </a:cubicBezTo>
                  <a:cubicBezTo>
                    <a:pt x="12" y="46"/>
                    <a:pt x="12" y="47"/>
                    <a:pt x="11" y="48"/>
                  </a:cubicBezTo>
                  <a:cubicBezTo>
                    <a:pt x="10" y="49"/>
                    <a:pt x="10" y="49"/>
                    <a:pt x="10" y="51"/>
                  </a:cubicBezTo>
                  <a:cubicBezTo>
                    <a:pt x="11" y="51"/>
                    <a:pt x="11" y="52"/>
                    <a:pt x="12" y="52"/>
                  </a:cubicBezTo>
                  <a:cubicBezTo>
                    <a:pt x="13" y="52"/>
                    <a:pt x="14" y="52"/>
                    <a:pt x="14" y="53"/>
                  </a:cubicBezTo>
                  <a:cubicBezTo>
                    <a:pt x="14" y="53"/>
                    <a:pt x="14" y="53"/>
                    <a:pt x="14" y="53"/>
                  </a:cubicBezTo>
                  <a:close/>
                  <a:moveTo>
                    <a:pt x="16" y="49"/>
                  </a:moveTo>
                  <a:cubicBezTo>
                    <a:pt x="18" y="49"/>
                    <a:pt x="18" y="48"/>
                    <a:pt x="18" y="47"/>
                  </a:cubicBezTo>
                  <a:cubicBezTo>
                    <a:pt x="17" y="45"/>
                    <a:pt x="16" y="45"/>
                    <a:pt x="14" y="45"/>
                  </a:cubicBezTo>
                  <a:cubicBezTo>
                    <a:pt x="16" y="49"/>
                    <a:pt x="16" y="49"/>
                    <a:pt x="16" y="49"/>
                  </a:cubicBezTo>
                  <a:close/>
                  <a:moveTo>
                    <a:pt x="22" y="58"/>
                  </a:moveTo>
                  <a:cubicBezTo>
                    <a:pt x="22" y="58"/>
                    <a:pt x="21" y="58"/>
                    <a:pt x="21" y="57"/>
                  </a:cubicBezTo>
                  <a:cubicBezTo>
                    <a:pt x="21" y="57"/>
                    <a:pt x="21" y="57"/>
                    <a:pt x="21" y="57"/>
                  </a:cubicBezTo>
                  <a:cubicBezTo>
                    <a:pt x="21" y="56"/>
                    <a:pt x="21" y="56"/>
                    <a:pt x="21" y="56"/>
                  </a:cubicBezTo>
                  <a:cubicBezTo>
                    <a:pt x="21" y="55"/>
                    <a:pt x="21" y="55"/>
                    <a:pt x="20" y="55"/>
                  </a:cubicBezTo>
                  <a:cubicBezTo>
                    <a:pt x="20" y="55"/>
                    <a:pt x="20" y="55"/>
                    <a:pt x="19" y="55"/>
                  </a:cubicBezTo>
                  <a:cubicBezTo>
                    <a:pt x="15" y="57"/>
                    <a:pt x="15" y="57"/>
                    <a:pt x="15" y="57"/>
                  </a:cubicBezTo>
                  <a:cubicBezTo>
                    <a:pt x="14" y="58"/>
                    <a:pt x="14" y="59"/>
                    <a:pt x="14" y="59"/>
                  </a:cubicBezTo>
                  <a:cubicBezTo>
                    <a:pt x="14" y="59"/>
                    <a:pt x="14" y="59"/>
                    <a:pt x="14" y="59"/>
                  </a:cubicBezTo>
                  <a:cubicBezTo>
                    <a:pt x="12" y="55"/>
                    <a:pt x="12" y="55"/>
                    <a:pt x="12" y="55"/>
                  </a:cubicBezTo>
                  <a:cubicBezTo>
                    <a:pt x="12" y="55"/>
                    <a:pt x="12" y="55"/>
                    <a:pt x="12" y="55"/>
                  </a:cubicBezTo>
                  <a:cubicBezTo>
                    <a:pt x="13" y="56"/>
                    <a:pt x="14" y="56"/>
                    <a:pt x="14" y="56"/>
                  </a:cubicBezTo>
                  <a:cubicBezTo>
                    <a:pt x="19" y="54"/>
                    <a:pt x="19" y="54"/>
                    <a:pt x="19" y="54"/>
                  </a:cubicBezTo>
                  <a:cubicBezTo>
                    <a:pt x="20" y="53"/>
                    <a:pt x="20" y="53"/>
                    <a:pt x="20" y="53"/>
                  </a:cubicBezTo>
                  <a:cubicBezTo>
                    <a:pt x="20" y="53"/>
                    <a:pt x="20" y="52"/>
                    <a:pt x="20" y="52"/>
                  </a:cubicBezTo>
                  <a:cubicBezTo>
                    <a:pt x="20" y="52"/>
                    <a:pt x="20" y="52"/>
                    <a:pt x="20" y="52"/>
                  </a:cubicBezTo>
                  <a:cubicBezTo>
                    <a:pt x="22" y="54"/>
                    <a:pt x="22" y="54"/>
                    <a:pt x="22" y="54"/>
                  </a:cubicBezTo>
                  <a:cubicBezTo>
                    <a:pt x="21" y="55"/>
                    <a:pt x="21" y="55"/>
                    <a:pt x="21" y="55"/>
                  </a:cubicBezTo>
                  <a:cubicBezTo>
                    <a:pt x="22" y="55"/>
                    <a:pt x="23" y="56"/>
                    <a:pt x="24" y="57"/>
                  </a:cubicBezTo>
                  <a:cubicBezTo>
                    <a:pt x="24" y="57"/>
                    <a:pt x="24" y="57"/>
                    <a:pt x="24" y="57"/>
                  </a:cubicBezTo>
                  <a:cubicBezTo>
                    <a:pt x="23" y="58"/>
                    <a:pt x="22" y="58"/>
                    <a:pt x="22" y="58"/>
                  </a:cubicBezTo>
                  <a:close/>
                  <a:moveTo>
                    <a:pt x="21" y="67"/>
                  </a:moveTo>
                  <a:cubicBezTo>
                    <a:pt x="20" y="68"/>
                    <a:pt x="19" y="68"/>
                    <a:pt x="18" y="67"/>
                  </a:cubicBezTo>
                  <a:cubicBezTo>
                    <a:pt x="18" y="67"/>
                    <a:pt x="17" y="67"/>
                    <a:pt x="17" y="66"/>
                  </a:cubicBezTo>
                  <a:cubicBezTo>
                    <a:pt x="17" y="65"/>
                    <a:pt x="16" y="65"/>
                    <a:pt x="16" y="65"/>
                  </a:cubicBezTo>
                  <a:cubicBezTo>
                    <a:pt x="16" y="64"/>
                    <a:pt x="16" y="64"/>
                    <a:pt x="16" y="63"/>
                  </a:cubicBezTo>
                  <a:cubicBezTo>
                    <a:pt x="16" y="63"/>
                    <a:pt x="16" y="63"/>
                    <a:pt x="16" y="63"/>
                  </a:cubicBezTo>
                  <a:cubicBezTo>
                    <a:pt x="16" y="63"/>
                    <a:pt x="16" y="63"/>
                    <a:pt x="16" y="63"/>
                  </a:cubicBezTo>
                  <a:cubicBezTo>
                    <a:pt x="18" y="61"/>
                    <a:pt x="18" y="61"/>
                    <a:pt x="18" y="61"/>
                  </a:cubicBezTo>
                  <a:cubicBezTo>
                    <a:pt x="18" y="61"/>
                    <a:pt x="18" y="61"/>
                    <a:pt x="18" y="61"/>
                  </a:cubicBezTo>
                  <a:cubicBezTo>
                    <a:pt x="17" y="63"/>
                    <a:pt x="16" y="64"/>
                    <a:pt x="17" y="65"/>
                  </a:cubicBezTo>
                  <a:cubicBezTo>
                    <a:pt x="18" y="65"/>
                    <a:pt x="18" y="66"/>
                    <a:pt x="18" y="66"/>
                  </a:cubicBezTo>
                  <a:cubicBezTo>
                    <a:pt x="18" y="66"/>
                    <a:pt x="19" y="66"/>
                    <a:pt x="19" y="66"/>
                  </a:cubicBezTo>
                  <a:cubicBezTo>
                    <a:pt x="20" y="65"/>
                    <a:pt x="20" y="65"/>
                    <a:pt x="20" y="63"/>
                  </a:cubicBezTo>
                  <a:cubicBezTo>
                    <a:pt x="20" y="62"/>
                    <a:pt x="20" y="62"/>
                    <a:pt x="20" y="62"/>
                  </a:cubicBezTo>
                  <a:cubicBezTo>
                    <a:pt x="20" y="61"/>
                    <a:pt x="20" y="60"/>
                    <a:pt x="21" y="59"/>
                  </a:cubicBezTo>
                  <a:cubicBezTo>
                    <a:pt x="22" y="59"/>
                    <a:pt x="22" y="59"/>
                    <a:pt x="23" y="59"/>
                  </a:cubicBezTo>
                  <a:cubicBezTo>
                    <a:pt x="24" y="59"/>
                    <a:pt x="24" y="60"/>
                    <a:pt x="25" y="61"/>
                  </a:cubicBezTo>
                  <a:cubicBezTo>
                    <a:pt x="25" y="61"/>
                    <a:pt x="25" y="61"/>
                    <a:pt x="25" y="62"/>
                  </a:cubicBezTo>
                  <a:cubicBezTo>
                    <a:pt x="25" y="62"/>
                    <a:pt x="25" y="63"/>
                    <a:pt x="26" y="63"/>
                  </a:cubicBezTo>
                  <a:cubicBezTo>
                    <a:pt x="26" y="63"/>
                    <a:pt x="26" y="63"/>
                    <a:pt x="26" y="63"/>
                  </a:cubicBezTo>
                  <a:cubicBezTo>
                    <a:pt x="26" y="63"/>
                    <a:pt x="26" y="63"/>
                    <a:pt x="26" y="63"/>
                  </a:cubicBezTo>
                  <a:cubicBezTo>
                    <a:pt x="24" y="64"/>
                    <a:pt x="24" y="64"/>
                    <a:pt x="24" y="64"/>
                  </a:cubicBezTo>
                  <a:cubicBezTo>
                    <a:pt x="24" y="64"/>
                    <a:pt x="24" y="64"/>
                    <a:pt x="24" y="64"/>
                  </a:cubicBezTo>
                  <a:cubicBezTo>
                    <a:pt x="25" y="63"/>
                    <a:pt x="25" y="61"/>
                    <a:pt x="25" y="61"/>
                  </a:cubicBezTo>
                  <a:cubicBezTo>
                    <a:pt x="25" y="60"/>
                    <a:pt x="24" y="60"/>
                    <a:pt x="24" y="60"/>
                  </a:cubicBezTo>
                  <a:cubicBezTo>
                    <a:pt x="24" y="60"/>
                    <a:pt x="23" y="60"/>
                    <a:pt x="23" y="60"/>
                  </a:cubicBezTo>
                  <a:cubicBezTo>
                    <a:pt x="22" y="60"/>
                    <a:pt x="22" y="61"/>
                    <a:pt x="22" y="62"/>
                  </a:cubicBezTo>
                  <a:cubicBezTo>
                    <a:pt x="22" y="64"/>
                    <a:pt x="22" y="64"/>
                    <a:pt x="22" y="64"/>
                  </a:cubicBezTo>
                  <a:cubicBezTo>
                    <a:pt x="22" y="66"/>
                    <a:pt x="22" y="67"/>
                    <a:pt x="21" y="67"/>
                  </a:cubicBezTo>
                  <a:close/>
                  <a:moveTo>
                    <a:pt x="33" y="67"/>
                  </a:moveTo>
                  <a:cubicBezTo>
                    <a:pt x="32" y="67"/>
                    <a:pt x="32" y="67"/>
                    <a:pt x="32" y="67"/>
                  </a:cubicBezTo>
                  <a:cubicBezTo>
                    <a:pt x="32" y="67"/>
                    <a:pt x="32" y="66"/>
                    <a:pt x="31" y="66"/>
                  </a:cubicBezTo>
                  <a:cubicBezTo>
                    <a:pt x="31" y="66"/>
                    <a:pt x="31" y="66"/>
                    <a:pt x="31" y="65"/>
                  </a:cubicBezTo>
                  <a:cubicBezTo>
                    <a:pt x="31" y="65"/>
                    <a:pt x="32" y="65"/>
                    <a:pt x="32" y="65"/>
                  </a:cubicBezTo>
                  <a:cubicBezTo>
                    <a:pt x="32" y="65"/>
                    <a:pt x="32" y="64"/>
                    <a:pt x="32" y="65"/>
                  </a:cubicBezTo>
                  <a:cubicBezTo>
                    <a:pt x="33" y="65"/>
                    <a:pt x="33" y="65"/>
                    <a:pt x="33" y="65"/>
                  </a:cubicBezTo>
                  <a:cubicBezTo>
                    <a:pt x="33" y="65"/>
                    <a:pt x="34" y="65"/>
                    <a:pt x="33" y="66"/>
                  </a:cubicBezTo>
                  <a:cubicBezTo>
                    <a:pt x="33" y="66"/>
                    <a:pt x="33" y="66"/>
                    <a:pt x="33" y="67"/>
                  </a:cubicBezTo>
                  <a:close/>
                  <a:moveTo>
                    <a:pt x="22" y="75"/>
                  </a:moveTo>
                  <a:cubicBezTo>
                    <a:pt x="20" y="71"/>
                    <a:pt x="20" y="71"/>
                    <a:pt x="20" y="71"/>
                  </a:cubicBezTo>
                  <a:cubicBezTo>
                    <a:pt x="20" y="71"/>
                    <a:pt x="20" y="71"/>
                    <a:pt x="20" y="71"/>
                  </a:cubicBezTo>
                  <a:cubicBezTo>
                    <a:pt x="21" y="71"/>
                    <a:pt x="22" y="72"/>
                    <a:pt x="22" y="71"/>
                  </a:cubicBezTo>
                  <a:cubicBezTo>
                    <a:pt x="27" y="69"/>
                    <a:pt x="27" y="69"/>
                    <a:pt x="27" y="69"/>
                  </a:cubicBezTo>
                  <a:cubicBezTo>
                    <a:pt x="28" y="68"/>
                    <a:pt x="28" y="68"/>
                    <a:pt x="28" y="67"/>
                  </a:cubicBezTo>
                  <a:cubicBezTo>
                    <a:pt x="27" y="67"/>
                    <a:pt x="27" y="67"/>
                    <a:pt x="27" y="67"/>
                  </a:cubicBezTo>
                  <a:cubicBezTo>
                    <a:pt x="28" y="67"/>
                    <a:pt x="28" y="67"/>
                    <a:pt x="28" y="67"/>
                  </a:cubicBezTo>
                  <a:cubicBezTo>
                    <a:pt x="30" y="69"/>
                    <a:pt x="30" y="69"/>
                    <a:pt x="30" y="69"/>
                  </a:cubicBezTo>
                  <a:cubicBezTo>
                    <a:pt x="24" y="73"/>
                    <a:pt x="24" y="73"/>
                    <a:pt x="24" y="73"/>
                  </a:cubicBezTo>
                  <a:cubicBezTo>
                    <a:pt x="22" y="73"/>
                    <a:pt x="22" y="73"/>
                    <a:pt x="22" y="75"/>
                  </a:cubicBezTo>
                  <a:cubicBezTo>
                    <a:pt x="22" y="75"/>
                    <a:pt x="22" y="75"/>
                    <a:pt x="22" y="75"/>
                  </a:cubicBezTo>
                  <a:close/>
                  <a:moveTo>
                    <a:pt x="28" y="80"/>
                  </a:moveTo>
                  <a:cubicBezTo>
                    <a:pt x="27" y="80"/>
                    <a:pt x="26" y="80"/>
                    <a:pt x="26" y="79"/>
                  </a:cubicBezTo>
                  <a:cubicBezTo>
                    <a:pt x="26" y="79"/>
                    <a:pt x="25" y="79"/>
                    <a:pt x="25" y="79"/>
                  </a:cubicBezTo>
                  <a:cubicBezTo>
                    <a:pt x="24" y="78"/>
                    <a:pt x="24" y="77"/>
                    <a:pt x="26" y="76"/>
                  </a:cubicBezTo>
                  <a:cubicBezTo>
                    <a:pt x="31" y="73"/>
                    <a:pt x="31" y="73"/>
                    <a:pt x="31" y="73"/>
                  </a:cubicBezTo>
                  <a:cubicBezTo>
                    <a:pt x="30" y="71"/>
                    <a:pt x="30" y="71"/>
                    <a:pt x="30" y="71"/>
                  </a:cubicBezTo>
                  <a:cubicBezTo>
                    <a:pt x="30" y="71"/>
                    <a:pt x="30" y="71"/>
                    <a:pt x="30" y="71"/>
                  </a:cubicBezTo>
                  <a:cubicBezTo>
                    <a:pt x="30" y="71"/>
                    <a:pt x="30" y="71"/>
                    <a:pt x="30" y="71"/>
                  </a:cubicBezTo>
                  <a:cubicBezTo>
                    <a:pt x="31" y="72"/>
                    <a:pt x="32" y="72"/>
                    <a:pt x="34" y="72"/>
                  </a:cubicBezTo>
                  <a:cubicBezTo>
                    <a:pt x="34" y="72"/>
                    <a:pt x="34" y="72"/>
                    <a:pt x="34" y="72"/>
                  </a:cubicBezTo>
                  <a:cubicBezTo>
                    <a:pt x="32" y="73"/>
                    <a:pt x="32" y="73"/>
                    <a:pt x="32" y="73"/>
                  </a:cubicBezTo>
                  <a:cubicBezTo>
                    <a:pt x="33" y="75"/>
                    <a:pt x="33" y="75"/>
                    <a:pt x="33" y="75"/>
                  </a:cubicBezTo>
                  <a:cubicBezTo>
                    <a:pt x="33" y="75"/>
                    <a:pt x="33" y="75"/>
                    <a:pt x="33" y="75"/>
                  </a:cubicBezTo>
                  <a:cubicBezTo>
                    <a:pt x="32" y="74"/>
                    <a:pt x="32" y="74"/>
                    <a:pt x="32" y="74"/>
                  </a:cubicBezTo>
                  <a:cubicBezTo>
                    <a:pt x="27" y="77"/>
                    <a:pt x="27" y="77"/>
                    <a:pt x="27" y="77"/>
                  </a:cubicBezTo>
                  <a:cubicBezTo>
                    <a:pt x="26" y="78"/>
                    <a:pt x="26" y="79"/>
                    <a:pt x="26" y="79"/>
                  </a:cubicBezTo>
                  <a:cubicBezTo>
                    <a:pt x="27" y="79"/>
                    <a:pt x="27" y="79"/>
                    <a:pt x="28" y="80"/>
                  </a:cubicBezTo>
                  <a:cubicBezTo>
                    <a:pt x="28" y="80"/>
                    <a:pt x="28" y="80"/>
                    <a:pt x="28" y="80"/>
                  </a:cubicBezTo>
                  <a:close/>
                  <a:moveTo>
                    <a:pt x="40" y="84"/>
                  </a:moveTo>
                  <a:cubicBezTo>
                    <a:pt x="40" y="84"/>
                    <a:pt x="40" y="83"/>
                    <a:pt x="40" y="83"/>
                  </a:cubicBezTo>
                  <a:cubicBezTo>
                    <a:pt x="39" y="83"/>
                    <a:pt x="39" y="83"/>
                    <a:pt x="39" y="83"/>
                  </a:cubicBezTo>
                  <a:cubicBezTo>
                    <a:pt x="30" y="86"/>
                    <a:pt x="30" y="86"/>
                    <a:pt x="30" y="86"/>
                  </a:cubicBezTo>
                  <a:cubicBezTo>
                    <a:pt x="28" y="87"/>
                    <a:pt x="26" y="87"/>
                    <a:pt x="25" y="86"/>
                  </a:cubicBezTo>
                  <a:cubicBezTo>
                    <a:pt x="24" y="85"/>
                    <a:pt x="25" y="84"/>
                    <a:pt x="25" y="84"/>
                  </a:cubicBezTo>
                  <a:cubicBezTo>
                    <a:pt x="25" y="84"/>
                    <a:pt x="26" y="84"/>
                    <a:pt x="26" y="84"/>
                  </a:cubicBezTo>
                  <a:cubicBezTo>
                    <a:pt x="26" y="84"/>
                    <a:pt x="26" y="84"/>
                    <a:pt x="26" y="84"/>
                  </a:cubicBezTo>
                  <a:cubicBezTo>
                    <a:pt x="26" y="84"/>
                    <a:pt x="27" y="85"/>
                    <a:pt x="27" y="85"/>
                  </a:cubicBezTo>
                  <a:cubicBezTo>
                    <a:pt x="27" y="85"/>
                    <a:pt x="27" y="85"/>
                    <a:pt x="27" y="85"/>
                  </a:cubicBezTo>
                  <a:cubicBezTo>
                    <a:pt x="28" y="86"/>
                    <a:pt x="29" y="86"/>
                    <a:pt x="31" y="85"/>
                  </a:cubicBezTo>
                  <a:cubicBezTo>
                    <a:pt x="34" y="78"/>
                    <a:pt x="34" y="78"/>
                    <a:pt x="34" y="78"/>
                  </a:cubicBezTo>
                  <a:cubicBezTo>
                    <a:pt x="35" y="77"/>
                    <a:pt x="35" y="77"/>
                    <a:pt x="35" y="77"/>
                  </a:cubicBezTo>
                  <a:cubicBezTo>
                    <a:pt x="35" y="77"/>
                    <a:pt x="35" y="77"/>
                    <a:pt x="34" y="76"/>
                  </a:cubicBezTo>
                  <a:cubicBezTo>
                    <a:pt x="35" y="76"/>
                    <a:pt x="35" y="76"/>
                    <a:pt x="35" y="76"/>
                  </a:cubicBezTo>
                  <a:cubicBezTo>
                    <a:pt x="38" y="79"/>
                    <a:pt x="38" y="79"/>
                    <a:pt x="38" y="79"/>
                  </a:cubicBezTo>
                  <a:cubicBezTo>
                    <a:pt x="37" y="79"/>
                    <a:pt x="37" y="79"/>
                    <a:pt x="37" y="79"/>
                  </a:cubicBezTo>
                  <a:cubicBezTo>
                    <a:pt x="37" y="79"/>
                    <a:pt x="36" y="79"/>
                    <a:pt x="36" y="79"/>
                  </a:cubicBezTo>
                  <a:cubicBezTo>
                    <a:pt x="36" y="79"/>
                    <a:pt x="36" y="79"/>
                    <a:pt x="36" y="79"/>
                  </a:cubicBezTo>
                  <a:cubicBezTo>
                    <a:pt x="33" y="84"/>
                    <a:pt x="33" y="84"/>
                    <a:pt x="33" y="84"/>
                  </a:cubicBezTo>
                  <a:cubicBezTo>
                    <a:pt x="38" y="83"/>
                    <a:pt x="38" y="83"/>
                    <a:pt x="38" y="83"/>
                  </a:cubicBezTo>
                  <a:cubicBezTo>
                    <a:pt x="38" y="83"/>
                    <a:pt x="39" y="82"/>
                    <a:pt x="39" y="82"/>
                  </a:cubicBezTo>
                  <a:cubicBezTo>
                    <a:pt x="39" y="82"/>
                    <a:pt x="39" y="82"/>
                    <a:pt x="39" y="82"/>
                  </a:cubicBezTo>
                  <a:cubicBezTo>
                    <a:pt x="39" y="81"/>
                    <a:pt x="39" y="81"/>
                    <a:pt x="38" y="81"/>
                  </a:cubicBezTo>
                  <a:cubicBezTo>
                    <a:pt x="39" y="81"/>
                    <a:pt x="39" y="81"/>
                    <a:pt x="39" y="81"/>
                  </a:cubicBezTo>
                  <a:cubicBezTo>
                    <a:pt x="40" y="84"/>
                    <a:pt x="40" y="84"/>
                    <a:pt x="40" y="84"/>
                  </a:cubicBezTo>
                  <a:cubicBezTo>
                    <a:pt x="40" y="84"/>
                    <a:pt x="40" y="84"/>
                    <a:pt x="40" y="84"/>
                  </a:cubicBezTo>
                  <a:close/>
                  <a:moveTo>
                    <a:pt x="47" y="97"/>
                  </a:moveTo>
                  <a:cubicBezTo>
                    <a:pt x="46" y="97"/>
                    <a:pt x="45" y="98"/>
                    <a:pt x="44" y="98"/>
                  </a:cubicBezTo>
                  <a:cubicBezTo>
                    <a:pt x="42" y="98"/>
                    <a:pt x="41" y="98"/>
                    <a:pt x="40" y="97"/>
                  </a:cubicBezTo>
                  <a:cubicBezTo>
                    <a:pt x="40" y="96"/>
                    <a:pt x="39" y="95"/>
                    <a:pt x="39" y="94"/>
                  </a:cubicBezTo>
                  <a:cubicBezTo>
                    <a:pt x="39" y="93"/>
                    <a:pt x="40" y="91"/>
                    <a:pt x="41" y="91"/>
                  </a:cubicBezTo>
                  <a:cubicBezTo>
                    <a:pt x="42" y="90"/>
                    <a:pt x="43" y="89"/>
                    <a:pt x="44" y="89"/>
                  </a:cubicBezTo>
                  <a:cubicBezTo>
                    <a:pt x="45" y="89"/>
                    <a:pt x="46" y="89"/>
                    <a:pt x="47" y="90"/>
                  </a:cubicBezTo>
                  <a:cubicBezTo>
                    <a:pt x="48" y="91"/>
                    <a:pt x="49" y="92"/>
                    <a:pt x="49" y="93"/>
                  </a:cubicBezTo>
                  <a:cubicBezTo>
                    <a:pt x="49" y="95"/>
                    <a:pt x="48" y="95"/>
                    <a:pt x="47" y="97"/>
                  </a:cubicBezTo>
                  <a:close/>
                  <a:moveTo>
                    <a:pt x="45" y="96"/>
                  </a:moveTo>
                  <a:cubicBezTo>
                    <a:pt x="46" y="95"/>
                    <a:pt x="47" y="94"/>
                    <a:pt x="47" y="93"/>
                  </a:cubicBezTo>
                  <a:cubicBezTo>
                    <a:pt x="48" y="92"/>
                    <a:pt x="47" y="91"/>
                    <a:pt x="47" y="90"/>
                  </a:cubicBezTo>
                  <a:cubicBezTo>
                    <a:pt x="46" y="90"/>
                    <a:pt x="46" y="89"/>
                    <a:pt x="45" y="90"/>
                  </a:cubicBezTo>
                  <a:cubicBezTo>
                    <a:pt x="44" y="90"/>
                    <a:pt x="44" y="91"/>
                    <a:pt x="43" y="91"/>
                  </a:cubicBezTo>
                  <a:cubicBezTo>
                    <a:pt x="42" y="92"/>
                    <a:pt x="41" y="93"/>
                    <a:pt x="41" y="94"/>
                  </a:cubicBezTo>
                  <a:cubicBezTo>
                    <a:pt x="40" y="95"/>
                    <a:pt x="40" y="96"/>
                    <a:pt x="41" y="97"/>
                  </a:cubicBezTo>
                  <a:cubicBezTo>
                    <a:pt x="42" y="97"/>
                    <a:pt x="42" y="97"/>
                    <a:pt x="43" y="97"/>
                  </a:cubicBezTo>
                  <a:cubicBezTo>
                    <a:pt x="44" y="97"/>
                    <a:pt x="44" y="97"/>
                    <a:pt x="45" y="96"/>
                  </a:cubicBezTo>
                  <a:close/>
                  <a:moveTo>
                    <a:pt x="60" y="97"/>
                  </a:moveTo>
                  <a:cubicBezTo>
                    <a:pt x="59" y="97"/>
                    <a:pt x="59" y="97"/>
                    <a:pt x="59" y="97"/>
                  </a:cubicBezTo>
                  <a:cubicBezTo>
                    <a:pt x="59" y="97"/>
                    <a:pt x="59" y="97"/>
                    <a:pt x="59" y="97"/>
                  </a:cubicBezTo>
                  <a:cubicBezTo>
                    <a:pt x="58" y="97"/>
                    <a:pt x="58" y="97"/>
                    <a:pt x="58" y="96"/>
                  </a:cubicBezTo>
                  <a:cubicBezTo>
                    <a:pt x="58" y="96"/>
                    <a:pt x="58" y="95"/>
                    <a:pt x="58" y="95"/>
                  </a:cubicBezTo>
                  <a:cubicBezTo>
                    <a:pt x="58" y="95"/>
                    <a:pt x="58" y="95"/>
                    <a:pt x="58" y="95"/>
                  </a:cubicBezTo>
                  <a:cubicBezTo>
                    <a:pt x="58" y="94"/>
                    <a:pt x="57" y="94"/>
                    <a:pt x="56" y="95"/>
                  </a:cubicBezTo>
                  <a:cubicBezTo>
                    <a:pt x="54" y="97"/>
                    <a:pt x="54" y="97"/>
                    <a:pt x="54" y="97"/>
                  </a:cubicBezTo>
                  <a:cubicBezTo>
                    <a:pt x="56" y="99"/>
                    <a:pt x="56" y="99"/>
                    <a:pt x="56" y="99"/>
                  </a:cubicBezTo>
                  <a:cubicBezTo>
                    <a:pt x="56" y="99"/>
                    <a:pt x="56" y="99"/>
                    <a:pt x="56" y="99"/>
                  </a:cubicBezTo>
                  <a:cubicBezTo>
                    <a:pt x="54" y="97"/>
                    <a:pt x="54" y="97"/>
                    <a:pt x="54" y="97"/>
                  </a:cubicBezTo>
                  <a:cubicBezTo>
                    <a:pt x="50" y="103"/>
                    <a:pt x="50" y="103"/>
                    <a:pt x="50" y="103"/>
                  </a:cubicBezTo>
                  <a:cubicBezTo>
                    <a:pt x="49" y="103"/>
                    <a:pt x="49" y="104"/>
                    <a:pt x="50" y="105"/>
                  </a:cubicBezTo>
                  <a:cubicBezTo>
                    <a:pt x="50" y="105"/>
                    <a:pt x="50" y="105"/>
                    <a:pt x="50" y="105"/>
                  </a:cubicBezTo>
                  <a:cubicBezTo>
                    <a:pt x="46" y="102"/>
                    <a:pt x="46" y="102"/>
                    <a:pt x="46" y="102"/>
                  </a:cubicBezTo>
                  <a:cubicBezTo>
                    <a:pt x="46" y="101"/>
                    <a:pt x="46" y="101"/>
                    <a:pt x="46" y="101"/>
                  </a:cubicBezTo>
                  <a:cubicBezTo>
                    <a:pt x="47" y="102"/>
                    <a:pt x="48" y="102"/>
                    <a:pt x="48" y="101"/>
                  </a:cubicBezTo>
                  <a:cubicBezTo>
                    <a:pt x="52" y="96"/>
                    <a:pt x="52" y="96"/>
                    <a:pt x="52" y="96"/>
                  </a:cubicBezTo>
                  <a:cubicBezTo>
                    <a:pt x="51" y="95"/>
                    <a:pt x="51" y="95"/>
                    <a:pt x="51" y="95"/>
                  </a:cubicBezTo>
                  <a:cubicBezTo>
                    <a:pt x="52" y="95"/>
                    <a:pt x="52" y="95"/>
                    <a:pt x="52" y="95"/>
                  </a:cubicBezTo>
                  <a:cubicBezTo>
                    <a:pt x="53" y="96"/>
                    <a:pt x="53" y="96"/>
                    <a:pt x="53" y="96"/>
                  </a:cubicBezTo>
                  <a:cubicBezTo>
                    <a:pt x="53" y="95"/>
                    <a:pt x="53" y="95"/>
                    <a:pt x="53" y="95"/>
                  </a:cubicBezTo>
                  <a:cubicBezTo>
                    <a:pt x="54" y="95"/>
                    <a:pt x="55" y="94"/>
                    <a:pt x="56" y="94"/>
                  </a:cubicBezTo>
                  <a:cubicBezTo>
                    <a:pt x="57" y="94"/>
                    <a:pt x="58" y="94"/>
                    <a:pt x="59" y="95"/>
                  </a:cubicBezTo>
                  <a:cubicBezTo>
                    <a:pt x="59" y="95"/>
                    <a:pt x="60" y="95"/>
                    <a:pt x="60" y="96"/>
                  </a:cubicBezTo>
                  <a:cubicBezTo>
                    <a:pt x="60" y="96"/>
                    <a:pt x="60" y="96"/>
                    <a:pt x="60" y="97"/>
                  </a:cubicBezTo>
                  <a:close/>
                  <a:moveTo>
                    <a:pt x="65" y="111"/>
                  </a:moveTo>
                  <a:cubicBezTo>
                    <a:pt x="64" y="113"/>
                    <a:pt x="63" y="113"/>
                    <a:pt x="62" y="113"/>
                  </a:cubicBezTo>
                  <a:cubicBezTo>
                    <a:pt x="61" y="113"/>
                    <a:pt x="60" y="113"/>
                    <a:pt x="59" y="112"/>
                  </a:cubicBezTo>
                  <a:cubicBezTo>
                    <a:pt x="58" y="112"/>
                    <a:pt x="58" y="111"/>
                    <a:pt x="58" y="111"/>
                  </a:cubicBezTo>
                  <a:cubicBezTo>
                    <a:pt x="57" y="111"/>
                    <a:pt x="57" y="110"/>
                    <a:pt x="57" y="110"/>
                  </a:cubicBezTo>
                  <a:cubicBezTo>
                    <a:pt x="56" y="109"/>
                    <a:pt x="56" y="110"/>
                    <a:pt x="56" y="110"/>
                  </a:cubicBezTo>
                  <a:cubicBezTo>
                    <a:pt x="56" y="109"/>
                    <a:pt x="56" y="109"/>
                    <a:pt x="56" y="109"/>
                  </a:cubicBezTo>
                  <a:cubicBezTo>
                    <a:pt x="58" y="105"/>
                    <a:pt x="58" y="105"/>
                    <a:pt x="58" y="105"/>
                  </a:cubicBezTo>
                  <a:cubicBezTo>
                    <a:pt x="58" y="106"/>
                    <a:pt x="58" y="106"/>
                    <a:pt x="58" y="106"/>
                  </a:cubicBezTo>
                  <a:cubicBezTo>
                    <a:pt x="57" y="108"/>
                    <a:pt x="58" y="110"/>
                    <a:pt x="59" y="111"/>
                  </a:cubicBezTo>
                  <a:cubicBezTo>
                    <a:pt x="60" y="112"/>
                    <a:pt x="60" y="112"/>
                    <a:pt x="61" y="112"/>
                  </a:cubicBezTo>
                  <a:cubicBezTo>
                    <a:pt x="62" y="112"/>
                    <a:pt x="62" y="111"/>
                    <a:pt x="62" y="111"/>
                  </a:cubicBezTo>
                  <a:cubicBezTo>
                    <a:pt x="63" y="110"/>
                    <a:pt x="63" y="109"/>
                    <a:pt x="62" y="107"/>
                  </a:cubicBezTo>
                  <a:cubicBezTo>
                    <a:pt x="62" y="105"/>
                    <a:pt x="62" y="105"/>
                    <a:pt x="62" y="105"/>
                  </a:cubicBezTo>
                  <a:cubicBezTo>
                    <a:pt x="61" y="104"/>
                    <a:pt x="61" y="102"/>
                    <a:pt x="62" y="101"/>
                  </a:cubicBezTo>
                  <a:cubicBezTo>
                    <a:pt x="62" y="100"/>
                    <a:pt x="63" y="100"/>
                    <a:pt x="64" y="99"/>
                  </a:cubicBezTo>
                  <a:cubicBezTo>
                    <a:pt x="65" y="99"/>
                    <a:pt x="66" y="99"/>
                    <a:pt x="67" y="100"/>
                  </a:cubicBezTo>
                  <a:cubicBezTo>
                    <a:pt x="67" y="101"/>
                    <a:pt x="68" y="101"/>
                    <a:pt x="68" y="101"/>
                  </a:cubicBezTo>
                  <a:cubicBezTo>
                    <a:pt x="68" y="102"/>
                    <a:pt x="68" y="102"/>
                    <a:pt x="69" y="102"/>
                  </a:cubicBezTo>
                  <a:cubicBezTo>
                    <a:pt x="69" y="102"/>
                    <a:pt x="69" y="102"/>
                    <a:pt x="70" y="102"/>
                  </a:cubicBezTo>
                  <a:cubicBezTo>
                    <a:pt x="70" y="103"/>
                    <a:pt x="70" y="103"/>
                    <a:pt x="70" y="103"/>
                  </a:cubicBezTo>
                  <a:cubicBezTo>
                    <a:pt x="68" y="107"/>
                    <a:pt x="68" y="107"/>
                    <a:pt x="68" y="107"/>
                  </a:cubicBezTo>
                  <a:cubicBezTo>
                    <a:pt x="67" y="106"/>
                    <a:pt x="67" y="106"/>
                    <a:pt x="67" y="106"/>
                  </a:cubicBezTo>
                  <a:cubicBezTo>
                    <a:pt x="68" y="104"/>
                    <a:pt x="68" y="102"/>
                    <a:pt x="66" y="101"/>
                  </a:cubicBezTo>
                  <a:cubicBezTo>
                    <a:pt x="66" y="101"/>
                    <a:pt x="65" y="101"/>
                    <a:pt x="64" y="101"/>
                  </a:cubicBezTo>
                  <a:cubicBezTo>
                    <a:pt x="64" y="101"/>
                    <a:pt x="64" y="101"/>
                    <a:pt x="63" y="101"/>
                  </a:cubicBezTo>
                  <a:cubicBezTo>
                    <a:pt x="63" y="102"/>
                    <a:pt x="63" y="102"/>
                    <a:pt x="63" y="103"/>
                  </a:cubicBezTo>
                  <a:cubicBezTo>
                    <a:pt x="63" y="103"/>
                    <a:pt x="63" y="104"/>
                    <a:pt x="64" y="105"/>
                  </a:cubicBezTo>
                  <a:cubicBezTo>
                    <a:pt x="64" y="107"/>
                    <a:pt x="64" y="107"/>
                    <a:pt x="64" y="107"/>
                  </a:cubicBezTo>
                  <a:cubicBezTo>
                    <a:pt x="66" y="109"/>
                    <a:pt x="66" y="111"/>
                    <a:pt x="65" y="111"/>
                  </a:cubicBezTo>
                  <a:close/>
                  <a:moveTo>
                    <a:pt x="74" y="117"/>
                  </a:moveTo>
                  <a:cubicBezTo>
                    <a:pt x="73" y="118"/>
                    <a:pt x="72" y="119"/>
                    <a:pt x="71" y="119"/>
                  </a:cubicBezTo>
                  <a:cubicBezTo>
                    <a:pt x="70" y="119"/>
                    <a:pt x="69" y="119"/>
                    <a:pt x="68" y="118"/>
                  </a:cubicBezTo>
                  <a:cubicBezTo>
                    <a:pt x="68" y="118"/>
                    <a:pt x="67" y="117"/>
                    <a:pt x="67" y="116"/>
                  </a:cubicBezTo>
                  <a:cubicBezTo>
                    <a:pt x="66" y="115"/>
                    <a:pt x="67" y="113"/>
                    <a:pt x="68" y="112"/>
                  </a:cubicBezTo>
                  <a:cubicBezTo>
                    <a:pt x="68" y="111"/>
                    <a:pt x="69" y="110"/>
                    <a:pt x="70" y="110"/>
                  </a:cubicBezTo>
                  <a:cubicBezTo>
                    <a:pt x="72" y="109"/>
                    <a:pt x="73" y="109"/>
                    <a:pt x="74" y="110"/>
                  </a:cubicBezTo>
                  <a:cubicBezTo>
                    <a:pt x="75" y="111"/>
                    <a:pt x="75" y="111"/>
                    <a:pt x="76" y="112"/>
                  </a:cubicBezTo>
                  <a:cubicBezTo>
                    <a:pt x="76" y="113"/>
                    <a:pt x="76" y="113"/>
                    <a:pt x="76" y="113"/>
                  </a:cubicBezTo>
                  <a:cubicBezTo>
                    <a:pt x="76" y="114"/>
                    <a:pt x="75" y="114"/>
                    <a:pt x="75" y="114"/>
                  </a:cubicBezTo>
                  <a:cubicBezTo>
                    <a:pt x="75" y="114"/>
                    <a:pt x="75" y="114"/>
                    <a:pt x="74" y="114"/>
                  </a:cubicBezTo>
                  <a:cubicBezTo>
                    <a:pt x="74" y="114"/>
                    <a:pt x="74" y="113"/>
                    <a:pt x="74" y="113"/>
                  </a:cubicBezTo>
                  <a:cubicBezTo>
                    <a:pt x="74" y="113"/>
                    <a:pt x="74" y="113"/>
                    <a:pt x="74" y="113"/>
                  </a:cubicBezTo>
                  <a:cubicBezTo>
                    <a:pt x="74" y="112"/>
                    <a:pt x="74" y="112"/>
                    <a:pt x="74" y="111"/>
                  </a:cubicBezTo>
                  <a:cubicBezTo>
                    <a:pt x="74" y="111"/>
                    <a:pt x="74" y="111"/>
                    <a:pt x="73" y="111"/>
                  </a:cubicBezTo>
                  <a:cubicBezTo>
                    <a:pt x="72" y="110"/>
                    <a:pt x="72" y="110"/>
                    <a:pt x="70" y="111"/>
                  </a:cubicBezTo>
                  <a:cubicBezTo>
                    <a:pt x="70" y="111"/>
                    <a:pt x="69" y="111"/>
                    <a:pt x="69" y="112"/>
                  </a:cubicBezTo>
                  <a:cubicBezTo>
                    <a:pt x="68" y="113"/>
                    <a:pt x="68" y="114"/>
                    <a:pt x="68" y="115"/>
                  </a:cubicBezTo>
                  <a:cubicBezTo>
                    <a:pt x="68" y="116"/>
                    <a:pt x="68" y="117"/>
                    <a:pt x="69" y="117"/>
                  </a:cubicBezTo>
                  <a:cubicBezTo>
                    <a:pt x="71" y="118"/>
                    <a:pt x="72" y="118"/>
                    <a:pt x="74" y="117"/>
                  </a:cubicBezTo>
                  <a:cubicBezTo>
                    <a:pt x="74" y="117"/>
                    <a:pt x="74" y="117"/>
                    <a:pt x="74" y="117"/>
                  </a:cubicBezTo>
                  <a:close/>
                  <a:moveTo>
                    <a:pt x="83" y="111"/>
                  </a:moveTo>
                  <a:cubicBezTo>
                    <a:pt x="83" y="111"/>
                    <a:pt x="82" y="111"/>
                    <a:pt x="82" y="111"/>
                  </a:cubicBezTo>
                  <a:cubicBezTo>
                    <a:pt x="82" y="111"/>
                    <a:pt x="82" y="111"/>
                    <a:pt x="81" y="111"/>
                  </a:cubicBezTo>
                  <a:cubicBezTo>
                    <a:pt x="81" y="111"/>
                    <a:pt x="81" y="111"/>
                    <a:pt x="81" y="111"/>
                  </a:cubicBezTo>
                  <a:cubicBezTo>
                    <a:pt x="81" y="110"/>
                    <a:pt x="81" y="110"/>
                    <a:pt x="81" y="110"/>
                  </a:cubicBezTo>
                  <a:cubicBezTo>
                    <a:pt x="81" y="109"/>
                    <a:pt x="81" y="109"/>
                    <a:pt x="82" y="109"/>
                  </a:cubicBezTo>
                  <a:cubicBezTo>
                    <a:pt x="82" y="109"/>
                    <a:pt x="82" y="109"/>
                    <a:pt x="82" y="109"/>
                  </a:cubicBezTo>
                  <a:cubicBezTo>
                    <a:pt x="83" y="109"/>
                    <a:pt x="83" y="110"/>
                    <a:pt x="83" y="110"/>
                  </a:cubicBezTo>
                  <a:cubicBezTo>
                    <a:pt x="83" y="111"/>
                    <a:pt x="83" y="111"/>
                    <a:pt x="83" y="111"/>
                  </a:cubicBezTo>
                  <a:close/>
                  <a:moveTo>
                    <a:pt x="78" y="123"/>
                  </a:moveTo>
                  <a:cubicBezTo>
                    <a:pt x="74" y="121"/>
                    <a:pt x="74" y="121"/>
                    <a:pt x="74" y="121"/>
                  </a:cubicBezTo>
                  <a:cubicBezTo>
                    <a:pt x="74" y="121"/>
                    <a:pt x="74" y="121"/>
                    <a:pt x="74" y="121"/>
                  </a:cubicBezTo>
                  <a:cubicBezTo>
                    <a:pt x="75" y="121"/>
                    <a:pt x="76" y="121"/>
                    <a:pt x="76" y="120"/>
                  </a:cubicBezTo>
                  <a:cubicBezTo>
                    <a:pt x="78" y="115"/>
                    <a:pt x="78" y="115"/>
                    <a:pt x="78" y="115"/>
                  </a:cubicBezTo>
                  <a:cubicBezTo>
                    <a:pt x="79" y="115"/>
                    <a:pt x="79" y="114"/>
                    <a:pt x="78" y="114"/>
                  </a:cubicBezTo>
                  <a:cubicBezTo>
                    <a:pt x="78" y="114"/>
                    <a:pt x="78" y="114"/>
                    <a:pt x="78" y="114"/>
                  </a:cubicBezTo>
                  <a:cubicBezTo>
                    <a:pt x="78" y="113"/>
                    <a:pt x="78" y="113"/>
                    <a:pt x="78" y="113"/>
                  </a:cubicBezTo>
                  <a:cubicBezTo>
                    <a:pt x="81" y="114"/>
                    <a:pt x="81" y="114"/>
                    <a:pt x="81" y="114"/>
                  </a:cubicBezTo>
                  <a:cubicBezTo>
                    <a:pt x="78" y="121"/>
                    <a:pt x="78" y="121"/>
                    <a:pt x="78" y="121"/>
                  </a:cubicBezTo>
                  <a:cubicBezTo>
                    <a:pt x="77" y="122"/>
                    <a:pt x="78" y="123"/>
                    <a:pt x="78" y="123"/>
                  </a:cubicBezTo>
                  <a:cubicBezTo>
                    <a:pt x="78" y="123"/>
                    <a:pt x="78" y="123"/>
                    <a:pt x="78" y="123"/>
                  </a:cubicBezTo>
                  <a:close/>
                  <a:moveTo>
                    <a:pt x="89" y="124"/>
                  </a:moveTo>
                  <a:cubicBezTo>
                    <a:pt x="88" y="125"/>
                    <a:pt x="87" y="125"/>
                    <a:pt x="86" y="126"/>
                  </a:cubicBezTo>
                  <a:cubicBezTo>
                    <a:pt x="85" y="126"/>
                    <a:pt x="84" y="126"/>
                    <a:pt x="84" y="126"/>
                  </a:cubicBezTo>
                  <a:cubicBezTo>
                    <a:pt x="82" y="125"/>
                    <a:pt x="82" y="125"/>
                    <a:pt x="82" y="124"/>
                  </a:cubicBezTo>
                  <a:cubicBezTo>
                    <a:pt x="81" y="123"/>
                    <a:pt x="81" y="121"/>
                    <a:pt x="82" y="120"/>
                  </a:cubicBezTo>
                  <a:cubicBezTo>
                    <a:pt x="82" y="119"/>
                    <a:pt x="83" y="118"/>
                    <a:pt x="84" y="117"/>
                  </a:cubicBezTo>
                  <a:cubicBezTo>
                    <a:pt x="85" y="117"/>
                    <a:pt x="86" y="117"/>
                    <a:pt x="87" y="117"/>
                  </a:cubicBezTo>
                  <a:cubicBezTo>
                    <a:pt x="88" y="118"/>
                    <a:pt x="89" y="119"/>
                    <a:pt x="89" y="119"/>
                  </a:cubicBezTo>
                  <a:cubicBezTo>
                    <a:pt x="90" y="120"/>
                    <a:pt x="90" y="121"/>
                    <a:pt x="89" y="122"/>
                  </a:cubicBezTo>
                  <a:cubicBezTo>
                    <a:pt x="83" y="119"/>
                    <a:pt x="83" y="119"/>
                    <a:pt x="83" y="119"/>
                  </a:cubicBezTo>
                  <a:cubicBezTo>
                    <a:pt x="83" y="121"/>
                    <a:pt x="83" y="122"/>
                    <a:pt x="83" y="123"/>
                  </a:cubicBezTo>
                  <a:cubicBezTo>
                    <a:pt x="83" y="124"/>
                    <a:pt x="84" y="124"/>
                    <a:pt x="84" y="125"/>
                  </a:cubicBezTo>
                  <a:cubicBezTo>
                    <a:pt x="85" y="125"/>
                    <a:pt x="86" y="125"/>
                    <a:pt x="86" y="125"/>
                  </a:cubicBezTo>
                  <a:cubicBezTo>
                    <a:pt x="88" y="125"/>
                    <a:pt x="88" y="124"/>
                    <a:pt x="89" y="124"/>
                  </a:cubicBezTo>
                  <a:cubicBezTo>
                    <a:pt x="89" y="124"/>
                    <a:pt x="89" y="124"/>
                    <a:pt x="89" y="124"/>
                  </a:cubicBezTo>
                  <a:close/>
                  <a:moveTo>
                    <a:pt x="88" y="120"/>
                  </a:moveTo>
                  <a:cubicBezTo>
                    <a:pt x="88" y="119"/>
                    <a:pt x="88" y="118"/>
                    <a:pt x="87" y="117"/>
                  </a:cubicBezTo>
                  <a:cubicBezTo>
                    <a:pt x="86" y="117"/>
                    <a:pt x="84" y="117"/>
                    <a:pt x="84" y="119"/>
                  </a:cubicBezTo>
                  <a:cubicBezTo>
                    <a:pt x="88" y="120"/>
                    <a:pt x="88" y="120"/>
                    <a:pt x="88" y="120"/>
                  </a:cubicBezTo>
                  <a:close/>
                  <a:moveTo>
                    <a:pt x="98" y="131"/>
                  </a:moveTo>
                  <a:cubicBezTo>
                    <a:pt x="94" y="129"/>
                    <a:pt x="94" y="129"/>
                    <a:pt x="94" y="129"/>
                  </a:cubicBezTo>
                  <a:cubicBezTo>
                    <a:pt x="94" y="129"/>
                    <a:pt x="94" y="129"/>
                    <a:pt x="94" y="129"/>
                  </a:cubicBezTo>
                  <a:cubicBezTo>
                    <a:pt x="95" y="129"/>
                    <a:pt x="96" y="129"/>
                    <a:pt x="96" y="128"/>
                  </a:cubicBezTo>
                  <a:cubicBezTo>
                    <a:pt x="98" y="123"/>
                    <a:pt x="98" y="123"/>
                    <a:pt x="98" y="123"/>
                  </a:cubicBezTo>
                  <a:cubicBezTo>
                    <a:pt x="98" y="123"/>
                    <a:pt x="98" y="123"/>
                    <a:pt x="98" y="122"/>
                  </a:cubicBezTo>
                  <a:cubicBezTo>
                    <a:pt x="98" y="122"/>
                    <a:pt x="97" y="122"/>
                    <a:pt x="97" y="121"/>
                  </a:cubicBezTo>
                  <a:cubicBezTo>
                    <a:pt x="96" y="121"/>
                    <a:pt x="95" y="121"/>
                    <a:pt x="94" y="122"/>
                  </a:cubicBezTo>
                  <a:cubicBezTo>
                    <a:pt x="93" y="127"/>
                    <a:pt x="93" y="127"/>
                    <a:pt x="93" y="127"/>
                  </a:cubicBezTo>
                  <a:cubicBezTo>
                    <a:pt x="92" y="128"/>
                    <a:pt x="93" y="129"/>
                    <a:pt x="94" y="129"/>
                  </a:cubicBezTo>
                  <a:cubicBezTo>
                    <a:pt x="94" y="129"/>
                    <a:pt x="94" y="129"/>
                    <a:pt x="94" y="129"/>
                  </a:cubicBezTo>
                  <a:cubicBezTo>
                    <a:pt x="90" y="128"/>
                    <a:pt x="90" y="128"/>
                    <a:pt x="90" y="128"/>
                  </a:cubicBezTo>
                  <a:cubicBezTo>
                    <a:pt x="90" y="127"/>
                    <a:pt x="90" y="127"/>
                    <a:pt x="90" y="127"/>
                  </a:cubicBezTo>
                  <a:cubicBezTo>
                    <a:pt x="90" y="128"/>
                    <a:pt x="91" y="127"/>
                    <a:pt x="91" y="127"/>
                  </a:cubicBezTo>
                  <a:cubicBezTo>
                    <a:pt x="93" y="121"/>
                    <a:pt x="93" y="121"/>
                    <a:pt x="93" y="121"/>
                  </a:cubicBezTo>
                  <a:cubicBezTo>
                    <a:pt x="93" y="121"/>
                    <a:pt x="93" y="121"/>
                    <a:pt x="93" y="121"/>
                  </a:cubicBezTo>
                  <a:cubicBezTo>
                    <a:pt x="93" y="121"/>
                    <a:pt x="93" y="120"/>
                    <a:pt x="92" y="120"/>
                  </a:cubicBezTo>
                  <a:cubicBezTo>
                    <a:pt x="92" y="120"/>
                    <a:pt x="92" y="120"/>
                    <a:pt x="92" y="120"/>
                  </a:cubicBezTo>
                  <a:cubicBezTo>
                    <a:pt x="96" y="120"/>
                    <a:pt x="96" y="120"/>
                    <a:pt x="96" y="120"/>
                  </a:cubicBezTo>
                  <a:cubicBezTo>
                    <a:pt x="95" y="121"/>
                    <a:pt x="95" y="121"/>
                    <a:pt x="95" y="121"/>
                  </a:cubicBezTo>
                  <a:cubicBezTo>
                    <a:pt x="96" y="121"/>
                    <a:pt x="98" y="121"/>
                    <a:pt x="99" y="121"/>
                  </a:cubicBezTo>
                  <a:cubicBezTo>
                    <a:pt x="100" y="121"/>
                    <a:pt x="101" y="123"/>
                    <a:pt x="100" y="125"/>
                  </a:cubicBezTo>
                  <a:cubicBezTo>
                    <a:pt x="98" y="129"/>
                    <a:pt x="98" y="129"/>
                    <a:pt x="98" y="129"/>
                  </a:cubicBezTo>
                  <a:cubicBezTo>
                    <a:pt x="98" y="130"/>
                    <a:pt x="98" y="131"/>
                    <a:pt x="98" y="131"/>
                  </a:cubicBezTo>
                  <a:cubicBezTo>
                    <a:pt x="98" y="131"/>
                    <a:pt x="98" y="131"/>
                    <a:pt x="98" y="131"/>
                  </a:cubicBezTo>
                  <a:close/>
                  <a:moveTo>
                    <a:pt x="109" y="130"/>
                  </a:moveTo>
                  <a:cubicBezTo>
                    <a:pt x="108" y="131"/>
                    <a:pt x="107" y="132"/>
                    <a:pt x="107" y="132"/>
                  </a:cubicBezTo>
                  <a:cubicBezTo>
                    <a:pt x="106" y="133"/>
                    <a:pt x="105" y="133"/>
                    <a:pt x="104" y="133"/>
                  </a:cubicBezTo>
                  <a:cubicBezTo>
                    <a:pt x="103" y="132"/>
                    <a:pt x="102" y="132"/>
                    <a:pt x="102" y="131"/>
                  </a:cubicBezTo>
                  <a:cubicBezTo>
                    <a:pt x="101" y="129"/>
                    <a:pt x="101" y="128"/>
                    <a:pt x="101" y="127"/>
                  </a:cubicBezTo>
                  <a:cubicBezTo>
                    <a:pt x="102" y="126"/>
                    <a:pt x="102" y="125"/>
                    <a:pt x="103" y="124"/>
                  </a:cubicBezTo>
                  <a:cubicBezTo>
                    <a:pt x="104" y="123"/>
                    <a:pt x="106" y="123"/>
                    <a:pt x="107" y="123"/>
                  </a:cubicBezTo>
                  <a:cubicBezTo>
                    <a:pt x="108" y="123"/>
                    <a:pt x="108" y="123"/>
                    <a:pt x="109" y="124"/>
                  </a:cubicBezTo>
                  <a:cubicBezTo>
                    <a:pt x="109" y="125"/>
                    <a:pt x="110" y="125"/>
                    <a:pt x="109" y="126"/>
                  </a:cubicBezTo>
                  <a:cubicBezTo>
                    <a:pt x="109" y="126"/>
                    <a:pt x="109" y="126"/>
                    <a:pt x="109" y="126"/>
                  </a:cubicBezTo>
                  <a:cubicBezTo>
                    <a:pt x="108" y="126"/>
                    <a:pt x="108" y="126"/>
                    <a:pt x="108" y="126"/>
                  </a:cubicBezTo>
                  <a:cubicBezTo>
                    <a:pt x="108" y="126"/>
                    <a:pt x="108" y="126"/>
                    <a:pt x="108" y="126"/>
                  </a:cubicBezTo>
                  <a:cubicBezTo>
                    <a:pt x="108" y="125"/>
                    <a:pt x="108" y="125"/>
                    <a:pt x="108" y="125"/>
                  </a:cubicBezTo>
                  <a:cubicBezTo>
                    <a:pt x="108" y="125"/>
                    <a:pt x="108" y="124"/>
                    <a:pt x="108" y="124"/>
                  </a:cubicBezTo>
                  <a:cubicBezTo>
                    <a:pt x="107" y="123"/>
                    <a:pt x="107" y="123"/>
                    <a:pt x="107" y="123"/>
                  </a:cubicBezTo>
                  <a:cubicBezTo>
                    <a:pt x="106" y="123"/>
                    <a:pt x="105" y="123"/>
                    <a:pt x="104" y="124"/>
                  </a:cubicBezTo>
                  <a:cubicBezTo>
                    <a:pt x="104" y="124"/>
                    <a:pt x="104" y="125"/>
                    <a:pt x="103" y="126"/>
                  </a:cubicBezTo>
                  <a:cubicBezTo>
                    <a:pt x="103" y="127"/>
                    <a:pt x="103" y="128"/>
                    <a:pt x="104" y="129"/>
                  </a:cubicBezTo>
                  <a:cubicBezTo>
                    <a:pt x="104" y="129"/>
                    <a:pt x="105" y="130"/>
                    <a:pt x="106" y="130"/>
                  </a:cubicBezTo>
                  <a:cubicBezTo>
                    <a:pt x="106" y="131"/>
                    <a:pt x="107" y="131"/>
                    <a:pt x="109" y="130"/>
                  </a:cubicBezTo>
                  <a:cubicBezTo>
                    <a:pt x="109" y="130"/>
                    <a:pt x="109" y="130"/>
                    <a:pt x="109" y="130"/>
                  </a:cubicBezTo>
                  <a:close/>
                  <a:moveTo>
                    <a:pt x="119" y="132"/>
                  </a:moveTo>
                  <a:cubicBezTo>
                    <a:pt x="118" y="133"/>
                    <a:pt x="118" y="133"/>
                    <a:pt x="117" y="134"/>
                  </a:cubicBezTo>
                  <a:cubicBezTo>
                    <a:pt x="116" y="134"/>
                    <a:pt x="115" y="135"/>
                    <a:pt x="114" y="134"/>
                  </a:cubicBezTo>
                  <a:cubicBezTo>
                    <a:pt x="113" y="134"/>
                    <a:pt x="112" y="133"/>
                    <a:pt x="112" y="133"/>
                  </a:cubicBezTo>
                  <a:cubicBezTo>
                    <a:pt x="111" y="131"/>
                    <a:pt x="111" y="130"/>
                    <a:pt x="111" y="129"/>
                  </a:cubicBezTo>
                  <a:cubicBezTo>
                    <a:pt x="112" y="128"/>
                    <a:pt x="112" y="127"/>
                    <a:pt x="113" y="126"/>
                  </a:cubicBezTo>
                  <a:cubicBezTo>
                    <a:pt x="114" y="125"/>
                    <a:pt x="115" y="125"/>
                    <a:pt x="116" y="125"/>
                  </a:cubicBezTo>
                  <a:cubicBezTo>
                    <a:pt x="118" y="125"/>
                    <a:pt x="118" y="126"/>
                    <a:pt x="119" y="127"/>
                  </a:cubicBezTo>
                  <a:cubicBezTo>
                    <a:pt x="119" y="127"/>
                    <a:pt x="120" y="128"/>
                    <a:pt x="119" y="129"/>
                  </a:cubicBezTo>
                  <a:cubicBezTo>
                    <a:pt x="113" y="128"/>
                    <a:pt x="113" y="128"/>
                    <a:pt x="113" y="128"/>
                  </a:cubicBezTo>
                  <a:cubicBezTo>
                    <a:pt x="112" y="129"/>
                    <a:pt x="113" y="131"/>
                    <a:pt x="113" y="131"/>
                  </a:cubicBezTo>
                  <a:cubicBezTo>
                    <a:pt x="114" y="132"/>
                    <a:pt x="114" y="133"/>
                    <a:pt x="115" y="133"/>
                  </a:cubicBezTo>
                  <a:cubicBezTo>
                    <a:pt x="116" y="133"/>
                    <a:pt x="116" y="133"/>
                    <a:pt x="117" y="133"/>
                  </a:cubicBezTo>
                  <a:cubicBezTo>
                    <a:pt x="118" y="133"/>
                    <a:pt x="118" y="132"/>
                    <a:pt x="119" y="132"/>
                  </a:cubicBezTo>
                  <a:cubicBezTo>
                    <a:pt x="119" y="132"/>
                    <a:pt x="119" y="132"/>
                    <a:pt x="119" y="132"/>
                  </a:cubicBezTo>
                  <a:close/>
                  <a:moveTo>
                    <a:pt x="117" y="129"/>
                  </a:moveTo>
                  <a:cubicBezTo>
                    <a:pt x="117" y="127"/>
                    <a:pt x="116" y="126"/>
                    <a:pt x="115" y="126"/>
                  </a:cubicBezTo>
                  <a:cubicBezTo>
                    <a:pt x="114" y="125"/>
                    <a:pt x="113" y="126"/>
                    <a:pt x="112" y="128"/>
                  </a:cubicBezTo>
                  <a:cubicBezTo>
                    <a:pt x="117" y="129"/>
                    <a:pt x="117" y="129"/>
                    <a:pt x="117" y="129"/>
                  </a:cubicBezTo>
                  <a:close/>
                  <a:moveTo>
                    <a:pt x="133" y="135"/>
                  </a:moveTo>
                  <a:cubicBezTo>
                    <a:pt x="132" y="136"/>
                    <a:pt x="132" y="136"/>
                    <a:pt x="132" y="136"/>
                  </a:cubicBezTo>
                  <a:cubicBezTo>
                    <a:pt x="132" y="137"/>
                    <a:pt x="131" y="137"/>
                    <a:pt x="131" y="137"/>
                  </a:cubicBezTo>
                  <a:cubicBezTo>
                    <a:pt x="130" y="137"/>
                    <a:pt x="130" y="136"/>
                    <a:pt x="130" y="135"/>
                  </a:cubicBezTo>
                  <a:cubicBezTo>
                    <a:pt x="130" y="135"/>
                    <a:pt x="129" y="136"/>
                    <a:pt x="128" y="136"/>
                  </a:cubicBezTo>
                  <a:cubicBezTo>
                    <a:pt x="128" y="136"/>
                    <a:pt x="127" y="136"/>
                    <a:pt x="127" y="136"/>
                  </a:cubicBezTo>
                  <a:cubicBezTo>
                    <a:pt x="126" y="136"/>
                    <a:pt x="126" y="136"/>
                    <a:pt x="125" y="135"/>
                  </a:cubicBezTo>
                  <a:cubicBezTo>
                    <a:pt x="125" y="135"/>
                    <a:pt x="125" y="135"/>
                    <a:pt x="125" y="134"/>
                  </a:cubicBezTo>
                  <a:cubicBezTo>
                    <a:pt x="125" y="133"/>
                    <a:pt x="126" y="132"/>
                    <a:pt x="127" y="131"/>
                  </a:cubicBezTo>
                  <a:cubicBezTo>
                    <a:pt x="128" y="131"/>
                    <a:pt x="129" y="130"/>
                    <a:pt x="130" y="130"/>
                  </a:cubicBezTo>
                  <a:cubicBezTo>
                    <a:pt x="130" y="129"/>
                    <a:pt x="130" y="129"/>
                    <a:pt x="130" y="129"/>
                  </a:cubicBezTo>
                  <a:cubicBezTo>
                    <a:pt x="130" y="128"/>
                    <a:pt x="130" y="127"/>
                    <a:pt x="129" y="127"/>
                  </a:cubicBezTo>
                  <a:cubicBezTo>
                    <a:pt x="128" y="127"/>
                    <a:pt x="128" y="127"/>
                    <a:pt x="128" y="128"/>
                  </a:cubicBezTo>
                  <a:cubicBezTo>
                    <a:pt x="128" y="128"/>
                    <a:pt x="128" y="128"/>
                    <a:pt x="128" y="128"/>
                  </a:cubicBezTo>
                  <a:cubicBezTo>
                    <a:pt x="128" y="129"/>
                    <a:pt x="128" y="129"/>
                    <a:pt x="128" y="129"/>
                  </a:cubicBezTo>
                  <a:cubicBezTo>
                    <a:pt x="128" y="129"/>
                    <a:pt x="128" y="129"/>
                    <a:pt x="127" y="129"/>
                  </a:cubicBezTo>
                  <a:cubicBezTo>
                    <a:pt x="127" y="130"/>
                    <a:pt x="127" y="130"/>
                    <a:pt x="126" y="130"/>
                  </a:cubicBezTo>
                  <a:cubicBezTo>
                    <a:pt x="126" y="130"/>
                    <a:pt x="126" y="130"/>
                    <a:pt x="126" y="129"/>
                  </a:cubicBezTo>
                  <a:cubicBezTo>
                    <a:pt x="125" y="129"/>
                    <a:pt x="125" y="129"/>
                    <a:pt x="126" y="129"/>
                  </a:cubicBezTo>
                  <a:cubicBezTo>
                    <a:pt x="126" y="128"/>
                    <a:pt x="126" y="128"/>
                    <a:pt x="127" y="127"/>
                  </a:cubicBezTo>
                  <a:cubicBezTo>
                    <a:pt x="128" y="127"/>
                    <a:pt x="128" y="127"/>
                    <a:pt x="129" y="127"/>
                  </a:cubicBezTo>
                  <a:cubicBezTo>
                    <a:pt x="130" y="127"/>
                    <a:pt x="131" y="127"/>
                    <a:pt x="132" y="128"/>
                  </a:cubicBezTo>
                  <a:cubicBezTo>
                    <a:pt x="132" y="128"/>
                    <a:pt x="132" y="129"/>
                    <a:pt x="132" y="130"/>
                  </a:cubicBezTo>
                  <a:cubicBezTo>
                    <a:pt x="132" y="135"/>
                    <a:pt x="132" y="135"/>
                    <a:pt x="132" y="135"/>
                  </a:cubicBezTo>
                  <a:cubicBezTo>
                    <a:pt x="132" y="135"/>
                    <a:pt x="132" y="135"/>
                    <a:pt x="132" y="135"/>
                  </a:cubicBezTo>
                  <a:cubicBezTo>
                    <a:pt x="132" y="135"/>
                    <a:pt x="132" y="135"/>
                    <a:pt x="133" y="135"/>
                  </a:cubicBezTo>
                  <a:cubicBezTo>
                    <a:pt x="133" y="135"/>
                    <a:pt x="133" y="135"/>
                    <a:pt x="133" y="135"/>
                  </a:cubicBezTo>
                  <a:close/>
                  <a:moveTo>
                    <a:pt x="130" y="134"/>
                  </a:moveTo>
                  <a:cubicBezTo>
                    <a:pt x="130" y="131"/>
                    <a:pt x="130" y="131"/>
                    <a:pt x="130" y="131"/>
                  </a:cubicBezTo>
                  <a:cubicBezTo>
                    <a:pt x="129" y="131"/>
                    <a:pt x="128" y="131"/>
                    <a:pt x="128" y="131"/>
                  </a:cubicBezTo>
                  <a:cubicBezTo>
                    <a:pt x="127" y="132"/>
                    <a:pt x="126" y="132"/>
                    <a:pt x="126" y="133"/>
                  </a:cubicBezTo>
                  <a:cubicBezTo>
                    <a:pt x="126" y="134"/>
                    <a:pt x="127" y="135"/>
                    <a:pt x="128" y="135"/>
                  </a:cubicBezTo>
                  <a:cubicBezTo>
                    <a:pt x="128" y="135"/>
                    <a:pt x="129" y="135"/>
                    <a:pt x="130" y="134"/>
                  </a:cubicBezTo>
                  <a:close/>
                  <a:moveTo>
                    <a:pt x="144" y="136"/>
                  </a:moveTo>
                  <a:cubicBezTo>
                    <a:pt x="140" y="136"/>
                    <a:pt x="140" y="136"/>
                    <a:pt x="140" y="136"/>
                  </a:cubicBezTo>
                  <a:cubicBezTo>
                    <a:pt x="140" y="136"/>
                    <a:pt x="140" y="136"/>
                    <a:pt x="140" y="136"/>
                  </a:cubicBezTo>
                  <a:cubicBezTo>
                    <a:pt x="140" y="136"/>
                    <a:pt x="141" y="135"/>
                    <a:pt x="141" y="135"/>
                  </a:cubicBezTo>
                  <a:cubicBezTo>
                    <a:pt x="141" y="129"/>
                    <a:pt x="141" y="129"/>
                    <a:pt x="141" y="129"/>
                  </a:cubicBezTo>
                  <a:cubicBezTo>
                    <a:pt x="141" y="129"/>
                    <a:pt x="141" y="129"/>
                    <a:pt x="140" y="128"/>
                  </a:cubicBezTo>
                  <a:cubicBezTo>
                    <a:pt x="140" y="128"/>
                    <a:pt x="140" y="128"/>
                    <a:pt x="139" y="128"/>
                  </a:cubicBezTo>
                  <a:cubicBezTo>
                    <a:pt x="138" y="128"/>
                    <a:pt x="138" y="128"/>
                    <a:pt x="137" y="129"/>
                  </a:cubicBezTo>
                  <a:cubicBezTo>
                    <a:pt x="137" y="135"/>
                    <a:pt x="137" y="135"/>
                    <a:pt x="137" y="135"/>
                  </a:cubicBezTo>
                  <a:cubicBezTo>
                    <a:pt x="137" y="135"/>
                    <a:pt x="137" y="136"/>
                    <a:pt x="138" y="136"/>
                  </a:cubicBezTo>
                  <a:cubicBezTo>
                    <a:pt x="138" y="136"/>
                    <a:pt x="138" y="136"/>
                    <a:pt x="138" y="136"/>
                  </a:cubicBezTo>
                  <a:cubicBezTo>
                    <a:pt x="134" y="136"/>
                    <a:pt x="134" y="136"/>
                    <a:pt x="134" y="136"/>
                  </a:cubicBezTo>
                  <a:cubicBezTo>
                    <a:pt x="134" y="136"/>
                    <a:pt x="134" y="136"/>
                    <a:pt x="134" y="136"/>
                  </a:cubicBezTo>
                  <a:cubicBezTo>
                    <a:pt x="134" y="136"/>
                    <a:pt x="135" y="135"/>
                    <a:pt x="135" y="135"/>
                  </a:cubicBezTo>
                  <a:cubicBezTo>
                    <a:pt x="135" y="129"/>
                    <a:pt x="135" y="129"/>
                    <a:pt x="135" y="129"/>
                  </a:cubicBezTo>
                  <a:cubicBezTo>
                    <a:pt x="135" y="129"/>
                    <a:pt x="135" y="128"/>
                    <a:pt x="134" y="128"/>
                  </a:cubicBezTo>
                  <a:cubicBezTo>
                    <a:pt x="134" y="128"/>
                    <a:pt x="134" y="128"/>
                    <a:pt x="133" y="128"/>
                  </a:cubicBezTo>
                  <a:cubicBezTo>
                    <a:pt x="133" y="128"/>
                    <a:pt x="133" y="128"/>
                    <a:pt x="133" y="128"/>
                  </a:cubicBezTo>
                  <a:cubicBezTo>
                    <a:pt x="136" y="127"/>
                    <a:pt x="136" y="127"/>
                    <a:pt x="136" y="127"/>
                  </a:cubicBezTo>
                  <a:cubicBezTo>
                    <a:pt x="136" y="128"/>
                    <a:pt x="136" y="128"/>
                    <a:pt x="136" y="128"/>
                  </a:cubicBezTo>
                  <a:cubicBezTo>
                    <a:pt x="137" y="127"/>
                    <a:pt x="138" y="127"/>
                    <a:pt x="140" y="127"/>
                  </a:cubicBezTo>
                  <a:cubicBezTo>
                    <a:pt x="141" y="127"/>
                    <a:pt x="142" y="127"/>
                    <a:pt x="142" y="130"/>
                  </a:cubicBezTo>
                  <a:cubicBezTo>
                    <a:pt x="142" y="135"/>
                    <a:pt x="142" y="135"/>
                    <a:pt x="142" y="135"/>
                  </a:cubicBezTo>
                  <a:cubicBezTo>
                    <a:pt x="143" y="135"/>
                    <a:pt x="143" y="136"/>
                    <a:pt x="144" y="136"/>
                  </a:cubicBezTo>
                  <a:cubicBezTo>
                    <a:pt x="144" y="136"/>
                    <a:pt x="144" y="136"/>
                    <a:pt x="144" y="136"/>
                  </a:cubicBezTo>
                  <a:close/>
                  <a:moveTo>
                    <a:pt x="155" y="134"/>
                  </a:moveTo>
                  <a:cubicBezTo>
                    <a:pt x="154" y="135"/>
                    <a:pt x="153" y="135"/>
                    <a:pt x="152" y="136"/>
                  </a:cubicBezTo>
                  <a:cubicBezTo>
                    <a:pt x="152" y="134"/>
                    <a:pt x="152" y="134"/>
                    <a:pt x="152" y="134"/>
                  </a:cubicBezTo>
                  <a:cubicBezTo>
                    <a:pt x="151" y="135"/>
                    <a:pt x="150" y="136"/>
                    <a:pt x="149" y="136"/>
                  </a:cubicBezTo>
                  <a:cubicBezTo>
                    <a:pt x="148" y="136"/>
                    <a:pt x="148" y="136"/>
                    <a:pt x="147" y="135"/>
                  </a:cubicBezTo>
                  <a:cubicBezTo>
                    <a:pt x="146" y="134"/>
                    <a:pt x="145" y="133"/>
                    <a:pt x="145" y="131"/>
                  </a:cubicBezTo>
                  <a:cubicBezTo>
                    <a:pt x="145" y="130"/>
                    <a:pt x="146" y="129"/>
                    <a:pt x="146" y="128"/>
                  </a:cubicBezTo>
                  <a:cubicBezTo>
                    <a:pt x="146" y="127"/>
                    <a:pt x="148" y="126"/>
                    <a:pt x="149" y="126"/>
                  </a:cubicBezTo>
                  <a:cubicBezTo>
                    <a:pt x="150" y="126"/>
                    <a:pt x="150" y="126"/>
                    <a:pt x="151" y="127"/>
                  </a:cubicBezTo>
                  <a:cubicBezTo>
                    <a:pt x="150" y="124"/>
                    <a:pt x="150" y="124"/>
                    <a:pt x="150" y="124"/>
                  </a:cubicBezTo>
                  <a:cubicBezTo>
                    <a:pt x="150" y="123"/>
                    <a:pt x="150" y="123"/>
                    <a:pt x="150" y="123"/>
                  </a:cubicBezTo>
                  <a:cubicBezTo>
                    <a:pt x="150" y="123"/>
                    <a:pt x="150" y="123"/>
                    <a:pt x="149" y="123"/>
                  </a:cubicBezTo>
                  <a:cubicBezTo>
                    <a:pt x="149" y="123"/>
                    <a:pt x="149" y="123"/>
                    <a:pt x="149" y="123"/>
                  </a:cubicBezTo>
                  <a:cubicBezTo>
                    <a:pt x="150" y="123"/>
                    <a:pt x="150" y="122"/>
                    <a:pt x="152" y="121"/>
                  </a:cubicBezTo>
                  <a:cubicBezTo>
                    <a:pt x="153" y="133"/>
                    <a:pt x="153" y="133"/>
                    <a:pt x="153" y="133"/>
                  </a:cubicBezTo>
                  <a:cubicBezTo>
                    <a:pt x="153" y="134"/>
                    <a:pt x="153" y="134"/>
                    <a:pt x="153" y="134"/>
                  </a:cubicBezTo>
                  <a:cubicBezTo>
                    <a:pt x="154" y="134"/>
                    <a:pt x="155" y="134"/>
                    <a:pt x="155" y="134"/>
                  </a:cubicBezTo>
                  <a:cubicBezTo>
                    <a:pt x="155" y="134"/>
                    <a:pt x="155" y="134"/>
                    <a:pt x="155" y="134"/>
                  </a:cubicBezTo>
                  <a:close/>
                  <a:moveTo>
                    <a:pt x="152" y="133"/>
                  </a:moveTo>
                  <a:cubicBezTo>
                    <a:pt x="152" y="129"/>
                    <a:pt x="152" y="129"/>
                    <a:pt x="152" y="129"/>
                  </a:cubicBezTo>
                  <a:cubicBezTo>
                    <a:pt x="152" y="128"/>
                    <a:pt x="151" y="128"/>
                    <a:pt x="151" y="127"/>
                  </a:cubicBezTo>
                  <a:cubicBezTo>
                    <a:pt x="150" y="127"/>
                    <a:pt x="150" y="127"/>
                    <a:pt x="149" y="127"/>
                  </a:cubicBezTo>
                  <a:cubicBezTo>
                    <a:pt x="148" y="127"/>
                    <a:pt x="148" y="127"/>
                    <a:pt x="147" y="128"/>
                  </a:cubicBezTo>
                  <a:cubicBezTo>
                    <a:pt x="147" y="129"/>
                    <a:pt x="147" y="130"/>
                    <a:pt x="147" y="131"/>
                  </a:cubicBezTo>
                  <a:cubicBezTo>
                    <a:pt x="147" y="132"/>
                    <a:pt x="147" y="133"/>
                    <a:pt x="148" y="134"/>
                  </a:cubicBezTo>
                  <a:cubicBezTo>
                    <a:pt x="148" y="135"/>
                    <a:pt x="149" y="135"/>
                    <a:pt x="150" y="135"/>
                  </a:cubicBezTo>
                  <a:cubicBezTo>
                    <a:pt x="150" y="135"/>
                    <a:pt x="150" y="135"/>
                    <a:pt x="151" y="135"/>
                  </a:cubicBezTo>
                  <a:cubicBezTo>
                    <a:pt x="152" y="134"/>
                    <a:pt x="152" y="134"/>
                    <a:pt x="152" y="133"/>
                  </a:cubicBezTo>
                  <a:close/>
                  <a:moveTo>
                    <a:pt x="170" y="122"/>
                  </a:moveTo>
                  <a:cubicBezTo>
                    <a:pt x="170" y="122"/>
                    <a:pt x="170" y="122"/>
                    <a:pt x="170" y="122"/>
                  </a:cubicBezTo>
                  <a:cubicBezTo>
                    <a:pt x="169" y="121"/>
                    <a:pt x="169" y="120"/>
                    <a:pt x="169" y="120"/>
                  </a:cubicBezTo>
                  <a:cubicBezTo>
                    <a:pt x="168" y="120"/>
                    <a:pt x="168" y="120"/>
                    <a:pt x="167" y="120"/>
                  </a:cubicBezTo>
                  <a:cubicBezTo>
                    <a:pt x="165" y="120"/>
                    <a:pt x="165" y="120"/>
                    <a:pt x="165" y="120"/>
                  </a:cubicBezTo>
                  <a:cubicBezTo>
                    <a:pt x="167" y="131"/>
                    <a:pt x="167" y="131"/>
                    <a:pt x="167" y="131"/>
                  </a:cubicBezTo>
                  <a:cubicBezTo>
                    <a:pt x="168" y="132"/>
                    <a:pt x="168" y="132"/>
                    <a:pt x="170" y="132"/>
                  </a:cubicBezTo>
                  <a:cubicBezTo>
                    <a:pt x="170" y="132"/>
                    <a:pt x="170" y="132"/>
                    <a:pt x="170" y="132"/>
                  </a:cubicBezTo>
                  <a:cubicBezTo>
                    <a:pt x="164" y="133"/>
                    <a:pt x="164" y="133"/>
                    <a:pt x="164" y="133"/>
                  </a:cubicBezTo>
                  <a:cubicBezTo>
                    <a:pt x="164" y="133"/>
                    <a:pt x="164" y="133"/>
                    <a:pt x="164" y="133"/>
                  </a:cubicBezTo>
                  <a:cubicBezTo>
                    <a:pt x="165" y="133"/>
                    <a:pt x="166" y="132"/>
                    <a:pt x="165" y="131"/>
                  </a:cubicBezTo>
                  <a:cubicBezTo>
                    <a:pt x="163" y="121"/>
                    <a:pt x="163" y="121"/>
                    <a:pt x="163" y="121"/>
                  </a:cubicBezTo>
                  <a:cubicBezTo>
                    <a:pt x="161" y="121"/>
                    <a:pt x="161" y="121"/>
                    <a:pt x="161" y="121"/>
                  </a:cubicBezTo>
                  <a:cubicBezTo>
                    <a:pt x="160" y="121"/>
                    <a:pt x="160" y="122"/>
                    <a:pt x="159" y="122"/>
                  </a:cubicBezTo>
                  <a:cubicBezTo>
                    <a:pt x="159" y="123"/>
                    <a:pt x="159" y="123"/>
                    <a:pt x="159" y="124"/>
                  </a:cubicBezTo>
                  <a:cubicBezTo>
                    <a:pt x="159" y="124"/>
                    <a:pt x="159" y="124"/>
                    <a:pt x="159" y="124"/>
                  </a:cubicBezTo>
                  <a:cubicBezTo>
                    <a:pt x="158" y="121"/>
                    <a:pt x="158" y="121"/>
                    <a:pt x="158" y="121"/>
                  </a:cubicBezTo>
                  <a:cubicBezTo>
                    <a:pt x="169" y="118"/>
                    <a:pt x="169" y="118"/>
                    <a:pt x="169" y="118"/>
                  </a:cubicBezTo>
                  <a:cubicBezTo>
                    <a:pt x="170" y="122"/>
                    <a:pt x="170" y="122"/>
                    <a:pt x="170" y="122"/>
                  </a:cubicBezTo>
                  <a:close/>
                  <a:moveTo>
                    <a:pt x="181" y="125"/>
                  </a:moveTo>
                  <a:cubicBezTo>
                    <a:pt x="181" y="126"/>
                    <a:pt x="181" y="127"/>
                    <a:pt x="180" y="128"/>
                  </a:cubicBezTo>
                  <a:cubicBezTo>
                    <a:pt x="180" y="129"/>
                    <a:pt x="179" y="130"/>
                    <a:pt x="178" y="130"/>
                  </a:cubicBezTo>
                  <a:cubicBezTo>
                    <a:pt x="177" y="131"/>
                    <a:pt x="176" y="131"/>
                    <a:pt x="176" y="130"/>
                  </a:cubicBezTo>
                  <a:cubicBezTo>
                    <a:pt x="174" y="129"/>
                    <a:pt x="174" y="128"/>
                    <a:pt x="173" y="127"/>
                  </a:cubicBezTo>
                  <a:cubicBezTo>
                    <a:pt x="173" y="126"/>
                    <a:pt x="173" y="125"/>
                    <a:pt x="173" y="123"/>
                  </a:cubicBezTo>
                  <a:cubicBezTo>
                    <a:pt x="174" y="122"/>
                    <a:pt x="174" y="121"/>
                    <a:pt x="176" y="121"/>
                  </a:cubicBezTo>
                  <a:cubicBezTo>
                    <a:pt x="177" y="121"/>
                    <a:pt x="178" y="121"/>
                    <a:pt x="178" y="121"/>
                  </a:cubicBezTo>
                  <a:cubicBezTo>
                    <a:pt x="179" y="121"/>
                    <a:pt x="180" y="122"/>
                    <a:pt x="180" y="123"/>
                  </a:cubicBezTo>
                  <a:cubicBezTo>
                    <a:pt x="174" y="125"/>
                    <a:pt x="174" y="125"/>
                    <a:pt x="174" y="125"/>
                  </a:cubicBezTo>
                  <a:cubicBezTo>
                    <a:pt x="175" y="126"/>
                    <a:pt x="176" y="127"/>
                    <a:pt x="176" y="128"/>
                  </a:cubicBezTo>
                  <a:cubicBezTo>
                    <a:pt x="177" y="129"/>
                    <a:pt x="178" y="129"/>
                    <a:pt x="179" y="128"/>
                  </a:cubicBezTo>
                  <a:cubicBezTo>
                    <a:pt x="180" y="128"/>
                    <a:pt x="180" y="127"/>
                    <a:pt x="181" y="127"/>
                  </a:cubicBezTo>
                  <a:cubicBezTo>
                    <a:pt x="180" y="127"/>
                    <a:pt x="181" y="126"/>
                    <a:pt x="181" y="125"/>
                  </a:cubicBezTo>
                  <a:cubicBezTo>
                    <a:pt x="181" y="125"/>
                    <a:pt x="181" y="125"/>
                    <a:pt x="181" y="125"/>
                  </a:cubicBezTo>
                  <a:close/>
                  <a:moveTo>
                    <a:pt x="178" y="123"/>
                  </a:moveTo>
                  <a:cubicBezTo>
                    <a:pt x="177" y="122"/>
                    <a:pt x="176" y="121"/>
                    <a:pt x="175" y="122"/>
                  </a:cubicBezTo>
                  <a:cubicBezTo>
                    <a:pt x="174" y="122"/>
                    <a:pt x="173" y="123"/>
                    <a:pt x="173" y="125"/>
                  </a:cubicBezTo>
                  <a:cubicBezTo>
                    <a:pt x="178" y="123"/>
                    <a:pt x="178" y="123"/>
                    <a:pt x="178" y="123"/>
                  </a:cubicBezTo>
                  <a:close/>
                  <a:moveTo>
                    <a:pt x="190" y="122"/>
                  </a:moveTo>
                  <a:cubicBezTo>
                    <a:pt x="190" y="123"/>
                    <a:pt x="190" y="124"/>
                    <a:pt x="190" y="125"/>
                  </a:cubicBezTo>
                  <a:cubicBezTo>
                    <a:pt x="189" y="126"/>
                    <a:pt x="188" y="127"/>
                    <a:pt x="188" y="127"/>
                  </a:cubicBezTo>
                  <a:cubicBezTo>
                    <a:pt x="186" y="127"/>
                    <a:pt x="186" y="127"/>
                    <a:pt x="184" y="127"/>
                  </a:cubicBezTo>
                  <a:cubicBezTo>
                    <a:pt x="183" y="127"/>
                    <a:pt x="182" y="125"/>
                    <a:pt x="182" y="124"/>
                  </a:cubicBezTo>
                  <a:cubicBezTo>
                    <a:pt x="182" y="123"/>
                    <a:pt x="182" y="122"/>
                    <a:pt x="182" y="121"/>
                  </a:cubicBezTo>
                  <a:cubicBezTo>
                    <a:pt x="182" y="119"/>
                    <a:pt x="183" y="119"/>
                    <a:pt x="185" y="118"/>
                  </a:cubicBezTo>
                  <a:cubicBezTo>
                    <a:pt x="186" y="118"/>
                    <a:pt x="186" y="118"/>
                    <a:pt x="187" y="118"/>
                  </a:cubicBezTo>
                  <a:cubicBezTo>
                    <a:pt x="188" y="118"/>
                    <a:pt x="188" y="118"/>
                    <a:pt x="188" y="119"/>
                  </a:cubicBezTo>
                  <a:cubicBezTo>
                    <a:pt x="188" y="119"/>
                    <a:pt x="188" y="119"/>
                    <a:pt x="188" y="119"/>
                  </a:cubicBezTo>
                  <a:cubicBezTo>
                    <a:pt x="188" y="120"/>
                    <a:pt x="188" y="120"/>
                    <a:pt x="188" y="120"/>
                  </a:cubicBezTo>
                  <a:cubicBezTo>
                    <a:pt x="188" y="120"/>
                    <a:pt x="188" y="120"/>
                    <a:pt x="187" y="120"/>
                  </a:cubicBezTo>
                  <a:cubicBezTo>
                    <a:pt x="187" y="120"/>
                    <a:pt x="187" y="119"/>
                    <a:pt x="187" y="119"/>
                  </a:cubicBezTo>
                  <a:cubicBezTo>
                    <a:pt x="187" y="119"/>
                    <a:pt x="186" y="119"/>
                    <a:pt x="186" y="119"/>
                  </a:cubicBezTo>
                  <a:cubicBezTo>
                    <a:pt x="186" y="119"/>
                    <a:pt x="185" y="119"/>
                    <a:pt x="185" y="119"/>
                  </a:cubicBezTo>
                  <a:cubicBezTo>
                    <a:pt x="184" y="119"/>
                    <a:pt x="183" y="120"/>
                    <a:pt x="183" y="121"/>
                  </a:cubicBezTo>
                  <a:cubicBezTo>
                    <a:pt x="183" y="121"/>
                    <a:pt x="183" y="122"/>
                    <a:pt x="184" y="123"/>
                  </a:cubicBezTo>
                  <a:cubicBezTo>
                    <a:pt x="184" y="124"/>
                    <a:pt x="185" y="125"/>
                    <a:pt x="186" y="125"/>
                  </a:cubicBezTo>
                  <a:cubicBezTo>
                    <a:pt x="186" y="126"/>
                    <a:pt x="187" y="126"/>
                    <a:pt x="188" y="126"/>
                  </a:cubicBezTo>
                  <a:cubicBezTo>
                    <a:pt x="189" y="125"/>
                    <a:pt x="190" y="124"/>
                    <a:pt x="190" y="122"/>
                  </a:cubicBezTo>
                  <a:cubicBezTo>
                    <a:pt x="190" y="122"/>
                    <a:pt x="190" y="122"/>
                    <a:pt x="190" y="122"/>
                  </a:cubicBezTo>
                  <a:close/>
                  <a:moveTo>
                    <a:pt x="202" y="120"/>
                  </a:moveTo>
                  <a:cubicBezTo>
                    <a:pt x="198" y="122"/>
                    <a:pt x="198" y="122"/>
                    <a:pt x="198" y="122"/>
                  </a:cubicBezTo>
                  <a:cubicBezTo>
                    <a:pt x="198" y="121"/>
                    <a:pt x="198" y="121"/>
                    <a:pt x="198" y="121"/>
                  </a:cubicBezTo>
                  <a:cubicBezTo>
                    <a:pt x="199" y="121"/>
                    <a:pt x="199" y="121"/>
                    <a:pt x="198" y="120"/>
                  </a:cubicBezTo>
                  <a:cubicBezTo>
                    <a:pt x="196" y="115"/>
                    <a:pt x="196" y="115"/>
                    <a:pt x="196" y="115"/>
                  </a:cubicBezTo>
                  <a:cubicBezTo>
                    <a:pt x="195" y="114"/>
                    <a:pt x="195" y="114"/>
                    <a:pt x="194" y="115"/>
                  </a:cubicBezTo>
                  <a:cubicBezTo>
                    <a:pt x="193" y="115"/>
                    <a:pt x="192" y="116"/>
                    <a:pt x="192" y="117"/>
                  </a:cubicBezTo>
                  <a:cubicBezTo>
                    <a:pt x="194" y="121"/>
                    <a:pt x="194" y="121"/>
                    <a:pt x="194" y="121"/>
                  </a:cubicBezTo>
                  <a:cubicBezTo>
                    <a:pt x="195" y="122"/>
                    <a:pt x="196" y="122"/>
                    <a:pt x="196" y="122"/>
                  </a:cubicBezTo>
                  <a:cubicBezTo>
                    <a:pt x="196" y="122"/>
                    <a:pt x="196" y="122"/>
                    <a:pt x="196" y="122"/>
                  </a:cubicBezTo>
                  <a:cubicBezTo>
                    <a:pt x="192" y="124"/>
                    <a:pt x="192" y="124"/>
                    <a:pt x="192" y="124"/>
                  </a:cubicBezTo>
                  <a:cubicBezTo>
                    <a:pt x="192" y="124"/>
                    <a:pt x="192" y="124"/>
                    <a:pt x="192" y="124"/>
                  </a:cubicBezTo>
                  <a:cubicBezTo>
                    <a:pt x="193" y="123"/>
                    <a:pt x="193" y="123"/>
                    <a:pt x="192" y="122"/>
                  </a:cubicBezTo>
                  <a:cubicBezTo>
                    <a:pt x="188" y="113"/>
                    <a:pt x="188" y="113"/>
                    <a:pt x="188" y="113"/>
                  </a:cubicBezTo>
                  <a:cubicBezTo>
                    <a:pt x="187" y="113"/>
                    <a:pt x="187" y="113"/>
                    <a:pt x="187" y="113"/>
                  </a:cubicBezTo>
                  <a:cubicBezTo>
                    <a:pt x="187" y="113"/>
                    <a:pt x="186" y="113"/>
                    <a:pt x="186" y="113"/>
                  </a:cubicBezTo>
                  <a:cubicBezTo>
                    <a:pt x="186" y="113"/>
                    <a:pt x="186" y="113"/>
                    <a:pt x="186" y="113"/>
                  </a:cubicBezTo>
                  <a:cubicBezTo>
                    <a:pt x="186" y="112"/>
                    <a:pt x="187" y="111"/>
                    <a:pt x="188" y="110"/>
                  </a:cubicBezTo>
                  <a:cubicBezTo>
                    <a:pt x="191" y="116"/>
                    <a:pt x="191" y="116"/>
                    <a:pt x="191" y="116"/>
                  </a:cubicBezTo>
                  <a:cubicBezTo>
                    <a:pt x="192" y="114"/>
                    <a:pt x="192" y="113"/>
                    <a:pt x="193" y="113"/>
                  </a:cubicBezTo>
                  <a:cubicBezTo>
                    <a:pt x="195" y="112"/>
                    <a:pt x="196" y="113"/>
                    <a:pt x="197" y="115"/>
                  </a:cubicBezTo>
                  <a:cubicBezTo>
                    <a:pt x="199" y="119"/>
                    <a:pt x="199" y="119"/>
                    <a:pt x="199" y="119"/>
                  </a:cubicBezTo>
                  <a:cubicBezTo>
                    <a:pt x="200" y="120"/>
                    <a:pt x="201" y="120"/>
                    <a:pt x="202" y="120"/>
                  </a:cubicBezTo>
                  <a:cubicBezTo>
                    <a:pt x="202" y="120"/>
                    <a:pt x="202" y="120"/>
                    <a:pt x="202" y="120"/>
                  </a:cubicBezTo>
                  <a:close/>
                  <a:moveTo>
                    <a:pt x="212" y="114"/>
                  </a:moveTo>
                  <a:cubicBezTo>
                    <a:pt x="208" y="116"/>
                    <a:pt x="208" y="116"/>
                    <a:pt x="208" y="116"/>
                  </a:cubicBezTo>
                  <a:cubicBezTo>
                    <a:pt x="208" y="116"/>
                    <a:pt x="208" y="116"/>
                    <a:pt x="208" y="116"/>
                  </a:cubicBezTo>
                  <a:cubicBezTo>
                    <a:pt x="209" y="115"/>
                    <a:pt x="209" y="115"/>
                    <a:pt x="209" y="114"/>
                  </a:cubicBezTo>
                  <a:cubicBezTo>
                    <a:pt x="206" y="110"/>
                    <a:pt x="206" y="110"/>
                    <a:pt x="206" y="110"/>
                  </a:cubicBezTo>
                  <a:cubicBezTo>
                    <a:pt x="206" y="109"/>
                    <a:pt x="206" y="109"/>
                    <a:pt x="206" y="109"/>
                  </a:cubicBezTo>
                  <a:cubicBezTo>
                    <a:pt x="205" y="109"/>
                    <a:pt x="205" y="109"/>
                    <a:pt x="204" y="109"/>
                  </a:cubicBezTo>
                  <a:cubicBezTo>
                    <a:pt x="203" y="110"/>
                    <a:pt x="202" y="111"/>
                    <a:pt x="202" y="111"/>
                  </a:cubicBezTo>
                  <a:cubicBezTo>
                    <a:pt x="205" y="116"/>
                    <a:pt x="205" y="116"/>
                    <a:pt x="205" y="116"/>
                  </a:cubicBezTo>
                  <a:cubicBezTo>
                    <a:pt x="206" y="117"/>
                    <a:pt x="206" y="117"/>
                    <a:pt x="207" y="117"/>
                  </a:cubicBezTo>
                  <a:cubicBezTo>
                    <a:pt x="207" y="117"/>
                    <a:pt x="207" y="117"/>
                    <a:pt x="207" y="117"/>
                  </a:cubicBezTo>
                  <a:cubicBezTo>
                    <a:pt x="203" y="119"/>
                    <a:pt x="203" y="119"/>
                    <a:pt x="203" y="119"/>
                  </a:cubicBezTo>
                  <a:cubicBezTo>
                    <a:pt x="203" y="119"/>
                    <a:pt x="203" y="119"/>
                    <a:pt x="203" y="119"/>
                  </a:cubicBezTo>
                  <a:cubicBezTo>
                    <a:pt x="204" y="119"/>
                    <a:pt x="204" y="118"/>
                    <a:pt x="204" y="117"/>
                  </a:cubicBezTo>
                  <a:cubicBezTo>
                    <a:pt x="201" y="113"/>
                    <a:pt x="201" y="113"/>
                    <a:pt x="201" y="113"/>
                  </a:cubicBezTo>
                  <a:cubicBezTo>
                    <a:pt x="200" y="112"/>
                    <a:pt x="200" y="112"/>
                    <a:pt x="200" y="112"/>
                  </a:cubicBezTo>
                  <a:cubicBezTo>
                    <a:pt x="200" y="112"/>
                    <a:pt x="200" y="112"/>
                    <a:pt x="199" y="113"/>
                  </a:cubicBezTo>
                  <a:cubicBezTo>
                    <a:pt x="199" y="112"/>
                    <a:pt x="199" y="112"/>
                    <a:pt x="199" y="112"/>
                  </a:cubicBezTo>
                  <a:cubicBezTo>
                    <a:pt x="201" y="110"/>
                    <a:pt x="201" y="110"/>
                    <a:pt x="201" y="110"/>
                  </a:cubicBezTo>
                  <a:cubicBezTo>
                    <a:pt x="202" y="111"/>
                    <a:pt x="202" y="111"/>
                    <a:pt x="202" y="111"/>
                  </a:cubicBezTo>
                  <a:cubicBezTo>
                    <a:pt x="202" y="110"/>
                    <a:pt x="203" y="109"/>
                    <a:pt x="204" y="108"/>
                  </a:cubicBezTo>
                  <a:cubicBezTo>
                    <a:pt x="205" y="107"/>
                    <a:pt x="206" y="108"/>
                    <a:pt x="208" y="110"/>
                  </a:cubicBezTo>
                  <a:cubicBezTo>
                    <a:pt x="210" y="114"/>
                    <a:pt x="210" y="114"/>
                    <a:pt x="210" y="114"/>
                  </a:cubicBezTo>
                  <a:cubicBezTo>
                    <a:pt x="210" y="114"/>
                    <a:pt x="211" y="115"/>
                    <a:pt x="212" y="114"/>
                  </a:cubicBezTo>
                  <a:cubicBezTo>
                    <a:pt x="212" y="114"/>
                    <a:pt x="212" y="114"/>
                    <a:pt x="212" y="114"/>
                  </a:cubicBezTo>
                  <a:close/>
                  <a:moveTo>
                    <a:pt x="218" y="104"/>
                  </a:moveTo>
                  <a:cubicBezTo>
                    <a:pt x="219" y="105"/>
                    <a:pt x="219" y="107"/>
                    <a:pt x="219" y="108"/>
                  </a:cubicBezTo>
                  <a:cubicBezTo>
                    <a:pt x="219" y="109"/>
                    <a:pt x="218" y="110"/>
                    <a:pt x="217" y="111"/>
                  </a:cubicBezTo>
                  <a:cubicBezTo>
                    <a:pt x="216" y="112"/>
                    <a:pt x="215" y="112"/>
                    <a:pt x="214" y="112"/>
                  </a:cubicBezTo>
                  <a:cubicBezTo>
                    <a:pt x="212" y="111"/>
                    <a:pt x="211" y="111"/>
                    <a:pt x="210" y="110"/>
                  </a:cubicBezTo>
                  <a:cubicBezTo>
                    <a:pt x="210" y="109"/>
                    <a:pt x="209" y="107"/>
                    <a:pt x="209" y="106"/>
                  </a:cubicBezTo>
                  <a:cubicBezTo>
                    <a:pt x="209" y="105"/>
                    <a:pt x="210" y="104"/>
                    <a:pt x="211" y="103"/>
                  </a:cubicBezTo>
                  <a:cubicBezTo>
                    <a:pt x="212" y="102"/>
                    <a:pt x="214" y="102"/>
                    <a:pt x="215" y="102"/>
                  </a:cubicBezTo>
                  <a:cubicBezTo>
                    <a:pt x="216" y="102"/>
                    <a:pt x="217" y="103"/>
                    <a:pt x="218" y="104"/>
                  </a:cubicBezTo>
                  <a:close/>
                  <a:moveTo>
                    <a:pt x="217" y="106"/>
                  </a:moveTo>
                  <a:cubicBezTo>
                    <a:pt x="216" y="105"/>
                    <a:pt x="215" y="104"/>
                    <a:pt x="214" y="103"/>
                  </a:cubicBezTo>
                  <a:cubicBezTo>
                    <a:pt x="213" y="103"/>
                    <a:pt x="212" y="103"/>
                    <a:pt x="212" y="103"/>
                  </a:cubicBezTo>
                  <a:cubicBezTo>
                    <a:pt x="211" y="104"/>
                    <a:pt x="211" y="105"/>
                    <a:pt x="211" y="105"/>
                  </a:cubicBezTo>
                  <a:cubicBezTo>
                    <a:pt x="211" y="106"/>
                    <a:pt x="211" y="107"/>
                    <a:pt x="212" y="108"/>
                  </a:cubicBezTo>
                  <a:cubicBezTo>
                    <a:pt x="212" y="109"/>
                    <a:pt x="213" y="110"/>
                    <a:pt x="214" y="110"/>
                  </a:cubicBezTo>
                  <a:cubicBezTo>
                    <a:pt x="215" y="111"/>
                    <a:pt x="216" y="111"/>
                    <a:pt x="217" y="110"/>
                  </a:cubicBezTo>
                  <a:cubicBezTo>
                    <a:pt x="218" y="110"/>
                    <a:pt x="218" y="109"/>
                    <a:pt x="218" y="108"/>
                  </a:cubicBezTo>
                  <a:cubicBezTo>
                    <a:pt x="218" y="107"/>
                    <a:pt x="217" y="107"/>
                    <a:pt x="217" y="106"/>
                  </a:cubicBezTo>
                  <a:close/>
                  <a:moveTo>
                    <a:pt x="226" y="103"/>
                  </a:moveTo>
                  <a:cubicBezTo>
                    <a:pt x="222" y="107"/>
                    <a:pt x="222" y="107"/>
                    <a:pt x="222" y="107"/>
                  </a:cubicBezTo>
                  <a:cubicBezTo>
                    <a:pt x="222" y="106"/>
                    <a:pt x="222" y="106"/>
                    <a:pt x="222" y="106"/>
                  </a:cubicBezTo>
                  <a:cubicBezTo>
                    <a:pt x="223" y="105"/>
                    <a:pt x="223" y="105"/>
                    <a:pt x="223" y="104"/>
                  </a:cubicBezTo>
                  <a:cubicBezTo>
                    <a:pt x="216" y="97"/>
                    <a:pt x="216" y="97"/>
                    <a:pt x="216" y="97"/>
                  </a:cubicBezTo>
                  <a:cubicBezTo>
                    <a:pt x="216" y="96"/>
                    <a:pt x="216" y="96"/>
                    <a:pt x="215" y="96"/>
                  </a:cubicBezTo>
                  <a:cubicBezTo>
                    <a:pt x="215" y="96"/>
                    <a:pt x="215" y="96"/>
                    <a:pt x="214" y="97"/>
                  </a:cubicBezTo>
                  <a:cubicBezTo>
                    <a:pt x="214" y="97"/>
                    <a:pt x="214" y="97"/>
                    <a:pt x="214" y="97"/>
                  </a:cubicBezTo>
                  <a:cubicBezTo>
                    <a:pt x="214" y="97"/>
                    <a:pt x="214" y="97"/>
                    <a:pt x="214" y="97"/>
                  </a:cubicBezTo>
                  <a:cubicBezTo>
                    <a:pt x="214" y="96"/>
                    <a:pt x="215" y="95"/>
                    <a:pt x="216" y="94"/>
                  </a:cubicBezTo>
                  <a:cubicBezTo>
                    <a:pt x="224" y="103"/>
                    <a:pt x="224" y="103"/>
                    <a:pt x="224" y="103"/>
                  </a:cubicBezTo>
                  <a:cubicBezTo>
                    <a:pt x="224" y="104"/>
                    <a:pt x="225" y="104"/>
                    <a:pt x="226" y="103"/>
                  </a:cubicBezTo>
                  <a:cubicBezTo>
                    <a:pt x="226" y="103"/>
                    <a:pt x="226" y="103"/>
                    <a:pt x="226" y="103"/>
                  </a:cubicBezTo>
                  <a:close/>
                  <a:moveTo>
                    <a:pt x="231" y="93"/>
                  </a:moveTo>
                  <a:cubicBezTo>
                    <a:pt x="232" y="94"/>
                    <a:pt x="232" y="95"/>
                    <a:pt x="232" y="96"/>
                  </a:cubicBezTo>
                  <a:cubicBezTo>
                    <a:pt x="232" y="97"/>
                    <a:pt x="232" y="99"/>
                    <a:pt x="230" y="99"/>
                  </a:cubicBezTo>
                  <a:cubicBezTo>
                    <a:pt x="230" y="100"/>
                    <a:pt x="228" y="101"/>
                    <a:pt x="227" y="101"/>
                  </a:cubicBezTo>
                  <a:cubicBezTo>
                    <a:pt x="226" y="101"/>
                    <a:pt x="225" y="100"/>
                    <a:pt x="224" y="99"/>
                  </a:cubicBezTo>
                  <a:cubicBezTo>
                    <a:pt x="223" y="98"/>
                    <a:pt x="222" y="97"/>
                    <a:pt x="222" y="96"/>
                  </a:cubicBezTo>
                  <a:cubicBezTo>
                    <a:pt x="222" y="95"/>
                    <a:pt x="223" y="93"/>
                    <a:pt x="224" y="93"/>
                  </a:cubicBezTo>
                  <a:cubicBezTo>
                    <a:pt x="225" y="92"/>
                    <a:pt x="226" y="91"/>
                    <a:pt x="227" y="91"/>
                  </a:cubicBezTo>
                  <a:cubicBezTo>
                    <a:pt x="229" y="91"/>
                    <a:pt x="230" y="91"/>
                    <a:pt x="231" y="93"/>
                  </a:cubicBezTo>
                  <a:close/>
                  <a:moveTo>
                    <a:pt x="230" y="95"/>
                  </a:moveTo>
                  <a:cubicBezTo>
                    <a:pt x="229" y="94"/>
                    <a:pt x="228" y="93"/>
                    <a:pt x="227" y="93"/>
                  </a:cubicBezTo>
                  <a:cubicBezTo>
                    <a:pt x="226" y="92"/>
                    <a:pt x="225" y="92"/>
                    <a:pt x="224" y="93"/>
                  </a:cubicBezTo>
                  <a:cubicBezTo>
                    <a:pt x="224" y="93"/>
                    <a:pt x="224" y="94"/>
                    <a:pt x="224" y="95"/>
                  </a:cubicBezTo>
                  <a:cubicBezTo>
                    <a:pt x="224" y="96"/>
                    <a:pt x="224" y="96"/>
                    <a:pt x="225" y="97"/>
                  </a:cubicBezTo>
                  <a:cubicBezTo>
                    <a:pt x="226" y="98"/>
                    <a:pt x="227" y="99"/>
                    <a:pt x="228" y="99"/>
                  </a:cubicBezTo>
                  <a:cubicBezTo>
                    <a:pt x="229" y="99"/>
                    <a:pt x="230" y="99"/>
                    <a:pt x="231" y="99"/>
                  </a:cubicBezTo>
                  <a:cubicBezTo>
                    <a:pt x="232" y="98"/>
                    <a:pt x="232" y="97"/>
                    <a:pt x="231" y="97"/>
                  </a:cubicBezTo>
                  <a:cubicBezTo>
                    <a:pt x="231" y="96"/>
                    <a:pt x="231" y="95"/>
                    <a:pt x="230" y="95"/>
                  </a:cubicBezTo>
                  <a:close/>
                  <a:moveTo>
                    <a:pt x="236" y="82"/>
                  </a:moveTo>
                  <a:cubicBezTo>
                    <a:pt x="234" y="83"/>
                    <a:pt x="234" y="83"/>
                    <a:pt x="234" y="83"/>
                  </a:cubicBezTo>
                  <a:cubicBezTo>
                    <a:pt x="235" y="83"/>
                    <a:pt x="236" y="84"/>
                    <a:pt x="236" y="84"/>
                  </a:cubicBezTo>
                  <a:cubicBezTo>
                    <a:pt x="237" y="85"/>
                    <a:pt x="237" y="85"/>
                    <a:pt x="237" y="87"/>
                  </a:cubicBezTo>
                  <a:cubicBezTo>
                    <a:pt x="237" y="87"/>
                    <a:pt x="237" y="88"/>
                    <a:pt x="236" y="89"/>
                  </a:cubicBezTo>
                  <a:cubicBezTo>
                    <a:pt x="236" y="89"/>
                    <a:pt x="236" y="89"/>
                    <a:pt x="236" y="90"/>
                  </a:cubicBezTo>
                  <a:cubicBezTo>
                    <a:pt x="236" y="91"/>
                    <a:pt x="236" y="91"/>
                    <a:pt x="236" y="91"/>
                  </a:cubicBezTo>
                  <a:cubicBezTo>
                    <a:pt x="236" y="92"/>
                    <a:pt x="237" y="91"/>
                    <a:pt x="238" y="90"/>
                  </a:cubicBezTo>
                  <a:cubicBezTo>
                    <a:pt x="239" y="89"/>
                    <a:pt x="240" y="88"/>
                    <a:pt x="240" y="87"/>
                  </a:cubicBezTo>
                  <a:cubicBezTo>
                    <a:pt x="241" y="87"/>
                    <a:pt x="242" y="87"/>
                    <a:pt x="242" y="88"/>
                  </a:cubicBezTo>
                  <a:cubicBezTo>
                    <a:pt x="243" y="88"/>
                    <a:pt x="243" y="89"/>
                    <a:pt x="243" y="91"/>
                  </a:cubicBezTo>
                  <a:cubicBezTo>
                    <a:pt x="243" y="92"/>
                    <a:pt x="242" y="93"/>
                    <a:pt x="242" y="94"/>
                  </a:cubicBezTo>
                  <a:cubicBezTo>
                    <a:pt x="241" y="95"/>
                    <a:pt x="240" y="95"/>
                    <a:pt x="239" y="96"/>
                  </a:cubicBezTo>
                  <a:cubicBezTo>
                    <a:pt x="238" y="96"/>
                    <a:pt x="238" y="96"/>
                    <a:pt x="238" y="95"/>
                  </a:cubicBezTo>
                  <a:cubicBezTo>
                    <a:pt x="237" y="95"/>
                    <a:pt x="237" y="95"/>
                    <a:pt x="237" y="94"/>
                  </a:cubicBezTo>
                  <a:cubicBezTo>
                    <a:pt x="237" y="94"/>
                    <a:pt x="237" y="93"/>
                    <a:pt x="237" y="93"/>
                  </a:cubicBezTo>
                  <a:cubicBezTo>
                    <a:pt x="237" y="93"/>
                    <a:pt x="237" y="93"/>
                    <a:pt x="236" y="93"/>
                  </a:cubicBezTo>
                  <a:cubicBezTo>
                    <a:pt x="236" y="93"/>
                    <a:pt x="236" y="93"/>
                    <a:pt x="236" y="93"/>
                  </a:cubicBezTo>
                  <a:cubicBezTo>
                    <a:pt x="235" y="93"/>
                    <a:pt x="235" y="92"/>
                    <a:pt x="235" y="92"/>
                  </a:cubicBezTo>
                  <a:cubicBezTo>
                    <a:pt x="235" y="91"/>
                    <a:pt x="235" y="91"/>
                    <a:pt x="235" y="90"/>
                  </a:cubicBezTo>
                  <a:cubicBezTo>
                    <a:pt x="234" y="91"/>
                    <a:pt x="233" y="91"/>
                    <a:pt x="232" y="90"/>
                  </a:cubicBezTo>
                  <a:cubicBezTo>
                    <a:pt x="231" y="89"/>
                    <a:pt x="230" y="89"/>
                    <a:pt x="230" y="87"/>
                  </a:cubicBezTo>
                  <a:cubicBezTo>
                    <a:pt x="230" y="87"/>
                    <a:pt x="231" y="85"/>
                    <a:pt x="232" y="85"/>
                  </a:cubicBezTo>
                  <a:cubicBezTo>
                    <a:pt x="232" y="84"/>
                    <a:pt x="232" y="84"/>
                    <a:pt x="233" y="83"/>
                  </a:cubicBezTo>
                  <a:cubicBezTo>
                    <a:pt x="234" y="83"/>
                    <a:pt x="234" y="83"/>
                    <a:pt x="234" y="83"/>
                  </a:cubicBezTo>
                  <a:cubicBezTo>
                    <a:pt x="235" y="81"/>
                    <a:pt x="235" y="81"/>
                    <a:pt x="235" y="81"/>
                  </a:cubicBezTo>
                  <a:cubicBezTo>
                    <a:pt x="236" y="82"/>
                    <a:pt x="236" y="82"/>
                    <a:pt x="236" y="82"/>
                  </a:cubicBezTo>
                  <a:close/>
                  <a:moveTo>
                    <a:pt x="236" y="86"/>
                  </a:moveTo>
                  <a:cubicBezTo>
                    <a:pt x="235" y="86"/>
                    <a:pt x="234" y="85"/>
                    <a:pt x="234" y="85"/>
                  </a:cubicBezTo>
                  <a:cubicBezTo>
                    <a:pt x="233" y="85"/>
                    <a:pt x="232" y="85"/>
                    <a:pt x="232" y="85"/>
                  </a:cubicBezTo>
                  <a:cubicBezTo>
                    <a:pt x="231" y="86"/>
                    <a:pt x="231" y="86"/>
                    <a:pt x="231" y="87"/>
                  </a:cubicBezTo>
                  <a:cubicBezTo>
                    <a:pt x="231" y="87"/>
                    <a:pt x="232" y="87"/>
                    <a:pt x="232" y="88"/>
                  </a:cubicBezTo>
                  <a:cubicBezTo>
                    <a:pt x="233" y="88"/>
                    <a:pt x="233" y="89"/>
                    <a:pt x="234" y="89"/>
                  </a:cubicBezTo>
                  <a:cubicBezTo>
                    <a:pt x="235" y="89"/>
                    <a:pt x="235" y="89"/>
                    <a:pt x="236" y="89"/>
                  </a:cubicBezTo>
                  <a:cubicBezTo>
                    <a:pt x="237" y="88"/>
                    <a:pt x="236" y="87"/>
                    <a:pt x="236" y="86"/>
                  </a:cubicBezTo>
                  <a:close/>
                  <a:moveTo>
                    <a:pt x="242" y="89"/>
                  </a:moveTo>
                  <a:cubicBezTo>
                    <a:pt x="242" y="89"/>
                    <a:pt x="241" y="89"/>
                    <a:pt x="240" y="89"/>
                  </a:cubicBezTo>
                  <a:cubicBezTo>
                    <a:pt x="240" y="90"/>
                    <a:pt x="240" y="90"/>
                    <a:pt x="239" y="91"/>
                  </a:cubicBezTo>
                  <a:cubicBezTo>
                    <a:pt x="238" y="92"/>
                    <a:pt x="238" y="92"/>
                    <a:pt x="237" y="93"/>
                  </a:cubicBezTo>
                  <a:cubicBezTo>
                    <a:pt x="237" y="93"/>
                    <a:pt x="238" y="94"/>
                    <a:pt x="238" y="95"/>
                  </a:cubicBezTo>
                  <a:cubicBezTo>
                    <a:pt x="239" y="95"/>
                    <a:pt x="240" y="95"/>
                    <a:pt x="241" y="93"/>
                  </a:cubicBezTo>
                  <a:cubicBezTo>
                    <a:pt x="242" y="93"/>
                    <a:pt x="242" y="91"/>
                    <a:pt x="243" y="91"/>
                  </a:cubicBezTo>
                  <a:cubicBezTo>
                    <a:pt x="243" y="90"/>
                    <a:pt x="242" y="89"/>
                    <a:pt x="242" y="89"/>
                  </a:cubicBezTo>
                  <a:close/>
                  <a:moveTo>
                    <a:pt x="242" y="73"/>
                  </a:moveTo>
                  <a:cubicBezTo>
                    <a:pt x="242" y="73"/>
                    <a:pt x="242" y="73"/>
                    <a:pt x="242" y="74"/>
                  </a:cubicBezTo>
                  <a:cubicBezTo>
                    <a:pt x="242" y="74"/>
                    <a:pt x="242" y="74"/>
                    <a:pt x="242" y="75"/>
                  </a:cubicBezTo>
                  <a:cubicBezTo>
                    <a:pt x="247" y="83"/>
                    <a:pt x="247" y="83"/>
                    <a:pt x="247" y="83"/>
                  </a:cubicBezTo>
                  <a:cubicBezTo>
                    <a:pt x="248" y="85"/>
                    <a:pt x="248" y="86"/>
                    <a:pt x="247" y="87"/>
                  </a:cubicBezTo>
                  <a:cubicBezTo>
                    <a:pt x="246" y="88"/>
                    <a:pt x="246" y="88"/>
                    <a:pt x="245" y="87"/>
                  </a:cubicBezTo>
                  <a:cubicBezTo>
                    <a:pt x="245" y="87"/>
                    <a:pt x="245" y="87"/>
                    <a:pt x="245" y="87"/>
                  </a:cubicBezTo>
                  <a:cubicBezTo>
                    <a:pt x="245" y="86"/>
                    <a:pt x="245" y="86"/>
                    <a:pt x="245" y="86"/>
                  </a:cubicBezTo>
                  <a:cubicBezTo>
                    <a:pt x="245" y="86"/>
                    <a:pt x="246" y="85"/>
                    <a:pt x="246" y="85"/>
                  </a:cubicBezTo>
                  <a:cubicBezTo>
                    <a:pt x="246" y="85"/>
                    <a:pt x="246" y="85"/>
                    <a:pt x="246" y="85"/>
                  </a:cubicBezTo>
                  <a:cubicBezTo>
                    <a:pt x="247" y="85"/>
                    <a:pt x="246" y="83"/>
                    <a:pt x="245" y="81"/>
                  </a:cubicBezTo>
                  <a:cubicBezTo>
                    <a:pt x="238" y="80"/>
                    <a:pt x="238" y="80"/>
                    <a:pt x="238" y="80"/>
                  </a:cubicBezTo>
                  <a:cubicBezTo>
                    <a:pt x="237" y="80"/>
                    <a:pt x="237" y="80"/>
                    <a:pt x="236" y="80"/>
                  </a:cubicBezTo>
                  <a:cubicBezTo>
                    <a:pt x="236" y="80"/>
                    <a:pt x="236" y="80"/>
                    <a:pt x="236" y="80"/>
                  </a:cubicBezTo>
                  <a:cubicBezTo>
                    <a:pt x="235" y="80"/>
                    <a:pt x="235" y="80"/>
                    <a:pt x="235" y="80"/>
                  </a:cubicBezTo>
                  <a:cubicBezTo>
                    <a:pt x="238" y="77"/>
                    <a:pt x="238" y="77"/>
                    <a:pt x="238" y="77"/>
                  </a:cubicBezTo>
                  <a:cubicBezTo>
                    <a:pt x="238" y="77"/>
                    <a:pt x="238" y="77"/>
                    <a:pt x="238" y="77"/>
                  </a:cubicBezTo>
                  <a:cubicBezTo>
                    <a:pt x="238" y="78"/>
                    <a:pt x="238" y="78"/>
                    <a:pt x="238" y="78"/>
                  </a:cubicBezTo>
                  <a:cubicBezTo>
                    <a:pt x="238" y="78"/>
                    <a:pt x="238" y="79"/>
                    <a:pt x="239" y="79"/>
                  </a:cubicBezTo>
                  <a:cubicBezTo>
                    <a:pt x="244" y="80"/>
                    <a:pt x="244" y="80"/>
                    <a:pt x="244" y="80"/>
                  </a:cubicBezTo>
                  <a:cubicBezTo>
                    <a:pt x="242" y="75"/>
                    <a:pt x="242" y="75"/>
                    <a:pt x="242" y="75"/>
                  </a:cubicBezTo>
                  <a:cubicBezTo>
                    <a:pt x="241" y="75"/>
                    <a:pt x="241" y="75"/>
                    <a:pt x="241" y="75"/>
                  </a:cubicBezTo>
                  <a:cubicBezTo>
                    <a:pt x="241" y="75"/>
                    <a:pt x="241" y="75"/>
                    <a:pt x="241" y="75"/>
                  </a:cubicBezTo>
                  <a:cubicBezTo>
                    <a:pt x="240" y="75"/>
                    <a:pt x="240" y="75"/>
                    <a:pt x="240" y="75"/>
                  </a:cubicBezTo>
                  <a:cubicBezTo>
                    <a:pt x="240" y="75"/>
                    <a:pt x="240" y="75"/>
                    <a:pt x="240" y="75"/>
                  </a:cubicBezTo>
                  <a:cubicBezTo>
                    <a:pt x="242" y="73"/>
                    <a:pt x="242" y="73"/>
                    <a:pt x="242" y="73"/>
                  </a:cubicBezTo>
                  <a:cubicBezTo>
                    <a:pt x="242" y="73"/>
                    <a:pt x="242" y="73"/>
                    <a:pt x="242" y="73"/>
                  </a:cubicBezTo>
                  <a:close/>
                  <a:moveTo>
                    <a:pt x="253" y="63"/>
                  </a:moveTo>
                  <a:cubicBezTo>
                    <a:pt x="254" y="64"/>
                    <a:pt x="255" y="65"/>
                    <a:pt x="255" y="66"/>
                  </a:cubicBezTo>
                  <a:cubicBezTo>
                    <a:pt x="256" y="67"/>
                    <a:pt x="256" y="68"/>
                    <a:pt x="255" y="69"/>
                  </a:cubicBezTo>
                  <a:cubicBezTo>
                    <a:pt x="254" y="71"/>
                    <a:pt x="253" y="71"/>
                    <a:pt x="252" y="71"/>
                  </a:cubicBezTo>
                  <a:cubicBezTo>
                    <a:pt x="251" y="72"/>
                    <a:pt x="250" y="71"/>
                    <a:pt x="248" y="71"/>
                  </a:cubicBezTo>
                  <a:cubicBezTo>
                    <a:pt x="247" y="70"/>
                    <a:pt x="246" y="69"/>
                    <a:pt x="246" y="68"/>
                  </a:cubicBezTo>
                  <a:cubicBezTo>
                    <a:pt x="246" y="67"/>
                    <a:pt x="246" y="66"/>
                    <a:pt x="246" y="65"/>
                  </a:cubicBezTo>
                  <a:cubicBezTo>
                    <a:pt x="247" y="63"/>
                    <a:pt x="248" y="63"/>
                    <a:pt x="249" y="62"/>
                  </a:cubicBezTo>
                  <a:cubicBezTo>
                    <a:pt x="250" y="62"/>
                    <a:pt x="252" y="62"/>
                    <a:pt x="253" y="63"/>
                  </a:cubicBezTo>
                  <a:close/>
                  <a:moveTo>
                    <a:pt x="252" y="65"/>
                  </a:moveTo>
                  <a:cubicBezTo>
                    <a:pt x="251" y="64"/>
                    <a:pt x="250" y="64"/>
                    <a:pt x="249" y="64"/>
                  </a:cubicBezTo>
                  <a:cubicBezTo>
                    <a:pt x="248" y="64"/>
                    <a:pt x="247" y="64"/>
                    <a:pt x="247" y="65"/>
                  </a:cubicBezTo>
                  <a:cubicBezTo>
                    <a:pt x="246" y="66"/>
                    <a:pt x="246" y="66"/>
                    <a:pt x="247" y="67"/>
                  </a:cubicBezTo>
                  <a:cubicBezTo>
                    <a:pt x="247" y="68"/>
                    <a:pt x="248" y="68"/>
                    <a:pt x="249" y="69"/>
                  </a:cubicBezTo>
                  <a:cubicBezTo>
                    <a:pt x="250" y="69"/>
                    <a:pt x="251" y="69"/>
                    <a:pt x="252" y="70"/>
                  </a:cubicBezTo>
                  <a:cubicBezTo>
                    <a:pt x="253" y="70"/>
                    <a:pt x="254" y="69"/>
                    <a:pt x="254" y="69"/>
                  </a:cubicBezTo>
                  <a:cubicBezTo>
                    <a:pt x="255" y="68"/>
                    <a:pt x="255" y="67"/>
                    <a:pt x="254" y="66"/>
                  </a:cubicBezTo>
                  <a:cubicBezTo>
                    <a:pt x="254" y="66"/>
                    <a:pt x="253" y="65"/>
                    <a:pt x="252" y="65"/>
                  </a:cubicBezTo>
                  <a:close/>
                  <a:moveTo>
                    <a:pt x="266" y="40"/>
                  </a:moveTo>
                  <a:cubicBezTo>
                    <a:pt x="267" y="42"/>
                    <a:pt x="267" y="44"/>
                    <a:pt x="266" y="46"/>
                  </a:cubicBezTo>
                  <a:cubicBezTo>
                    <a:pt x="265" y="48"/>
                    <a:pt x="264" y="49"/>
                    <a:pt x="262" y="50"/>
                  </a:cubicBezTo>
                  <a:cubicBezTo>
                    <a:pt x="261" y="51"/>
                    <a:pt x="259" y="51"/>
                    <a:pt x="257" y="50"/>
                  </a:cubicBezTo>
                  <a:cubicBezTo>
                    <a:pt x="255" y="49"/>
                    <a:pt x="254" y="48"/>
                    <a:pt x="253" y="47"/>
                  </a:cubicBezTo>
                  <a:cubicBezTo>
                    <a:pt x="252" y="45"/>
                    <a:pt x="252" y="43"/>
                    <a:pt x="253" y="41"/>
                  </a:cubicBezTo>
                  <a:cubicBezTo>
                    <a:pt x="254" y="41"/>
                    <a:pt x="254" y="40"/>
                    <a:pt x="254" y="39"/>
                  </a:cubicBezTo>
                  <a:cubicBezTo>
                    <a:pt x="255" y="39"/>
                    <a:pt x="255" y="38"/>
                    <a:pt x="255" y="38"/>
                  </a:cubicBezTo>
                  <a:cubicBezTo>
                    <a:pt x="255" y="38"/>
                    <a:pt x="255" y="37"/>
                    <a:pt x="255" y="37"/>
                  </a:cubicBezTo>
                  <a:cubicBezTo>
                    <a:pt x="255" y="37"/>
                    <a:pt x="255" y="37"/>
                    <a:pt x="255" y="37"/>
                  </a:cubicBezTo>
                  <a:cubicBezTo>
                    <a:pt x="259" y="38"/>
                    <a:pt x="259" y="38"/>
                    <a:pt x="259" y="38"/>
                  </a:cubicBezTo>
                  <a:cubicBezTo>
                    <a:pt x="259" y="39"/>
                    <a:pt x="259" y="39"/>
                    <a:pt x="259" y="39"/>
                  </a:cubicBezTo>
                  <a:cubicBezTo>
                    <a:pt x="258" y="39"/>
                    <a:pt x="257" y="39"/>
                    <a:pt x="256" y="39"/>
                  </a:cubicBezTo>
                  <a:cubicBezTo>
                    <a:pt x="255" y="39"/>
                    <a:pt x="254" y="40"/>
                    <a:pt x="254" y="41"/>
                  </a:cubicBezTo>
                  <a:cubicBezTo>
                    <a:pt x="254" y="43"/>
                    <a:pt x="254" y="44"/>
                    <a:pt x="254" y="45"/>
                  </a:cubicBezTo>
                  <a:cubicBezTo>
                    <a:pt x="255" y="47"/>
                    <a:pt x="256" y="47"/>
                    <a:pt x="258" y="48"/>
                  </a:cubicBezTo>
                  <a:cubicBezTo>
                    <a:pt x="260" y="49"/>
                    <a:pt x="261" y="49"/>
                    <a:pt x="263" y="49"/>
                  </a:cubicBezTo>
                  <a:cubicBezTo>
                    <a:pt x="264" y="48"/>
                    <a:pt x="265" y="47"/>
                    <a:pt x="266" y="46"/>
                  </a:cubicBezTo>
                  <a:cubicBezTo>
                    <a:pt x="266" y="45"/>
                    <a:pt x="266" y="43"/>
                    <a:pt x="266" y="42"/>
                  </a:cubicBezTo>
                  <a:cubicBezTo>
                    <a:pt x="266" y="42"/>
                    <a:pt x="266" y="41"/>
                    <a:pt x="266" y="40"/>
                  </a:cubicBezTo>
                  <a:cubicBezTo>
                    <a:pt x="266" y="40"/>
                    <a:pt x="266" y="40"/>
                    <a:pt x="266" y="40"/>
                  </a:cubicBezTo>
                  <a:close/>
                  <a:moveTo>
                    <a:pt x="270" y="30"/>
                  </a:moveTo>
                  <a:cubicBezTo>
                    <a:pt x="269" y="34"/>
                    <a:pt x="269" y="34"/>
                    <a:pt x="269" y="34"/>
                  </a:cubicBezTo>
                  <a:cubicBezTo>
                    <a:pt x="269" y="34"/>
                    <a:pt x="269" y="34"/>
                    <a:pt x="269" y="34"/>
                  </a:cubicBezTo>
                  <a:cubicBezTo>
                    <a:pt x="269" y="33"/>
                    <a:pt x="269" y="33"/>
                    <a:pt x="268" y="32"/>
                  </a:cubicBezTo>
                  <a:cubicBezTo>
                    <a:pt x="263" y="31"/>
                    <a:pt x="263" y="31"/>
                    <a:pt x="263" y="31"/>
                  </a:cubicBezTo>
                  <a:cubicBezTo>
                    <a:pt x="262" y="31"/>
                    <a:pt x="261" y="31"/>
                    <a:pt x="261" y="32"/>
                  </a:cubicBezTo>
                  <a:cubicBezTo>
                    <a:pt x="260" y="33"/>
                    <a:pt x="261" y="33"/>
                    <a:pt x="261" y="34"/>
                  </a:cubicBezTo>
                  <a:cubicBezTo>
                    <a:pt x="266" y="36"/>
                    <a:pt x="266" y="36"/>
                    <a:pt x="266" y="36"/>
                  </a:cubicBezTo>
                  <a:cubicBezTo>
                    <a:pt x="267" y="36"/>
                    <a:pt x="268" y="36"/>
                    <a:pt x="268" y="35"/>
                  </a:cubicBezTo>
                  <a:cubicBezTo>
                    <a:pt x="268" y="35"/>
                    <a:pt x="268" y="35"/>
                    <a:pt x="268" y="35"/>
                  </a:cubicBezTo>
                  <a:cubicBezTo>
                    <a:pt x="267" y="39"/>
                    <a:pt x="267" y="39"/>
                    <a:pt x="267" y="39"/>
                  </a:cubicBezTo>
                  <a:cubicBezTo>
                    <a:pt x="267" y="39"/>
                    <a:pt x="267" y="39"/>
                    <a:pt x="267" y="39"/>
                  </a:cubicBezTo>
                  <a:cubicBezTo>
                    <a:pt x="267" y="38"/>
                    <a:pt x="267" y="38"/>
                    <a:pt x="266" y="37"/>
                  </a:cubicBezTo>
                  <a:cubicBezTo>
                    <a:pt x="256" y="35"/>
                    <a:pt x="256" y="35"/>
                    <a:pt x="256" y="35"/>
                  </a:cubicBezTo>
                  <a:cubicBezTo>
                    <a:pt x="256" y="35"/>
                    <a:pt x="255" y="35"/>
                    <a:pt x="255" y="35"/>
                  </a:cubicBezTo>
                  <a:cubicBezTo>
                    <a:pt x="255" y="35"/>
                    <a:pt x="255" y="35"/>
                    <a:pt x="255" y="35"/>
                  </a:cubicBezTo>
                  <a:cubicBezTo>
                    <a:pt x="254" y="35"/>
                    <a:pt x="254" y="35"/>
                    <a:pt x="254" y="35"/>
                  </a:cubicBezTo>
                  <a:cubicBezTo>
                    <a:pt x="254" y="35"/>
                    <a:pt x="254" y="34"/>
                    <a:pt x="254" y="32"/>
                  </a:cubicBezTo>
                  <a:cubicBezTo>
                    <a:pt x="260" y="34"/>
                    <a:pt x="260" y="34"/>
                    <a:pt x="260" y="34"/>
                  </a:cubicBezTo>
                  <a:cubicBezTo>
                    <a:pt x="260" y="33"/>
                    <a:pt x="259" y="31"/>
                    <a:pt x="260" y="31"/>
                  </a:cubicBezTo>
                  <a:cubicBezTo>
                    <a:pt x="260" y="29"/>
                    <a:pt x="261" y="28"/>
                    <a:pt x="263" y="29"/>
                  </a:cubicBezTo>
                  <a:cubicBezTo>
                    <a:pt x="268" y="30"/>
                    <a:pt x="268" y="30"/>
                    <a:pt x="268" y="30"/>
                  </a:cubicBezTo>
                  <a:cubicBezTo>
                    <a:pt x="270" y="31"/>
                    <a:pt x="270" y="31"/>
                    <a:pt x="270" y="30"/>
                  </a:cubicBezTo>
                  <a:cubicBezTo>
                    <a:pt x="270" y="30"/>
                    <a:pt x="270" y="30"/>
                    <a:pt x="270" y="30"/>
                  </a:cubicBezTo>
                  <a:close/>
                  <a:moveTo>
                    <a:pt x="259" y="22"/>
                  </a:moveTo>
                  <a:cubicBezTo>
                    <a:pt x="259" y="22"/>
                    <a:pt x="259" y="22"/>
                    <a:pt x="260" y="23"/>
                  </a:cubicBezTo>
                  <a:cubicBezTo>
                    <a:pt x="260" y="23"/>
                    <a:pt x="260" y="23"/>
                    <a:pt x="260" y="23"/>
                  </a:cubicBezTo>
                  <a:cubicBezTo>
                    <a:pt x="259" y="24"/>
                    <a:pt x="260" y="24"/>
                    <a:pt x="259" y="24"/>
                  </a:cubicBezTo>
                  <a:cubicBezTo>
                    <a:pt x="259" y="24"/>
                    <a:pt x="259" y="25"/>
                    <a:pt x="258" y="24"/>
                  </a:cubicBezTo>
                  <a:cubicBezTo>
                    <a:pt x="258" y="24"/>
                    <a:pt x="258" y="24"/>
                    <a:pt x="258" y="24"/>
                  </a:cubicBezTo>
                  <a:cubicBezTo>
                    <a:pt x="258" y="23"/>
                    <a:pt x="257" y="23"/>
                    <a:pt x="258" y="23"/>
                  </a:cubicBezTo>
                  <a:cubicBezTo>
                    <a:pt x="258" y="23"/>
                    <a:pt x="258" y="23"/>
                    <a:pt x="258" y="22"/>
                  </a:cubicBezTo>
                  <a:cubicBezTo>
                    <a:pt x="258" y="22"/>
                    <a:pt x="258" y="22"/>
                    <a:pt x="259" y="22"/>
                  </a:cubicBezTo>
                  <a:close/>
                  <a:moveTo>
                    <a:pt x="272" y="23"/>
                  </a:moveTo>
                  <a:cubicBezTo>
                    <a:pt x="271" y="28"/>
                    <a:pt x="271" y="28"/>
                    <a:pt x="271" y="28"/>
                  </a:cubicBezTo>
                  <a:cubicBezTo>
                    <a:pt x="270" y="28"/>
                    <a:pt x="270" y="28"/>
                    <a:pt x="270" y="28"/>
                  </a:cubicBezTo>
                  <a:cubicBezTo>
                    <a:pt x="270" y="27"/>
                    <a:pt x="270" y="26"/>
                    <a:pt x="269" y="26"/>
                  </a:cubicBezTo>
                  <a:cubicBezTo>
                    <a:pt x="264" y="25"/>
                    <a:pt x="264" y="25"/>
                    <a:pt x="264" y="25"/>
                  </a:cubicBezTo>
                  <a:cubicBezTo>
                    <a:pt x="263" y="25"/>
                    <a:pt x="262" y="25"/>
                    <a:pt x="262" y="26"/>
                  </a:cubicBezTo>
                  <a:cubicBezTo>
                    <a:pt x="262" y="26"/>
                    <a:pt x="262" y="26"/>
                    <a:pt x="262" y="27"/>
                  </a:cubicBezTo>
                  <a:cubicBezTo>
                    <a:pt x="262" y="27"/>
                    <a:pt x="262" y="27"/>
                    <a:pt x="262" y="27"/>
                  </a:cubicBezTo>
                  <a:cubicBezTo>
                    <a:pt x="262" y="23"/>
                    <a:pt x="262" y="23"/>
                    <a:pt x="262" y="23"/>
                  </a:cubicBezTo>
                  <a:cubicBezTo>
                    <a:pt x="269" y="24"/>
                    <a:pt x="269" y="24"/>
                    <a:pt x="269" y="24"/>
                  </a:cubicBezTo>
                  <a:cubicBezTo>
                    <a:pt x="271" y="25"/>
                    <a:pt x="271" y="24"/>
                    <a:pt x="272" y="23"/>
                  </a:cubicBezTo>
                  <a:cubicBezTo>
                    <a:pt x="272" y="23"/>
                    <a:pt x="272" y="23"/>
                    <a:pt x="272" y="23"/>
                  </a:cubicBezTo>
                  <a:close/>
                  <a:moveTo>
                    <a:pt x="273" y="12"/>
                  </a:moveTo>
                  <a:cubicBezTo>
                    <a:pt x="273" y="16"/>
                    <a:pt x="273" y="16"/>
                    <a:pt x="273" y="16"/>
                  </a:cubicBezTo>
                  <a:cubicBezTo>
                    <a:pt x="272" y="16"/>
                    <a:pt x="272" y="16"/>
                    <a:pt x="272" y="16"/>
                  </a:cubicBezTo>
                  <a:cubicBezTo>
                    <a:pt x="272" y="15"/>
                    <a:pt x="272" y="15"/>
                    <a:pt x="271" y="15"/>
                  </a:cubicBezTo>
                  <a:cubicBezTo>
                    <a:pt x="266" y="14"/>
                    <a:pt x="266" y="14"/>
                    <a:pt x="266" y="14"/>
                  </a:cubicBezTo>
                  <a:cubicBezTo>
                    <a:pt x="266" y="14"/>
                    <a:pt x="266" y="14"/>
                    <a:pt x="265" y="14"/>
                  </a:cubicBezTo>
                  <a:cubicBezTo>
                    <a:pt x="265" y="15"/>
                    <a:pt x="265" y="15"/>
                    <a:pt x="265" y="15"/>
                  </a:cubicBezTo>
                  <a:cubicBezTo>
                    <a:pt x="265" y="16"/>
                    <a:pt x="265" y="17"/>
                    <a:pt x="266" y="18"/>
                  </a:cubicBezTo>
                  <a:cubicBezTo>
                    <a:pt x="271" y="19"/>
                    <a:pt x="271" y="19"/>
                    <a:pt x="271" y="19"/>
                  </a:cubicBezTo>
                  <a:cubicBezTo>
                    <a:pt x="272" y="19"/>
                    <a:pt x="272" y="18"/>
                    <a:pt x="273" y="17"/>
                  </a:cubicBezTo>
                  <a:cubicBezTo>
                    <a:pt x="273" y="17"/>
                    <a:pt x="273" y="17"/>
                    <a:pt x="273" y="17"/>
                  </a:cubicBezTo>
                  <a:cubicBezTo>
                    <a:pt x="273" y="22"/>
                    <a:pt x="273" y="22"/>
                    <a:pt x="273" y="22"/>
                  </a:cubicBezTo>
                  <a:cubicBezTo>
                    <a:pt x="272" y="22"/>
                    <a:pt x="272" y="22"/>
                    <a:pt x="272" y="22"/>
                  </a:cubicBezTo>
                  <a:cubicBezTo>
                    <a:pt x="272" y="21"/>
                    <a:pt x="272" y="21"/>
                    <a:pt x="271" y="20"/>
                  </a:cubicBezTo>
                  <a:cubicBezTo>
                    <a:pt x="265" y="19"/>
                    <a:pt x="265" y="19"/>
                    <a:pt x="265" y="19"/>
                  </a:cubicBezTo>
                  <a:cubicBezTo>
                    <a:pt x="265" y="19"/>
                    <a:pt x="264" y="19"/>
                    <a:pt x="264" y="19"/>
                  </a:cubicBezTo>
                  <a:cubicBezTo>
                    <a:pt x="264" y="19"/>
                    <a:pt x="264" y="20"/>
                    <a:pt x="264" y="21"/>
                  </a:cubicBezTo>
                  <a:cubicBezTo>
                    <a:pt x="264" y="21"/>
                    <a:pt x="264" y="21"/>
                    <a:pt x="264" y="21"/>
                  </a:cubicBezTo>
                  <a:cubicBezTo>
                    <a:pt x="263" y="17"/>
                    <a:pt x="263" y="17"/>
                    <a:pt x="263" y="17"/>
                  </a:cubicBezTo>
                  <a:cubicBezTo>
                    <a:pt x="265" y="18"/>
                    <a:pt x="265" y="18"/>
                    <a:pt x="265" y="18"/>
                  </a:cubicBezTo>
                  <a:cubicBezTo>
                    <a:pt x="264" y="17"/>
                    <a:pt x="263" y="16"/>
                    <a:pt x="264" y="15"/>
                  </a:cubicBezTo>
                  <a:cubicBezTo>
                    <a:pt x="264" y="13"/>
                    <a:pt x="265" y="12"/>
                    <a:pt x="267" y="13"/>
                  </a:cubicBezTo>
                  <a:cubicBezTo>
                    <a:pt x="272" y="13"/>
                    <a:pt x="272" y="13"/>
                    <a:pt x="272" y="13"/>
                  </a:cubicBezTo>
                  <a:cubicBezTo>
                    <a:pt x="272" y="13"/>
                    <a:pt x="273" y="13"/>
                    <a:pt x="273" y="12"/>
                  </a:cubicBezTo>
                  <a:cubicBezTo>
                    <a:pt x="273" y="12"/>
                    <a:pt x="273" y="12"/>
                    <a:pt x="273" y="12"/>
                  </a:cubicBezTo>
                  <a:close/>
                  <a:moveTo>
                    <a:pt x="273" y="1"/>
                  </a:moveTo>
                  <a:cubicBezTo>
                    <a:pt x="273" y="2"/>
                    <a:pt x="273" y="2"/>
                    <a:pt x="274" y="2"/>
                  </a:cubicBezTo>
                  <a:cubicBezTo>
                    <a:pt x="274" y="3"/>
                    <a:pt x="274" y="3"/>
                    <a:pt x="274" y="3"/>
                  </a:cubicBezTo>
                  <a:cubicBezTo>
                    <a:pt x="274" y="4"/>
                    <a:pt x="274" y="4"/>
                    <a:pt x="272" y="5"/>
                  </a:cubicBezTo>
                  <a:cubicBezTo>
                    <a:pt x="273" y="5"/>
                    <a:pt x="273" y="5"/>
                    <a:pt x="274" y="6"/>
                  </a:cubicBezTo>
                  <a:cubicBezTo>
                    <a:pt x="274" y="7"/>
                    <a:pt x="274" y="7"/>
                    <a:pt x="274" y="7"/>
                  </a:cubicBezTo>
                  <a:cubicBezTo>
                    <a:pt x="274" y="8"/>
                    <a:pt x="274" y="9"/>
                    <a:pt x="273" y="9"/>
                  </a:cubicBezTo>
                  <a:cubicBezTo>
                    <a:pt x="273" y="9"/>
                    <a:pt x="272" y="10"/>
                    <a:pt x="272" y="10"/>
                  </a:cubicBezTo>
                  <a:cubicBezTo>
                    <a:pt x="270" y="10"/>
                    <a:pt x="270" y="9"/>
                    <a:pt x="269" y="8"/>
                  </a:cubicBezTo>
                  <a:cubicBezTo>
                    <a:pt x="268" y="7"/>
                    <a:pt x="268" y="6"/>
                    <a:pt x="268" y="5"/>
                  </a:cubicBezTo>
                  <a:cubicBezTo>
                    <a:pt x="267" y="5"/>
                    <a:pt x="267" y="5"/>
                    <a:pt x="267" y="5"/>
                  </a:cubicBezTo>
                  <a:cubicBezTo>
                    <a:pt x="265" y="5"/>
                    <a:pt x="264" y="5"/>
                    <a:pt x="264" y="6"/>
                  </a:cubicBezTo>
                  <a:cubicBezTo>
                    <a:pt x="264" y="7"/>
                    <a:pt x="265" y="7"/>
                    <a:pt x="265" y="7"/>
                  </a:cubicBezTo>
                  <a:cubicBezTo>
                    <a:pt x="266" y="7"/>
                    <a:pt x="266" y="7"/>
                    <a:pt x="266" y="7"/>
                  </a:cubicBezTo>
                  <a:cubicBezTo>
                    <a:pt x="266" y="7"/>
                    <a:pt x="266" y="7"/>
                    <a:pt x="266" y="7"/>
                  </a:cubicBezTo>
                  <a:cubicBezTo>
                    <a:pt x="266" y="7"/>
                    <a:pt x="266" y="7"/>
                    <a:pt x="267" y="8"/>
                  </a:cubicBezTo>
                  <a:cubicBezTo>
                    <a:pt x="267" y="8"/>
                    <a:pt x="267" y="8"/>
                    <a:pt x="267" y="9"/>
                  </a:cubicBezTo>
                  <a:cubicBezTo>
                    <a:pt x="267" y="9"/>
                    <a:pt x="267" y="9"/>
                    <a:pt x="267" y="9"/>
                  </a:cubicBezTo>
                  <a:cubicBezTo>
                    <a:pt x="266" y="10"/>
                    <a:pt x="266" y="10"/>
                    <a:pt x="266" y="10"/>
                  </a:cubicBezTo>
                  <a:cubicBezTo>
                    <a:pt x="266" y="10"/>
                    <a:pt x="265" y="9"/>
                    <a:pt x="265" y="9"/>
                  </a:cubicBezTo>
                  <a:cubicBezTo>
                    <a:pt x="264" y="8"/>
                    <a:pt x="264" y="7"/>
                    <a:pt x="264" y="7"/>
                  </a:cubicBezTo>
                  <a:cubicBezTo>
                    <a:pt x="264" y="5"/>
                    <a:pt x="265" y="5"/>
                    <a:pt x="265" y="4"/>
                  </a:cubicBezTo>
                  <a:cubicBezTo>
                    <a:pt x="266" y="4"/>
                    <a:pt x="266" y="3"/>
                    <a:pt x="268" y="3"/>
                  </a:cubicBezTo>
                  <a:cubicBezTo>
                    <a:pt x="272" y="3"/>
                    <a:pt x="272" y="3"/>
                    <a:pt x="272" y="3"/>
                  </a:cubicBezTo>
                  <a:cubicBezTo>
                    <a:pt x="272" y="3"/>
                    <a:pt x="273" y="3"/>
                    <a:pt x="273" y="3"/>
                  </a:cubicBezTo>
                  <a:cubicBezTo>
                    <a:pt x="273" y="3"/>
                    <a:pt x="273" y="3"/>
                    <a:pt x="272" y="2"/>
                  </a:cubicBezTo>
                  <a:cubicBezTo>
                    <a:pt x="273" y="1"/>
                    <a:pt x="273" y="1"/>
                    <a:pt x="273" y="1"/>
                  </a:cubicBezTo>
                  <a:close/>
                  <a:moveTo>
                    <a:pt x="272" y="5"/>
                  </a:moveTo>
                  <a:cubicBezTo>
                    <a:pt x="268" y="5"/>
                    <a:pt x="268" y="5"/>
                    <a:pt x="268" y="5"/>
                  </a:cubicBezTo>
                  <a:cubicBezTo>
                    <a:pt x="269" y="6"/>
                    <a:pt x="269" y="7"/>
                    <a:pt x="269" y="7"/>
                  </a:cubicBezTo>
                  <a:cubicBezTo>
                    <a:pt x="270" y="8"/>
                    <a:pt x="270" y="8"/>
                    <a:pt x="271" y="8"/>
                  </a:cubicBezTo>
                  <a:cubicBezTo>
                    <a:pt x="272" y="8"/>
                    <a:pt x="272" y="8"/>
                    <a:pt x="272" y="7"/>
                  </a:cubicBezTo>
                  <a:cubicBezTo>
                    <a:pt x="273" y="6"/>
                    <a:pt x="272" y="5"/>
                    <a:pt x="27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sp>
          <p:nvSpPr>
            <p:cNvPr id="46" name="Freeform 41"/>
            <p:cNvSpPr>
              <a:spLocks/>
            </p:cNvSpPr>
            <p:nvPr userDrawn="1"/>
          </p:nvSpPr>
          <p:spPr bwMode="auto">
            <a:xfrm>
              <a:off x="8913891" y="4711981"/>
              <a:ext cx="161925" cy="150812"/>
            </a:xfrm>
            <a:custGeom>
              <a:avLst/>
              <a:gdLst>
                <a:gd name="T0" fmla="*/ 86 w 108"/>
                <a:gd name="T1" fmla="*/ 99 h 100"/>
                <a:gd name="T2" fmla="*/ 46 w 108"/>
                <a:gd name="T3" fmla="*/ 0 h 100"/>
                <a:gd name="T4" fmla="*/ 56 w 108"/>
                <a:gd name="T5" fmla="*/ 58 h 100"/>
                <a:gd name="T6" fmla="*/ 0 w 108"/>
                <a:gd name="T7" fmla="*/ 100 h 100"/>
                <a:gd name="T8" fmla="*/ 57 w 108"/>
                <a:gd name="T9" fmla="*/ 59 h 100"/>
                <a:gd name="T10" fmla="*/ 65 w 108"/>
                <a:gd name="T11" fmla="*/ 18 h 100"/>
                <a:gd name="T12" fmla="*/ 41 w 108"/>
                <a:gd name="T13" fmla="*/ 97 h 100"/>
                <a:gd name="T14" fmla="*/ 64 w 108"/>
                <a:gd name="T15" fmla="*/ 14 h 100"/>
                <a:gd name="T16" fmla="*/ 65 w 108"/>
                <a:gd name="T17" fmla="*/ 98 h 100"/>
                <a:gd name="T18" fmla="*/ 62 w 108"/>
                <a:gd name="T19" fmla="*/ 9 h 100"/>
                <a:gd name="T20" fmla="*/ 86 w 108"/>
                <a:gd name="T21"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0">
                  <a:moveTo>
                    <a:pt x="86" y="99"/>
                  </a:moveTo>
                  <a:cubicBezTo>
                    <a:pt x="108" y="48"/>
                    <a:pt x="88" y="16"/>
                    <a:pt x="46" y="0"/>
                  </a:cubicBezTo>
                  <a:cubicBezTo>
                    <a:pt x="71" y="10"/>
                    <a:pt x="66" y="42"/>
                    <a:pt x="56" y="58"/>
                  </a:cubicBezTo>
                  <a:cubicBezTo>
                    <a:pt x="45" y="74"/>
                    <a:pt x="28" y="87"/>
                    <a:pt x="0" y="100"/>
                  </a:cubicBezTo>
                  <a:cubicBezTo>
                    <a:pt x="30" y="88"/>
                    <a:pt x="48" y="73"/>
                    <a:pt x="57" y="59"/>
                  </a:cubicBezTo>
                  <a:cubicBezTo>
                    <a:pt x="65" y="44"/>
                    <a:pt x="67" y="32"/>
                    <a:pt x="65" y="18"/>
                  </a:cubicBezTo>
                  <a:cubicBezTo>
                    <a:pt x="78" y="47"/>
                    <a:pt x="67" y="72"/>
                    <a:pt x="41" y="97"/>
                  </a:cubicBezTo>
                  <a:cubicBezTo>
                    <a:pt x="71" y="71"/>
                    <a:pt x="81" y="43"/>
                    <a:pt x="64" y="14"/>
                  </a:cubicBezTo>
                  <a:cubicBezTo>
                    <a:pt x="89" y="42"/>
                    <a:pt x="82" y="72"/>
                    <a:pt x="65" y="98"/>
                  </a:cubicBezTo>
                  <a:cubicBezTo>
                    <a:pt x="86" y="68"/>
                    <a:pt x="90" y="36"/>
                    <a:pt x="62" y="9"/>
                  </a:cubicBezTo>
                  <a:cubicBezTo>
                    <a:pt x="96" y="30"/>
                    <a:pt x="101" y="59"/>
                    <a:pt x="8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sp>
          <p:nvSpPr>
            <p:cNvPr id="70" name="Freeform 42"/>
            <p:cNvSpPr>
              <a:spLocks/>
            </p:cNvSpPr>
            <p:nvPr userDrawn="1"/>
          </p:nvSpPr>
          <p:spPr bwMode="auto">
            <a:xfrm>
              <a:off x="8942467" y="4694517"/>
              <a:ext cx="49213" cy="20638"/>
            </a:xfrm>
            <a:custGeom>
              <a:avLst/>
              <a:gdLst>
                <a:gd name="T0" fmla="*/ 19 w 33"/>
                <a:gd name="T1" fmla="*/ 14 h 14"/>
                <a:gd name="T2" fmla="*/ 0 w 33"/>
                <a:gd name="T3" fmla="*/ 0 h 14"/>
                <a:gd name="T4" fmla="*/ 33 w 33"/>
                <a:gd name="T5" fmla="*/ 5 h 14"/>
                <a:gd name="T6" fmla="*/ 18 w 33"/>
                <a:gd name="T7" fmla="*/ 6 h 14"/>
                <a:gd name="T8" fmla="*/ 19 w 33"/>
                <a:gd name="T9" fmla="*/ 14 h 14"/>
              </a:gdLst>
              <a:ahLst/>
              <a:cxnLst>
                <a:cxn ang="0">
                  <a:pos x="T0" y="T1"/>
                </a:cxn>
                <a:cxn ang="0">
                  <a:pos x="T2" y="T3"/>
                </a:cxn>
                <a:cxn ang="0">
                  <a:pos x="T4" y="T5"/>
                </a:cxn>
                <a:cxn ang="0">
                  <a:pos x="T6" y="T7"/>
                </a:cxn>
                <a:cxn ang="0">
                  <a:pos x="T8" y="T9"/>
                </a:cxn>
              </a:cxnLst>
              <a:rect l="0" t="0" r="r" b="b"/>
              <a:pathLst>
                <a:path w="33" h="14">
                  <a:moveTo>
                    <a:pt x="19" y="14"/>
                  </a:moveTo>
                  <a:cubicBezTo>
                    <a:pt x="13" y="8"/>
                    <a:pt x="8" y="4"/>
                    <a:pt x="0" y="0"/>
                  </a:cubicBezTo>
                  <a:cubicBezTo>
                    <a:pt x="11" y="0"/>
                    <a:pt x="25" y="3"/>
                    <a:pt x="33" y="5"/>
                  </a:cubicBezTo>
                  <a:cubicBezTo>
                    <a:pt x="24" y="4"/>
                    <a:pt x="20" y="5"/>
                    <a:pt x="18" y="6"/>
                  </a:cubicBezTo>
                  <a:cubicBezTo>
                    <a:pt x="16" y="8"/>
                    <a:pt x="17" y="10"/>
                    <a:pt x="1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sp>
          <p:nvSpPr>
            <p:cNvPr id="72" name="Freeform 43"/>
            <p:cNvSpPr>
              <a:spLocks/>
            </p:cNvSpPr>
            <p:nvPr userDrawn="1"/>
          </p:nvSpPr>
          <p:spPr bwMode="auto">
            <a:xfrm>
              <a:off x="8867855" y="4856442"/>
              <a:ext cx="195263" cy="30163"/>
            </a:xfrm>
            <a:custGeom>
              <a:avLst/>
              <a:gdLst>
                <a:gd name="T0" fmla="*/ 70 w 131"/>
                <a:gd name="T1" fmla="*/ 20 h 20"/>
                <a:gd name="T2" fmla="*/ 77 w 131"/>
                <a:gd name="T3" fmla="*/ 12 h 20"/>
                <a:gd name="T4" fmla="*/ 100 w 131"/>
                <a:gd name="T5" fmla="*/ 12 h 20"/>
                <a:gd name="T6" fmla="*/ 131 w 131"/>
                <a:gd name="T7" fmla="*/ 14 h 20"/>
                <a:gd name="T8" fmla="*/ 124 w 131"/>
                <a:gd name="T9" fmla="*/ 8 h 20"/>
                <a:gd name="T10" fmla="*/ 101 w 131"/>
                <a:gd name="T11" fmla="*/ 5 h 20"/>
                <a:gd name="T12" fmla="*/ 77 w 131"/>
                <a:gd name="T13" fmla="*/ 0 h 20"/>
                <a:gd name="T14" fmla="*/ 65 w 131"/>
                <a:gd name="T15" fmla="*/ 12 h 20"/>
                <a:gd name="T16" fmla="*/ 53 w 131"/>
                <a:gd name="T17" fmla="*/ 0 h 20"/>
                <a:gd name="T18" fmla="*/ 30 w 131"/>
                <a:gd name="T19" fmla="*/ 5 h 20"/>
                <a:gd name="T20" fmla="*/ 7 w 131"/>
                <a:gd name="T21" fmla="*/ 8 h 20"/>
                <a:gd name="T22" fmla="*/ 0 w 131"/>
                <a:gd name="T23" fmla="*/ 14 h 20"/>
                <a:gd name="T24" fmla="*/ 31 w 131"/>
                <a:gd name="T25" fmla="*/ 12 h 20"/>
                <a:gd name="T26" fmla="*/ 54 w 131"/>
                <a:gd name="T27" fmla="*/ 12 h 20"/>
                <a:gd name="T28" fmla="*/ 61 w 131"/>
                <a:gd name="T29" fmla="*/ 20 h 20"/>
                <a:gd name="T30" fmla="*/ 70 w 131"/>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20">
                  <a:moveTo>
                    <a:pt x="70" y="20"/>
                  </a:moveTo>
                  <a:cubicBezTo>
                    <a:pt x="70" y="16"/>
                    <a:pt x="71" y="14"/>
                    <a:pt x="77" y="12"/>
                  </a:cubicBezTo>
                  <a:cubicBezTo>
                    <a:pt x="83" y="10"/>
                    <a:pt x="89" y="11"/>
                    <a:pt x="100" y="12"/>
                  </a:cubicBezTo>
                  <a:cubicBezTo>
                    <a:pt x="111" y="14"/>
                    <a:pt x="120" y="15"/>
                    <a:pt x="131" y="14"/>
                  </a:cubicBezTo>
                  <a:cubicBezTo>
                    <a:pt x="127" y="12"/>
                    <a:pt x="126" y="10"/>
                    <a:pt x="124" y="8"/>
                  </a:cubicBezTo>
                  <a:cubicBezTo>
                    <a:pt x="115" y="8"/>
                    <a:pt x="109" y="7"/>
                    <a:pt x="101" y="5"/>
                  </a:cubicBezTo>
                  <a:cubicBezTo>
                    <a:pt x="93" y="2"/>
                    <a:pt x="83" y="0"/>
                    <a:pt x="77" y="0"/>
                  </a:cubicBezTo>
                  <a:cubicBezTo>
                    <a:pt x="71" y="1"/>
                    <a:pt x="67" y="4"/>
                    <a:pt x="65" y="12"/>
                  </a:cubicBezTo>
                  <a:cubicBezTo>
                    <a:pt x="63" y="4"/>
                    <a:pt x="59" y="1"/>
                    <a:pt x="53" y="0"/>
                  </a:cubicBezTo>
                  <a:cubicBezTo>
                    <a:pt x="47" y="0"/>
                    <a:pt x="38" y="2"/>
                    <a:pt x="30" y="5"/>
                  </a:cubicBezTo>
                  <a:cubicBezTo>
                    <a:pt x="22" y="7"/>
                    <a:pt x="16" y="8"/>
                    <a:pt x="7" y="8"/>
                  </a:cubicBezTo>
                  <a:cubicBezTo>
                    <a:pt x="5" y="10"/>
                    <a:pt x="4" y="12"/>
                    <a:pt x="0" y="14"/>
                  </a:cubicBezTo>
                  <a:cubicBezTo>
                    <a:pt x="11" y="15"/>
                    <a:pt x="20" y="14"/>
                    <a:pt x="31" y="12"/>
                  </a:cubicBezTo>
                  <a:cubicBezTo>
                    <a:pt x="41" y="11"/>
                    <a:pt x="48" y="10"/>
                    <a:pt x="54" y="12"/>
                  </a:cubicBezTo>
                  <a:cubicBezTo>
                    <a:pt x="60" y="14"/>
                    <a:pt x="61" y="16"/>
                    <a:pt x="61" y="20"/>
                  </a:cubicBezTo>
                  <a:cubicBezTo>
                    <a:pt x="70" y="20"/>
                    <a:pt x="70" y="20"/>
                    <a:pt x="7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sp>
          <p:nvSpPr>
            <p:cNvPr id="73" name="Freeform 44"/>
            <p:cNvSpPr>
              <a:spLocks noEditPoints="1"/>
            </p:cNvSpPr>
            <p:nvPr userDrawn="1"/>
          </p:nvSpPr>
          <p:spPr bwMode="auto">
            <a:xfrm>
              <a:off x="8840867" y="4681823"/>
              <a:ext cx="252414" cy="257174"/>
            </a:xfrm>
            <a:custGeom>
              <a:avLst/>
              <a:gdLst>
                <a:gd name="T0" fmla="*/ 85 w 170"/>
                <a:gd name="T1" fmla="*/ 0 h 171"/>
                <a:gd name="T2" fmla="*/ 0 w 170"/>
                <a:gd name="T3" fmla="*/ 86 h 171"/>
                <a:gd name="T4" fmla="*/ 85 w 170"/>
                <a:gd name="T5" fmla="*/ 171 h 171"/>
                <a:gd name="T6" fmla="*/ 170 w 170"/>
                <a:gd name="T7" fmla="*/ 86 h 171"/>
                <a:gd name="T8" fmla="*/ 85 w 170"/>
                <a:gd name="T9" fmla="*/ 0 h 171"/>
                <a:gd name="T10" fmla="*/ 85 w 170"/>
                <a:gd name="T11" fmla="*/ 168 h 171"/>
                <a:gd name="T12" fmla="*/ 2 w 170"/>
                <a:gd name="T13" fmla="*/ 85 h 171"/>
                <a:gd name="T14" fmla="*/ 85 w 170"/>
                <a:gd name="T15" fmla="*/ 3 h 171"/>
                <a:gd name="T16" fmla="*/ 167 w 170"/>
                <a:gd name="T17" fmla="*/ 85 h 171"/>
                <a:gd name="T18" fmla="*/ 85 w 170"/>
                <a:gd name="T19" fmla="*/ 16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1">
                  <a:moveTo>
                    <a:pt x="85" y="0"/>
                  </a:moveTo>
                  <a:cubicBezTo>
                    <a:pt x="38" y="0"/>
                    <a:pt x="0" y="38"/>
                    <a:pt x="0" y="86"/>
                  </a:cubicBezTo>
                  <a:cubicBezTo>
                    <a:pt x="0" y="132"/>
                    <a:pt x="38" y="171"/>
                    <a:pt x="85" y="171"/>
                  </a:cubicBezTo>
                  <a:cubicBezTo>
                    <a:pt x="132" y="171"/>
                    <a:pt x="170" y="133"/>
                    <a:pt x="170" y="86"/>
                  </a:cubicBezTo>
                  <a:cubicBezTo>
                    <a:pt x="170" y="38"/>
                    <a:pt x="132" y="0"/>
                    <a:pt x="85" y="0"/>
                  </a:cubicBezTo>
                  <a:close/>
                  <a:moveTo>
                    <a:pt x="85" y="168"/>
                  </a:moveTo>
                  <a:cubicBezTo>
                    <a:pt x="39" y="168"/>
                    <a:pt x="2" y="131"/>
                    <a:pt x="2" y="85"/>
                  </a:cubicBezTo>
                  <a:cubicBezTo>
                    <a:pt x="2" y="40"/>
                    <a:pt x="39" y="3"/>
                    <a:pt x="85" y="3"/>
                  </a:cubicBezTo>
                  <a:cubicBezTo>
                    <a:pt x="130" y="3"/>
                    <a:pt x="167" y="40"/>
                    <a:pt x="167" y="85"/>
                  </a:cubicBezTo>
                  <a:cubicBezTo>
                    <a:pt x="167" y="131"/>
                    <a:pt x="130" y="168"/>
                    <a:pt x="8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sp>
          <p:nvSpPr>
            <p:cNvPr id="74" name="Freeform 45"/>
            <p:cNvSpPr>
              <a:spLocks noEditPoints="1"/>
            </p:cNvSpPr>
            <p:nvPr userDrawn="1"/>
          </p:nvSpPr>
          <p:spPr bwMode="auto">
            <a:xfrm>
              <a:off x="9091692" y="4667536"/>
              <a:ext cx="39688" cy="36513"/>
            </a:xfrm>
            <a:custGeom>
              <a:avLst/>
              <a:gdLst>
                <a:gd name="T0" fmla="*/ 13 w 26"/>
                <a:gd name="T1" fmla="*/ 16 h 25"/>
                <a:gd name="T2" fmla="*/ 11 w 26"/>
                <a:gd name="T3" fmla="*/ 25 h 25"/>
                <a:gd name="T4" fmla="*/ 7 w 26"/>
                <a:gd name="T5" fmla="*/ 24 h 25"/>
                <a:gd name="T6" fmla="*/ 9 w 26"/>
                <a:gd name="T7" fmla="*/ 19 h 25"/>
                <a:gd name="T8" fmla="*/ 10 w 26"/>
                <a:gd name="T9" fmla="*/ 14 h 25"/>
                <a:gd name="T10" fmla="*/ 10 w 26"/>
                <a:gd name="T11" fmla="*/ 14 h 25"/>
                <a:gd name="T12" fmla="*/ 13 w 26"/>
                <a:gd name="T13" fmla="*/ 16 h 25"/>
                <a:gd name="T14" fmla="*/ 25 w 26"/>
                <a:gd name="T15" fmla="*/ 0 h 25"/>
                <a:gd name="T16" fmla="*/ 26 w 26"/>
                <a:gd name="T17" fmla="*/ 2 h 25"/>
                <a:gd name="T18" fmla="*/ 21 w 26"/>
                <a:gd name="T19" fmla="*/ 7 h 25"/>
                <a:gd name="T20" fmla="*/ 18 w 26"/>
                <a:gd name="T21" fmla="*/ 9 h 25"/>
                <a:gd name="T22" fmla="*/ 22 w 26"/>
                <a:gd name="T23" fmla="*/ 11 h 25"/>
                <a:gd name="T24" fmla="*/ 22 w 26"/>
                <a:gd name="T25" fmla="*/ 11 h 25"/>
                <a:gd name="T26" fmla="*/ 23 w 26"/>
                <a:gd name="T27" fmla="*/ 9 h 25"/>
                <a:gd name="T28" fmla="*/ 23 w 26"/>
                <a:gd name="T29" fmla="*/ 9 h 25"/>
                <a:gd name="T30" fmla="*/ 24 w 26"/>
                <a:gd name="T31" fmla="*/ 9 h 25"/>
                <a:gd name="T32" fmla="*/ 25 w 26"/>
                <a:gd name="T33" fmla="*/ 14 h 25"/>
                <a:gd name="T34" fmla="*/ 26 w 26"/>
                <a:gd name="T35" fmla="*/ 15 h 25"/>
                <a:gd name="T36" fmla="*/ 26 w 26"/>
                <a:gd name="T37" fmla="*/ 16 h 25"/>
                <a:gd name="T38" fmla="*/ 25 w 26"/>
                <a:gd name="T39" fmla="*/ 16 h 25"/>
                <a:gd name="T40" fmla="*/ 23 w 26"/>
                <a:gd name="T41" fmla="*/ 16 h 25"/>
                <a:gd name="T42" fmla="*/ 22 w 26"/>
                <a:gd name="T43" fmla="*/ 15 h 25"/>
                <a:gd name="T44" fmla="*/ 13 w 26"/>
                <a:gd name="T45" fmla="*/ 11 h 25"/>
                <a:gd name="T46" fmla="*/ 4 w 26"/>
                <a:gd name="T47" fmla="*/ 13 h 25"/>
                <a:gd name="T48" fmla="*/ 2 w 26"/>
                <a:gd name="T49" fmla="*/ 8 h 25"/>
                <a:gd name="T50" fmla="*/ 2 w 26"/>
                <a:gd name="T51" fmla="*/ 8 h 25"/>
                <a:gd name="T52" fmla="*/ 3 w 26"/>
                <a:gd name="T53" fmla="*/ 8 h 25"/>
                <a:gd name="T54" fmla="*/ 5 w 26"/>
                <a:gd name="T55" fmla="*/ 10 h 25"/>
                <a:gd name="T56" fmla="*/ 11 w 26"/>
                <a:gd name="T57" fmla="*/ 10 h 25"/>
                <a:gd name="T58" fmla="*/ 11 w 26"/>
                <a:gd name="T59" fmla="*/ 9 h 25"/>
                <a:gd name="T60" fmla="*/ 8 w 26"/>
                <a:gd name="T61" fmla="*/ 3 h 25"/>
                <a:gd name="T62" fmla="*/ 9 w 26"/>
                <a:gd name="T63" fmla="*/ 2 h 25"/>
                <a:gd name="T64" fmla="*/ 10 w 26"/>
                <a:gd name="T65" fmla="*/ 2 h 25"/>
                <a:gd name="T66" fmla="*/ 11 w 26"/>
                <a:gd name="T67" fmla="*/ 5 h 25"/>
                <a:gd name="T68" fmla="*/ 12 w 26"/>
                <a:gd name="T69" fmla="*/ 6 h 25"/>
                <a:gd name="T70" fmla="*/ 15 w 26"/>
                <a:gd name="T71" fmla="*/ 8 h 25"/>
                <a:gd name="T72" fmla="*/ 22 w 26"/>
                <a:gd name="T73" fmla="*/ 2 h 25"/>
                <a:gd name="T74" fmla="*/ 24 w 26"/>
                <a:gd name="T75" fmla="*/ 0 h 25"/>
                <a:gd name="T76" fmla="*/ 25 w 26"/>
                <a:gd name="T7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 h="25">
                  <a:moveTo>
                    <a:pt x="13" y="16"/>
                  </a:moveTo>
                  <a:cubicBezTo>
                    <a:pt x="14" y="18"/>
                    <a:pt x="13" y="24"/>
                    <a:pt x="11" y="25"/>
                  </a:cubicBezTo>
                  <a:cubicBezTo>
                    <a:pt x="10" y="25"/>
                    <a:pt x="7" y="25"/>
                    <a:pt x="7" y="24"/>
                  </a:cubicBezTo>
                  <a:cubicBezTo>
                    <a:pt x="7" y="22"/>
                    <a:pt x="8" y="21"/>
                    <a:pt x="9" y="19"/>
                  </a:cubicBezTo>
                  <a:cubicBezTo>
                    <a:pt x="10" y="18"/>
                    <a:pt x="9" y="16"/>
                    <a:pt x="10" y="14"/>
                  </a:cubicBezTo>
                  <a:cubicBezTo>
                    <a:pt x="10" y="14"/>
                    <a:pt x="10" y="14"/>
                    <a:pt x="10" y="14"/>
                  </a:cubicBezTo>
                  <a:cubicBezTo>
                    <a:pt x="11" y="15"/>
                    <a:pt x="12" y="15"/>
                    <a:pt x="13" y="16"/>
                  </a:cubicBezTo>
                  <a:close/>
                  <a:moveTo>
                    <a:pt x="25" y="0"/>
                  </a:moveTo>
                  <a:cubicBezTo>
                    <a:pt x="25" y="0"/>
                    <a:pt x="26" y="1"/>
                    <a:pt x="26" y="2"/>
                  </a:cubicBezTo>
                  <a:cubicBezTo>
                    <a:pt x="26" y="3"/>
                    <a:pt x="23" y="6"/>
                    <a:pt x="21" y="7"/>
                  </a:cubicBezTo>
                  <a:cubicBezTo>
                    <a:pt x="20" y="8"/>
                    <a:pt x="19" y="8"/>
                    <a:pt x="18" y="9"/>
                  </a:cubicBezTo>
                  <a:cubicBezTo>
                    <a:pt x="19" y="10"/>
                    <a:pt x="20" y="11"/>
                    <a:pt x="22" y="11"/>
                  </a:cubicBezTo>
                  <a:cubicBezTo>
                    <a:pt x="22" y="11"/>
                    <a:pt x="22" y="11"/>
                    <a:pt x="22" y="11"/>
                  </a:cubicBezTo>
                  <a:cubicBezTo>
                    <a:pt x="23" y="10"/>
                    <a:pt x="23" y="10"/>
                    <a:pt x="23" y="9"/>
                  </a:cubicBezTo>
                  <a:cubicBezTo>
                    <a:pt x="23" y="9"/>
                    <a:pt x="23" y="9"/>
                    <a:pt x="23" y="9"/>
                  </a:cubicBezTo>
                  <a:cubicBezTo>
                    <a:pt x="23" y="9"/>
                    <a:pt x="23" y="9"/>
                    <a:pt x="24" y="9"/>
                  </a:cubicBezTo>
                  <a:cubicBezTo>
                    <a:pt x="23" y="11"/>
                    <a:pt x="24" y="12"/>
                    <a:pt x="25" y="14"/>
                  </a:cubicBezTo>
                  <a:cubicBezTo>
                    <a:pt x="26" y="14"/>
                    <a:pt x="25" y="15"/>
                    <a:pt x="26" y="15"/>
                  </a:cubicBezTo>
                  <a:cubicBezTo>
                    <a:pt x="26" y="16"/>
                    <a:pt x="26" y="15"/>
                    <a:pt x="26" y="16"/>
                  </a:cubicBezTo>
                  <a:cubicBezTo>
                    <a:pt x="25" y="16"/>
                    <a:pt x="25" y="16"/>
                    <a:pt x="25" y="16"/>
                  </a:cubicBezTo>
                  <a:cubicBezTo>
                    <a:pt x="24" y="16"/>
                    <a:pt x="24" y="16"/>
                    <a:pt x="23" y="16"/>
                  </a:cubicBezTo>
                  <a:cubicBezTo>
                    <a:pt x="23" y="16"/>
                    <a:pt x="22" y="15"/>
                    <a:pt x="22" y="15"/>
                  </a:cubicBezTo>
                  <a:cubicBezTo>
                    <a:pt x="19" y="13"/>
                    <a:pt x="16" y="11"/>
                    <a:pt x="13" y="11"/>
                  </a:cubicBezTo>
                  <a:cubicBezTo>
                    <a:pt x="11" y="12"/>
                    <a:pt x="6" y="14"/>
                    <a:pt x="4" y="13"/>
                  </a:cubicBezTo>
                  <a:cubicBezTo>
                    <a:pt x="2" y="13"/>
                    <a:pt x="0" y="9"/>
                    <a:pt x="2" y="8"/>
                  </a:cubicBezTo>
                  <a:cubicBezTo>
                    <a:pt x="2" y="8"/>
                    <a:pt x="2" y="8"/>
                    <a:pt x="2" y="8"/>
                  </a:cubicBezTo>
                  <a:cubicBezTo>
                    <a:pt x="2" y="8"/>
                    <a:pt x="3" y="8"/>
                    <a:pt x="3" y="8"/>
                  </a:cubicBezTo>
                  <a:cubicBezTo>
                    <a:pt x="4" y="9"/>
                    <a:pt x="5" y="10"/>
                    <a:pt x="5" y="10"/>
                  </a:cubicBezTo>
                  <a:cubicBezTo>
                    <a:pt x="7" y="10"/>
                    <a:pt x="10" y="10"/>
                    <a:pt x="11" y="10"/>
                  </a:cubicBezTo>
                  <a:cubicBezTo>
                    <a:pt x="11" y="9"/>
                    <a:pt x="11" y="9"/>
                    <a:pt x="11" y="9"/>
                  </a:cubicBezTo>
                  <a:cubicBezTo>
                    <a:pt x="9" y="6"/>
                    <a:pt x="7" y="6"/>
                    <a:pt x="8" y="3"/>
                  </a:cubicBezTo>
                  <a:cubicBezTo>
                    <a:pt x="8" y="2"/>
                    <a:pt x="9" y="2"/>
                    <a:pt x="9" y="2"/>
                  </a:cubicBezTo>
                  <a:cubicBezTo>
                    <a:pt x="9" y="2"/>
                    <a:pt x="10" y="2"/>
                    <a:pt x="10" y="2"/>
                  </a:cubicBezTo>
                  <a:cubicBezTo>
                    <a:pt x="10" y="3"/>
                    <a:pt x="11" y="4"/>
                    <a:pt x="11" y="5"/>
                  </a:cubicBezTo>
                  <a:cubicBezTo>
                    <a:pt x="12" y="5"/>
                    <a:pt x="12" y="6"/>
                    <a:pt x="12" y="6"/>
                  </a:cubicBezTo>
                  <a:cubicBezTo>
                    <a:pt x="13" y="6"/>
                    <a:pt x="14" y="8"/>
                    <a:pt x="15" y="8"/>
                  </a:cubicBezTo>
                  <a:cubicBezTo>
                    <a:pt x="16" y="8"/>
                    <a:pt x="21" y="4"/>
                    <a:pt x="22" y="2"/>
                  </a:cubicBezTo>
                  <a:cubicBezTo>
                    <a:pt x="23" y="2"/>
                    <a:pt x="23" y="0"/>
                    <a:pt x="24" y="0"/>
                  </a:cubicBezTo>
                  <a:cubicBezTo>
                    <a:pt x="25" y="0"/>
                    <a:pt x="25"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sp>
          <p:nvSpPr>
            <p:cNvPr id="75" name="Freeform 46"/>
            <p:cNvSpPr>
              <a:spLocks noEditPoints="1"/>
            </p:cNvSpPr>
            <p:nvPr userDrawn="1"/>
          </p:nvSpPr>
          <p:spPr bwMode="auto">
            <a:xfrm>
              <a:off x="9120267" y="4715161"/>
              <a:ext cx="53975" cy="44450"/>
            </a:xfrm>
            <a:custGeom>
              <a:avLst/>
              <a:gdLst>
                <a:gd name="T0" fmla="*/ 32 w 36"/>
                <a:gd name="T1" fmla="*/ 11 h 30"/>
                <a:gd name="T2" fmla="*/ 36 w 36"/>
                <a:gd name="T3" fmla="*/ 16 h 30"/>
                <a:gd name="T4" fmla="*/ 30 w 36"/>
                <a:gd name="T5" fmla="*/ 16 h 30"/>
                <a:gd name="T6" fmla="*/ 26 w 36"/>
                <a:gd name="T7" fmla="*/ 13 h 30"/>
                <a:gd name="T8" fmla="*/ 27 w 36"/>
                <a:gd name="T9" fmla="*/ 16 h 30"/>
                <a:gd name="T10" fmla="*/ 23 w 36"/>
                <a:gd name="T11" fmla="*/ 22 h 30"/>
                <a:gd name="T12" fmla="*/ 14 w 36"/>
                <a:gd name="T13" fmla="*/ 21 h 30"/>
                <a:gd name="T14" fmla="*/ 14 w 36"/>
                <a:gd name="T15" fmla="*/ 24 h 30"/>
                <a:gd name="T16" fmla="*/ 14 w 36"/>
                <a:gd name="T17" fmla="*/ 30 h 30"/>
                <a:gd name="T18" fmla="*/ 10 w 36"/>
                <a:gd name="T19" fmla="*/ 24 h 30"/>
                <a:gd name="T20" fmla="*/ 1 w 36"/>
                <a:gd name="T21" fmla="*/ 18 h 30"/>
                <a:gd name="T22" fmla="*/ 3 w 36"/>
                <a:gd name="T23" fmla="*/ 19 h 30"/>
                <a:gd name="T24" fmla="*/ 9 w 36"/>
                <a:gd name="T25" fmla="*/ 24 h 30"/>
                <a:gd name="T26" fmla="*/ 9 w 36"/>
                <a:gd name="T27" fmla="*/ 23 h 30"/>
                <a:gd name="T28" fmla="*/ 6 w 36"/>
                <a:gd name="T29" fmla="*/ 20 h 30"/>
                <a:gd name="T30" fmla="*/ 4 w 36"/>
                <a:gd name="T31" fmla="*/ 12 h 30"/>
                <a:gd name="T32" fmla="*/ 8 w 36"/>
                <a:gd name="T33" fmla="*/ 18 h 30"/>
                <a:gd name="T34" fmla="*/ 12 w 36"/>
                <a:gd name="T35" fmla="*/ 20 h 30"/>
                <a:gd name="T36" fmla="*/ 17 w 36"/>
                <a:gd name="T37" fmla="*/ 19 h 30"/>
                <a:gd name="T38" fmla="*/ 14 w 36"/>
                <a:gd name="T39" fmla="*/ 16 h 30"/>
                <a:gd name="T40" fmla="*/ 21 w 36"/>
                <a:gd name="T41" fmla="*/ 20 h 30"/>
                <a:gd name="T42" fmla="*/ 24 w 36"/>
                <a:gd name="T43" fmla="*/ 18 h 30"/>
                <a:gd name="T44" fmla="*/ 14 w 36"/>
                <a:gd name="T45" fmla="*/ 12 h 30"/>
                <a:gd name="T46" fmla="*/ 10 w 36"/>
                <a:gd name="T47" fmla="*/ 14 h 30"/>
                <a:gd name="T48" fmla="*/ 10 w 36"/>
                <a:gd name="T49" fmla="*/ 12 h 30"/>
                <a:gd name="T50" fmla="*/ 14 w 36"/>
                <a:gd name="T51" fmla="*/ 6 h 30"/>
                <a:gd name="T52" fmla="*/ 21 w 36"/>
                <a:gd name="T53" fmla="*/ 10 h 30"/>
                <a:gd name="T54" fmla="*/ 32 w 36"/>
                <a:gd name="T55" fmla="*/ 14 h 30"/>
                <a:gd name="T56" fmla="*/ 32 w 36"/>
                <a:gd name="T57" fmla="*/ 14 h 30"/>
                <a:gd name="T58" fmla="*/ 29 w 36"/>
                <a:gd name="T59" fmla="*/ 6 h 30"/>
                <a:gd name="T60" fmla="*/ 32 w 36"/>
                <a:gd name="T61" fmla="*/ 6 h 30"/>
                <a:gd name="T62" fmla="*/ 34 w 36"/>
                <a:gd name="T63" fmla="*/ 0 h 30"/>
                <a:gd name="T64" fmla="*/ 29 w 36"/>
                <a:gd name="T6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0">
                  <a:moveTo>
                    <a:pt x="32" y="6"/>
                  </a:moveTo>
                  <a:cubicBezTo>
                    <a:pt x="33" y="8"/>
                    <a:pt x="31" y="10"/>
                    <a:pt x="32" y="11"/>
                  </a:cubicBezTo>
                  <a:cubicBezTo>
                    <a:pt x="32" y="11"/>
                    <a:pt x="32" y="12"/>
                    <a:pt x="32" y="12"/>
                  </a:cubicBezTo>
                  <a:cubicBezTo>
                    <a:pt x="34" y="12"/>
                    <a:pt x="36" y="14"/>
                    <a:pt x="36" y="16"/>
                  </a:cubicBezTo>
                  <a:cubicBezTo>
                    <a:pt x="36" y="17"/>
                    <a:pt x="34" y="19"/>
                    <a:pt x="33" y="19"/>
                  </a:cubicBezTo>
                  <a:cubicBezTo>
                    <a:pt x="32" y="18"/>
                    <a:pt x="30" y="16"/>
                    <a:pt x="30" y="16"/>
                  </a:cubicBezTo>
                  <a:cubicBezTo>
                    <a:pt x="29" y="14"/>
                    <a:pt x="27" y="14"/>
                    <a:pt x="26" y="13"/>
                  </a:cubicBezTo>
                  <a:cubicBezTo>
                    <a:pt x="26" y="13"/>
                    <a:pt x="26" y="13"/>
                    <a:pt x="26" y="13"/>
                  </a:cubicBezTo>
                  <a:cubicBezTo>
                    <a:pt x="26" y="13"/>
                    <a:pt x="26" y="13"/>
                    <a:pt x="26" y="13"/>
                  </a:cubicBezTo>
                  <a:cubicBezTo>
                    <a:pt x="26" y="14"/>
                    <a:pt x="27" y="14"/>
                    <a:pt x="27" y="16"/>
                  </a:cubicBezTo>
                  <a:cubicBezTo>
                    <a:pt x="27" y="18"/>
                    <a:pt x="28" y="21"/>
                    <a:pt x="24" y="23"/>
                  </a:cubicBezTo>
                  <a:cubicBezTo>
                    <a:pt x="24" y="22"/>
                    <a:pt x="24" y="22"/>
                    <a:pt x="23" y="22"/>
                  </a:cubicBezTo>
                  <a:cubicBezTo>
                    <a:pt x="22" y="22"/>
                    <a:pt x="21" y="20"/>
                    <a:pt x="20" y="20"/>
                  </a:cubicBezTo>
                  <a:cubicBezTo>
                    <a:pt x="19" y="22"/>
                    <a:pt x="16" y="21"/>
                    <a:pt x="14" y="21"/>
                  </a:cubicBezTo>
                  <a:cubicBezTo>
                    <a:pt x="13" y="21"/>
                    <a:pt x="13" y="22"/>
                    <a:pt x="13" y="22"/>
                  </a:cubicBezTo>
                  <a:cubicBezTo>
                    <a:pt x="14" y="22"/>
                    <a:pt x="14" y="23"/>
                    <a:pt x="14" y="24"/>
                  </a:cubicBezTo>
                  <a:cubicBezTo>
                    <a:pt x="15" y="24"/>
                    <a:pt x="18" y="26"/>
                    <a:pt x="18" y="28"/>
                  </a:cubicBezTo>
                  <a:cubicBezTo>
                    <a:pt x="18" y="29"/>
                    <a:pt x="16" y="30"/>
                    <a:pt x="14" y="30"/>
                  </a:cubicBezTo>
                  <a:cubicBezTo>
                    <a:pt x="14" y="28"/>
                    <a:pt x="13" y="26"/>
                    <a:pt x="11" y="25"/>
                  </a:cubicBezTo>
                  <a:cubicBezTo>
                    <a:pt x="10" y="25"/>
                    <a:pt x="11" y="24"/>
                    <a:pt x="10" y="24"/>
                  </a:cubicBezTo>
                  <a:cubicBezTo>
                    <a:pt x="9" y="25"/>
                    <a:pt x="8" y="26"/>
                    <a:pt x="7" y="26"/>
                  </a:cubicBezTo>
                  <a:cubicBezTo>
                    <a:pt x="3" y="25"/>
                    <a:pt x="0" y="22"/>
                    <a:pt x="1" y="18"/>
                  </a:cubicBezTo>
                  <a:cubicBezTo>
                    <a:pt x="2" y="17"/>
                    <a:pt x="2" y="16"/>
                    <a:pt x="2" y="15"/>
                  </a:cubicBezTo>
                  <a:cubicBezTo>
                    <a:pt x="3" y="16"/>
                    <a:pt x="3" y="18"/>
                    <a:pt x="3" y="19"/>
                  </a:cubicBezTo>
                  <a:cubicBezTo>
                    <a:pt x="3" y="19"/>
                    <a:pt x="3" y="20"/>
                    <a:pt x="4" y="20"/>
                  </a:cubicBezTo>
                  <a:cubicBezTo>
                    <a:pt x="5" y="22"/>
                    <a:pt x="7" y="23"/>
                    <a:pt x="9" y="24"/>
                  </a:cubicBezTo>
                  <a:cubicBezTo>
                    <a:pt x="9" y="24"/>
                    <a:pt x="9" y="24"/>
                    <a:pt x="9" y="23"/>
                  </a:cubicBezTo>
                  <a:cubicBezTo>
                    <a:pt x="9" y="23"/>
                    <a:pt x="9" y="23"/>
                    <a:pt x="9" y="23"/>
                  </a:cubicBezTo>
                  <a:cubicBezTo>
                    <a:pt x="9" y="22"/>
                    <a:pt x="8" y="22"/>
                    <a:pt x="8" y="21"/>
                  </a:cubicBezTo>
                  <a:cubicBezTo>
                    <a:pt x="8" y="21"/>
                    <a:pt x="7" y="20"/>
                    <a:pt x="6" y="20"/>
                  </a:cubicBezTo>
                  <a:cubicBezTo>
                    <a:pt x="5" y="19"/>
                    <a:pt x="3" y="14"/>
                    <a:pt x="4" y="13"/>
                  </a:cubicBezTo>
                  <a:cubicBezTo>
                    <a:pt x="4" y="13"/>
                    <a:pt x="4" y="12"/>
                    <a:pt x="4" y="12"/>
                  </a:cubicBezTo>
                  <a:cubicBezTo>
                    <a:pt x="5" y="12"/>
                    <a:pt x="5" y="12"/>
                    <a:pt x="5" y="13"/>
                  </a:cubicBezTo>
                  <a:cubicBezTo>
                    <a:pt x="6" y="14"/>
                    <a:pt x="7" y="16"/>
                    <a:pt x="8" y="18"/>
                  </a:cubicBezTo>
                  <a:cubicBezTo>
                    <a:pt x="9" y="18"/>
                    <a:pt x="10" y="19"/>
                    <a:pt x="11" y="20"/>
                  </a:cubicBezTo>
                  <a:cubicBezTo>
                    <a:pt x="11" y="20"/>
                    <a:pt x="11" y="20"/>
                    <a:pt x="12" y="20"/>
                  </a:cubicBezTo>
                  <a:cubicBezTo>
                    <a:pt x="13" y="19"/>
                    <a:pt x="14" y="19"/>
                    <a:pt x="16" y="19"/>
                  </a:cubicBezTo>
                  <a:cubicBezTo>
                    <a:pt x="16" y="19"/>
                    <a:pt x="17" y="19"/>
                    <a:pt x="17" y="19"/>
                  </a:cubicBezTo>
                  <a:cubicBezTo>
                    <a:pt x="17" y="18"/>
                    <a:pt x="15" y="17"/>
                    <a:pt x="15" y="17"/>
                  </a:cubicBezTo>
                  <a:cubicBezTo>
                    <a:pt x="14" y="16"/>
                    <a:pt x="14" y="16"/>
                    <a:pt x="14" y="16"/>
                  </a:cubicBezTo>
                  <a:cubicBezTo>
                    <a:pt x="16" y="14"/>
                    <a:pt x="17" y="16"/>
                    <a:pt x="19" y="18"/>
                  </a:cubicBezTo>
                  <a:cubicBezTo>
                    <a:pt x="20" y="19"/>
                    <a:pt x="20" y="19"/>
                    <a:pt x="21" y="20"/>
                  </a:cubicBezTo>
                  <a:cubicBezTo>
                    <a:pt x="22" y="20"/>
                    <a:pt x="23" y="21"/>
                    <a:pt x="24" y="20"/>
                  </a:cubicBezTo>
                  <a:cubicBezTo>
                    <a:pt x="24" y="19"/>
                    <a:pt x="24" y="19"/>
                    <a:pt x="24" y="18"/>
                  </a:cubicBezTo>
                  <a:cubicBezTo>
                    <a:pt x="24" y="15"/>
                    <a:pt x="20" y="12"/>
                    <a:pt x="17" y="12"/>
                  </a:cubicBezTo>
                  <a:cubicBezTo>
                    <a:pt x="16" y="11"/>
                    <a:pt x="14" y="10"/>
                    <a:pt x="14" y="12"/>
                  </a:cubicBezTo>
                  <a:cubicBezTo>
                    <a:pt x="14" y="12"/>
                    <a:pt x="13" y="14"/>
                    <a:pt x="13" y="14"/>
                  </a:cubicBezTo>
                  <a:cubicBezTo>
                    <a:pt x="12" y="14"/>
                    <a:pt x="11" y="14"/>
                    <a:pt x="10" y="14"/>
                  </a:cubicBezTo>
                  <a:cubicBezTo>
                    <a:pt x="10" y="14"/>
                    <a:pt x="10" y="14"/>
                    <a:pt x="10" y="14"/>
                  </a:cubicBezTo>
                  <a:cubicBezTo>
                    <a:pt x="10" y="13"/>
                    <a:pt x="10" y="13"/>
                    <a:pt x="10" y="12"/>
                  </a:cubicBezTo>
                  <a:cubicBezTo>
                    <a:pt x="10" y="12"/>
                    <a:pt x="9" y="12"/>
                    <a:pt x="9" y="11"/>
                  </a:cubicBezTo>
                  <a:cubicBezTo>
                    <a:pt x="9" y="10"/>
                    <a:pt x="13" y="6"/>
                    <a:pt x="14" y="6"/>
                  </a:cubicBezTo>
                  <a:cubicBezTo>
                    <a:pt x="16" y="8"/>
                    <a:pt x="17" y="8"/>
                    <a:pt x="19" y="9"/>
                  </a:cubicBezTo>
                  <a:cubicBezTo>
                    <a:pt x="20" y="9"/>
                    <a:pt x="21" y="10"/>
                    <a:pt x="21" y="10"/>
                  </a:cubicBezTo>
                  <a:cubicBezTo>
                    <a:pt x="23" y="11"/>
                    <a:pt x="24" y="11"/>
                    <a:pt x="26" y="12"/>
                  </a:cubicBezTo>
                  <a:cubicBezTo>
                    <a:pt x="28" y="12"/>
                    <a:pt x="30" y="14"/>
                    <a:pt x="32" y="14"/>
                  </a:cubicBezTo>
                  <a:cubicBezTo>
                    <a:pt x="32" y="14"/>
                    <a:pt x="32" y="14"/>
                    <a:pt x="32" y="14"/>
                  </a:cubicBezTo>
                  <a:cubicBezTo>
                    <a:pt x="32" y="14"/>
                    <a:pt x="32" y="14"/>
                    <a:pt x="32" y="14"/>
                  </a:cubicBezTo>
                  <a:cubicBezTo>
                    <a:pt x="30" y="13"/>
                    <a:pt x="27" y="12"/>
                    <a:pt x="28" y="10"/>
                  </a:cubicBezTo>
                  <a:cubicBezTo>
                    <a:pt x="28" y="8"/>
                    <a:pt x="30" y="8"/>
                    <a:pt x="29" y="6"/>
                  </a:cubicBezTo>
                  <a:cubicBezTo>
                    <a:pt x="30" y="6"/>
                    <a:pt x="30" y="6"/>
                    <a:pt x="30" y="6"/>
                  </a:cubicBezTo>
                  <a:cubicBezTo>
                    <a:pt x="31" y="6"/>
                    <a:pt x="31" y="6"/>
                    <a:pt x="32" y="6"/>
                  </a:cubicBezTo>
                  <a:close/>
                  <a:moveTo>
                    <a:pt x="34" y="0"/>
                  </a:moveTo>
                  <a:cubicBezTo>
                    <a:pt x="34" y="0"/>
                    <a:pt x="34" y="0"/>
                    <a:pt x="34" y="0"/>
                  </a:cubicBezTo>
                  <a:cubicBezTo>
                    <a:pt x="33" y="2"/>
                    <a:pt x="29" y="6"/>
                    <a:pt x="26" y="6"/>
                  </a:cubicBezTo>
                  <a:cubicBezTo>
                    <a:pt x="25" y="4"/>
                    <a:pt x="27" y="2"/>
                    <a:pt x="29" y="0"/>
                  </a:cubicBezTo>
                  <a:cubicBezTo>
                    <a:pt x="30" y="1"/>
                    <a:pt x="32"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sp>
          <p:nvSpPr>
            <p:cNvPr id="76" name="Freeform 47"/>
            <p:cNvSpPr>
              <a:spLocks noEditPoints="1"/>
            </p:cNvSpPr>
            <p:nvPr userDrawn="1"/>
          </p:nvSpPr>
          <p:spPr bwMode="auto">
            <a:xfrm>
              <a:off x="9037717" y="4621498"/>
              <a:ext cx="53975" cy="46038"/>
            </a:xfrm>
            <a:custGeom>
              <a:avLst/>
              <a:gdLst>
                <a:gd name="T0" fmla="*/ 13 w 36"/>
                <a:gd name="T1" fmla="*/ 14 h 30"/>
                <a:gd name="T2" fmla="*/ 10 w 36"/>
                <a:gd name="T3" fmla="*/ 17 h 30"/>
                <a:gd name="T4" fmla="*/ 10 w 36"/>
                <a:gd name="T5" fmla="*/ 17 h 30"/>
                <a:gd name="T6" fmla="*/ 13 w 36"/>
                <a:gd name="T7" fmla="*/ 14 h 30"/>
                <a:gd name="T8" fmla="*/ 13 w 36"/>
                <a:gd name="T9" fmla="*/ 14 h 30"/>
                <a:gd name="T10" fmla="*/ 26 w 36"/>
                <a:gd name="T11" fmla="*/ 1 h 30"/>
                <a:gd name="T12" fmla="*/ 27 w 36"/>
                <a:gd name="T13" fmla="*/ 1 h 30"/>
                <a:gd name="T14" fmla="*/ 25 w 36"/>
                <a:gd name="T15" fmla="*/ 7 h 30"/>
                <a:gd name="T16" fmla="*/ 22 w 36"/>
                <a:gd name="T17" fmla="*/ 10 h 30"/>
                <a:gd name="T18" fmla="*/ 22 w 36"/>
                <a:gd name="T19" fmla="*/ 11 h 30"/>
                <a:gd name="T20" fmla="*/ 25 w 36"/>
                <a:gd name="T21" fmla="*/ 11 h 30"/>
                <a:gd name="T22" fmla="*/ 26 w 36"/>
                <a:gd name="T23" fmla="*/ 10 h 30"/>
                <a:gd name="T24" fmla="*/ 29 w 36"/>
                <a:gd name="T25" fmla="*/ 13 h 30"/>
                <a:gd name="T26" fmla="*/ 28 w 36"/>
                <a:gd name="T27" fmla="*/ 14 h 30"/>
                <a:gd name="T28" fmla="*/ 21 w 36"/>
                <a:gd name="T29" fmla="*/ 14 h 30"/>
                <a:gd name="T30" fmla="*/ 19 w 36"/>
                <a:gd name="T31" fmla="*/ 13 h 30"/>
                <a:gd name="T32" fmla="*/ 16 w 36"/>
                <a:gd name="T33" fmla="*/ 18 h 30"/>
                <a:gd name="T34" fmla="*/ 16 w 36"/>
                <a:gd name="T35" fmla="*/ 18 h 30"/>
                <a:gd name="T36" fmla="*/ 21 w 36"/>
                <a:gd name="T37" fmla="*/ 20 h 30"/>
                <a:gd name="T38" fmla="*/ 20 w 36"/>
                <a:gd name="T39" fmla="*/ 24 h 30"/>
                <a:gd name="T40" fmla="*/ 20 w 36"/>
                <a:gd name="T41" fmla="*/ 27 h 30"/>
                <a:gd name="T42" fmla="*/ 14 w 36"/>
                <a:gd name="T43" fmla="*/ 27 h 30"/>
                <a:gd name="T44" fmla="*/ 15 w 36"/>
                <a:gd name="T45" fmla="*/ 21 h 30"/>
                <a:gd name="T46" fmla="*/ 14 w 36"/>
                <a:gd name="T47" fmla="*/ 21 h 30"/>
                <a:gd name="T48" fmla="*/ 9 w 36"/>
                <a:gd name="T49" fmla="*/ 28 h 30"/>
                <a:gd name="T50" fmla="*/ 9 w 36"/>
                <a:gd name="T51" fmla="*/ 28 h 30"/>
                <a:gd name="T52" fmla="*/ 9 w 36"/>
                <a:gd name="T53" fmla="*/ 22 h 30"/>
                <a:gd name="T54" fmla="*/ 11 w 36"/>
                <a:gd name="T55" fmla="*/ 20 h 30"/>
                <a:gd name="T56" fmla="*/ 8 w 36"/>
                <a:gd name="T57" fmla="*/ 20 h 30"/>
                <a:gd name="T58" fmla="*/ 6 w 36"/>
                <a:gd name="T59" fmla="*/ 21 h 30"/>
                <a:gd name="T60" fmla="*/ 1 w 36"/>
                <a:gd name="T61" fmla="*/ 23 h 30"/>
                <a:gd name="T62" fmla="*/ 0 w 36"/>
                <a:gd name="T63" fmla="*/ 22 h 30"/>
                <a:gd name="T64" fmla="*/ 1 w 36"/>
                <a:gd name="T65" fmla="*/ 19 h 30"/>
                <a:gd name="T66" fmla="*/ 3 w 36"/>
                <a:gd name="T67" fmla="*/ 15 h 30"/>
                <a:gd name="T68" fmla="*/ 13 w 36"/>
                <a:gd name="T69" fmla="*/ 13 h 30"/>
                <a:gd name="T70" fmla="*/ 16 w 36"/>
                <a:gd name="T71" fmla="*/ 14 h 30"/>
                <a:gd name="T72" fmla="*/ 16 w 36"/>
                <a:gd name="T73" fmla="*/ 14 h 30"/>
                <a:gd name="T74" fmla="*/ 16 w 36"/>
                <a:gd name="T75" fmla="*/ 13 h 30"/>
                <a:gd name="T76" fmla="*/ 15 w 36"/>
                <a:gd name="T77" fmla="*/ 13 h 30"/>
                <a:gd name="T78" fmla="*/ 13 w 36"/>
                <a:gd name="T79" fmla="*/ 8 h 30"/>
                <a:gd name="T80" fmla="*/ 13 w 36"/>
                <a:gd name="T81" fmla="*/ 8 h 30"/>
                <a:gd name="T82" fmla="*/ 18 w 36"/>
                <a:gd name="T83" fmla="*/ 11 h 30"/>
                <a:gd name="T84" fmla="*/ 20 w 36"/>
                <a:gd name="T85" fmla="*/ 9 h 30"/>
                <a:gd name="T86" fmla="*/ 21 w 36"/>
                <a:gd name="T87" fmla="*/ 7 h 30"/>
                <a:gd name="T88" fmla="*/ 24 w 36"/>
                <a:gd name="T89" fmla="*/ 4 h 30"/>
                <a:gd name="T90" fmla="*/ 26 w 36"/>
                <a:gd name="T91" fmla="*/ 1 h 30"/>
                <a:gd name="T92" fmla="*/ 26 w 36"/>
                <a:gd name="T93" fmla="*/ 1 h 30"/>
                <a:gd name="T94" fmla="*/ 31 w 36"/>
                <a:gd name="T95" fmla="*/ 3 h 30"/>
                <a:gd name="T96" fmla="*/ 35 w 36"/>
                <a:gd name="T97" fmla="*/ 7 h 30"/>
                <a:gd name="T98" fmla="*/ 36 w 36"/>
                <a:gd name="T99" fmla="*/ 9 h 30"/>
                <a:gd name="T100" fmla="*/ 31 w 36"/>
                <a:gd name="T101" fmla="*/ 10 h 30"/>
                <a:gd name="T102" fmla="*/ 31 w 36"/>
                <a:gd name="T103" fmla="*/ 8 h 30"/>
                <a:gd name="T104" fmla="*/ 30 w 36"/>
                <a:gd name="T105" fmla="*/ 8 h 30"/>
                <a:gd name="T106" fmla="*/ 31 w 36"/>
                <a:gd name="T10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30">
                  <a:moveTo>
                    <a:pt x="13" y="14"/>
                  </a:moveTo>
                  <a:cubicBezTo>
                    <a:pt x="13" y="14"/>
                    <a:pt x="10" y="16"/>
                    <a:pt x="10" y="17"/>
                  </a:cubicBezTo>
                  <a:cubicBezTo>
                    <a:pt x="10" y="17"/>
                    <a:pt x="10" y="17"/>
                    <a:pt x="10" y="17"/>
                  </a:cubicBezTo>
                  <a:cubicBezTo>
                    <a:pt x="13" y="19"/>
                    <a:pt x="14" y="17"/>
                    <a:pt x="13" y="14"/>
                  </a:cubicBezTo>
                  <a:cubicBezTo>
                    <a:pt x="13" y="14"/>
                    <a:pt x="13" y="14"/>
                    <a:pt x="13" y="14"/>
                  </a:cubicBezTo>
                  <a:close/>
                  <a:moveTo>
                    <a:pt x="26" y="1"/>
                  </a:moveTo>
                  <a:cubicBezTo>
                    <a:pt x="26" y="1"/>
                    <a:pt x="26" y="1"/>
                    <a:pt x="27" y="1"/>
                  </a:cubicBezTo>
                  <a:cubicBezTo>
                    <a:pt x="27" y="2"/>
                    <a:pt x="25" y="6"/>
                    <a:pt x="25" y="7"/>
                  </a:cubicBezTo>
                  <a:cubicBezTo>
                    <a:pt x="24" y="8"/>
                    <a:pt x="22" y="10"/>
                    <a:pt x="22" y="10"/>
                  </a:cubicBezTo>
                  <a:cubicBezTo>
                    <a:pt x="22" y="10"/>
                    <a:pt x="22" y="10"/>
                    <a:pt x="22" y="11"/>
                  </a:cubicBezTo>
                  <a:cubicBezTo>
                    <a:pt x="23" y="12"/>
                    <a:pt x="25" y="12"/>
                    <a:pt x="25" y="11"/>
                  </a:cubicBezTo>
                  <a:cubicBezTo>
                    <a:pt x="26" y="10"/>
                    <a:pt x="25" y="10"/>
                    <a:pt x="26" y="10"/>
                  </a:cubicBezTo>
                  <a:cubicBezTo>
                    <a:pt x="27" y="10"/>
                    <a:pt x="29" y="12"/>
                    <a:pt x="29" y="13"/>
                  </a:cubicBezTo>
                  <a:cubicBezTo>
                    <a:pt x="29" y="13"/>
                    <a:pt x="29" y="14"/>
                    <a:pt x="28" y="14"/>
                  </a:cubicBezTo>
                  <a:cubicBezTo>
                    <a:pt x="25" y="13"/>
                    <a:pt x="23" y="14"/>
                    <a:pt x="21" y="14"/>
                  </a:cubicBezTo>
                  <a:cubicBezTo>
                    <a:pt x="20" y="14"/>
                    <a:pt x="20" y="13"/>
                    <a:pt x="19" y="13"/>
                  </a:cubicBezTo>
                  <a:cubicBezTo>
                    <a:pt x="18" y="14"/>
                    <a:pt x="16" y="17"/>
                    <a:pt x="16" y="18"/>
                  </a:cubicBezTo>
                  <a:cubicBezTo>
                    <a:pt x="16" y="18"/>
                    <a:pt x="16" y="18"/>
                    <a:pt x="16" y="18"/>
                  </a:cubicBezTo>
                  <a:cubicBezTo>
                    <a:pt x="18" y="19"/>
                    <a:pt x="19" y="17"/>
                    <a:pt x="21" y="20"/>
                  </a:cubicBezTo>
                  <a:cubicBezTo>
                    <a:pt x="21" y="22"/>
                    <a:pt x="20" y="22"/>
                    <a:pt x="20" y="24"/>
                  </a:cubicBezTo>
                  <a:cubicBezTo>
                    <a:pt x="19" y="25"/>
                    <a:pt x="20" y="26"/>
                    <a:pt x="20" y="27"/>
                  </a:cubicBezTo>
                  <a:cubicBezTo>
                    <a:pt x="19" y="30"/>
                    <a:pt x="15" y="29"/>
                    <a:pt x="14" y="27"/>
                  </a:cubicBezTo>
                  <a:cubicBezTo>
                    <a:pt x="13" y="26"/>
                    <a:pt x="15" y="22"/>
                    <a:pt x="15" y="21"/>
                  </a:cubicBezTo>
                  <a:cubicBezTo>
                    <a:pt x="14" y="21"/>
                    <a:pt x="14" y="21"/>
                    <a:pt x="14" y="21"/>
                  </a:cubicBezTo>
                  <a:cubicBezTo>
                    <a:pt x="11" y="22"/>
                    <a:pt x="11" y="26"/>
                    <a:pt x="9" y="28"/>
                  </a:cubicBezTo>
                  <a:cubicBezTo>
                    <a:pt x="9" y="28"/>
                    <a:pt x="9" y="28"/>
                    <a:pt x="9" y="28"/>
                  </a:cubicBezTo>
                  <a:cubicBezTo>
                    <a:pt x="8" y="27"/>
                    <a:pt x="9" y="24"/>
                    <a:pt x="9" y="22"/>
                  </a:cubicBezTo>
                  <a:cubicBezTo>
                    <a:pt x="10" y="22"/>
                    <a:pt x="11" y="21"/>
                    <a:pt x="11" y="20"/>
                  </a:cubicBezTo>
                  <a:cubicBezTo>
                    <a:pt x="10" y="20"/>
                    <a:pt x="9" y="19"/>
                    <a:pt x="8" y="20"/>
                  </a:cubicBezTo>
                  <a:cubicBezTo>
                    <a:pt x="7" y="20"/>
                    <a:pt x="7" y="21"/>
                    <a:pt x="6" y="21"/>
                  </a:cubicBezTo>
                  <a:cubicBezTo>
                    <a:pt x="5" y="22"/>
                    <a:pt x="3" y="23"/>
                    <a:pt x="1" y="23"/>
                  </a:cubicBezTo>
                  <a:cubicBezTo>
                    <a:pt x="1" y="23"/>
                    <a:pt x="1" y="22"/>
                    <a:pt x="0" y="22"/>
                  </a:cubicBezTo>
                  <a:cubicBezTo>
                    <a:pt x="1" y="20"/>
                    <a:pt x="1" y="20"/>
                    <a:pt x="1" y="19"/>
                  </a:cubicBezTo>
                  <a:cubicBezTo>
                    <a:pt x="1" y="18"/>
                    <a:pt x="3" y="17"/>
                    <a:pt x="3" y="15"/>
                  </a:cubicBezTo>
                  <a:cubicBezTo>
                    <a:pt x="7" y="15"/>
                    <a:pt x="9" y="13"/>
                    <a:pt x="13" y="13"/>
                  </a:cubicBezTo>
                  <a:cubicBezTo>
                    <a:pt x="14" y="13"/>
                    <a:pt x="15" y="15"/>
                    <a:pt x="16" y="14"/>
                  </a:cubicBezTo>
                  <a:cubicBezTo>
                    <a:pt x="16" y="14"/>
                    <a:pt x="16" y="14"/>
                    <a:pt x="16" y="14"/>
                  </a:cubicBezTo>
                  <a:cubicBezTo>
                    <a:pt x="16" y="14"/>
                    <a:pt x="16" y="14"/>
                    <a:pt x="16" y="13"/>
                  </a:cubicBezTo>
                  <a:cubicBezTo>
                    <a:pt x="15" y="13"/>
                    <a:pt x="15" y="13"/>
                    <a:pt x="15" y="13"/>
                  </a:cubicBezTo>
                  <a:cubicBezTo>
                    <a:pt x="12" y="12"/>
                    <a:pt x="12" y="10"/>
                    <a:pt x="13" y="8"/>
                  </a:cubicBezTo>
                  <a:cubicBezTo>
                    <a:pt x="13" y="8"/>
                    <a:pt x="13" y="8"/>
                    <a:pt x="13" y="8"/>
                  </a:cubicBezTo>
                  <a:cubicBezTo>
                    <a:pt x="14" y="10"/>
                    <a:pt x="17" y="11"/>
                    <a:pt x="18" y="11"/>
                  </a:cubicBezTo>
                  <a:cubicBezTo>
                    <a:pt x="19" y="10"/>
                    <a:pt x="19" y="10"/>
                    <a:pt x="20" y="9"/>
                  </a:cubicBezTo>
                  <a:cubicBezTo>
                    <a:pt x="20" y="8"/>
                    <a:pt x="21" y="8"/>
                    <a:pt x="21" y="7"/>
                  </a:cubicBezTo>
                  <a:cubicBezTo>
                    <a:pt x="22" y="6"/>
                    <a:pt x="23" y="5"/>
                    <a:pt x="24" y="4"/>
                  </a:cubicBezTo>
                  <a:cubicBezTo>
                    <a:pt x="24" y="4"/>
                    <a:pt x="25" y="1"/>
                    <a:pt x="26" y="1"/>
                  </a:cubicBezTo>
                  <a:cubicBezTo>
                    <a:pt x="25" y="0"/>
                    <a:pt x="26" y="1"/>
                    <a:pt x="26" y="1"/>
                  </a:cubicBezTo>
                  <a:close/>
                  <a:moveTo>
                    <a:pt x="31" y="3"/>
                  </a:moveTo>
                  <a:cubicBezTo>
                    <a:pt x="32" y="4"/>
                    <a:pt x="34" y="5"/>
                    <a:pt x="35" y="7"/>
                  </a:cubicBezTo>
                  <a:cubicBezTo>
                    <a:pt x="35" y="8"/>
                    <a:pt x="36" y="9"/>
                    <a:pt x="36" y="9"/>
                  </a:cubicBezTo>
                  <a:cubicBezTo>
                    <a:pt x="35" y="12"/>
                    <a:pt x="32" y="12"/>
                    <a:pt x="31" y="10"/>
                  </a:cubicBezTo>
                  <a:cubicBezTo>
                    <a:pt x="31" y="10"/>
                    <a:pt x="31" y="9"/>
                    <a:pt x="31" y="8"/>
                  </a:cubicBezTo>
                  <a:cubicBezTo>
                    <a:pt x="30" y="8"/>
                    <a:pt x="30" y="8"/>
                    <a:pt x="30" y="8"/>
                  </a:cubicBezTo>
                  <a:cubicBezTo>
                    <a:pt x="31" y="6"/>
                    <a:pt x="29" y="4"/>
                    <a:pt x="3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sp>
          <p:nvSpPr>
            <p:cNvPr id="77" name="Freeform 48"/>
            <p:cNvSpPr>
              <a:spLocks noEditPoints="1"/>
            </p:cNvSpPr>
            <p:nvPr userDrawn="1"/>
          </p:nvSpPr>
          <p:spPr bwMode="auto">
            <a:xfrm>
              <a:off x="8913891" y="4588168"/>
              <a:ext cx="36513" cy="52388"/>
            </a:xfrm>
            <a:custGeom>
              <a:avLst/>
              <a:gdLst>
                <a:gd name="T0" fmla="*/ 14 w 24"/>
                <a:gd name="T1" fmla="*/ 5 h 34"/>
                <a:gd name="T2" fmla="*/ 14 w 24"/>
                <a:gd name="T3" fmla="*/ 5 h 34"/>
                <a:gd name="T4" fmla="*/ 14 w 24"/>
                <a:gd name="T5" fmla="*/ 5 h 34"/>
                <a:gd name="T6" fmla="*/ 14 w 24"/>
                <a:gd name="T7" fmla="*/ 4 h 34"/>
                <a:gd name="T8" fmla="*/ 14 w 24"/>
                <a:gd name="T9" fmla="*/ 4 h 34"/>
                <a:gd name="T10" fmla="*/ 14 w 24"/>
                <a:gd name="T11" fmla="*/ 4 h 34"/>
                <a:gd name="T12" fmla="*/ 14 w 24"/>
                <a:gd name="T13" fmla="*/ 4 h 34"/>
                <a:gd name="T14" fmla="*/ 20 w 24"/>
                <a:gd name="T15" fmla="*/ 2 h 34"/>
                <a:gd name="T16" fmla="*/ 14 w 24"/>
                <a:gd name="T17" fmla="*/ 7 h 34"/>
                <a:gd name="T18" fmla="*/ 22 w 24"/>
                <a:gd name="T19" fmla="*/ 15 h 34"/>
                <a:gd name="T20" fmla="*/ 16 w 24"/>
                <a:gd name="T21" fmla="*/ 18 h 34"/>
                <a:gd name="T22" fmla="*/ 15 w 24"/>
                <a:gd name="T23" fmla="*/ 23 h 34"/>
                <a:gd name="T24" fmla="*/ 17 w 24"/>
                <a:gd name="T25" fmla="*/ 22 h 34"/>
                <a:gd name="T26" fmla="*/ 24 w 24"/>
                <a:gd name="T27" fmla="*/ 24 h 34"/>
                <a:gd name="T28" fmla="*/ 18 w 24"/>
                <a:gd name="T29" fmla="*/ 26 h 34"/>
                <a:gd name="T30" fmla="*/ 9 w 24"/>
                <a:gd name="T31" fmla="*/ 32 h 34"/>
                <a:gd name="T32" fmla="*/ 16 w 24"/>
                <a:gd name="T33" fmla="*/ 27 h 34"/>
                <a:gd name="T34" fmla="*/ 10 w 24"/>
                <a:gd name="T35" fmla="*/ 29 h 34"/>
                <a:gd name="T36" fmla="*/ 7 w 24"/>
                <a:gd name="T37" fmla="*/ 28 h 34"/>
                <a:gd name="T38" fmla="*/ 14 w 24"/>
                <a:gd name="T39" fmla="*/ 25 h 34"/>
                <a:gd name="T40" fmla="*/ 13 w 24"/>
                <a:gd name="T41" fmla="*/ 24 h 34"/>
                <a:gd name="T42" fmla="*/ 14 w 24"/>
                <a:gd name="T43" fmla="*/ 19 h 34"/>
                <a:gd name="T44" fmla="*/ 9 w 24"/>
                <a:gd name="T45" fmla="*/ 22 h 34"/>
                <a:gd name="T46" fmla="*/ 9 w 24"/>
                <a:gd name="T47" fmla="*/ 20 h 34"/>
                <a:gd name="T48" fmla="*/ 17 w 24"/>
                <a:gd name="T49" fmla="*/ 16 h 34"/>
                <a:gd name="T50" fmla="*/ 14 w 24"/>
                <a:gd name="T51" fmla="*/ 10 h 34"/>
                <a:gd name="T52" fmla="*/ 7 w 24"/>
                <a:gd name="T53" fmla="*/ 17 h 34"/>
                <a:gd name="T54" fmla="*/ 4 w 24"/>
                <a:gd name="T55" fmla="*/ 26 h 34"/>
                <a:gd name="T56" fmla="*/ 2 w 24"/>
                <a:gd name="T57" fmla="*/ 19 h 34"/>
                <a:gd name="T58" fmla="*/ 6 w 24"/>
                <a:gd name="T59" fmla="*/ 12 h 34"/>
                <a:gd name="T60" fmla="*/ 12 w 24"/>
                <a:gd name="T61" fmla="*/ 7 h 34"/>
                <a:gd name="T62" fmla="*/ 8 w 24"/>
                <a:gd name="T63" fmla="*/ 6 h 34"/>
                <a:gd name="T64" fmla="*/ 1 w 24"/>
                <a:gd name="T65" fmla="*/ 3 h 34"/>
                <a:gd name="T66" fmla="*/ 4 w 24"/>
                <a:gd name="T67" fmla="*/ 7 h 34"/>
                <a:gd name="T68" fmla="*/ 0 w 24"/>
                <a:gd name="T69" fmla="*/ 5 h 34"/>
                <a:gd name="T70" fmla="*/ 1 w 24"/>
                <a:gd name="T71"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4">
                  <a:moveTo>
                    <a:pt x="14" y="5"/>
                  </a:move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lose/>
                  <a:moveTo>
                    <a:pt x="14" y="4"/>
                  </a:move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lose/>
                  <a:moveTo>
                    <a:pt x="16" y="1"/>
                  </a:moveTo>
                  <a:cubicBezTo>
                    <a:pt x="17" y="0"/>
                    <a:pt x="19" y="1"/>
                    <a:pt x="20" y="2"/>
                  </a:cubicBezTo>
                  <a:cubicBezTo>
                    <a:pt x="20" y="2"/>
                    <a:pt x="21" y="2"/>
                    <a:pt x="20" y="2"/>
                  </a:cubicBezTo>
                  <a:cubicBezTo>
                    <a:pt x="20" y="4"/>
                    <a:pt x="16" y="5"/>
                    <a:pt x="14" y="7"/>
                  </a:cubicBezTo>
                  <a:cubicBezTo>
                    <a:pt x="15" y="8"/>
                    <a:pt x="16" y="7"/>
                    <a:pt x="18" y="8"/>
                  </a:cubicBezTo>
                  <a:cubicBezTo>
                    <a:pt x="20" y="8"/>
                    <a:pt x="24" y="12"/>
                    <a:pt x="22" y="15"/>
                  </a:cubicBezTo>
                  <a:cubicBezTo>
                    <a:pt x="21" y="16"/>
                    <a:pt x="20" y="16"/>
                    <a:pt x="19" y="16"/>
                  </a:cubicBezTo>
                  <a:cubicBezTo>
                    <a:pt x="18" y="17"/>
                    <a:pt x="17" y="16"/>
                    <a:pt x="16" y="18"/>
                  </a:cubicBezTo>
                  <a:cubicBezTo>
                    <a:pt x="16" y="18"/>
                    <a:pt x="16" y="19"/>
                    <a:pt x="17" y="20"/>
                  </a:cubicBezTo>
                  <a:cubicBezTo>
                    <a:pt x="16" y="21"/>
                    <a:pt x="16" y="22"/>
                    <a:pt x="15" y="23"/>
                  </a:cubicBezTo>
                  <a:cubicBezTo>
                    <a:pt x="16" y="24"/>
                    <a:pt x="16" y="24"/>
                    <a:pt x="17" y="24"/>
                  </a:cubicBezTo>
                  <a:cubicBezTo>
                    <a:pt x="17" y="23"/>
                    <a:pt x="17" y="23"/>
                    <a:pt x="17" y="22"/>
                  </a:cubicBezTo>
                  <a:cubicBezTo>
                    <a:pt x="18" y="22"/>
                    <a:pt x="21" y="22"/>
                    <a:pt x="22" y="22"/>
                  </a:cubicBezTo>
                  <a:cubicBezTo>
                    <a:pt x="23" y="22"/>
                    <a:pt x="23" y="24"/>
                    <a:pt x="24" y="24"/>
                  </a:cubicBezTo>
                  <a:cubicBezTo>
                    <a:pt x="23" y="25"/>
                    <a:pt x="23" y="25"/>
                    <a:pt x="23" y="26"/>
                  </a:cubicBezTo>
                  <a:cubicBezTo>
                    <a:pt x="21" y="27"/>
                    <a:pt x="20" y="24"/>
                    <a:pt x="18" y="26"/>
                  </a:cubicBezTo>
                  <a:cubicBezTo>
                    <a:pt x="17" y="27"/>
                    <a:pt x="19" y="29"/>
                    <a:pt x="19" y="31"/>
                  </a:cubicBezTo>
                  <a:cubicBezTo>
                    <a:pt x="18" y="34"/>
                    <a:pt x="11" y="34"/>
                    <a:pt x="9" y="32"/>
                  </a:cubicBezTo>
                  <a:cubicBezTo>
                    <a:pt x="9" y="32"/>
                    <a:pt x="9" y="32"/>
                    <a:pt x="9" y="32"/>
                  </a:cubicBezTo>
                  <a:cubicBezTo>
                    <a:pt x="12" y="30"/>
                    <a:pt x="16" y="30"/>
                    <a:pt x="16" y="27"/>
                  </a:cubicBezTo>
                  <a:cubicBezTo>
                    <a:pt x="16" y="27"/>
                    <a:pt x="16" y="27"/>
                    <a:pt x="16" y="27"/>
                  </a:cubicBezTo>
                  <a:cubicBezTo>
                    <a:pt x="14" y="27"/>
                    <a:pt x="12" y="29"/>
                    <a:pt x="10" y="29"/>
                  </a:cubicBezTo>
                  <a:cubicBezTo>
                    <a:pt x="10" y="29"/>
                    <a:pt x="8" y="29"/>
                    <a:pt x="8" y="29"/>
                  </a:cubicBezTo>
                  <a:cubicBezTo>
                    <a:pt x="8" y="28"/>
                    <a:pt x="7" y="28"/>
                    <a:pt x="7" y="28"/>
                  </a:cubicBezTo>
                  <a:cubicBezTo>
                    <a:pt x="7" y="28"/>
                    <a:pt x="7" y="28"/>
                    <a:pt x="7" y="28"/>
                  </a:cubicBezTo>
                  <a:cubicBezTo>
                    <a:pt x="9" y="27"/>
                    <a:pt x="14" y="26"/>
                    <a:pt x="14" y="25"/>
                  </a:cubicBezTo>
                  <a:cubicBezTo>
                    <a:pt x="14" y="24"/>
                    <a:pt x="14" y="24"/>
                    <a:pt x="14" y="24"/>
                  </a:cubicBezTo>
                  <a:cubicBezTo>
                    <a:pt x="14" y="24"/>
                    <a:pt x="13" y="24"/>
                    <a:pt x="13" y="24"/>
                  </a:cubicBezTo>
                  <a:cubicBezTo>
                    <a:pt x="13" y="23"/>
                    <a:pt x="13" y="22"/>
                    <a:pt x="13" y="22"/>
                  </a:cubicBezTo>
                  <a:cubicBezTo>
                    <a:pt x="13" y="21"/>
                    <a:pt x="14" y="20"/>
                    <a:pt x="14" y="19"/>
                  </a:cubicBezTo>
                  <a:cubicBezTo>
                    <a:pt x="14" y="19"/>
                    <a:pt x="14" y="19"/>
                    <a:pt x="13" y="19"/>
                  </a:cubicBezTo>
                  <a:cubicBezTo>
                    <a:pt x="12" y="18"/>
                    <a:pt x="10" y="21"/>
                    <a:pt x="9" y="22"/>
                  </a:cubicBezTo>
                  <a:cubicBezTo>
                    <a:pt x="9" y="22"/>
                    <a:pt x="9" y="22"/>
                    <a:pt x="9" y="22"/>
                  </a:cubicBezTo>
                  <a:cubicBezTo>
                    <a:pt x="9" y="22"/>
                    <a:pt x="9" y="21"/>
                    <a:pt x="9" y="20"/>
                  </a:cubicBezTo>
                  <a:cubicBezTo>
                    <a:pt x="9" y="18"/>
                    <a:pt x="12" y="16"/>
                    <a:pt x="14" y="17"/>
                  </a:cubicBezTo>
                  <a:cubicBezTo>
                    <a:pt x="15" y="17"/>
                    <a:pt x="16" y="16"/>
                    <a:pt x="17" y="16"/>
                  </a:cubicBezTo>
                  <a:cubicBezTo>
                    <a:pt x="17" y="15"/>
                    <a:pt x="18" y="14"/>
                    <a:pt x="18" y="14"/>
                  </a:cubicBezTo>
                  <a:cubicBezTo>
                    <a:pt x="19" y="11"/>
                    <a:pt x="16" y="10"/>
                    <a:pt x="14" y="10"/>
                  </a:cubicBezTo>
                  <a:cubicBezTo>
                    <a:pt x="12" y="10"/>
                    <a:pt x="10" y="12"/>
                    <a:pt x="10" y="13"/>
                  </a:cubicBezTo>
                  <a:cubicBezTo>
                    <a:pt x="9" y="14"/>
                    <a:pt x="8" y="16"/>
                    <a:pt x="7" y="17"/>
                  </a:cubicBezTo>
                  <a:cubicBezTo>
                    <a:pt x="6" y="18"/>
                    <a:pt x="6" y="19"/>
                    <a:pt x="5" y="20"/>
                  </a:cubicBezTo>
                  <a:cubicBezTo>
                    <a:pt x="4" y="22"/>
                    <a:pt x="5" y="24"/>
                    <a:pt x="4" y="26"/>
                  </a:cubicBezTo>
                  <a:cubicBezTo>
                    <a:pt x="1" y="26"/>
                    <a:pt x="0" y="24"/>
                    <a:pt x="0" y="21"/>
                  </a:cubicBezTo>
                  <a:cubicBezTo>
                    <a:pt x="0" y="21"/>
                    <a:pt x="1" y="20"/>
                    <a:pt x="2" y="19"/>
                  </a:cubicBezTo>
                  <a:cubicBezTo>
                    <a:pt x="2" y="18"/>
                    <a:pt x="3" y="17"/>
                    <a:pt x="3" y="16"/>
                  </a:cubicBezTo>
                  <a:cubicBezTo>
                    <a:pt x="4" y="15"/>
                    <a:pt x="5" y="14"/>
                    <a:pt x="6" y="12"/>
                  </a:cubicBezTo>
                  <a:cubicBezTo>
                    <a:pt x="8" y="11"/>
                    <a:pt x="11" y="9"/>
                    <a:pt x="12" y="7"/>
                  </a:cubicBezTo>
                  <a:cubicBezTo>
                    <a:pt x="12" y="7"/>
                    <a:pt x="12" y="7"/>
                    <a:pt x="12" y="7"/>
                  </a:cubicBezTo>
                  <a:cubicBezTo>
                    <a:pt x="10" y="7"/>
                    <a:pt x="8" y="7"/>
                    <a:pt x="8" y="6"/>
                  </a:cubicBezTo>
                  <a:cubicBezTo>
                    <a:pt x="8" y="6"/>
                    <a:pt x="8" y="6"/>
                    <a:pt x="8" y="6"/>
                  </a:cubicBezTo>
                  <a:cubicBezTo>
                    <a:pt x="12" y="4"/>
                    <a:pt x="14" y="2"/>
                    <a:pt x="16" y="1"/>
                  </a:cubicBezTo>
                  <a:close/>
                  <a:moveTo>
                    <a:pt x="1" y="3"/>
                  </a:moveTo>
                  <a:cubicBezTo>
                    <a:pt x="2" y="3"/>
                    <a:pt x="2" y="3"/>
                    <a:pt x="2" y="3"/>
                  </a:cubicBezTo>
                  <a:cubicBezTo>
                    <a:pt x="2" y="4"/>
                    <a:pt x="4" y="7"/>
                    <a:pt x="4" y="7"/>
                  </a:cubicBezTo>
                  <a:cubicBezTo>
                    <a:pt x="4" y="9"/>
                    <a:pt x="5" y="9"/>
                    <a:pt x="4" y="10"/>
                  </a:cubicBezTo>
                  <a:cubicBezTo>
                    <a:pt x="1" y="10"/>
                    <a:pt x="0" y="9"/>
                    <a:pt x="0" y="5"/>
                  </a:cubicBezTo>
                  <a:cubicBezTo>
                    <a:pt x="0" y="4"/>
                    <a:pt x="0" y="4"/>
                    <a:pt x="0"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sp>
          <p:nvSpPr>
            <p:cNvPr id="78" name="Freeform 49"/>
            <p:cNvSpPr>
              <a:spLocks noEditPoints="1"/>
            </p:cNvSpPr>
            <p:nvPr userDrawn="1"/>
          </p:nvSpPr>
          <p:spPr bwMode="auto">
            <a:xfrm>
              <a:off x="8971042" y="4589759"/>
              <a:ext cx="50800" cy="52388"/>
            </a:xfrm>
            <a:custGeom>
              <a:avLst/>
              <a:gdLst>
                <a:gd name="T0" fmla="*/ 17 w 34"/>
                <a:gd name="T1" fmla="*/ 16 h 34"/>
                <a:gd name="T2" fmla="*/ 20 w 34"/>
                <a:gd name="T3" fmla="*/ 27 h 34"/>
                <a:gd name="T4" fmla="*/ 18 w 34"/>
                <a:gd name="T5" fmla="*/ 21 h 34"/>
                <a:gd name="T6" fmla="*/ 20 w 34"/>
                <a:gd name="T7" fmla="*/ 21 h 34"/>
                <a:gd name="T8" fmla="*/ 25 w 34"/>
                <a:gd name="T9" fmla="*/ 18 h 34"/>
                <a:gd name="T10" fmla="*/ 22 w 34"/>
                <a:gd name="T11" fmla="*/ 20 h 34"/>
                <a:gd name="T12" fmla="*/ 21 w 34"/>
                <a:gd name="T13" fmla="*/ 14 h 34"/>
                <a:gd name="T14" fmla="*/ 28 w 34"/>
                <a:gd name="T15" fmla="*/ 6 h 34"/>
                <a:gd name="T16" fmla="*/ 26 w 34"/>
                <a:gd name="T17" fmla="*/ 10 h 34"/>
                <a:gd name="T18" fmla="*/ 28 w 34"/>
                <a:gd name="T19" fmla="*/ 6 h 34"/>
                <a:gd name="T20" fmla="*/ 26 w 34"/>
                <a:gd name="T21" fmla="*/ 0 h 34"/>
                <a:gd name="T22" fmla="*/ 28 w 34"/>
                <a:gd name="T23" fmla="*/ 5 h 34"/>
                <a:gd name="T24" fmla="*/ 34 w 34"/>
                <a:gd name="T25" fmla="*/ 9 h 34"/>
                <a:gd name="T26" fmla="*/ 28 w 34"/>
                <a:gd name="T27" fmla="*/ 13 h 34"/>
                <a:gd name="T28" fmla="*/ 28 w 34"/>
                <a:gd name="T29" fmla="*/ 17 h 34"/>
                <a:gd name="T30" fmla="*/ 27 w 34"/>
                <a:gd name="T31" fmla="*/ 25 h 34"/>
                <a:gd name="T32" fmla="*/ 32 w 34"/>
                <a:gd name="T33" fmla="*/ 31 h 34"/>
                <a:gd name="T34" fmla="*/ 26 w 34"/>
                <a:gd name="T35" fmla="*/ 30 h 34"/>
                <a:gd name="T36" fmla="*/ 22 w 34"/>
                <a:gd name="T37" fmla="*/ 30 h 34"/>
                <a:gd name="T38" fmla="*/ 15 w 34"/>
                <a:gd name="T39" fmla="*/ 29 h 34"/>
                <a:gd name="T40" fmla="*/ 13 w 34"/>
                <a:gd name="T41" fmla="*/ 26 h 34"/>
                <a:gd name="T42" fmla="*/ 13 w 34"/>
                <a:gd name="T43" fmla="*/ 31 h 34"/>
                <a:gd name="T44" fmla="*/ 10 w 34"/>
                <a:gd name="T45" fmla="*/ 27 h 34"/>
                <a:gd name="T46" fmla="*/ 8 w 34"/>
                <a:gd name="T47" fmla="*/ 23 h 34"/>
                <a:gd name="T48" fmla="*/ 2 w 34"/>
                <a:gd name="T49" fmla="*/ 19 h 34"/>
                <a:gd name="T50" fmla="*/ 4 w 34"/>
                <a:gd name="T51" fmla="*/ 16 h 34"/>
                <a:gd name="T52" fmla="*/ 13 w 34"/>
                <a:gd name="T53" fmla="*/ 15 h 34"/>
                <a:gd name="T54" fmla="*/ 16 w 34"/>
                <a:gd name="T55" fmla="*/ 9 h 34"/>
                <a:gd name="T56" fmla="*/ 11 w 34"/>
                <a:gd name="T57" fmla="*/ 7 h 34"/>
                <a:gd name="T58" fmla="*/ 10 w 34"/>
                <a:gd name="T59" fmla="*/ 5 h 34"/>
                <a:gd name="T60" fmla="*/ 12 w 34"/>
                <a:gd name="T61" fmla="*/ 6 h 34"/>
                <a:gd name="T62" fmla="*/ 20 w 34"/>
                <a:gd name="T63" fmla="*/ 0 h 34"/>
                <a:gd name="T64" fmla="*/ 23 w 34"/>
                <a:gd name="T65" fmla="*/ 1 h 34"/>
                <a:gd name="T66" fmla="*/ 17 w 34"/>
                <a:gd name="T67" fmla="*/ 11 h 34"/>
                <a:gd name="T68" fmla="*/ 19 w 34"/>
                <a:gd name="T69" fmla="*/ 11 h 34"/>
                <a:gd name="T70" fmla="*/ 23 w 34"/>
                <a:gd name="T71" fmla="*/ 7 h 34"/>
                <a:gd name="T72" fmla="*/ 26 w 34"/>
                <a:gd name="T7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34">
                  <a:moveTo>
                    <a:pt x="21" y="13"/>
                  </a:moveTo>
                  <a:cubicBezTo>
                    <a:pt x="19" y="14"/>
                    <a:pt x="18" y="15"/>
                    <a:pt x="17" y="16"/>
                  </a:cubicBezTo>
                  <a:cubicBezTo>
                    <a:pt x="16" y="18"/>
                    <a:pt x="12" y="21"/>
                    <a:pt x="14" y="24"/>
                  </a:cubicBezTo>
                  <a:cubicBezTo>
                    <a:pt x="15" y="26"/>
                    <a:pt x="17" y="28"/>
                    <a:pt x="20" y="27"/>
                  </a:cubicBezTo>
                  <a:cubicBezTo>
                    <a:pt x="20" y="27"/>
                    <a:pt x="20" y="27"/>
                    <a:pt x="21" y="27"/>
                  </a:cubicBezTo>
                  <a:cubicBezTo>
                    <a:pt x="20" y="25"/>
                    <a:pt x="19" y="22"/>
                    <a:pt x="18" y="21"/>
                  </a:cubicBezTo>
                  <a:cubicBezTo>
                    <a:pt x="18" y="21"/>
                    <a:pt x="18" y="21"/>
                    <a:pt x="18" y="21"/>
                  </a:cubicBezTo>
                  <a:cubicBezTo>
                    <a:pt x="19" y="21"/>
                    <a:pt x="20" y="21"/>
                    <a:pt x="20" y="21"/>
                  </a:cubicBezTo>
                  <a:cubicBezTo>
                    <a:pt x="21" y="22"/>
                    <a:pt x="24" y="24"/>
                    <a:pt x="24" y="23"/>
                  </a:cubicBezTo>
                  <a:cubicBezTo>
                    <a:pt x="25" y="22"/>
                    <a:pt x="26" y="19"/>
                    <a:pt x="25" y="18"/>
                  </a:cubicBezTo>
                  <a:cubicBezTo>
                    <a:pt x="25" y="18"/>
                    <a:pt x="25" y="18"/>
                    <a:pt x="24" y="18"/>
                  </a:cubicBezTo>
                  <a:cubicBezTo>
                    <a:pt x="24" y="18"/>
                    <a:pt x="23" y="19"/>
                    <a:pt x="22" y="20"/>
                  </a:cubicBezTo>
                  <a:cubicBezTo>
                    <a:pt x="22" y="20"/>
                    <a:pt x="22" y="19"/>
                    <a:pt x="21" y="19"/>
                  </a:cubicBezTo>
                  <a:cubicBezTo>
                    <a:pt x="21" y="17"/>
                    <a:pt x="21" y="16"/>
                    <a:pt x="21" y="14"/>
                  </a:cubicBezTo>
                  <a:cubicBezTo>
                    <a:pt x="22" y="13"/>
                    <a:pt x="21" y="13"/>
                    <a:pt x="21" y="13"/>
                  </a:cubicBezTo>
                  <a:close/>
                  <a:moveTo>
                    <a:pt x="28" y="6"/>
                  </a:moveTo>
                  <a:cubicBezTo>
                    <a:pt x="28" y="7"/>
                    <a:pt x="26" y="9"/>
                    <a:pt x="26" y="10"/>
                  </a:cubicBezTo>
                  <a:cubicBezTo>
                    <a:pt x="26" y="10"/>
                    <a:pt x="26" y="10"/>
                    <a:pt x="26" y="10"/>
                  </a:cubicBezTo>
                  <a:cubicBezTo>
                    <a:pt x="27" y="10"/>
                    <a:pt x="30" y="9"/>
                    <a:pt x="30" y="9"/>
                  </a:cubicBezTo>
                  <a:cubicBezTo>
                    <a:pt x="30" y="8"/>
                    <a:pt x="29" y="7"/>
                    <a:pt x="28" y="6"/>
                  </a:cubicBezTo>
                  <a:cubicBezTo>
                    <a:pt x="28" y="6"/>
                    <a:pt x="28" y="6"/>
                    <a:pt x="28" y="6"/>
                  </a:cubicBezTo>
                  <a:close/>
                  <a:moveTo>
                    <a:pt x="26" y="0"/>
                  </a:moveTo>
                  <a:cubicBezTo>
                    <a:pt x="28" y="1"/>
                    <a:pt x="29" y="1"/>
                    <a:pt x="29" y="3"/>
                  </a:cubicBezTo>
                  <a:cubicBezTo>
                    <a:pt x="29" y="3"/>
                    <a:pt x="28" y="4"/>
                    <a:pt x="28" y="5"/>
                  </a:cubicBezTo>
                  <a:cubicBezTo>
                    <a:pt x="29" y="7"/>
                    <a:pt x="32" y="7"/>
                    <a:pt x="34" y="8"/>
                  </a:cubicBezTo>
                  <a:cubicBezTo>
                    <a:pt x="34" y="9"/>
                    <a:pt x="34" y="9"/>
                    <a:pt x="34" y="9"/>
                  </a:cubicBezTo>
                  <a:cubicBezTo>
                    <a:pt x="32" y="11"/>
                    <a:pt x="30" y="11"/>
                    <a:pt x="29" y="11"/>
                  </a:cubicBezTo>
                  <a:cubicBezTo>
                    <a:pt x="28" y="12"/>
                    <a:pt x="28" y="12"/>
                    <a:pt x="28" y="13"/>
                  </a:cubicBezTo>
                  <a:cubicBezTo>
                    <a:pt x="26" y="13"/>
                    <a:pt x="25" y="13"/>
                    <a:pt x="24" y="15"/>
                  </a:cubicBezTo>
                  <a:cubicBezTo>
                    <a:pt x="25" y="16"/>
                    <a:pt x="28" y="16"/>
                    <a:pt x="28" y="17"/>
                  </a:cubicBezTo>
                  <a:cubicBezTo>
                    <a:pt x="28" y="18"/>
                    <a:pt x="28" y="21"/>
                    <a:pt x="28" y="22"/>
                  </a:cubicBezTo>
                  <a:cubicBezTo>
                    <a:pt x="27" y="23"/>
                    <a:pt x="26" y="24"/>
                    <a:pt x="27" y="25"/>
                  </a:cubicBezTo>
                  <a:cubicBezTo>
                    <a:pt x="27" y="26"/>
                    <a:pt x="29" y="26"/>
                    <a:pt x="30" y="27"/>
                  </a:cubicBezTo>
                  <a:cubicBezTo>
                    <a:pt x="31" y="28"/>
                    <a:pt x="32" y="29"/>
                    <a:pt x="32" y="31"/>
                  </a:cubicBezTo>
                  <a:cubicBezTo>
                    <a:pt x="32" y="32"/>
                    <a:pt x="30" y="34"/>
                    <a:pt x="28" y="33"/>
                  </a:cubicBezTo>
                  <a:cubicBezTo>
                    <a:pt x="27" y="33"/>
                    <a:pt x="26" y="31"/>
                    <a:pt x="26" y="30"/>
                  </a:cubicBezTo>
                  <a:cubicBezTo>
                    <a:pt x="25" y="30"/>
                    <a:pt x="25" y="30"/>
                    <a:pt x="24" y="29"/>
                  </a:cubicBezTo>
                  <a:cubicBezTo>
                    <a:pt x="24" y="29"/>
                    <a:pt x="22" y="30"/>
                    <a:pt x="22" y="30"/>
                  </a:cubicBezTo>
                  <a:cubicBezTo>
                    <a:pt x="21" y="30"/>
                    <a:pt x="21" y="30"/>
                    <a:pt x="20" y="30"/>
                  </a:cubicBezTo>
                  <a:cubicBezTo>
                    <a:pt x="19" y="30"/>
                    <a:pt x="17" y="30"/>
                    <a:pt x="15" y="29"/>
                  </a:cubicBezTo>
                  <a:cubicBezTo>
                    <a:pt x="15" y="28"/>
                    <a:pt x="14" y="27"/>
                    <a:pt x="14" y="26"/>
                  </a:cubicBezTo>
                  <a:cubicBezTo>
                    <a:pt x="14" y="26"/>
                    <a:pt x="14" y="26"/>
                    <a:pt x="13" y="26"/>
                  </a:cubicBezTo>
                  <a:cubicBezTo>
                    <a:pt x="13" y="26"/>
                    <a:pt x="13" y="26"/>
                    <a:pt x="13" y="26"/>
                  </a:cubicBezTo>
                  <a:cubicBezTo>
                    <a:pt x="13" y="27"/>
                    <a:pt x="14" y="31"/>
                    <a:pt x="13" y="31"/>
                  </a:cubicBezTo>
                  <a:cubicBezTo>
                    <a:pt x="12" y="31"/>
                    <a:pt x="12" y="30"/>
                    <a:pt x="11" y="30"/>
                  </a:cubicBezTo>
                  <a:cubicBezTo>
                    <a:pt x="10" y="29"/>
                    <a:pt x="11" y="28"/>
                    <a:pt x="10" y="27"/>
                  </a:cubicBezTo>
                  <a:cubicBezTo>
                    <a:pt x="10" y="26"/>
                    <a:pt x="9" y="25"/>
                    <a:pt x="9" y="25"/>
                  </a:cubicBezTo>
                  <a:cubicBezTo>
                    <a:pt x="8" y="24"/>
                    <a:pt x="9" y="23"/>
                    <a:pt x="8" y="23"/>
                  </a:cubicBezTo>
                  <a:cubicBezTo>
                    <a:pt x="8" y="23"/>
                    <a:pt x="4" y="24"/>
                    <a:pt x="3" y="23"/>
                  </a:cubicBezTo>
                  <a:cubicBezTo>
                    <a:pt x="2" y="23"/>
                    <a:pt x="0" y="21"/>
                    <a:pt x="2" y="19"/>
                  </a:cubicBezTo>
                  <a:cubicBezTo>
                    <a:pt x="2" y="19"/>
                    <a:pt x="3" y="19"/>
                    <a:pt x="3" y="18"/>
                  </a:cubicBezTo>
                  <a:cubicBezTo>
                    <a:pt x="4" y="18"/>
                    <a:pt x="3" y="17"/>
                    <a:pt x="4" y="16"/>
                  </a:cubicBezTo>
                  <a:cubicBezTo>
                    <a:pt x="4" y="16"/>
                    <a:pt x="6" y="17"/>
                    <a:pt x="6" y="17"/>
                  </a:cubicBezTo>
                  <a:cubicBezTo>
                    <a:pt x="8" y="17"/>
                    <a:pt x="12" y="16"/>
                    <a:pt x="13" y="15"/>
                  </a:cubicBezTo>
                  <a:cubicBezTo>
                    <a:pt x="13" y="14"/>
                    <a:pt x="14" y="12"/>
                    <a:pt x="14" y="11"/>
                  </a:cubicBezTo>
                  <a:cubicBezTo>
                    <a:pt x="14" y="10"/>
                    <a:pt x="15" y="10"/>
                    <a:pt x="16" y="9"/>
                  </a:cubicBezTo>
                  <a:cubicBezTo>
                    <a:pt x="16" y="9"/>
                    <a:pt x="16" y="9"/>
                    <a:pt x="15" y="8"/>
                  </a:cubicBezTo>
                  <a:cubicBezTo>
                    <a:pt x="14" y="8"/>
                    <a:pt x="13" y="8"/>
                    <a:pt x="11" y="7"/>
                  </a:cubicBezTo>
                  <a:cubicBezTo>
                    <a:pt x="11" y="7"/>
                    <a:pt x="11" y="7"/>
                    <a:pt x="10" y="6"/>
                  </a:cubicBezTo>
                  <a:cubicBezTo>
                    <a:pt x="10" y="6"/>
                    <a:pt x="10" y="6"/>
                    <a:pt x="10" y="5"/>
                  </a:cubicBezTo>
                  <a:cubicBezTo>
                    <a:pt x="10" y="5"/>
                    <a:pt x="10" y="5"/>
                    <a:pt x="11" y="5"/>
                  </a:cubicBezTo>
                  <a:cubicBezTo>
                    <a:pt x="12" y="5"/>
                    <a:pt x="12" y="6"/>
                    <a:pt x="12" y="6"/>
                  </a:cubicBezTo>
                  <a:cubicBezTo>
                    <a:pt x="13" y="6"/>
                    <a:pt x="17" y="5"/>
                    <a:pt x="17" y="4"/>
                  </a:cubicBezTo>
                  <a:cubicBezTo>
                    <a:pt x="18" y="3"/>
                    <a:pt x="18" y="1"/>
                    <a:pt x="20" y="0"/>
                  </a:cubicBezTo>
                  <a:cubicBezTo>
                    <a:pt x="21" y="0"/>
                    <a:pt x="22" y="0"/>
                    <a:pt x="23" y="1"/>
                  </a:cubicBezTo>
                  <a:cubicBezTo>
                    <a:pt x="23" y="1"/>
                    <a:pt x="23" y="1"/>
                    <a:pt x="23" y="1"/>
                  </a:cubicBezTo>
                  <a:cubicBezTo>
                    <a:pt x="22" y="3"/>
                    <a:pt x="21" y="3"/>
                    <a:pt x="20" y="5"/>
                  </a:cubicBezTo>
                  <a:cubicBezTo>
                    <a:pt x="18" y="6"/>
                    <a:pt x="18" y="9"/>
                    <a:pt x="17" y="11"/>
                  </a:cubicBezTo>
                  <a:cubicBezTo>
                    <a:pt x="17" y="11"/>
                    <a:pt x="16" y="12"/>
                    <a:pt x="16" y="13"/>
                  </a:cubicBezTo>
                  <a:cubicBezTo>
                    <a:pt x="18" y="13"/>
                    <a:pt x="18" y="11"/>
                    <a:pt x="19" y="11"/>
                  </a:cubicBezTo>
                  <a:cubicBezTo>
                    <a:pt x="20" y="11"/>
                    <a:pt x="22" y="11"/>
                    <a:pt x="22" y="10"/>
                  </a:cubicBezTo>
                  <a:cubicBezTo>
                    <a:pt x="23" y="9"/>
                    <a:pt x="22" y="8"/>
                    <a:pt x="23" y="7"/>
                  </a:cubicBezTo>
                  <a:cubicBezTo>
                    <a:pt x="24" y="6"/>
                    <a:pt x="24" y="4"/>
                    <a:pt x="25" y="3"/>
                  </a:cubicBezTo>
                  <a:cubicBezTo>
                    <a:pt x="26" y="2"/>
                    <a:pt x="25" y="1"/>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sp>
          <p:nvSpPr>
            <p:cNvPr id="79" name="Freeform 50"/>
            <p:cNvSpPr>
              <a:spLocks noEditPoints="1"/>
            </p:cNvSpPr>
            <p:nvPr userDrawn="1"/>
          </p:nvSpPr>
          <p:spPr bwMode="auto">
            <a:xfrm>
              <a:off x="8756730" y="4715171"/>
              <a:ext cx="52389" cy="44450"/>
            </a:xfrm>
            <a:custGeom>
              <a:avLst/>
              <a:gdLst>
                <a:gd name="T0" fmla="*/ 15 w 35"/>
                <a:gd name="T1" fmla="*/ 20 h 30"/>
                <a:gd name="T2" fmla="*/ 16 w 35"/>
                <a:gd name="T3" fmla="*/ 24 h 30"/>
                <a:gd name="T4" fmla="*/ 18 w 35"/>
                <a:gd name="T5" fmla="*/ 23 h 30"/>
                <a:gd name="T6" fmla="*/ 20 w 35"/>
                <a:gd name="T7" fmla="*/ 24 h 30"/>
                <a:gd name="T8" fmla="*/ 20 w 35"/>
                <a:gd name="T9" fmla="*/ 24 h 30"/>
                <a:gd name="T10" fmla="*/ 21 w 35"/>
                <a:gd name="T11" fmla="*/ 22 h 30"/>
                <a:gd name="T12" fmla="*/ 16 w 35"/>
                <a:gd name="T13" fmla="*/ 20 h 30"/>
                <a:gd name="T14" fmla="*/ 15 w 35"/>
                <a:gd name="T15" fmla="*/ 20 h 30"/>
                <a:gd name="T16" fmla="*/ 14 w 35"/>
                <a:gd name="T17" fmla="*/ 7 h 30"/>
                <a:gd name="T18" fmla="*/ 16 w 35"/>
                <a:gd name="T19" fmla="*/ 13 h 30"/>
                <a:gd name="T20" fmla="*/ 18 w 35"/>
                <a:gd name="T21" fmla="*/ 13 h 30"/>
                <a:gd name="T22" fmla="*/ 18 w 35"/>
                <a:gd name="T23" fmla="*/ 13 h 30"/>
                <a:gd name="T24" fmla="*/ 14 w 35"/>
                <a:gd name="T25" fmla="*/ 6 h 30"/>
                <a:gd name="T26" fmla="*/ 14 w 35"/>
                <a:gd name="T27" fmla="*/ 6 h 30"/>
                <a:gd name="T28" fmla="*/ 14 w 35"/>
                <a:gd name="T29" fmla="*/ 7 h 30"/>
                <a:gd name="T30" fmla="*/ 0 w 35"/>
                <a:gd name="T31" fmla="*/ 14 h 30"/>
                <a:gd name="T32" fmla="*/ 6 w 35"/>
                <a:gd name="T33" fmla="*/ 9 h 30"/>
                <a:gd name="T34" fmla="*/ 11 w 35"/>
                <a:gd name="T35" fmla="*/ 10 h 30"/>
                <a:gd name="T36" fmla="*/ 12 w 35"/>
                <a:gd name="T37" fmla="*/ 3 h 30"/>
                <a:gd name="T38" fmla="*/ 15 w 35"/>
                <a:gd name="T39" fmla="*/ 0 h 30"/>
                <a:gd name="T40" fmla="*/ 18 w 35"/>
                <a:gd name="T41" fmla="*/ 6 h 30"/>
                <a:gd name="T42" fmla="*/ 20 w 35"/>
                <a:gd name="T43" fmla="*/ 10 h 30"/>
                <a:gd name="T44" fmla="*/ 20 w 35"/>
                <a:gd name="T45" fmla="*/ 9 h 30"/>
                <a:gd name="T46" fmla="*/ 22 w 35"/>
                <a:gd name="T47" fmla="*/ 5 h 30"/>
                <a:gd name="T48" fmla="*/ 24 w 35"/>
                <a:gd name="T49" fmla="*/ 5 h 30"/>
                <a:gd name="T50" fmla="*/ 24 w 35"/>
                <a:gd name="T51" fmla="*/ 9 h 30"/>
                <a:gd name="T52" fmla="*/ 25 w 35"/>
                <a:gd name="T53" fmla="*/ 14 h 30"/>
                <a:gd name="T54" fmla="*/ 25 w 35"/>
                <a:gd name="T55" fmla="*/ 16 h 30"/>
                <a:gd name="T56" fmla="*/ 30 w 35"/>
                <a:gd name="T57" fmla="*/ 18 h 30"/>
                <a:gd name="T58" fmla="*/ 31 w 35"/>
                <a:gd name="T59" fmla="*/ 20 h 30"/>
                <a:gd name="T60" fmla="*/ 34 w 35"/>
                <a:gd name="T61" fmla="*/ 22 h 30"/>
                <a:gd name="T62" fmla="*/ 35 w 35"/>
                <a:gd name="T63" fmla="*/ 23 h 30"/>
                <a:gd name="T64" fmla="*/ 35 w 35"/>
                <a:gd name="T65" fmla="*/ 23 h 30"/>
                <a:gd name="T66" fmla="*/ 29 w 35"/>
                <a:gd name="T67" fmla="*/ 23 h 30"/>
                <a:gd name="T68" fmla="*/ 26 w 35"/>
                <a:gd name="T69" fmla="*/ 23 h 30"/>
                <a:gd name="T70" fmla="*/ 25 w 35"/>
                <a:gd name="T71" fmla="*/ 24 h 30"/>
                <a:gd name="T72" fmla="*/ 21 w 35"/>
                <a:gd name="T73" fmla="*/ 26 h 30"/>
                <a:gd name="T74" fmla="*/ 21 w 35"/>
                <a:gd name="T75" fmla="*/ 28 h 30"/>
                <a:gd name="T76" fmla="*/ 19 w 35"/>
                <a:gd name="T77" fmla="*/ 28 h 30"/>
                <a:gd name="T78" fmla="*/ 17 w 35"/>
                <a:gd name="T79" fmla="*/ 30 h 30"/>
                <a:gd name="T80" fmla="*/ 14 w 35"/>
                <a:gd name="T81" fmla="*/ 30 h 30"/>
                <a:gd name="T82" fmla="*/ 14 w 35"/>
                <a:gd name="T83" fmla="*/ 30 h 30"/>
                <a:gd name="T84" fmla="*/ 9 w 35"/>
                <a:gd name="T85" fmla="*/ 28 h 30"/>
                <a:gd name="T86" fmla="*/ 11 w 35"/>
                <a:gd name="T87" fmla="*/ 26 h 30"/>
                <a:gd name="T88" fmla="*/ 11 w 35"/>
                <a:gd name="T89" fmla="*/ 23 h 30"/>
                <a:gd name="T90" fmla="*/ 10 w 35"/>
                <a:gd name="T91" fmla="*/ 17 h 30"/>
                <a:gd name="T92" fmla="*/ 8 w 35"/>
                <a:gd name="T93" fmla="*/ 16 h 30"/>
                <a:gd name="T94" fmla="*/ 6 w 35"/>
                <a:gd name="T95" fmla="*/ 16 h 30"/>
                <a:gd name="T96" fmla="*/ 4 w 35"/>
                <a:gd name="T97" fmla="*/ 15 h 30"/>
                <a:gd name="T98" fmla="*/ 0 w 35"/>
                <a:gd name="T99" fmla="*/ 14 h 30"/>
                <a:gd name="T100" fmla="*/ 0 w 35"/>
                <a:gd name="T101"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 h="30">
                  <a:moveTo>
                    <a:pt x="15" y="20"/>
                  </a:moveTo>
                  <a:cubicBezTo>
                    <a:pt x="15" y="22"/>
                    <a:pt x="16" y="22"/>
                    <a:pt x="16" y="24"/>
                  </a:cubicBezTo>
                  <a:cubicBezTo>
                    <a:pt x="18" y="24"/>
                    <a:pt x="18" y="23"/>
                    <a:pt x="18" y="23"/>
                  </a:cubicBezTo>
                  <a:cubicBezTo>
                    <a:pt x="19" y="23"/>
                    <a:pt x="20" y="24"/>
                    <a:pt x="20" y="24"/>
                  </a:cubicBezTo>
                  <a:cubicBezTo>
                    <a:pt x="20" y="24"/>
                    <a:pt x="20" y="24"/>
                    <a:pt x="20" y="24"/>
                  </a:cubicBezTo>
                  <a:cubicBezTo>
                    <a:pt x="20" y="24"/>
                    <a:pt x="21" y="23"/>
                    <a:pt x="21" y="22"/>
                  </a:cubicBezTo>
                  <a:cubicBezTo>
                    <a:pt x="20" y="21"/>
                    <a:pt x="18" y="20"/>
                    <a:pt x="16" y="20"/>
                  </a:cubicBezTo>
                  <a:cubicBezTo>
                    <a:pt x="15" y="20"/>
                    <a:pt x="15" y="20"/>
                    <a:pt x="15" y="20"/>
                  </a:cubicBezTo>
                  <a:close/>
                  <a:moveTo>
                    <a:pt x="14" y="7"/>
                  </a:moveTo>
                  <a:cubicBezTo>
                    <a:pt x="14" y="10"/>
                    <a:pt x="12" y="12"/>
                    <a:pt x="16" y="13"/>
                  </a:cubicBezTo>
                  <a:cubicBezTo>
                    <a:pt x="17" y="13"/>
                    <a:pt x="17" y="13"/>
                    <a:pt x="18" y="13"/>
                  </a:cubicBezTo>
                  <a:cubicBezTo>
                    <a:pt x="18" y="13"/>
                    <a:pt x="18" y="13"/>
                    <a:pt x="18" y="13"/>
                  </a:cubicBezTo>
                  <a:cubicBezTo>
                    <a:pt x="16" y="11"/>
                    <a:pt x="16" y="8"/>
                    <a:pt x="14" y="6"/>
                  </a:cubicBezTo>
                  <a:cubicBezTo>
                    <a:pt x="14" y="6"/>
                    <a:pt x="14" y="6"/>
                    <a:pt x="14" y="6"/>
                  </a:cubicBezTo>
                  <a:cubicBezTo>
                    <a:pt x="14" y="6"/>
                    <a:pt x="14" y="6"/>
                    <a:pt x="14" y="7"/>
                  </a:cubicBezTo>
                  <a:close/>
                  <a:moveTo>
                    <a:pt x="0" y="14"/>
                  </a:moveTo>
                  <a:cubicBezTo>
                    <a:pt x="1" y="13"/>
                    <a:pt x="5" y="9"/>
                    <a:pt x="6" y="9"/>
                  </a:cubicBezTo>
                  <a:cubicBezTo>
                    <a:pt x="8" y="9"/>
                    <a:pt x="9" y="10"/>
                    <a:pt x="11" y="10"/>
                  </a:cubicBezTo>
                  <a:cubicBezTo>
                    <a:pt x="12" y="8"/>
                    <a:pt x="12" y="6"/>
                    <a:pt x="12" y="3"/>
                  </a:cubicBezTo>
                  <a:cubicBezTo>
                    <a:pt x="12" y="2"/>
                    <a:pt x="14" y="0"/>
                    <a:pt x="15" y="0"/>
                  </a:cubicBezTo>
                  <a:cubicBezTo>
                    <a:pt x="16" y="2"/>
                    <a:pt x="17" y="4"/>
                    <a:pt x="18" y="6"/>
                  </a:cubicBezTo>
                  <a:cubicBezTo>
                    <a:pt x="18" y="7"/>
                    <a:pt x="18" y="9"/>
                    <a:pt x="20" y="10"/>
                  </a:cubicBezTo>
                  <a:cubicBezTo>
                    <a:pt x="20" y="10"/>
                    <a:pt x="20" y="10"/>
                    <a:pt x="20" y="9"/>
                  </a:cubicBezTo>
                  <a:cubicBezTo>
                    <a:pt x="21" y="9"/>
                    <a:pt x="21" y="6"/>
                    <a:pt x="22" y="5"/>
                  </a:cubicBezTo>
                  <a:cubicBezTo>
                    <a:pt x="22" y="5"/>
                    <a:pt x="23" y="5"/>
                    <a:pt x="24" y="5"/>
                  </a:cubicBezTo>
                  <a:cubicBezTo>
                    <a:pt x="25" y="6"/>
                    <a:pt x="24" y="8"/>
                    <a:pt x="24" y="9"/>
                  </a:cubicBezTo>
                  <a:cubicBezTo>
                    <a:pt x="24" y="11"/>
                    <a:pt x="25" y="12"/>
                    <a:pt x="25" y="14"/>
                  </a:cubicBezTo>
                  <a:cubicBezTo>
                    <a:pt x="26" y="15"/>
                    <a:pt x="25" y="15"/>
                    <a:pt x="25" y="16"/>
                  </a:cubicBezTo>
                  <a:cubicBezTo>
                    <a:pt x="26" y="18"/>
                    <a:pt x="29" y="17"/>
                    <a:pt x="30" y="18"/>
                  </a:cubicBezTo>
                  <a:cubicBezTo>
                    <a:pt x="31" y="19"/>
                    <a:pt x="31" y="20"/>
                    <a:pt x="31" y="20"/>
                  </a:cubicBezTo>
                  <a:cubicBezTo>
                    <a:pt x="32" y="21"/>
                    <a:pt x="33" y="21"/>
                    <a:pt x="34" y="22"/>
                  </a:cubicBezTo>
                  <a:cubicBezTo>
                    <a:pt x="34" y="22"/>
                    <a:pt x="35" y="22"/>
                    <a:pt x="35" y="23"/>
                  </a:cubicBezTo>
                  <a:cubicBezTo>
                    <a:pt x="35" y="23"/>
                    <a:pt x="35" y="23"/>
                    <a:pt x="35" y="23"/>
                  </a:cubicBezTo>
                  <a:cubicBezTo>
                    <a:pt x="33" y="22"/>
                    <a:pt x="31" y="23"/>
                    <a:pt x="29" y="23"/>
                  </a:cubicBezTo>
                  <a:cubicBezTo>
                    <a:pt x="28" y="23"/>
                    <a:pt x="27" y="22"/>
                    <a:pt x="26" y="23"/>
                  </a:cubicBezTo>
                  <a:cubicBezTo>
                    <a:pt x="26" y="23"/>
                    <a:pt x="25" y="24"/>
                    <a:pt x="25" y="24"/>
                  </a:cubicBezTo>
                  <a:cubicBezTo>
                    <a:pt x="24" y="25"/>
                    <a:pt x="22" y="24"/>
                    <a:pt x="21" y="26"/>
                  </a:cubicBezTo>
                  <a:cubicBezTo>
                    <a:pt x="21" y="26"/>
                    <a:pt x="21" y="27"/>
                    <a:pt x="21" y="28"/>
                  </a:cubicBezTo>
                  <a:cubicBezTo>
                    <a:pt x="20" y="28"/>
                    <a:pt x="20" y="28"/>
                    <a:pt x="19" y="28"/>
                  </a:cubicBezTo>
                  <a:cubicBezTo>
                    <a:pt x="18" y="28"/>
                    <a:pt x="18" y="29"/>
                    <a:pt x="17" y="30"/>
                  </a:cubicBezTo>
                  <a:cubicBezTo>
                    <a:pt x="16" y="30"/>
                    <a:pt x="15" y="28"/>
                    <a:pt x="14" y="30"/>
                  </a:cubicBezTo>
                  <a:cubicBezTo>
                    <a:pt x="14" y="30"/>
                    <a:pt x="14" y="30"/>
                    <a:pt x="14" y="30"/>
                  </a:cubicBezTo>
                  <a:cubicBezTo>
                    <a:pt x="13" y="28"/>
                    <a:pt x="11" y="28"/>
                    <a:pt x="9" y="28"/>
                  </a:cubicBezTo>
                  <a:cubicBezTo>
                    <a:pt x="10" y="26"/>
                    <a:pt x="11" y="26"/>
                    <a:pt x="11" y="26"/>
                  </a:cubicBezTo>
                  <a:cubicBezTo>
                    <a:pt x="12" y="25"/>
                    <a:pt x="11" y="24"/>
                    <a:pt x="11" y="23"/>
                  </a:cubicBezTo>
                  <a:cubicBezTo>
                    <a:pt x="10" y="21"/>
                    <a:pt x="10" y="19"/>
                    <a:pt x="10" y="17"/>
                  </a:cubicBezTo>
                  <a:cubicBezTo>
                    <a:pt x="9" y="17"/>
                    <a:pt x="9" y="17"/>
                    <a:pt x="8" y="16"/>
                  </a:cubicBezTo>
                  <a:cubicBezTo>
                    <a:pt x="7" y="16"/>
                    <a:pt x="6" y="16"/>
                    <a:pt x="6" y="16"/>
                  </a:cubicBezTo>
                  <a:cubicBezTo>
                    <a:pt x="5" y="16"/>
                    <a:pt x="4" y="15"/>
                    <a:pt x="4" y="15"/>
                  </a:cubicBezTo>
                  <a:cubicBezTo>
                    <a:pt x="2" y="14"/>
                    <a:pt x="1" y="15"/>
                    <a:pt x="0" y="14"/>
                  </a:cubicBezTo>
                  <a:cubicBezTo>
                    <a:pt x="0" y="14"/>
                    <a:pt x="0" y="14"/>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sp>
          <p:nvSpPr>
            <p:cNvPr id="80" name="Freeform 51"/>
            <p:cNvSpPr>
              <a:spLocks noEditPoints="1"/>
            </p:cNvSpPr>
            <p:nvPr userDrawn="1"/>
          </p:nvSpPr>
          <p:spPr bwMode="auto">
            <a:xfrm>
              <a:off x="8791655" y="4653259"/>
              <a:ext cx="50800" cy="55563"/>
            </a:xfrm>
            <a:custGeom>
              <a:avLst/>
              <a:gdLst>
                <a:gd name="T0" fmla="*/ 20 w 34"/>
                <a:gd name="T1" fmla="*/ 18 h 37"/>
                <a:gd name="T2" fmla="*/ 22 w 34"/>
                <a:gd name="T3" fmla="*/ 19 h 37"/>
                <a:gd name="T4" fmla="*/ 20 w 34"/>
                <a:gd name="T5" fmla="*/ 17 h 37"/>
                <a:gd name="T6" fmla="*/ 14 w 34"/>
                <a:gd name="T7" fmla="*/ 22 h 37"/>
                <a:gd name="T8" fmla="*/ 14 w 34"/>
                <a:gd name="T9" fmla="*/ 24 h 37"/>
                <a:gd name="T10" fmla="*/ 15 w 34"/>
                <a:gd name="T11" fmla="*/ 22 h 37"/>
                <a:gd name="T12" fmla="*/ 14 w 34"/>
                <a:gd name="T13" fmla="*/ 22 h 37"/>
                <a:gd name="T14" fmla="*/ 16 w 34"/>
                <a:gd name="T15" fmla="*/ 20 h 37"/>
                <a:gd name="T16" fmla="*/ 16 w 34"/>
                <a:gd name="T17" fmla="*/ 20 h 37"/>
                <a:gd name="T18" fmla="*/ 16 w 34"/>
                <a:gd name="T19" fmla="*/ 19 h 37"/>
                <a:gd name="T20" fmla="*/ 10 w 34"/>
                <a:gd name="T21" fmla="*/ 5 h 37"/>
                <a:gd name="T22" fmla="*/ 6 w 34"/>
                <a:gd name="T23" fmla="*/ 17 h 37"/>
                <a:gd name="T24" fmla="*/ 8 w 34"/>
                <a:gd name="T25" fmla="*/ 20 h 37"/>
                <a:gd name="T26" fmla="*/ 15 w 34"/>
                <a:gd name="T27" fmla="*/ 16 h 37"/>
                <a:gd name="T28" fmla="*/ 20 w 34"/>
                <a:gd name="T29" fmla="*/ 14 h 37"/>
                <a:gd name="T30" fmla="*/ 25 w 34"/>
                <a:gd name="T31" fmla="*/ 15 h 37"/>
                <a:gd name="T32" fmla="*/ 23 w 34"/>
                <a:gd name="T33" fmla="*/ 27 h 37"/>
                <a:gd name="T34" fmla="*/ 18 w 34"/>
                <a:gd name="T35" fmla="*/ 27 h 37"/>
                <a:gd name="T36" fmla="*/ 17 w 34"/>
                <a:gd name="T37" fmla="*/ 24 h 37"/>
                <a:gd name="T38" fmla="*/ 13 w 34"/>
                <a:gd name="T39" fmla="*/ 25 h 37"/>
                <a:gd name="T40" fmla="*/ 12 w 34"/>
                <a:gd name="T41" fmla="*/ 17 h 37"/>
                <a:gd name="T42" fmla="*/ 10 w 34"/>
                <a:gd name="T43" fmla="*/ 22 h 37"/>
                <a:gd name="T44" fmla="*/ 17 w 34"/>
                <a:gd name="T45" fmla="*/ 32 h 37"/>
                <a:gd name="T46" fmla="*/ 20 w 34"/>
                <a:gd name="T47" fmla="*/ 33 h 37"/>
                <a:gd name="T48" fmla="*/ 24 w 34"/>
                <a:gd name="T49" fmla="*/ 29 h 37"/>
                <a:gd name="T50" fmla="*/ 23 w 34"/>
                <a:gd name="T51" fmla="*/ 28 h 37"/>
                <a:gd name="T52" fmla="*/ 26 w 34"/>
                <a:gd name="T53" fmla="*/ 25 h 37"/>
                <a:gd name="T54" fmla="*/ 21 w 34"/>
                <a:gd name="T55" fmla="*/ 10 h 37"/>
                <a:gd name="T56" fmla="*/ 17 w 34"/>
                <a:gd name="T57" fmla="*/ 6 h 37"/>
                <a:gd name="T58" fmla="*/ 10 w 34"/>
                <a:gd name="T59" fmla="*/ 5 h 37"/>
                <a:gd name="T60" fmla="*/ 12 w 34"/>
                <a:gd name="T61" fmla="*/ 1 h 37"/>
                <a:gd name="T62" fmla="*/ 27 w 34"/>
                <a:gd name="T63" fmla="*/ 12 h 37"/>
                <a:gd name="T64" fmla="*/ 31 w 34"/>
                <a:gd name="T65" fmla="*/ 27 h 37"/>
                <a:gd name="T66" fmla="*/ 26 w 34"/>
                <a:gd name="T67" fmla="*/ 30 h 37"/>
                <a:gd name="T68" fmla="*/ 20 w 34"/>
                <a:gd name="T69" fmla="*/ 35 h 37"/>
                <a:gd name="T70" fmla="*/ 19 w 34"/>
                <a:gd name="T71" fmla="*/ 37 h 37"/>
                <a:gd name="T72" fmla="*/ 14 w 34"/>
                <a:gd name="T73" fmla="*/ 35 h 37"/>
                <a:gd name="T74" fmla="*/ 8 w 34"/>
                <a:gd name="T75" fmla="*/ 27 h 37"/>
                <a:gd name="T76" fmla="*/ 3 w 34"/>
                <a:gd name="T77" fmla="*/ 23 h 37"/>
                <a:gd name="T78" fmla="*/ 4 w 34"/>
                <a:gd name="T79" fmla="*/ 8 h 37"/>
                <a:gd name="T80" fmla="*/ 5 w 34"/>
                <a:gd name="T81"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7">
                  <a:moveTo>
                    <a:pt x="20" y="17"/>
                  </a:moveTo>
                  <a:cubicBezTo>
                    <a:pt x="20" y="17"/>
                    <a:pt x="20" y="18"/>
                    <a:pt x="20" y="18"/>
                  </a:cubicBezTo>
                  <a:cubicBezTo>
                    <a:pt x="20" y="18"/>
                    <a:pt x="21" y="19"/>
                    <a:pt x="22" y="19"/>
                  </a:cubicBezTo>
                  <a:cubicBezTo>
                    <a:pt x="22" y="19"/>
                    <a:pt x="22" y="19"/>
                    <a:pt x="22" y="19"/>
                  </a:cubicBezTo>
                  <a:cubicBezTo>
                    <a:pt x="22" y="18"/>
                    <a:pt x="22" y="18"/>
                    <a:pt x="22" y="18"/>
                  </a:cubicBezTo>
                  <a:cubicBezTo>
                    <a:pt x="21" y="17"/>
                    <a:pt x="21" y="17"/>
                    <a:pt x="20" y="17"/>
                  </a:cubicBezTo>
                  <a:cubicBezTo>
                    <a:pt x="20" y="17"/>
                    <a:pt x="20" y="17"/>
                    <a:pt x="20" y="17"/>
                  </a:cubicBezTo>
                  <a:close/>
                  <a:moveTo>
                    <a:pt x="14" y="22"/>
                  </a:moveTo>
                  <a:cubicBezTo>
                    <a:pt x="14" y="23"/>
                    <a:pt x="14" y="23"/>
                    <a:pt x="14" y="24"/>
                  </a:cubicBezTo>
                  <a:cubicBezTo>
                    <a:pt x="14" y="24"/>
                    <a:pt x="14" y="24"/>
                    <a:pt x="14" y="24"/>
                  </a:cubicBezTo>
                  <a:cubicBezTo>
                    <a:pt x="14" y="24"/>
                    <a:pt x="14" y="24"/>
                    <a:pt x="14" y="24"/>
                  </a:cubicBezTo>
                  <a:cubicBezTo>
                    <a:pt x="15" y="23"/>
                    <a:pt x="14" y="23"/>
                    <a:pt x="15" y="22"/>
                  </a:cubicBezTo>
                  <a:cubicBezTo>
                    <a:pt x="15" y="22"/>
                    <a:pt x="14" y="22"/>
                    <a:pt x="14" y="22"/>
                  </a:cubicBezTo>
                  <a:cubicBezTo>
                    <a:pt x="14" y="22"/>
                    <a:pt x="14" y="22"/>
                    <a:pt x="14" y="22"/>
                  </a:cubicBezTo>
                  <a:close/>
                  <a:moveTo>
                    <a:pt x="16" y="19"/>
                  </a:moveTo>
                  <a:cubicBezTo>
                    <a:pt x="16" y="19"/>
                    <a:pt x="16" y="19"/>
                    <a:pt x="16" y="20"/>
                  </a:cubicBezTo>
                  <a:cubicBezTo>
                    <a:pt x="16" y="20"/>
                    <a:pt x="16" y="20"/>
                    <a:pt x="16" y="20"/>
                  </a:cubicBezTo>
                  <a:cubicBezTo>
                    <a:pt x="16" y="20"/>
                    <a:pt x="16" y="20"/>
                    <a:pt x="16" y="20"/>
                  </a:cubicBezTo>
                  <a:cubicBezTo>
                    <a:pt x="16" y="19"/>
                    <a:pt x="16" y="19"/>
                    <a:pt x="16" y="19"/>
                  </a:cubicBezTo>
                  <a:cubicBezTo>
                    <a:pt x="16" y="19"/>
                    <a:pt x="16" y="19"/>
                    <a:pt x="16" y="19"/>
                  </a:cubicBezTo>
                  <a:cubicBezTo>
                    <a:pt x="16" y="19"/>
                    <a:pt x="16" y="19"/>
                    <a:pt x="16" y="19"/>
                  </a:cubicBezTo>
                  <a:close/>
                  <a:moveTo>
                    <a:pt x="10" y="5"/>
                  </a:moveTo>
                  <a:cubicBezTo>
                    <a:pt x="9" y="6"/>
                    <a:pt x="8" y="7"/>
                    <a:pt x="7" y="8"/>
                  </a:cubicBezTo>
                  <a:cubicBezTo>
                    <a:pt x="5" y="11"/>
                    <a:pt x="6" y="14"/>
                    <a:pt x="6" y="17"/>
                  </a:cubicBezTo>
                  <a:cubicBezTo>
                    <a:pt x="6" y="18"/>
                    <a:pt x="7" y="20"/>
                    <a:pt x="8" y="20"/>
                  </a:cubicBezTo>
                  <a:cubicBezTo>
                    <a:pt x="8" y="20"/>
                    <a:pt x="8" y="20"/>
                    <a:pt x="8" y="20"/>
                  </a:cubicBezTo>
                  <a:cubicBezTo>
                    <a:pt x="9" y="19"/>
                    <a:pt x="8" y="12"/>
                    <a:pt x="12" y="12"/>
                  </a:cubicBezTo>
                  <a:cubicBezTo>
                    <a:pt x="13" y="12"/>
                    <a:pt x="14" y="15"/>
                    <a:pt x="15" y="16"/>
                  </a:cubicBezTo>
                  <a:cubicBezTo>
                    <a:pt x="16" y="16"/>
                    <a:pt x="18" y="16"/>
                    <a:pt x="19" y="15"/>
                  </a:cubicBezTo>
                  <a:cubicBezTo>
                    <a:pt x="19" y="15"/>
                    <a:pt x="19" y="15"/>
                    <a:pt x="20" y="14"/>
                  </a:cubicBezTo>
                  <a:cubicBezTo>
                    <a:pt x="21" y="14"/>
                    <a:pt x="22" y="13"/>
                    <a:pt x="24" y="13"/>
                  </a:cubicBezTo>
                  <a:cubicBezTo>
                    <a:pt x="24" y="14"/>
                    <a:pt x="24" y="14"/>
                    <a:pt x="25" y="15"/>
                  </a:cubicBezTo>
                  <a:cubicBezTo>
                    <a:pt x="25" y="16"/>
                    <a:pt x="24" y="17"/>
                    <a:pt x="24" y="18"/>
                  </a:cubicBezTo>
                  <a:cubicBezTo>
                    <a:pt x="24" y="21"/>
                    <a:pt x="24" y="24"/>
                    <a:pt x="23" y="27"/>
                  </a:cubicBezTo>
                  <a:cubicBezTo>
                    <a:pt x="22" y="27"/>
                    <a:pt x="22" y="28"/>
                    <a:pt x="21" y="29"/>
                  </a:cubicBezTo>
                  <a:cubicBezTo>
                    <a:pt x="20" y="28"/>
                    <a:pt x="19" y="28"/>
                    <a:pt x="18" y="27"/>
                  </a:cubicBezTo>
                  <a:cubicBezTo>
                    <a:pt x="18" y="26"/>
                    <a:pt x="18" y="25"/>
                    <a:pt x="18" y="25"/>
                  </a:cubicBezTo>
                  <a:cubicBezTo>
                    <a:pt x="18" y="25"/>
                    <a:pt x="17" y="25"/>
                    <a:pt x="17" y="24"/>
                  </a:cubicBezTo>
                  <a:cubicBezTo>
                    <a:pt x="17" y="24"/>
                    <a:pt x="17" y="25"/>
                    <a:pt x="16" y="25"/>
                  </a:cubicBezTo>
                  <a:cubicBezTo>
                    <a:pt x="15" y="25"/>
                    <a:pt x="14" y="26"/>
                    <a:pt x="13" y="25"/>
                  </a:cubicBezTo>
                  <a:cubicBezTo>
                    <a:pt x="13" y="25"/>
                    <a:pt x="12" y="24"/>
                    <a:pt x="12" y="24"/>
                  </a:cubicBezTo>
                  <a:cubicBezTo>
                    <a:pt x="12" y="23"/>
                    <a:pt x="15" y="17"/>
                    <a:pt x="12" y="17"/>
                  </a:cubicBezTo>
                  <a:cubicBezTo>
                    <a:pt x="12" y="17"/>
                    <a:pt x="12" y="17"/>
                    <a:pt x="12" y="17"/>
                  </a:cubicBezTo>
                  <a:cubicBezTo>
                    <a:pt x="12" y="18"/>
                    <a:pt x="10" y="21"/>
                    <a:pt x="10" y="22"/>
                  </a:cubicBezTo>
                  <a:cubicBezTo>
                    <a:pt x="10" y="23"/>
                    <a:pt x="11" y="23"/>
                    <a:pt x="11" y="25"/>
                  </a:cubicBezTo>
                  <a:cubicBezTo>
                    <a:pt x="12" y="27"/>
                    <a:pt x="15" y="30"/>
                    <a:pt x="17" y="32"/>
                  </a:cubicBezTo>
                  <a:cubicBezTo>
                    <a:pt x="18" y="33"/>
                    <a:pt x="18" y="33"/>
                    <a:pt x="18" y="33"/>
                  </a:cubicBezTo>
                  <a:cubicBezTo>
                    <a:pt x="19" y="33"/>
                    <a:pt x="20" y="33"/>
                    <a:pt x="20" y="33"/>
                  </a:cubicBezTo>
                  <a:cubicBezTo>
                    <a:pt x="21" y="33"/>
                    <a:pt x="23" y="29"/>
                    <a:pt x="24" y="29"/>
                  </a:cubicBezTo>
                  <a:cubicBezTo>
                    <a:pt x="24" y="29"/>
                    <a:pt x="24" y="29"/>
                    <a:pt x="24" y="29"/>
                  </a:cubicBezTo>
                  <a:cubicBezTo>
                    <a:pt x="24" y="29"/>
                    <a:pt x="24" y="29"/>
                    <a:pt x="23" y="28"/>
                  </a:cubicBezTo>
                  <a:cubicBezTo>
                    <a:pt x="23" y="28"/>
                    <a:pt x="23" y="28"/>
                    <a:pt x="23" y="28"/>
                  </a:cubicBezTo>
                  <a:cubicBezTo>
                    <a:pt x="24" y="27"/>
                    <a:pt x="25" y="28"/>
                    <a:pt x="26" y="27"/>
                  </a:cubicBezTo>
                  <a:cubicBezTo>
                    <a:pt x="26" y="26"/>
                    <a:pt x="26" y="25"/>
                    <a:pt x="26" y="25"/>
                  </a:cubicBezTo>
                  <a:cubicBezTo>
                    <a:pt x="27" y="24"/>
                    <a:pt x="29" y="24"/>
                    <a:pt x="30" y="23"/>
                  </a:cubicBezTo>
                  <a:cubicBezTo>
                    <a:pt x="31" y="19"/>
                    <a:pt x="25" y="12"/>
                    <a:pt x="21" y="10"/>
                  </a:cubicBezTo>
                  <a:cubicBezTo>
                    <a:pt x="21" y="9"/>
                    <a:pt x="20" y="8"/>
                    <a:pt x="19" y="7"/>
                  </a:cubicBezTo>
                  <a:cubicBezTo>
                    <a:pt x="18" y="7"/>
                    <a:pt x="18" y="7"/>
                    <a:pt x="17" y="6"/>
                  </a:cubicBezTo>
                  <a:cubicBezTo>
                    <a:pt x="15" y="5"/>
                    <a:pt x="14" y="3"/>
                    <a:pt x="12" y="3"/>
                  </a:cubicBezTo>
                  <a:cubicBezTo>
                    <a:pt x="11" y="3"/>
                    <a:pt x="10" y="4"/>
                    <a:pt x="10" y="5"/>
                  </a:cubicBezTo>
                  <a:close/>
                  <a:moveTo>
                    <a:pt x="7" y="5"/>
                  </a:moveTo>
                  <a:cubicBezTo>
                    <a:pt x="9" y="3"/>
                    <a:pt x="10" y="1"/>
                    <a:pt x="12" y="1"/>
                  </a:cubicBezTo>
                  <a:cubicBezTo>
                    <a:pt x="16" y="0"/>
                    <a:pt x="20" y="5"/>
                    <a:pt x="24" y="9"/>
                  </a:cubicBezTo>
                  <a:cubicBezTo>
                    <a:pt x="25" y="10"/>
                    <a:pt x="26" y="11"/>
                    <a:pt x="27" y="12"/>
                  </a:cubicBezTo>
                  <a:cubicBezTo>
                    <a:pt x="29" y="15"/>
                    <a:pt x="33" y="17"/>
                    <a:pt x="34" y="20"/>
                  </a:cubicBezTo>
                  <a:cubicBezTo>
                    <a:pt x="34" y="21"/>
                    <a:pt x="33" y="27"/>
                    <a:pt x="31" y="27"/>
                  </a:cubicBezTo>
                  <a:cubicBezTo>
                    <a:pt x="30" y="28"/>
                    <a:pt x="27" y="27"/>
                    <a:pt x="26" y="29"/>
                  </a:cubicBezTo>
                  <a:cubicBezTo>
                    <a:pt x="26" y="29"/>
                    <a:pt x="26" y="30"/>
                    <a:pt x="26" y="30"/>
                  </a:cubicBezTo>
                  <a:cubicBezTo>
                    <a:pt x="26" y="31"/>
                    <a:pt x="23" y="34"/>
                    <a:pt x="22" y="35"/>
                  </a:cubicBezTo>
                  <a:cubicBezTo>
                    <a:pt x="21" y="35"/>
                    <a:pt x="20" y="35"/>
                    <a:pt x="20" y="35"/>
                  </a:cubicBezTo>
                  <a:cubicBezTo>
                    <a:pt x="19" y="36"/>
                    <a:pt x="20" y="37"/>
                    <a:pt x="19" y="37"/>
                  </a:cubicBezTo>
                  <a:cubicBezTo>
                    <a:pt x="19" y="37"/>
                    <a:pt x="19" y="37"/>
                    <a:pt x="19" y="37"/>
                  </a:cubicBezTo>
                  <a:cubicBezTo>
                    <a:pt x="18" y="37"/>
                    <a:pt x="17" y="37"/>
                    <a:pt x="16" y="37"/>
                  </a:cubicBezTo>
                  <a:cubicBezTo>
                    <a:pt x="16" y="37"/>
                    <a:pt x="14" y="35"/>
                    <a:pt x="14" y="35"/>
                  </a:cubicBezTo>
                  <a:cubicBezTo>
                    <a:pt x="14" y="33"/>
                    <a:pt x="12" y="31"/>
                    <a:pt x="11" y="29"/>
                  </a:cubicBezTo>
                  <a:cubicBezTo>
                    <a:pt x="10" y="28"/>
                    <a:pt x="8" y="27"/>
                    <a:pt x="8" y="27"/>
                  </a:cubicBezTo>
                  <a:cubicBezTo>
                    <a:pt x="7" y="26"/>
                    <a:pt x="6" y="25"/>
                    <a:pt x="5" y="25"/>
                  </a:cubicBezTo>
                  <a:cubicBezTo>
                    <a:pt x="5" y="24"/>
                    <a:pt x="4" y="23"/>
                    <a:pt x="3" y="23"/>
                  </a:cubicBezTo>
                  <a:cubicBezTo>
                    <a:pt x="0" y="18"/>
                    <a:pt x="1" y="17"/>
                    <a:pt x="2" y="12"/>
                  </a:cubicBezTo>
                  <a:cubicBezTo>
                    <a:pt x="2" y="11"/>
                    <a:pt x="3" y="9"/>
                    <a:pt x="4" y="8"/>
                  </a:cubicBezTo>
                  <a:cubicBezTo>
                    <a:pt x="4" y="8"/>
                    <a:pt x="4" y="8"/>
                    <a:pt x="4" y="8"/>
                  </a:cubicBezTo>
                  <a:cubicBezTo>
                    <a:pt x="4" y="7"/>
                    <a:pt x="5" y="6"/>
                    <a:pt x="5" y="5"/>
                  </a:cubicBezTo>
                  <a:cubicBezTo>
                    <a:pt x="6" y="5"/>
                    <a:pt x="7" y="5"/>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sp>
          <p:nvSpPr>
            <p:cNvPr id="81" name="Freeform 52"/>
            <p:cNvSpPr>
              <a:spLocks noEditPoints="1"/>
            </p:cNvSpPr>
            <p:nvPr userDrawn="1"/>
          </p:nvSpPr>
          <p:spPr bwMode="auto">
            <a:xfrm>
              <a:off x="8847216" y="4611977"/>
              <a:ext cx="46038" cy="58738"/>
            </a:xfrm>
            <a:custGeom>
              <a:avLst/>
              <a:gdLst>
                <a:gd name="T0" fmla="*/ 8 w 31"/>
                <a:gd name="T1" fmla="*/ 31 h 39"/>
                <a:gd name="T2" fmla="*/ 9 w 31"/>
                <a:gd name="T3" fmla="*/ 30 h 39"/>
                <a:gd name="T4" fmla="*/ 8 w 31"/>
                <a:gd name="T5" fmla="*/ 26 h 39"/>
                <a:gd name="T6" fmla="*/ 18 w 31"/>
                <a:gd name="T7" fmla="*/ 18 h 39"/>
                <a:gd name="T8" fmla="*/ 18 w 31"/>
                <a:gd name="T9" fmla="*/ 21 h 39"/>
                <a:gd name="T10" fmla="*/ 19 w 31"/>
                <a:gd name="T11" fmla="*/ 18 h 39"/>
                <a:gd name="T12" fmla="*/ 7 w 31"/>
                <a:gd name="T13" fmla="*/ 22 h 39"/>
                <a:gd name="T14" fmla="*/ 6 w 31"/>
                <a:gd name="T15" fmla="*/ 23 h 39"/>
                <a:gd name="T16" fmla="*/ 7 w 31"/>
                <a:gd name="T17" fmla="*/ 22 h 39"/>
                <a:gd name="T18" fmla="*/ 7 w 31"/>
                <a:gd name="T19" fmla="*/ 22 h 39"/>
                <a:gd name="T20" fmla="*/ 23 w 31"/>
                <a:gd name="T21" fmla="*/ 12 h 39"/>
                <a:gd name="T22" fmla="*/ 23 w 31"/>
                <a:gd name="T23" fmla="*/ 12 h 39"/>
                <a:gd name="T24" fmla="*/ 23 w 31"/>
                <a:gd name="T25" fmla="*/ 11 h 39"/>
                <a:gd name="T26" fmla="*/ 10 w 31"/>
                <a:gd name="T27" fmla="*/ 19 h 39"/>
                <a:gd name="T28" fmla="*/ 10 w 31"/>
                <a:gd name="T29" fmla="*/ 23 h 39"/>
                <a:gd name="T30" fmla="*/ 10 w 31"/>
                <a:gd name="T31" fmla="*/ 19 h 39"/>
                <a:gd name="T32" fmla="*/ 15 w 31"/>
                <a:gd name="T33" fmla="*/ 13 h 39"/>
                <a:gd name="T34" fmla="*/ 16 w 31"/>
                <a:gd name="T35" fmla="*/ 14 h 39"/>
                <a:gd name="T36" fmla="*/ 15 w 31"/>
                <a:gd name="T37" fmla="*/ 13 h 39"/>
                <a:gd name="T38" fmla="*/ 9 w 31"/>
                <a:gd name="T39" fmla="*/ 16 h 39"/>
                <a:gd name="T40" fmla="*/ 9 w 31"/>
                <a:gd name="T41" fmla="*/ 18 h 39"/>
                <a:gd name="T42" fmla="*/ 9 w 31"/>
                <a:gd name="T43" fmla="*/ 16 h 39"/>
                <a:gd name="T44" fmla="*/ 19 w 31"/>
                <a:gd name="T45" fmla="*/ 4 h 39"/>
                <a:gd name="T46" fmla="*/ 23 w 31"/>
                <a:gd name="T47" fmla="*/ 7 h 39"/>
                <a:gd name="T48" fmla="*/ 29 w 31"/>
                <a:gd name="T49" fmla="*/ 9 h 39"/>
                <a:gd name="T50" fmla="*/ 25 w 31"/>
                <a:gd name="T51" fmla="*/ 16 h 39"/>
                <a:gd name="T52" fmla="*/ 29 w 31"/>
                <a:gd name="T53" fmla="*/ 26 h 39"/>
                <a:gd name="T54" fmla="*/ 30 w 31"/>
                <a:gd name="T55" fmla="*/ 30 h 39"/>
                <a:gd name="T56" fmla="*/ 31 w 31"/>
                <a:gd name="T57" fmla="*/ 32 h 39"/>
                <a:gd name="T58" fmla="*/ 22 w 31"/>
                <a:gd name="T59" fmla="*/ 23 h 39"/>
                <a:gd name="T60" fmla="*/ 16 w 31"/>
                <a:gd name="T61" fmla="*/ 29 h 39"/>
                <a:gd name="T62" fmla="*/ 15 w 31"/>
                <a:gd name="T63" fmla="*/ 22 h 39"/>
                <a:gd name="T64" fmla="*/ 15 w 31"/>
                <a:gd name="T65" fmla="*/ 19 h 39"/>
                <a:gd name="T66" fmla="*/ 12 w 31"/>
                <a:gd name="T67" fmla="*/ 19 h 39"/>
                <a:gd name="T68" fmla="*/ 13 w 31"/>
                <a:gd name="T69" fmla="*/ 29 h 39"/>
                <a:gd name="T70" fmla="*/ 17 w 31"/>
                <a:gd name="T71" fmla="*/ 34 h 39"/>
                <a:gd name="T72" fmla="*/ 14 w 31"/>
                <a:gd name="T73" fmla="*/ 33 h 39"/>
                <a:gd name="T74" fmla="*/ 12 w 31"/>
                <a:gd name="T75" fmla="*/ 32 h 39"/>
                <a:gd name="T76" fmla="*/ 7 w 31"/>
                <a:gd name="T77" fmla="*/ 39 h 39"/>
                <a:gd name="T78" fmla="*/ 6 w 31"/>
                <a:gd name="T79" fmla="*/ 33 h 39"/>
                <a:gd name="T80" fmla="*/ 6 w 31"/>
                <a:gd name="T81" fmla="*/ 26 h 39"/>
                <a:gd name="T82" fmla="*/ 2 w 31"/>
                <a:gd name="T83" fmla="*/ 29 h 39"/>
                <a:gd name="T84" fmla="*/ 4 w 31"/>
                <a:gd name="T85" fmla="*/ 13 h 39"/>
                <a:gd name="T86" fmla="*/ 6 w 31"/>
                <a:gd name="T87" fmla="*/ 9 h 39"/>
                <a:gd name="T88" fmla="*/ 3 w 31"/>
                <a:gd name="T89" fmla="*/ 23 h 39"/>
                <a:gd name="T90" fmla="*/ 3 w 31"/>
                <a:gd name="T91" fmla="*/ 27 h 39"/>
                <a:gd name="T92" fmla="*/ 9 w 31"/>
                <a:gd name="T93" fmla="*/ 14 h 39"/>
                <a:gd name="T94" fmla="*/ 13 w 31"/>
                <a:gd name="T95" fmla="*/ 15 h 39"/>
                <a:gd name="T96" fmla="*/ 12 w 31"/>
                <a:gd name="T97" fmla="*/ 9 h 39"/>
                <a:gd name="T98" fmla="*/ 11 w 31"/>
                <a:gd name="T9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9">
                  <a:moveTo>
                    <a:pt x="8" y="26"/>
                  </a:moveTo>
                  <a:cubicBezTo>
                    <a:pt x="8" y="27"/>
                    <a:pt x="8" y="30"/>
                    <a:pt x="8" y="31"/>
                  </a:cubicBezTo>
                  <a:cubicBezTo>
                    <a:pt x="8" y="31"/>
                    <a:pt x="8" y="31"/>
                    <a:pt x="8" y="31"/>
                  </a:cubicBezTo>
                  <a:cubicBezTo>
                    <a:pt x="8" y="31"/>
                    <a:pt x="9" y="31"/>
                    <a:pt x="9" y="30"/>
                  </a:cubicBezTo>
                  <a:cubicBezTo>
                    <a:pt x="9" y="29"/>
                    <a:pt x="11" y="27"/>
                    <a:pt x="9" y="26"/>
                  </a:cubicBezTo>
                  <a:cubicBezTo>
                    <a:pt x="9" y="26"/>
                    <a:pt x="9" y="26"/>
                    <a:pt x="8" y="26"/>
                  </a:cubicBezTo>
                  <a:cubicBezTo>
                    <a:pt x="9" y="26"/>
                    <a:pt x="8" y="26"/>
                    <a:pt x="8" y="26"/>
                  </a:cubicBezTo>
                  <a:close/>
                  <a:moveTo>
                    <a:pt x="18" y="18"/>
                  </a:moveTo>
                  <a:cubicBezTo>
                    <a:pt x="18" y="19"/>
                    <a:pt x="17" y="20"/>
                    <a:pt x="17" y="21"/>
                  </a:cubicBezTo>
                  <a:cubicBezTo>
                    <a:pt x="17" y="21"/>
                    <a:pt x="17" y="21"/>
                    <a:pt x="18" y="21"/>
                  </a:cubicBezTo>
                  <a:cubicBezTo>
                    <a:pt x="18" y="21"/>
                    <a:pt x="18" y="21"/>
                    <a:pt x="18" y="21"/>
                  </a:cubicBezTo>
                  <a:cubicBezTo>
                    <a:pt x="19" y="21"/>
                    <a:pt x="21" y="19"/>
                    <a:pt x="19" y="18"/>
                  </a:cubicBezTo>
                  <a:cubicBezTo>
                    <a:pt x="19" y="17"/>
                    <a:pt x="19" y="17"/>
                    <a:pt x="18" y="18"/>
                  </a:cubicBezTo>
                  <a:close/>
                  <a:moveTo>
                    <a:pt x="7" y="22"/>
                  </a:moveTo>
                  <a:cubicBezTo>
                    <a:pt x="7" y="22"/>
                    <a:pt x="7" y="23"/>
                    <a:pt x="6" y="23"/>
                  </a:cubicBezTo>
                  <a:cubicBezTo>
                    <a:pt x="6" y="23"/>
                    <a:pt x="6" y="23"/>
                    <a:pt x="6" y="23"/>
                  </a:cubicBezTo>
                  <a:cubicBezTo>
                    <a:pt x="7" y="23"/>
                    <a:pt x="7" y="23"/>
                    <a:pt x="7" y="23"/>
                  </a:cubicBezTo>
                  <a:cubicBezTo>
                    <a:pt x="7" y="22"/>
                    <a:pt x="7" y="22"/>
                    <a:pt x="7" y="22"/>
                  </a:cubicBezTo>
                  <a:cubicBezTo>
                    <a:pt x="7" y="22"/>
                    <a:pt x="7" y="22"/>
                    <a:pt x="7" y="22"/>
                  </a:cubicBezTo>
                  <a:cubicBezTo>
                    <a:pt x="7" y="22"/>
                    <a:pt x="7" y="22"/>
                    <a:pt x="7" y="22"/>
                  </a:cubicBezTo>
                  <a:close/>
                  <a:moveTo>
                    <a:pt x="23" y="11"/>
                  </a:moveTo>
                  <a:cubicBezTo>
                    <a:pt x="23" y="12"/>
                    <a:pt x="23" y="12"/>
                    <a:pt x="23" y="12"/>
                  </a:cubicBezTo>
                  <a:cubicBezTo>
                    <a:pt x="23" y="12"/>
                    <a:pt x="23" y="12"/>
                    <a:pt x="23" y="12"/>
                  </a:cubicBezTo>
                  <a:cubicBezTo>
                    <a:pt x="23" y="12"/>
                    <a:pt x="23" y="12"/>
                    <a:pt x="23" y="12"/>
                  </a:cubicBezTo>
                  <a:cubicBezTo>
                    <a:pt x="23" y="12"/>
                    <a:pt x="23" y="12"/>
                    <a:pt x="23" y="11"/>
                  </a:cubicBezTo>
                  <a:cubicBezTo>
                    <a:pt x="23" y="11"/>
                    <a:pt x="23" y="11"/>
                    <a:pt x="23" y="11"/>
                  </a:cubicBezTo>
                  <a:cubicBezTo>
                    <a:pt x="23" y="11"/>
                    <a:pt x="23" y="11"/>
                    <a:pt x="23" y="11"/>
                  </a:cubicBezTo>
                  <a:close/>
                  <a:moveTo>
                    <a:pt x="10" y="19"/>
                  </a:moveTo>
                  <a:cubicBezTo>
                    <a:pt x="9" y="20"/>
                    <a:pt x="9" y="23"/>
                    <a:pt x="10" y="23"/>
                  </a:cubicBezTo>
                  <a:cubicBezTo>
                    <a:pt x="10" y="23"/>
                    <a:pt x="10" y="23"/>
                    <a:pt x="10" y="23"/>
                  </a:cubicBezTo>
                  <a:cubicBezTo>
                    <a:pt x="11" y="22"/>
                    <a:pt x="11" y="20"/>
                    <a:pt x="11" y="19"/>
                  </a:cubicBezTo>
                  <a:cubicBezTo>
                    <a:pt x="11" y="19"/>
                    <a:pt x="10" y="19"/>
                    <a:pt x="10" y="19"/>
                  </a:cubicBezTo>
                  <a:close/>
                  <a:moveTo>
                    <a:pt x="15" y="13"/>
                  </a:moveTo>
                  <a:cubicBezTo>
                    <a:pt x="15" y="13"/>
                    <a:pt x="15" y="13"/>
                    <a:pt x="15" y="13"/>
                  </a:cubicBezTo>
                  <a:cubicBezTo>
                    <a:pt x="15" y="14"/>
                    <a:pt x="15" y="14"/>
                    <a:pt x="15" y="14"/>
                  </a:cubicBezTo>
                  <a:cubicBezTo>
                    <a:pt x="16" y="14"/>
                    <a:pt x="16" y="14"/>
                    <a:pt x="16" y="14"/>
                  </a:cubicBezTo>
                  <a:cubicBezTo>
                    <a:pt x="16" y="14"/>
                    <a:pt x="16" y="13"/>
                    <a:pt x="16" y="13"/>
                  </a:cubicBezTo>
                  <a:cubicBezTo>
                    <a:pt x="16" y="13"/>
                    <a:pt x="16" y="13"/>
                    <a:pt x="15" y="13"/>
                  </a:cubicBezTo>
                  <a:cubicBezTo>
                    <a:pt x="16" y="13"/>
                    <a:pt x="16" y="13"/>
                    <a:pt x="15" y="13"/>
                  </a:cubicBezTo>
                  <a:close/>
                  <a:moveTo>
                    <a:pt x="9" y="16"/>
                  </a:moveTo>
                  <a:cubicBezTo>
                    <a:pt x="8" y="17"/>
                    <a:pt x="8" y="18"/>
                    <a:pt x="9" y="18"/>
                  </a:cubicBezTo>
                  <a:cubicBezTo>
                    <a:pt x="9" y="18"/>
                    <a:pt x="9" y="18"/>
                    <a:pt x="9" y="18"/>
                  </a:cubicBezTo>
                  <a:cubicBezTo>
                    <a:pt x="9" y="17"/>
                    <a:pt x="9" y="17"/>
                    <a:pt x="9" y="16"/>
                  </a:cubicBezTo>
                  <a:cubicBezTo>
                    <a:pt x="9" y="15"/>
                    <a:pt x="9" y="16"/>
                    <a:pt x="9" y="16"/>
                  </a:cubicBezTo>
                  <a:close/>
                  <a:moveTo>
                    <a:pt x="11" y="1"/>
                  </a:moveTo>
                  <a:cubicBezTo>
                    <a:pt x="13" y="0"/>
                    <a:pt x="17" y="2"/>
                    <a:pt x="19" y="4"/>
                  </a:cubicBezTo>
                  <a:cubicBezTo>
                    <a:pt x="19" y="5"/>
                    <a:pt x="19" y="6"/>
                    <a:pt x="20" y="6"/>
                  </a:cubicBezTo>
                  <a:cubicBezTo>
                    <a:pt x="21" y="7"/>
                    <a:pt x="22" y="7"/>
                    <a:pt x="23" y="7"/>
                  </a:cubicBezTo>
                  <a:cubicBezTo>
                    <a:pt x="24" y="8"/>
                    <a:pt x="25" y="9"/>
                    <a:pt x="25" y="9"/>
                  </a:cubicBezTo>
                  <a:cubicBezTo>
                    <a:pt x="27" y="9"/>
                    <a:pt x="28" y="9"/>
                    <a:pt x="29" y="9"/>
                  </a:cubicBezTo>
                  <a:cubicBezTo>
                    <a:pt x="29" y="9"/>
                    <a:pt x="29" y="9"/>
                    <a:pt x="29" y="10"/>
                  </a:cubicBezTo>
                  <a:cubicBezTo>
                    <a:pt x="28" y="12"/>
                    <a:pt x="25" y="14"/>
                    <a:pt x="25" y="16"/>
                  </a:cubicBezTo>
                  <a:cubicBezTo>
                    <a:pt x="25" y="18"/>
                    <a:pt x="27" y="19"/>
                    <a:pt x="27" y="21"/>
                  </a:cubicBezTo>
                  <a:cubicBezTo>
                    <a:pt x="28" y="23"/>
                    <a:pt x="29" y="24"/>
                    <a:pt x="29" y="26"/>
                  </a:cubicBezTo>
                  <a:cubicBezTo>
                    <a:pt x="29" y="26"/>
                    <a:pt x="29" y="27"/>
                    <a:pt x="30" y="27"/>
                  </a:cubicBezTo>
                  <a:cubicBezTo>
                    <a:pt x="30" y="28"/>
                    <a:pt x="30" y="29"/>
                    <a:pt x="30" y="30"/>
                  </a:cubicBezTo>
                  <a:cubicBezTo>
                    <a:pt x="30" y="31"/>
                    <a:pt x="31" y="31"/>
                    <a:pt x="31" y="32"/>
                  </a:cubicBezTo>
                  <a:cubicBezTo>
                    <a:pt x="31" y="32"/>
                    <a:pt x="31" y="32"/>
                    <a:pt x="31" y="32"/>
                  </a:cubicBezTo>
                  <a:cubicBezTo>
                    <a:pt x="29" y="31"/>
                    <a:pt x="27" y="30"/>
                    <a:pt x="25" y="28"/>
                  </a:cubicBezTo>
                  <a:cubicBezTo>
                    <a:pt x="24" y="26"/>
                    <a:pt x="23" y="24"/>
                    <a:pt x="22" y="23"/>
                  </a:cubicBezTo>
                  <a:cubicBezTo>
                    <a:pt x="22" y="23"/>
                    <a:pt x="22" y="23"/>
                    <a:pt x="22" y="23"/>
                  </a:cubicBezTo>
                  <a:cubicBezTo>
                    <a:pt x="20" y="25"/>
                    <a:pt x="19" y="27"/>
                    <a:pt x="16" y="29"/>
                  </a:cubicBezTo>
                  <a:cubicBezTo>
                    <a:pt x="15" y="28"/>
                    <a:pt x="13" y="26"/>
                    <a:pt x="14" y="25"/>
                  </a:cubicBezTo>
                  <a:cubicBezTo>
                    <a:pt x="14" y="24"/>
                    <a:pt x="15" y="23"/>
                    <a:pt x="15" y="22"/>
                  </a:cubicBezTo>
                  <a:cubicBezTo>
                    <a:pt x="15" y="22"/>
                    <a:pt x="14" y="21"/>
                    <a:pt x="14" y="21"/>
                  </a:cubicBezTo>
                  <a:cubicBezTo>
                    <a:pt x="14" y="20"/>
                    <a:pt x="14" y="19"/>
                    <a:pt x="15" y="19"/>
                  </a:cubicBezTo>
                  <a:cubicBezTo>
                    <a:pt x="15" y="18"/>
                    <a:pt x="14" y="15"/>
                    <a:pt x="13" y="16"/>
                  </a:cubicBezTo>
                  <a:cubicBezTo>
                    <a:pt x="12" y="16"/>
                    <a:pt x="12" y="18"/>
                    <a:pt x="12" y="19"/>
                  </a:cubicBezTo>
                  <a:cubicBezTo>
                    <a:pt x="12" y="20"/>
                    <a:pt x="13" y="21"/>
                    <a:pt x="13" y="23"/>
                  </a:cubicBezTo>
                  <a:cubicBezTo>
                    <a:pt x="13" y="25"/>
                    <a:pt x="11" y="26"/>
                    <a:pt x="13" y="29"/>
                  </a:cubicBezTo>
                  <a:cubicBezTo>
                    <a:pt x="14" y="31"/>
                    <a:pt x="17" y="33"/>
                    <a:pt x="17" y="34"/>
                  </a:cubicBezTo>
                  <a:cubicBezTo>
                    <a:pt x="17" y="34"/>
                    <a:pt x="17" y="34"/>
                    <a:pt x="17" y="34"/>
                  </a:cubicBezTo>
                  <a:cubicBezTo>
                    <a:pt x="17" y="35"/>
                    <a:pt x="17" y="35"/>
                    <a:pt x="17" y="35"/>
                  </a:cubicBezTo>
                  <a:cubicBezTo>
                    <a:pt x="16" y="34"/>
                    <a:pt x="15" y="34"/>
                    <a:pt x="14" y="33"/>
                  </a:cubicBezTo>
                  <a:cubicBezTo>
                    <a:pt x="13" y="33"/>
                    <a:pt x="13" y="32"/>
                    <a:pt x="12" y="32"/>
                  </a:cubicBezTo>
                  <a:cubicBezTo>
                    <a:pt x="12" y="32"/>
                    <a:pt x="12" y="32"/>
                    <a:pt x="12" y="32"/>
                  </a:cubicBezTo>
                  <a:cubicBezTo>
                    <a:pt x="11" y="34"/>
                    <a:pt x="11" y="37"/>
                    <a:pt x="8" y="39"/>
                  </a:cubicBezTo>
                  <a:cubicBezTo>
                    <a:pt x="7" y="39"/>
                    <a:pt x="7" y="39"/>
                    <a:pt x="7" y="39"/>
                  </a:cubicBezTo>
                  <a:cubicBezTo>
                    <a:pt x="7" y="38"/>
                    <a:pt x="5" y="36"/>
                    <a:pt x="5" y="35"/>
                  </a:cubicBezTo>
                  <a:cubicBezTo>
                    <a:pt x="5" y="34"/>
                    <a:pt x="5" y="33"/>
                    <a:pt x="6" y="33"/>
                  </a:cubicBezTo>
                  <a:cubicBezTo>
                    <a:pt x="6" y="31"/>
                    <a:pt x="6" y="28"/>
                    <a:pt x="6" y="26"/>
                  </a:cubicBezTo>
                  <a:cubicBezTo>
                    <a:pt x="6" y="26"/>
                    <a:pt x="6" y="26"/>
                    <a:pt x="6" y="26"/>
                  </a:cubicBezTo>
                  <a:cubicBezTo>
                    <a:pt x="6" y="26"/>
                    <a:pt x="6" y="26"/>
                    <a:pt x="6" y="26"/>
                  </a:cubicBezTo>
                  <a:cubicBezTo>
                    <a:pt x="5" y="27"/>
                    <a:pt x="3" y="29"/>
                    <a:pt x="2" y="29"/>
                  </a:cubicBezTo>
                  <a:cubicBezTo>
                    <a:pt x="0" y="27"/>
                    <a:pt x="2" y="23"/>
                    <a:pt x="3" y="21"/>
                  </a:cubicBezTo>
                  <a:cubicBezTo>
                    <a:pt x="3" y="19"/>
                    <a:pt x="4" y="14"/>
                    <a:pt x="4" y="13"/>
                  </a:cubicBezTo>
                  <a:cubicBezTo>
                    <a:pt x="3" y="12"/>
                    <a:pt x="3" y="11"/>
                    <a:pt x="3" y="11"/>
                  </a:cubicBezTo>
                  <a:cubicBezTo>
                    <a:pt x="3" y="9"/>
                    <a:pt x="5" y="9"/>
                    <a:pt x="6" y="9"/>
                  </a:cubicBezTo>
                  <a:cubicBezTo>
                    <a:pt x="7" y="11"/>
                    <a:pt x="6" y="12"/>
                    <a:pt x="6" y="14"/>
                  </a:cubicBezTo>
                  <a:cubicBezTo>
                    <a:pt x="5" y="17"/>
                    <a:pt x="4" y="21"/>
                    <a:pt x="3" y="23"/>
                  </a:cubicBezTo>
                  <a:cubicBezTo>
                    <a:pt x="3" y="24"/>
                    <a:pt x="3" y="25"/>
                    <a:pt x="3" y="26"/>
                  </a:cubicBezTo>
                  <a:cubicBezTo>
                    <a:pt x="3" y="26"/>
                    <a:pt x="3" y="26"/>
                    <a:pt x="3" y="27"/>
                  </a:cubicBezTo>
                  <a:cubicBezTo>
                    <a:pt x="3" y="26"/>
                    <a:pt x="8" y="22"/>
                    <a:pt x="8" y="22"/>
                  </a:cubicBezTo>
                  <a:cubicBezTo>
                    <a:pt x="9" y="20"/>
                    <a:pt x="5" y="15"/>
                    <a:pt x="9" y="14"/>
                  </a:cubicBezTo>
                  <a:cubicBezTo>
                    <a:pt x="10" y="15"/>
                    <a:pt x="12" y="15"/>
                    <a:pt x="13" y="15"/>
                  </a:cubicBezTo>
                  <a:cubicBezTo>
                    <a:pt x="13" y="15"/>
                    <a:pt x="13" y="15"/>
                    <a:pt x="13" y="15"/>
                  </a:cubicBezTo>
                  <a:cubicBezTo>
                    <a:pt x="13" y="13"/>
                    <a:pt x="13" y="13"/>
                    <a:pt x="11" y="12"/>
                  </a:cubicBezTo>
                  <a:cubicBezTo>
                    <a:pt x="11" y="11"/>
                    <a:pt x="11" y="10"/>
                    <a:pt x="12" y="9"/>
                  </a:cubicBezTo>
                  <a:cubicBezTo>
                    <a:pt x="13" y="10"/>
                    <a:pt x="14" y="10"/>
                    <a:pt x="15" y="10"/>
                  </a:cubicBezTo>
                  <a:cubicBezTo>
                    <a:pt x="15" y="7"/>
                    <a:pt x="11" y="3"/>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grpSp>
    </p:spTree>
    <p:extLst>
      <p:ext uri="{BB962C8B-B14F-4D97-AF65-F5344CB8AC3E}">
        <p14:creationId xmlns:p14="http://schemas.microsoft.com/office/powerpoint/2010/main" val="2399186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标题和文本">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3ADD0F-AD24-4557-BEE9-EF7984F40380}"/>
              </a:ext>
            </a:extLst>
          </p:cNvPr>
          <p:cNvSpPr>
            <a:spLocks noGrp="1"/>
          </p:cNvSpPr>
          <p:nvPr>
            <p:ph type="title"/>
          </p:nvPr>
        </p:nvSpPr>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444C087-0BA9-4F74-8073-039E9A48054F}"/>
              </a:ext>
            </a:extLst>
          </p:cNvPr>
          <p:cNvSpPr>
            <a:spLocks noGrp="1"/>
          </p:cNvSpPr>
          <p:nvPr>
            <p:ph type="body"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BC8D677-F923-44A1-9454-B5F303686186}"/>
              </a:ext>
            </a:extLst>
          </p:cNvPr>
          <p:cNvSpPr>
            <a:spLocks noGrp="1"/>
          </p:cNvSpPr>
          <p:nvPr>
            <p:ph type="dt" sz="half" idx="10"/>
          </p:nvPr>
        </p:nvSpPr>
        <p:spPr/>
        <p:txBody>
          <a:bodyPr/>
          <a:lstStyle/>
          <a:p>
            <a:endParaRPr lang="en-US" altLang="zh-CN"/>
          </a:p>
        </p:txBody>
      </p:sp>
      <p:sp>
        <p:nvSpPr>
          <p:cNvPr id="5" name="页脚占位符 4">
            <a:extLst>
              <a:ext uri="{FF2B5EF4-FFF2-40B4-BE49-F238E27FC236}">
                <a16:creationId xmlns:a16="http://schemas.microsoft.com/office/drawing/2014/main" id="{78C04E9C-C539-4343-A574-C584007490FB}"/>
              </a:ext>
            </a:extLst>
          </p:cNvPr>
          <p:cNvSpPr>
            <a:spLocks noGrp="1"/>
          </p:cNvSpPr>
          <p:nvPr>
            <p:ph type="ftr" sz="quarter" idx="11"/>
          </p:nvPr>
        </p:nvSpPr>
        <p:spPr/>
        <p:txBody>
          <a:bodyPr/>
          <a:lstStyle/>
          <a:p>
            <a:endParaRPr lang="en-US" altLang="zh-CN"/>
          </a:p>
        </p:txBody>
      </p:sp>
    </p:spTree>
    <p:extLst>
      <p:ext uri="{BB962C8B-B14F-4D97-AF65-F5344CB8AC3E}">
        <p14:creationId xmlns:p14="http://schemas.microsoft.com/office/powerpoint/2010/main" val="275860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01625" y="609600"/>
            <a:ext cx="8540750" cy="659160"/>
          </a:xfrm>
        </p:spPr>
        <p:txBody>
          <a:bodyPr/>
          <a:lstStyle>
            <a:lvl1pPr>
              <a:defRPr sz="3600" baseline="0">
                <a:latin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301625" y="1556792"/>
            <a:ext cx="8540750" cy="4542383"/>
          </a:xfrm>
        </p:spPr>
        <p:txBody>
          <a:bodyPr/>
          <a:lstStyle>
            <a:lvl1pPr>
              <a:defRPr sz="2400" baseline="0">
                <a:solidFill>
                  <a:srgbClr val="000000"/>
                </a:solidFill>
                <a:latin typeface="微软雅黑" panose="020B0503020204020204" pitchFamily="34" charset="-122"/>
              </a:defRPr>
            </a:lvl1pPr>
            <a:lvl2pPr>
              <a:defRPr sz="2400" baseline="0">
                <a:solidFill>
                  <a:srgbClr val="000000"/>
                </a:solidFill>
                <a:latin typeface="微软雅黑" panose="020B0503020204020204" pitchFamily="34" charset="-122"/>
              </a:defRPr>
            </a:lvl2pPr>
            <a:lvl3pPr>
              <a:defRPr baseline="0">
                <a:solidFill>
                  <a:srgbClr val="000000"/>
                </a:solidFill>
                <a:latin typeface="微软雅黑" panose="020B0503020204020204" pitchFamily="34" charset="-122"/>
              </a:defRPr>
            </a:lvl3pPr>
            <a:lvl4pPr>
              <a:defRPr baseline="0">
                <a:solidFill>
                  <a:srgbClr val="000000"/>
                </a:solidFill>
                <a:latin typeface="微软雅黑" panose="020B0503020204020204" pitchFamily="34" charset="-122"/>
              </a:defRPr>
            </a:lvl4pPr>
            <a:lvl5pPr>
              <a:defRPr baseline="0">
                <a:solidFill>
                  <a:srgbClr val="000000"/>
                </a:solidFill>
                <a:latin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a:xfrm>
            <a:off x="6553200" y="6245225"/>
            <a:ext cx="2289175" cy="476250"/>
          </a:xfrm>
          <a:prstGeom prst="rect">
            <a:avLst/>
          </a:prstGeom>
        </p:spPr>
        <p:txBody>
          <a:bodyPr/>
          <a:lstStyle>
            <a:lvl1pPr>
              <a:defRPr/>
            </a:lvl1pPr>
          </a:lstStyle>
          <a:p>
            <a:fld id="{A8B2979F-5A86-448F-8EEA-2A5523B49A0D}" type="slidenum">
              <a:rPr lang="zh-CN" altLang="en-US"/>
              <a:pPr/>
              <a:t>‹#›</a:t>
            </a:fld>
            <a:endParaRPr lang="en-US" altLang="zh-CN"/>
          </a:p>
        </p:txBody>
      </p:sp>
    </p:spTree>
    <p:extLst>
      <p:ext uri="{BB962C8B-B14F-4D97-AF65-F5344CB8AC3E}">
        <p14:creationId xmlns:p14="http://schemas.microsoft.com/office/powerpoint/2010/main" val="730596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223317"/>
          </a:xfrm>
        </p:spPr>
        <p:txBody>
          <a:bodyPr anchor="b"/>
          <a:lstStyle>
            <a:lvl1pPr>
              <a:defRPr sz="6000"/>
            </a:lvl1pPr>
          </a:lstStyle>
          <a:p>
            <a:r>
              <a:rPr lang="zh-CN" altLang="en-US" dirty="0"/>
              <a:t>单击此处编辑母版标题样式</a:t>
            </a:r>
          </a:p>
        </p:txBody>
      </p:sp>
      <p:sp>
        <p:nvSpPr>
          <p:cNvPr id="3" name="文本占位符 2"/>
          <p:cNvSpPr>
            <a:spLocks noGrp="1"/>
          </p:cNvSpPr>
          <p:nvPr>
            <p:ph type="body" idx="1"/>
          </p:nvPr>
        </p:nvSpPr>
        <p:spPr>
          <a:xfrm>
            <a:off x="623888" y="4437113"/>
            <a:ext cx="7886700" cy="1652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a:xfrm>
            <a:off x="6553200" y="6245225"/>
            <a:ext cx="2289175" cy="476250"/>
          </a:xfrm>
          <a:prstGeom prst="rect">
            <a:avLst/>
          </a:prstGeom>
        </p:spPr>
        <p:txBody>
          <a:bodyPr/>
          <a:lstStyle>
            <a:lvl1pPr>
              <a:defRPr/>
            </a:lvl1pPr>
          </a:lstStyle>
          <a:p>
            <a:fld id="{BFCFB400-C9DC-49E3-989A-8794DD0EA267}" type="slidenum">
              <a:rPr lang="zh-CN" altLang="en-US"/>
              <a:pPr/>
              <a:t>‹#›</a:t>
            </a:fld>
            <a:endParaRPr lang="en-US" altLang="zh-CN"/>
          </a:p>
        </p:txBody>
      </p:sp>
    </p:spTree>
    <p:extLst>
      <p:ext uri="{BB962C8B-B14F-4D97-AF65-F5344CB8AC3E}">
        <p14:creationId xmlns:p14="http://schemas.microsoft.com/office/powerpoint/2010/main" val="1649254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301625" y="1628800"/>
            <a:ext cx="4194175" cy="4470375"/>
          </a:xfrm>
        </p:spPr>
        <p:txBody>
          <a:bodyPr/>
          <a:lstStyle>
            <a:lvl1pPr>
              <a:defRPr sz="2400"/>
            </a:lvl1pPr>
            <a:lvl2pPr>
              <a:defRPr sz="2400"/>
            </a:lvl2pPr>
            <a:lvl3pPr>
              <a:defRPr sz="2200"/>
            </a:lvl3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48200" y="1628800"/>
            <a:ext cx="4194175" cy="4470375"/>
          </a:xfrm>
        </p:spPr>
        <p:txBody>
          <a:bodyPr/>
          <a:lstStyle>
            <a:lvl1pPr>
              <a:defRPr sz="2400"/>
            </a:lvl1pPr>
            <a:lvl2pPr>
              <a:defRPr sz="2400"/>
            </a:lvl2pPr>
            <a:lvl3pPr>
              <a:defRPr sz="2200"/>
            </a:lvl3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a:xfrm>
            <a:off x="6553200" y="6245225"/>
            <a:ext cx="2289175" cy="476250"/>
          </a:xfrm>
          <a:prstGeom prst="rect">
            <a:avLst/>
          </a:prstGeom>
        </p:spPr>
        <p:txBody>
          <a:bodyPr/>
          <a:lstStyle>
            <a:lvl1pPr>
              <a:defRPr/>
            </a:lvl1pPr>
          </a:lstStyle>
          <a:p>
            <a:fld id="{3CAFBC70-50F1-47DE-A132-358C34147BA1}" type="slidenum">
              <a:rPr lang="zh-CN" altLang="en-US"/>
              <a:pPr/>
              <a:t>‹#›</a:t>
            </a:fld>
            <a:endParaRPr lang="en-US" altLang="zh-CN"/>
          </a:p>
        </p:txBody>
      </p:sp>
    </p:spTree>
    <p:extLst>
      <p:ext uri="{BB962C8B-B14F-4D97-AF65-F5344CB8AC3E}">
        <p14:creationId xmlns:p14="http://schemas.microsoft.com/office/powerpoint/2010/main" val="3774498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a:xfrm>
            <a:off x="6553200" y="6245225"/>
            <a:ext cx="2289175" cy="476250"/>
          </a:xfrm>
          <a:prstGeom prst="rect">
            <a:avLst/>
          </a:prstGeom>
        </p:spPr>
        <p:txBody>
          <a:bodyPr/>
          <a:lstStyle>
            <a:lvl1pPr>
              <a:defRPr/>
            </a:lvl1pPr>
          </a:lstStyle>
          <a:p>
            <a:fld id="{E368CE3E-B63B-435F-8DFD-6F47D90E59A9}" type="slidenum">
              <a:rPr lang="zh-CN" altLang="en-US"/>
              <a:pPr/>
              <a:t>‹#›</a:t>
            </a:fld>
            <a:endParaRPr lang="en-US" altLang="zh-CN"/>
          </a:p>
        </p:txBody>
      </p:sp>
    </p:spTree>
    <p:extLst>
      <p:ext uri="{BB962C8B-B14F-4D97-AF65-F5344CB8AC3E}">
        <p14:creationId xmlns:p14="http://schemas.microsoft.com/office/powerpoint/2010/main" val="3831300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a:xfrm>
            <a:off x="6553200" y="6245225"/>
            <a:ext cx="2289175" cy="476250"/>
          </a:xfrm>
          <a:prstGeom prst="rect">
            <a:avLst/>
          </a:prstGeom>
        </p:spPr>
        <p:txBody>
          <a:bodyPr/>
          <a:lstStyle>
            <a:lvl1pPr>
              <a:defRPr/>
            </a:lvl1pPr>
          </a:lstStyle>
          <a:p>
            <a:fld id="{6EA8BDFD-08A6-4AB4-AFD0-B0543BBC878E}" type="slidenum">
              <a:rPr lang="zh-CN" altLang="en-US"/>
              <a:pPr/>
              <a:t>‹#›</a:t>
            </a:fld>
            <a:endParaRPr lang="en-US" altLang="zh-CN"/>
          </a:p>
        </p:txBody>
      </p:sp>
    </p:spTree>
    <p:extLst>
      <p:ext uri="{BB962C8B-B14F-4D97-AF65-F5344CB8AC3E}">
        <p14:creationId xmlns:p14="http://schemas.microsoft.com/office/powerpoint/2010/main" val="26451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a:xfrm>
            <a:off x="6553200" y="6245225"/>
            <a:ext cx="2289175" cy="476250"/>
          </a:xfrm>
          <a:prstGeom prst="rect">
            <a:avLst/>
          </a:prstGeom>
        </p:spPr>
        <p:txBody>
          <a:bodyPr/>
          <a:lstStyle>
            <a:lvl1pPr>
              <a:defRPr/>
            </a:lvl1pPr>
          </a:lstStyle>
          <a:p>
            <a:fld id="{1BE71EB9-FAD2-4FF4-B06F-78D86D9EFD37}" type="slidenum">
              <a:rPr lang="zh-CN" altLang="en-US"/>
              <a:pPr/>
              <a:t>‹#›</a:t>
            </a:fld>
            <a:endParaRPr lang="en-US" altLang="zh-CN"/>
          </a:p>
        </p:txBody>
      </p:sp>
    </p:spTree>
    <p:extLst>
      <p:ext uri="{BB962C8B-B14F-4D97-AF65-F5344CB8AC3E}">
        <p14:creationId xmlns:p14="http://schemas.microsoft.com/office/powerpoint/2010/main" val="899996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a:xfrm>
            <a:off x="6553200" y="6245225"/>
            <a:ext cx="2289175" cy="476250"/>
          </a:xfrm>
          <a:prstGeom prst="rect">
            <a:avLst/>
          </a:prstGeom>
        </p:spPr>
        <p:txBody>
          <a:bodyPr/>
          <a:lstStyle>
            <a:lvl1pPr>
              <a:defRPr/>
            </a:lvl1pPr>
          </a:lstStyle>
          <a:p>
            <a:fld id="{A2AFAAA0-6F14-4E85-ABBD-67AA108F4B7B}" type="slidenum">
              <a:rPr lang="zh-CN" altLang="en-US"/>
              <a:pPr/>
              <a:t>‹#›</a:t>
            </a:fld>
            <a:endParaRPr lang="en-US" altLang="zh-CN"/>
          </a:p>
        </p:txBody>
      </p:sp>
    </p:spTree>
    <p:extLst>
      <p:ext uri="{BB962C8B-B14F-4D97-AF65-F5344CB8AC3E}">
        <p14:creationId xmlns:p14="http://schemas.microsoft.com/office/powerpoint/2010/main" val="3237662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a:xfrm>
            <a:off x="6553200" y="6245225"/>
            <a:ext cx="2289175" cy="476250"/>
          </a:xfrm>
          <a:prstGeom prst="rect">
            <a:avLst/>
          </a:prstGeom>
        </p:spPr>
        <p:txBody>
          <a:bodyPr/>
          <a:lstStyle>
            <a:lvl1pPr>
              <a:defRPr/>
            </a:lvl1pPr>
          </a:lstStyle>
          <a:p>
            <a:fld id="{B95F2F76-E7A3-4182-BF78-8AF7DE57E46D}" type="slidenum">
              <a:rPr lang="zh-CN" altLang="en-US"/>
              <a:pPr/>
              <a:t>‹#›</a:t>
            </a:fld>
            <a:endParaRPr lang="en-US" altLang="zh-CN"/>
          </a:p>
        </p:txBody>
      </p:sp>
    </p:spTree>
    <p:extLst>
      <p:ext uri="{BB962C8B-B14F-4D97-AF65-F5344CB8AC3E}">
        <p14:creationId xmlns:p14="http://schemas.microsoft.com/office/powerpoint/2010/main" val="3358785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Rot="1" noChangeArrowheads="1"/>
          </p:cNvSpPr>
          <p:nvPr>
            <p:ph type="title"/>
          </p:nvPr>
        </p:nvSpPr>
        <p:spPr bwMode="auto">
          <a:xfrm>
            <a:off x="301625" y="609600"/>
            <a:ext cx="8540750" cy="744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1027" name="Rectangle 3"/>
          <p:cNvSpPr>
            <a:spLocks noGrp="1" noRot="1" noChangeArrowheads="1"/>
          </p:cNvSpPr>
          <p:nvPr>
            <p:ph type="body" idx="1"/>
          </p:nvPr>
        </p:nvSpPr>
        <p:spPr bwMode="auto">
          <a:xfrm>
            <a:off x="301625" y="1587260"/>
            <a:ext cx="8540750" cy="4511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28" name="Rectangle 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endParaRPr lang="en-US" altLang="zh-CN"/>
          </a:p>
        </p:txBody>
      </p:sp>
      <p:pic>
        <p:nvPicPr>
          <p:cNvPr id="1031" name="Picture 7" descr="ustcnameblue"/>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99592" y="161494"/>
            <a:ext cx="22923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ustcblue"/>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55693" y="166813"/>
            <a:ext cx="369917" cy="37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8" r:id="rId12"/>
    <p:sldLayoutId id="2147483689" r:id="rId13"/>
  </p:sldLayoutIdLst>
  <p:txStyles>
    <p:titleStyle>
      <a:lvl1pPr algn="ctr" rtl="0" fontAlgn="base">
        <a:spcBef>
          <a:spcPct val="0"/>
        </a:spcBef>
        <a:spcAft>
          <a:spcPct val="0"/>
        </a:spcAft>
        <a:defRPr sz="3600" b="0" i="0" kern="1200" baseline="0">
          <a:solidFill>
            <a:schemeClr val="tx2"/>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000" b="1">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000" b="1">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000" b="1">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000" b="1">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000" b="1">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000" b="1">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000" b="1">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000" b="1">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lnSpc>
          <a:spcPct val="120000"/>
        </a:lnSpc>
        <a:spcBef>
          <a:spcPts val="600"/>
        </a:spcBef>
        <a:spcAft>
          <a:spcPct val="0"/>
        </a:spcAft>
        <a:buClr>
          <a:schemeClr val="hlink"/>
        </a:buClr>
        <a:buSzPct val="75000"/>
        <a:buFont typeface="Wingdings" panose="05000000000000000000" pitchFamily="2" charset="2"/>
        <a:buChar char="v"/>
        <a:defRPr sz="2400" b="0" i="0" kern="1200" baseline="0">
          <a:solidFill>
            <a:srgbClr val="000000"/>
          </a:solidFill>
          <a:latin typeface="微软雅黑" panose="020B0503020204020204" pitchFamily="34" charset="-122"/>
          <a:ea typeface="微软雅黑" panose="020B0503020204020204" pitchFamily="34" charset="-122"/>
          <a:cs typeface="+mn-cs"/>
        </a:defRPr>
      </a:lvl1pPr>
      <a:lvl2pPr marL="742950" indent="-285750" algn="l" rtl="0" fontAlgn="base">
        <a:lnSpc>
          <a:spcPct val="120000"/>
        </a:lnSpc>
        <a:spcBef>
          <a:spcPts val="600"/>
        </a:spcBef>
        <a:spcAft>
          <a:spcPct val="0"/>
        </a:spcAft>
        <a:buClr>
          <a:schemeClr val="accent2"/>
        </a:buClr>
        <a:buSzPct val="85000"/>
        <a:buFont typeface="Wingdings" panose="05000000000000000000" pitchFamily="2" charset="2"/>
        <a:buChar char=""/>
        <a:defRPr sz="2400" b="0" i="0" kern="1200" baseline="0">
          <a:solidFill>
            <a:srgbClr val="000000"/>
          </a:solidFill>
          <a:latin typeface="微软雅黑" panose="020B0503020204020204" pitchFamily="34" charset="-122"/>
          <a:ea typeface="微软雅黑" panose="020B0503020204020204" pitchFamily="34" charset="-122"/>
          <a:cs typeface="+mn-cs"/>
        </a:defRPr>
      </a:lvl2pPr>
      <a:lvl3pPr marL="1143000" indent="-228600" algn="l" rtl="0" fontAlgn="base">
        <a:lnSpc>
          <a:spcPct val="120000"/>
        </a:lnSpc>
        <a:spcBef>
          <a:spcPts val="600"/>
        </a:spcBef>
        <a:spcAft>
          <a:spcPct val="0"/>
        </a:spcAft>
        <a:buClr>
          <a:schemeClr val="hlink"/>
        </a:buClr>
        <a:buSzPct val="85000"/>
        <a:buFont typeface="Wingdings" panose="05000000000000000000" pitchFamily="2" charset="2"/>
        <a:buChar char="v"/>
        <a:defRPr sz="2200" b="0" i="0" kern="1200" baseline="0">
          <a:solidFill>
            <a:srgbClr val="000000"/>
          </a:solidFill>
          <a:latin typeface="微软雅黑" panose="020B0503020204020204" pitchFamily="34" charset="-122"/>
          <a:ea typeface="微软雅黑" panose="020B0503020204020204" pitchFamily="34" charset="-122"/>
          <a:cs typeface="+mn-cs"/>
        </a:defRPr>
      </a:lvl3pPr>
      <a:lvl4pPr marL="1600200" indent="-228600" algn="l" rtl="0" fontAlgn="base">
        <a:lnSpc>
          <a:spcPct val="120000"/>
        </a:lnSpc>
        <a:spcBef>
          <a:spcPts val="600"/>
        </a:spcBef>
        <a:spcAft>
          <a:spcPct val="0"/>
        </a:spcAft>
        <a:buClr>
          <a:schemeClr val="accent2"/>
        </a:buClr>
        <a:buSzPct val="90000"/>
        <a:buFont typeface="Wingdings" panose="05000000000000000000" pitchFamily="2" charset="2"/>
        <a:buChar char=""/>
        <a:defRPr sz="2000" b="0" i="0" kern="1200" baseline="0">
          <a:solidFill>
            <a:srgbClr val="000000"/>
          </a:solidFill>
          <a:latin typeface="微软雅黑" panose="020B0503020204020204" pitchFamily="34" charset="-122"/>
          <a:ea typeface="微软雅黑" panose="020B0503020204020204" pitchFamily="34" charset="-122"/>
          <a:cs typeface="+mn-cs"/>
        </a:defRPr>
      </a:lvl4pPr>
      <a:lvl5pPr marL="2057400" indent="-228600" algn="l" rtl="0" fontAlgn="base">
        <a:lnSpc>
          <a:spcPct val="120000"/>
        </a:lnSpc>
        <a:spcBef>
          <a:spcPts val="600"/>
        </a:spcBef>
        <a:spcAft>
          <a:spcPct val="0"/>
        </a:spcAft>
        <a:buClr>
          <a:schemeClr val="hlink"/>
        </a:buClr>
        <a:buSzPct val="85000"/>
        <a:buFont typeface="Wingdings" panose="05000000000000000000" pitchFamily="2" charset="2"/>
        <a:buChar char="v"/>
        <a:defRPr sz="2000" b="0" i="0" kern="1200" baseline="0">
          <a:solidFill>
            <a:srgbClr val="000000"/>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gcc.gnu.org/onlinedocs/gcc-10.1.0/gcc/Invoking-GCC.html#Invoking-GCC"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2" Type="http://schemas.openxmlformats.org/officeDocument/2006/relationships/hyperlink" Target="http://acm.pku.edu.cn/JudgeOnline/problem?id=2080"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5" name="Rectangle 11"/>
          <p:cNvSpPr>
            <a:spLocks noGrp="1" noChangeArrowheads="1"/>
          </p:cNvSpPr>
          <p:nvPr>
            <p:ph type="ctrTitle"/>
          </p:nvPr>
        </p:nvSpPr>
        <p:spPr>
          <a:xfrm>
            <a:off x="762000" y="1988840"/>
            <a:ext cx="7772400" cy="1008112"/>
          </a:xfrm>
        </p:spPr>
        <p:txBody>
          <a:bodyPr anchor="ctr"/>
          <a:lstStyle/>
          <a:p>
            <a:r>
              <a:rPr lang="zh-CN" altLang="en-US" sz="3600" b="1" i="0" u="none" strike="noStrike" dirty="0">
                <a:solidFill>
                  <a:srgbClr val="0F589F"/>
                </a:solidFill>
                <a:effectLst/>
                <a:latin typeface="Encode Sans Semi Condensed"/>
              </a:rPr>
              <a:t>程序设计课程回顾与</a:t>
            </a:r>
            <a:r>
              <a:rPr lang="en-US" altLang="zh-CN" sz="3600" b="1" i="0" u="none" strike="noStrike" dirty="0">
                <a:solidFill>
                  <a:srgbClr val="0F589F"/>
                </a:solidFill>
                <a:effectLst/>
                <a:latin typeface="Encode Sans Semi Condensed"/>
              </a:rPr>
              <a:t>UML</a:t>
            </a:r>
            <a:r>
              <a:rPr lang="zh-CN" altLang="en-US" b="1" dirty="0">
                <a:solidFill>
                  <a:srgbClr val="0F589F"/>
                </a:solidFill>
                <a:latin typeface="Encode Sans Semi Condensed"/>
              </a:rPr>
              <a:t>简介</a:t>
            </a:r>
            <a:endParaRPr lang="zh-CN" altLang="en-US" sz="6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68295558"/>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3000C1-399D-3F2A-539A-01289D1C95D2}"/>
              </a:ext>
            </a:extLst>
          </p:cNvPr>
          <p:cNvSpPr>
            <a:spLocks noGrp="1"/>
          </p:cNvSpPr>
          <p:nvPr>
            <p:ph type="title"/>
          </p:nvPr>
        </p:nvSpPr>
        <p:spPr/>
        <p:txBody>
          <a:bodyPr/>
          <a:lstStyle/>
          <a:p>
            <a:r>
              <a:rPr lang="zh-CN" altLang="en-US" dirty="0"/>
              <a:t>程序是如何运行起来的</a:t>
            </a:r>
          </a:p>
        </p:txBody>
      </p:sp>
      <p:sp>
        <p:nvSpPr>
          <p:cNvPr id="3" name="内容占位符 2">
            <a:extLst>
              <a:ext uri="{FF2B5EF4-FFF2-40B4-BE49-F238E27FC236}">
                <a16:creationId xmlns:a16="http://schemas.microsoft.com/office/drawing/2014/main" id="{B3BBFBFA-17BD-06E5-E297-03A25770527C}"/>
              </a:ext>
            </a:extLst>
          </p:cNvPr>
          <p:cNvSpPr>
            <a:spLocks noGrp="1"/>
          </p:cNvSpPr>
          <p:nvPr>
            <p:ph idx="1"/>
          </p:nvPr>
        </p:nvSpPr>
        <p:spPr/>
        <p:txBody>
          <a:bodyPr/>
          <a:lstStyle/>
          <a:p>
            <a:r>
              <a:rPr lang="zh-CN" altLang="en-US" dirty="0"/>
              <a:t>计算机</a:t>
            </a:r>
            <a:endParaRPr lang="en-US" altLang="zh-CN" dirty="0"/>
          </a:p>
          <a:p>
            <a:pPr lvl="1"/>
            <a:endParaRPr lang="zh-CN" altLang="en-US" dirty="0"/>
          </a:p>
        </p:txBody>
      </p:sp>
      <p:pic>
        <p:nvPicPr>
          <p:cNvPr id="5" name="图片 4">
            <a:extLst>
              <a:ext uri="{FF2B5EF4-FFF2-40B4-BE49-F238E27FC236}">
                <a16:creationId xmlns:a16="http://schemas.microsoft.com/office/drawing/2014/main" id="{A927EA15-BB62-F09B-BC44-0CA43DF1C016}"/>
              </a:ext>
            </a:extLst>
          </p:cNvPr>
          <p:cNvPicPr>
            <a:picLocks noChangeAspect="1"/>
          </p:cNvPicPr>
          <p:nvPr/>
        </p:nvPicPr>
        <p:blipFill>
          <a:blip r:embed="rId2"/>
          <a:stretch>
            <a:fillRect/>
          </a:stretch>
        </p:blipFill>
        <p:spPr>
          <a:xfrm>
            <a:off x="1750189" y="2311081"/>
            <a:ext cx="5643621" cy="3033804"/>
          </a:xfrm>
          <a:prstGeom prst="rect">
            <a:avLst/>
          </a:prstGeom>
        </p:spPr>
      </p:pic>
    </p:spTree>
    <p:extLst>
      <p:ext uri="{BB962C8B-B14F-4D97-AF65-F5344CB8AC3E}">
        <p14:creationId xmlns:p14="http://schemas.microsoft.com/office/powerpoint/2010/main" val="3624119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F0E614-4F6A-3776-C148-7F70D85AA26E}"/>
              </a:ext>
            </a:extLst>
          </p:cNvPr>
          <p:cNvSpPr>
            <a:spLocks noGrp="1"/>
          </p:cNvSpPr>
          <p:nvPr>
            <p:ph type="title"/>
          </p:nvPr>
        </p:nvSpPr>
        <p:spPr/>
        <p:txBody>
          <a:bodyPr/>
          <a:lstStyle/>
          <a:p>
            <a:r>
              <a:rPr lang="zh-CN" altLang="en-US" dirty="0"/>
              <a:t>程序是如何运行起来的</a:t>
            </a:r>
          </a:p>
        </p:txBody>
      </p:sp>
      <p:sp>
        <p:nvSpPr>
          <p:cNvPr id="3" name="内容占位符 2">
            <a:extLst>
              <a:ext uri="{FF2B5EF4-FFF2-40B4-BE49-F238E27FC236}">
                <a16:creationId xmlns:a16="http://schemas.microsoft.com/office/drawing/2014/main" id="{B30CA929-24C4-1E40-AF22-874C29C8B78D}"/>
              </a:ext>
            </a:extLst>
          </p:cNvPr>
          <p:cNvSpPr>
            <a:spLocks noGrp="1"/>
          </p:cNvSpPr>
          <p:nvPr>
            <p:ph idx="1"/>
          </p:nvPr>
        </p:nvSpPr>
        <p:spPr>
          <a:xfrm>
            <a:off x="6159650" y="1556792"/>
            <a:ext cx="2734592" cy="4542383"/>
          </a:xfrm>
        </p:spPr>
        <p:txBody>
          <a:bodyPr/>
          <a:lstStyle/>
          <a:p>
            <a:pPr marL="0" indent="0">
              <a:buNone/>
            </a:pPr>
            <a:endParaRPr lang="en-US" altLang="zh-CN" dirty="0"/>
          </a:p>
          <a:p>
            <a:pPr marL="0" indent="0">
              <a:buNone/>
            </a:pPr>
            <a:r>
              <a:rPr lang="zh-CN" altLang="en-US" dirty="0"/>
              <a:t>冯诺依曼体系结构</a:t>
            </a: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r>
              <a:rPr lang="zh-CN" altLang="en-US" dirty="0"/>
              <a:t>哈佛体系结构</a:t>
            </a:r>
          </a:p>
        </p:txBody>
      </p:sp>
      <p:pic>
        <p:nvPicPr>
          <p:cNvPr id="5" name="图片 4">
            <a:extLst>
              <a:ext uri="{FF2B5EF4-FFF2-40B4-BE49-F238E27FC236}">
                <a16:creationId xmlns:a16="http://schemas.microsoft.com/office/drawing/2014/main" id="{B37679E2-67A8-E9C4-E653-198705293B96}"/>
              </a:ext>
            </a:extLst>
          </p:cNvPr>
          <p:cNvPicPr>
            <a:picLocks noChangeAspect="1"/>
          </p:cNvPicPr>
          <p:nvPr/>
        </p:nvPicPr>
        <p:blipFill>
          <a:blip r:embed="rId3"/>
          <a:stretch>
            <a:fillRect/>
          </a:stretch>
        </p:blipFill>
        <p:spPr>
          <a:xfrm>
            <a:off x="541265" y="1484784"/>
            <a:ext cx="5004048" cy="2132830"/>
          </a:xfrm>
          <a:prstGeom prst="rect">
            <a:avLst/>
          </a:prstGeom>
        </p:spPr>
      </p:pic>
      <p:pic>
        <p:nvPicPr>
          <p:cNvPr id="7" name="图片 6">
            <a:extLst>
              <a:ext uri="{FF2B5EF4-FFF2-40B4-BE49-F238E27FC236}">
                <a16:creationId xmlns:a16="http://schemas.microsoft.com/office/drawing/2014/main" id="{07685CBC-EA4B-20D7-C376-77553CF740DD}"/>
              </a:ext>
            </a:extLst>
          </p:cNvPr>
          <p:cNvPicPr>
            <a:picLocks noChangeAspect="1"/>
          </p:cNvPicPr>
          <p:nvPr/>
        </p:nvPicPr>
        <p:blipFill>
          <a:blip r:embed="rId4"/>
          <a:stretch>
            <a:fillRect/>
          </a:stretch>
        </p:blipFill>
        <p:spPr>
          <a:xfrm>
            <a:off x="467544" y="4021756"/>
            <a:ext cx="5534135" cy="2240007"/>
          </a:xfrm>
          <a:prstGeom prst="rect">
            <a:avLst/>
          </a:prstGeom>
        </p:spPr>
      </p:pic>
    </p:spTree>
    <p:extLst>
      <p:ext uri="{BB962C8B-B14F-4D97-AF65-F5344CB8AC3E}">
        <p14:creationId xmlns:p14="http://schemas.microsoft.com/office/powerpoint/2010/main" val="296254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77FEDA-1CC6-00F4-F8C9-5CB575CCD0B1}"/>
              </a:ext>
            </a:extLst>
          </p:cNvPr>
          <p:cNvSpPr>
            <a:spLocks noGrp="1"/>
          </p:cNvSpPr>
          <p:nvPr>
            <p:ph type="title"/>
          </p:nvPr>
        </p:nvSpPr>
        <p:spPr/>
        <p:txBody>
          <a:bodyPr/>
          <a:lstStyle/>
          <a:p>
            <a:r>
              <a:rPr lang="zh-CN" altLang="en-US" dirty="0"/>
              <a:t>程序是如何运行起来的</a:t>
            </a:r>
          </a:p>
        </p:txBody>
      </p:sp>
      <p:sp>
        <p:nvSpPr>
          <p:cNvPr id="3" name="内容占位符 2">
            <a:extLst>
              <a:ext uri="{FF2B5EF4-FFF2-40B4-BE49-F238E27FC236}">
                <a16:creationId xmlns:a16="http://schemas.microsoft.com/office/drawing/2014/main" id="{45BF24FE-9624-E53A-9216-CD77FBC2A0DE}"/>
              </a:ext>
            </a:extLst>
          </p:cNvPr>
          <p:cNvSpPr>
            <a:spLocks noGrp="1"/>
          </p:cNvSpPr>
          <p:nvPr>
            <p:ph idx="1"/>
          </p:nvPr>
        </p:nvSpPr>
        <p:spPr/>
        <p:txBody>
          <a:bodyPr/>
          <a:lstStyle/>
          <a:p>
            <a:r>
              <a:rPr lang="zh-CN" altLang="en-US" dirty="0"/>
              <a:t>内存分布</a:t>
            </a:r>
            <a:endParaRPr lang="en-US" altLang="zh-CN" dirty="0"/>
          </a:p>
          <a:p>
            <a:pPr marL="0" indent="0">
              <a:buNone/>
            </a:pPr>
            <a:r>
              <a:rPr lang="en-US" altLang="zh-CN" dirty="0"/>
              <a:t>	32</a:t>
            </a:r>
            <a:r>
              <a:rPr lang="zh-CN" altLang="en-US" dirty="0"/>
              <a:t>位与</a:t>
            </a:r>
            <a:r>
              <a:rPr lang="en-US" altLang="zh-CN" dirty="0"/>
              <a:t>64</a:t>
            </a:r>
            <a:r>
              <a:rPr lang="zh-CN" altLang="en-US" dirty="0"/>
              <a:t>位</a:t>
            </a:r>
          </a:p>
        </p:txBody>
      </p:sp>
      <p:pic>
        <p:nvPicPr>
          <p:cNvPr id="5" name="图片 4">
            <a:extLst>
              <a:ext uri="{FF2B5EF4-FFF2-40B4-BE49-F238E27FC236}">
                <a16:creationId xmlns:a16="http://schemas.microsoft.com/office/drawing/2014/main" id="{AA71883F-370F-531E-93DC-8CB9CDE97A50}"/>
              </a:ext>
            </a:extLst>
          </p:cNvPr>
          <p:cNvPicPr>
            <a:picLocks noChangeAspect="1"/>
          </p:cNvPicPr>
          <p:nvPr/>
        </p:nvPicPr>
        <p:blipFill>
          <a:blip r:embed="rId2"/>
          <a:srcRect l="67034"/>
          <a:stretch/>
        </p:blipFill>
        <p:spPr>
          <a:xfrm>
            <a:off x="3923928" y="1268760"/>
            <a:ext cx="2555775" cy="5280235"/>
          </a:xfrm>
          <a:prstGeom prst="rect">
            <a:avLst/>
          </a:prstGeom>
        </p:spPr>
      </p:pic>
    </p:spTree>
    <p:extLst>
      <p:ext uri="{BB962C8B-B14F-4D97-AF65-F5344CB8AC3E}">
        <p14:creationId xmlns:p14="http://schemas.microsoft.com/office/powerpoint/2010/main" val="4062352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77FEDA-1CC6-00F4-F8C9-5CB575CCD0B1}"/>
              </a:ext>
            </a:extLst>
          </p:cNvPr>
          <p:cNvSpPr>
            <a:spLocks noGrp="1"/>
          </p:cNvSpPr>
          <p:nvPr>
            <p:ph type="title"/>
          </p:nvPr>
        </p:nvSpPr>
        <p:spPr/>
        <p:txBody>
          <a:bodyPr/>
          <a:lstStyle/>
          <a:p>
            <a:r>
              <a:rPr lang="zh-CN" altLang="en-US" dirty="0"/>
              <a:t>程序是如何运行起来的</a:t>
            </a:r>
          </a:p>
        </p:txBody>
      </p:sp>
      <p:sp>
        <p:nvSpPr>
          <p:cNvPr id="3" name="内容占位符 2">
            <a:extLst>
              <a:ext uri="{FF2B5EF4-FFF2-40B4-BE49-F238E27FC236}">
                <a16:creationId xmlns:a16="http://schemas.microsoft.com/office/drawing/2014/main" id="{45BF24FE-9624-E53A-9216-CD77FBC2A0DE}"/>
              </a:ext>
            </a:extLst>
          </p:cNvPr>
          <p:cNvSpPr>
            <a:spLocks noGrp="1"/>
          </p:cNvSpPr>
          <p:nvPr>
            <p:ph idx="1"/>
          </p:nvPr>
        </p:nvSpPr>
        <p:spPr/>
        <p:txBody>
          <a:bodyPr/>
          <a:lstStyle/>
          <a:p>
            <a:r>
              <a:rPr lang="zh-CN" altLang="en-US" dirty="0"/>
              <a:t>内存分布</a:t>
            </a:r>
          </a:p>
        </p:txBody>
      </p:sp>
      <p:pic>
        <p:nvPicPr>
          <p:cNvPr id="5" name="图片 4">
            <a:extLst>
              <a:ext uri="{FF2B5EF4-FFF2-40B4-BE49-F238E27FC236}">
                <a16:creationId xmlns:a16="http://schemas.microsoft.com/office/drawing/2014/main" id="{AA71883F-370F-531E-93DC-8CB9CDE97A50}"/>
              </a:ext>
            </a:extLst>
          </p:cNvPr>
          <p:cNvPicPr>
            <a:picLocks noChangeAspect="1"/>
          </p:cNvPicPr>
          <p:nvPr/>
        </p:nvPicPr>
        <p:blipFill>
          <a:blip r:embed="rId2"/>
          <a:stretch>
            <a:fillRect/>
          </a:stretch>
        </p:blipFill>
        <p:spPr>
          <a:xfrm>
            <a:off x="1391242" y="1556791"/>
            <a:ext cx="7752757" cy="5280235"/>
          </a:xfrm>
          <a:prstGeom prst="rect">
            <a:avLst/>
          </a:prstGeom>
        </p:spPr>
      </p:pic>
    </p:spTree>
    <p:extLst>
      <p:ext uri="{BB962C8B-B14F-4D97-AF65-F5344CB8AC3E}">
        <p14:creationId xmlns:p14="http://schemas.microsoft.com/office/powerpoint/2010/main" val="1715070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DD0CA8-F592-45D5-B811-E826BC6362B0}"/>
              </a:ext>
            </a:extLst>
          </p:cNvPr>
          <p:cNvSpPr>
            <a:spLocks noGrp="1"/>
          </p:cNvSpPr>
          <p:nvPr>
            <p:ph type="title"/>
          </p:nvPr>
        </p:nvSpPr>
        <p:spPr/>
        <p:txBody>
          <a:bodyPr/>
          <a:lstStyle/>
          <a:p>
            <a:r>
              <a:rPr lang="zh-CN" altLang="en-US" dirty="0"/>
              <a:t>栈</a:t>
            </a:r>
          </a:p>
        </p:txBody>
      </p:sp>
      <p:sp>
        <p:nvSpPr>
          <p:cNvPr id="3" name="内容占位符 2">
            <a:extLst>
              <a:ext uri="{FF2B5EF4-FFF2-40B4-BE49-F238E27FC236}">
                <a16:creationId xmlns:a16="http://schemas.microsoft.com/office/drawing/2014/main" id="{DF9E94D0-7299-4F73-9CAF-1139A3FBF3C8}"/>
              </a:ext>
            </a:extLst>
          </p:cNvPr>
          <p:cNvSpPr>
            <a:spLocks noGrp="1"/>
          </p:cNvSpPr>
          <p:nvPr>
            <p:ph idx="1"/>
          </p:nvPr>
        </p:nvSpPr>
        <p:spPr/>
        <p:txBody>
          <a:bodyPr/>
          <a:lstStyle/>
          <a:p>
            <a:r>
              <a:rPr lang="zh-CN" altLang="en-US" b="0" i="0" dirty="0">
                <a:solidFill>
                  <a:srgbClr val="4D4D4D"/>
                </a:solidFill>
                <a:effectLst/>
                <a:latin typeface="-apple-system"/>
              </a:rPr>
              <a:t>    是一种</a:t>
            </a:r>
            <a:r>
              <a:rPr lang="zh-CN" altLang="en-US" b="1" i="0" dirty="0">
                <a:solidFill>
                  <a:srgbClr val="FF0000"/>
                </a:solidFill>
                <a:effectLst/>
                <a:latin typeface="-apple-system"/>
              </a:rPr>
              <a:t>后进先出</a:t>
            </a:r>
            <a:r>
              <a:rPr lang="zh-CN" altLang="en-US" b="0" i="0" dirty="0">
                <a:solidFill>
                  <a:srgbClr val="FF0000"/>
                </a:solidFill>
                <a:effectLst/>
                <a:latin typeface="-apple-system"/>
              </a:rPr>
              <a:t>（</a:t>
            </a:r>
            <a:r>
              <a:rPr lang="en-US" altLang="zh-CN" b="0" i="0" dirty="0">
                <a:solidFill>
                  <a:srgbClr val="FF0000"/>
                </a:solidFill>
                <a:effectLst/>
                <a:latin typeface="-apple-system"/>
              </a:rPr>
              <a:t>LIFO</a:t>
            </a:r>
            <a:r>
              <a:rPr lang="zh-CN" altLang="en-US" b="0" i="0" dirty="0">
                <a:solidFill>
                  <a:srgbClr val="FF0000"/>
                </a:solidFill>
                <a:effectLst/>
                <a:latin typeface="-apple-system"/>
              </a:rPr>
              <a:t>）</a:t>
            </a:r>
            <a:r>
              <a:rPr lang="zh-CN" altLang="en-US" b="0" i="0" dirty="0">
                <a:solidFill>
                  <a:srgbClr val="4D4D4D"/>
                </a:solidFill>
                <a:effectLst/>
                <a:latin typeface="-apple-system"/>
              </a:rPr>
              <a:t>的</a:t>
            </a:r>
            <a:r>
              <a:rPr lang="zh-CN" altLang="en-US" b="0" i="0" dirty="0">
                <a:solidFill>
                  <a:srgbClr val="4EA1DB"/>
                </a:solidFill>
                <a:effectLst/>
                <a:latin typeface="-apple-system"/>
              </a:rPr>
              <a:t>数据结构</a:t>
            </a:r>
            <a:r>
              <a:rPr lang="zh-CN" altLang="en-US" b="0" i="0" dirty="0">
                <a:solidFill>
                  <a:srgbClr val="4D4D4D"/>
                </a:solidFill>
                <a:effectLst/>
                <a:latin typeface="-apple-system"/>
              </a:rPr>
              <a:t>，在</a:t>
            </a:r>
            <a:r>
              <a:rPr lang="zh-CN" altLang="en-US" b="0" i="0" dirty="0">
                <a:effectLst/>
                <a:latin typeface="-apple-system"/>
              </a:rPr>
              <a:t>计算机中</a:t>
            </a:r>
            <a:r>
              <a:rPr lang="zh-CN" altLang="en-US" b="0" i="0" dirty="0">
                <a:solidFill>
                  <a:srgbClr val="4D4D4D"/>
                </a:solidFill>
                <a:effectLst/>
                <a:latin typeface="-apple-system"/>
              </a:rPr>
              <a:t>具有重要的作用。程序在运行时，会将</a:t>
            </a:r>
            <a:r>
              <a:rPr lang="zh-CN" altLang="en-US" b="0" i="0" dirty="0">
                <a:solidFill>
                  <a:srgbClr val="FF0000"/>
                </a:solidFill>
                <a:effectLst/>
                <a:latin typeface="-apple-system"/>
              </a:rPr>
              <a:t>栈</a:t>
            </a:r>
            <a:r>
              <a:rPr lang="zh-CN" altLang="en-US" b="0" i="0" dirty="0">
                <a:solidFill>
                  <a:srgbClr val="4D4D4D"/>
                </a:solidFill>
                <a:effectLst/>
                <a:latin typeface="-apple-system"/>
              </a:rPr>
              <a:t>用来</a:t>
            </a:r>
            <a:r>
              <a:rPr lang="zh-CN" altLang="en-US" b="1" i="0" dirty="0">
                <a:solidFill>
                  <a:srgbClr val="FF0000"/>
                </a:solidFill>
                <a:effectLst/>
                <a:latin typeface="-apple-system"/>
              </a:rPr>
              <a:t>存储函数的调用栈</a:t>
            </a:r>
            <a:r>
              <a:rPr lang="zh-CN" altLang="en-US" b="0" i="0" dirty="0">
                <a:solidFill>
                  <a:srgbClr val="4D4D4D"/>
                </a:solidFill>
                <a:effectLst/>
                <a:latin typeface="-apple-system"/>
              </a:rPr>
              <a:t>、</a:t>
            </a:r>
            <a:r>
              <a:rPr lang="zh-CN" altLang="en-US" b="1" i="0" dirty="0">
                <a:solidFill>
                  <a:srgbClr val="FF0000"/>
                </a:solidFill>
                <a:effectLst/>
                <a:latin typeface="-apple-system"/>
              </a:rPr>
              <a:t>内存的分配操作</a:t>
            </a:r>
            <a:r>
              <a:rPr lang="zh-CN" altLang="en-US" b="0" i="0" dirty="0">
                <a:solidFill>
                  <a:srgbClr val="4D4D4D"/>
                </a:solidFill>
                <a:effectLst/>
                <a:latin typeface="-apple-system"/>
              </a:rPr>
              <a:t>、</a:t>
            </a:r>
            <a:r>
              <a:rPr lang="zh-CN" altLang="en-US" b="1" i="0" dirty="0">
                <a:solidFill>
                  <a:srgbClr val="FF0000"/>
                </a:solidFill>
                <a:effectLst/>
                <a:latin typeface="-apple-system"/>
              </a:rPr>
              <a:t>表达式求值的临时变量</a:t>
            </a:r>
            <a:r>
              <a:rPr lang="zh-CN" altLang="en-US" b="0" i="0" dirty="0">
                <a:solidFill>
                  <a:srgbClr val="4D4D4D"/>
                </a:solidFill>
                <a:effectLst/>
                <a:latin typeface="-apple-system"/>
              </a:rPr>
              <a:t>以及</a:t>
            </a:r>
            <a:r>
              <a:rPr lang="zh-CN" altLang="en-US" b="1" i="0" dirty="0">
                <a:solidFill>
                  <a:srgbClr val="FF0000"/>
                </a:solidFill>
                <a:effectLst/>
                <a:latin typeface="-apple-system"/>
              </a:rPr>
              <a:t>与程序中的控制流相关的数据</a:t>
            </a:r>
            <a:r>
              <a:rPr lang="zh-CN" altLang="en-US" b="0" i="0" dirty="0">
                <a:solidFill>
                  <a:srgbClr val="4D4D4D"/>
                </a:solidFill>
                <a:effectLst/>
                <a:latin typeface="-apple-system"/>
              </a:rPr>
              <a:t>。</a:t>
            </a:r>
            <a:endParaRPr lang="zh-CN" altLang="en-US" dirty="0"/>
          </a:p>
        </p:txBody>
      </p:sp>
      <p:pic>
        <p:nvPicPr>
          <p:cNvPr id="5" name="图片 4">
            <a:extLst>
              <a:ext uri="{FF2B5EF4-FFF2-40B4-BE49-F238E27FC236}">
                <a16:creationId xmlns:a16="http://schemas.microsoft.com/office/drawing/2014/main" id="{C709B268-1067-490E-9A6D-1C6E400498FB}"/>
              </a:ext>
            </a:extLst>
          </p:cNvPr>
          <p:cNvPicPr>
            <a:picLocks noChangeAspect="1"/>
          </p:cNvPicPr>
          <p:nvPr/>
        </p:nvPicPr>
        <p:blipFill>
          <a:blip r:embed="rId2"/>
          <a:stretch>
            <a:fillRect/>
          </a:stretch>
        </p:blipFill>
        <p:spPr>
          <a:xfrm>
            <a:off x="2123728" y="4264886"/>
            <a:ext cx="3438099" cy="2006413"/>
          </a:xfrm>
          <a:prstGeom prst="rect">
            <a:avLst/>
          </a:prstGeom>
        </p:spPr>
      </p:pic>
    </p:spTree>
    <p:extLst>
      <p:ext uri="{BB962C8B-B14F-4D97-AF65-F5344CB8AC3E}">
        <p14:creationId xmlns:p14="http://schemas.microsoft.com/office/powerpoint/2010/main" val="2944292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00546E-FE93-4C21-816B-61D30BC0D049}"/>
              </a:ext>
            </a:extLst>
          </p:cNvPr>
          <p:cNvSpPr>
            <a:spLocks noGrp="1"/>
          </p:cNvSpPr>
          <p:nvPr>
            <p:ph type="title"/>
          </p:nvPr>
        </p:nvSpPr>
        <p:spPr/>
        <p:txBody>
          <a:bodyPr/>
          <a:lstStyle/>
          <a:p>
            <a:r>
              <a:rPr lang="zh-CN" altLang="en-US" dirty="0"/>
              <a:t>堆</a:t>
            </a:r>
          </a:p>
        </p:txBody>
      </p:sp>
      <p:sp>
        <p:nvSpPr>
          <p:cNvPr id="5" name="Rectangle 2">
            <a:extLst>
              <a:ext uri="{FF2B5EF4-FFF2-40B4-BE49-F238E27FC236}">
                <a16:creationId xmlns:a16="http://schemas.microsoft.com/office/drawing/2014/main" id="{B9089224-1E96-4D0F-BD7E-0E923EF36536}"/>
              </a:ext>
            </a:extLst>
          </p:cNvPr>
          <p:cNvSpPr>
            <a:spLocks noGrp="1" noChangeArrowheads="1"/>
          </p:cNvSpPr>
          <p:nvPr>
            <p:ph idx="1"/>
          </p:nvPr>
        </p:nvSpPr>
        <p:spPr bwMode="auto">
          <a:xfrm>
            <a:off x="301625" y="1340769"/>
            <a:ext cx="8374831"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zh-CN" altLang="zh-CN" dirty="0">
                <a:solidFill>
                  <a:srgbClr val="FF0000"/>
                </a:solidFill>
                <a:latin typeface="-apple-system"/>
              </a:rPr>
              <a:t>堆</a:t>
            </a:r>
            <a:r>
              <a:rPr lang="zh-CN" altLang="zh-CN" dirty="0">
                <a:solidFill>
                  <a:srgbClr val="4D4D4D"/>
                </a:solidFill>
                <a:latin typeface="-apple-system"/>
              </a:rPr>
              <a:t>内存则是用于</a:t>
            </a:r>
            <a:r>
              <a:rPr lang="zh-CN" altLang="zh-CN" dirty="0">
                <a:solidFill>
                  <a:srgbClr val="FF0000"/>
                </a:solidFill>
                <a:latin typeface="-apple-system"/>
              </a:rPr>
              <a:t>分配程序中动态数据结构</a:t>
            </a:r>
            <a:r>
              <a:rPr lang="zh-CN" altLang="zh-CN" dirty="0">
                <a:solidFill>
                  <a:srgbClr val="4D4D4D"/>
                </a:solidFill>
                <a:latin typeface="-apple-system"/>
              </a:rPr>
              <a:t>的内存空间，它的</a:t>
            </a:r>
            <a:r>
              <a:rPr lang="zh-CN" altLang="zh-CN" dirty="0">
                <a:solidFill>
                  <a:srgbClr val="FF0000"/>
                </a:solidFill>
                <a:latin typeface="-apple-system"/>
              </a:rPr>
              <a:t>生命周期不由程序的函数调用栈</a:t>
            </a:r>
            <a:r>
              <a:rPr lang="zh-CN" altLang="zh-CN" dirty="0">
                <a:solidFill>
                  <a:srgbClr val="4D4D4D"/>
                </a:solidFill>
                <a:latin typeface="-apple-system"/>
              </a:rPr>
              <a:t>管理，</a:t>
            </a:r>
            <a:r>
              <a:rPr lang="zh-CN" altLang="en-US" dirty="0">
                <a:solidFill>
                  <a:srgbClr val="4D4D4D"/>
                </a:solidFill>
                <a:latin typeface="-apple-system"/>
              </a:rPr>
              <a:t>而是</a:t>
            </a:r>
            <a:r>
              <a:rPr lang="zh-CN" altLang="zh-CN" dirty="0">
                <a:solidFill>
                  <a:srgbClr val="4D4D4D"/>
                </a:solidFill>
                <a:latin typeface="-apple-system"/>
              </a:rPr>
              <a:t>通常被</a:t>
            </a:r>
            <a:r>
              <a:rPr lang="zh-CN" altLang="zh-CN" dirty="0">
                <a:solidFill>
                  <a:srgbClr val="FF0000"/>
                </a:solidFill>
                <a:latin typeface="-apple-system"/>
              </a:rPr>
              <a:t>程序员</a:t>
            </a:r>
            <a:r>
              <a:rPr lang="zh-CN" altLang="zh-CN" dirty="0">
                <a:solidFill>
                  <a:srgbClr val="4D4D4D"/>
                </a:solidFill>
                <a:latin typeface="-apple-system"/>
              </a:rPr>
              <a:t>直接管理。 </a:t>
            </a:r>
          </a:p>
        </p:txBody>
      </p:sp>
      <p:sp>
        <p:nvSpPr>
          <p:cNvPr id="6" name="文本框 5">
            <a:extLst>
              <a:ext uri="{FF2B5EF4-FFF2-40B4-BE49-F238E27FC236}">
                <a16:creationId xmlns:a16="http://schemas.microsoft.com/office/drawing/2014/main" id="{D8100C80-22C6-4380-96C4-53E86CEC811F}"/>
              </a:ext>
            </a:extLst>
          </p:cNvPr>
          <p:cNvSpPr txBox="1"/>
          <p:nvPr/>
        </p:nvSpPr>
        <p:spPr>
          <a:xfrm>
            <a:off x="755576" y="3429000"/>
            <a:ext cx="7866256" cy="1815882"/>
          </a:xfrm>
          <a:prstGeom prst="rect">
            <a:avLst/>
          </a:prstGeom>
          <a:noFill/>
        </p:spPr>
        <p:txBody>
          <a:bodyPr wrap="none" rtlCol="0">
            <a:spAutoFit/>
          </a:bodyPr>
          <a:lstStyle/>
          <a:p>
            <a:r>
              <a:rPr lang="zh-CN" altLang="en-US" dirty="0"/>
              <a:t>例：  </a:t>
            </a:r>
            <a:r>
              <a:rPr lang="en-US" altLang="zh-CN" dirty="0"/>
              <a:t>char * </a:t>
            </a:r>
            <a:r>
              <a:rPr lang="en-US" altLang="zh-CN" dirty="0" err="1"/>
              <a:t>pchar</a:t>
            </a:r>
            <a:r>
              <a:rPr lang="en-US" altLang="zh-CN" dirty="0"/>
              <a:t>;</a:t>
            </a:r>
          </a:p>
          <a:p>
            <a:r>
              <a:rPr lang="en-US" altLang="zh-CN" dirty="0"/>
              <a:t>          </a:t>
            </a:r>
            <a:r>
              <a:rPr lang="en-US" altLang="zh-CN" dirty="0" err="1"/>
              <a:t>pchar</a:t>
            </a:r>
            <a:r>
              <a:rPr lang="en-US" altLang="zh-CN" dirty="0"/>
              <a:t>=(char *)malloc(</a:t>
            </a:r>
            <a:r>
              <a:rPr lang="en-US" altLang="zh-CN" dirty="0" err="1"/>
              <a:t>sizeof</a:t>
            </a:r>
            <a:r>
              <a:rPr lang="en-US" altLang="zh-CN" dirty="0"/>
              <a:t>(char)*100);</a:t>
            </a:r>
          </a:p>
          <a:p>
            <a:r>
              <a:rPr lang="en-US" altLang="zh-CN" dirty="0"/>
              <a:t>          ... …</a:t>
            </a:r>
          </a:p>
          <a:p>
            <a:r>
              <a:rPr lang="en-US" altLang="zh-CN" dirty="0"/>
              <a:t>          free(</a:t>
            </a:r>
            <a:r>
              <a:rPr lang="en-US" altLang="zh-CN" dirty="0" err="1"/>
              <a:t>pchar</a:t>
            </a:r>
            <a:r>
              <a:rPr lang="en-US" altLang="zh-CN" dirty="0"/>
              <a:t>);</a:t>
            </a:r>
            <a:endParaRPr lang="zh-CN" altLang="en-US" dirty="0"/>
          </a:p>
        </p:txBody>
      </p:sp>
    </p:spTree>
    <p:extLst>
      <p:ext uri="{BB962C8B-B14F-4D97-AF65-F5344CB8AC3E}">
        <p14:creationId xmlns:p14="http://schemas.microsoft.com/office/powerpoint/2010/main" val="4246803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4">
            <a:extLst>
              <a:ext uri="{FF2B5EF4-FFF2-40B4-BE49-F238E27FC236}">
                <a16:creationId xmlns:a16="http://schemas.microsoft.com/office/drawing/2014/main" id="{446FAE7D-8F4A-4CBE-B616-2E99B3DEC730}"/>
              </a:ext>
            </a:extLst>
          </p:cNvPr>
          <p:cNvGraphicFramePr>
            <a:graphicFrameLocks noGrp="1"/>
          </p:cNvGraphicFramePr>
          <p:nvPr>
            <p:ph idx="1"/>
            <p:extLst>
              <p:ext uri="{D42A27DB-BD31-4B8C-83A1-F6EECF244321}">
                <p14:modId xmlns:p14="http://schemas.microsoft.com/office/powerpoint/2010/main" val="4033008405"/>
              </p:ext>
            </p:extLst>
          </p:nvPr>
        </p:nvGraphicFramePr>
        <p:xfrm>
          <a:off x="301626" y="908720"/>
          <a:ext cx="8540748" cy="5514725"/>
        </p:xfrm>
        <a:graphic>
          <a:graphicData uri="http://schemas.openxmlformats.org/drawingml/2006/table">
            <a:tbl>
              <a:tblPr firstRow="1" bandRow="1">
                <a:tableStyleId>{5C22544A-7EE6-4342-B048-85BDC9FD1C3A}</a:tableStyleId>
              </a:tblPr>
              <a:tblGrid>
                <a:gridCol w="1822102">
                  <a:extLst>
                    <a:ext uri="{9D8B030D-6E8A-4147-A177-3AD203B41FA5}">
                      <a16:colId xmlns:a16="http://schemas.microsoft.com/office/drawing/2014/main" val="1042337570"/>
                    </a:ext>
                  </a:extLst>
                </a:gridCol>
                <a:gridCol w="3871730">
                  <a:extLst>
                    <a:ext uri="{9D8B030D-6E8A-4147-A177-3AD203B41FA5}">
                      <a16:colId xmlns:a16="http://schemas.microsoft.com/office/drawing/2014/main" val="1690850766"/>
                    </a:ext>
                  </a:extLst>
                </a:gridCol>
                <a:gridCol w="2846916">
                  <a:extLst>
                    <a:ext uri="{9D8B030D-6E8A-4147-A177-3AD203B41FA5}">
                      <a16:colId xmlns:a16="http://schemas.microsoft.com/office/drawing/2014/main" val="4178100795"/>
                    </a:ext>
                  </a:extLst>
                </a:gridCol>
              </a:tblGrid>
              <a:tr h="370840">
                <a:tc>
                  <a:txBody>
                    <a:bodyPr/>
                    <a:lstStyle/>
                    <a:p>
                      <a:pPr algn="ctr" fontAlgn="ctr"/>
                      <a:r>
                        <a:rPr lang="zh-CN" altLang="en-US" sz="1800" b="1" u="none" strike="noStrike" dirty="0">
                          <a:solidFill>
                            <a:srgbClr val="000000"/>
                          </a:solidFill>
                          <a:effectLst/>
                        </a:rPr>
                        <a:t>特征</a:t>
                      </a:r>
                      <a:endParaRPr lang="zh-CN" altLang="en-US" sz="1800" b="1" i="0" u="none" strike="noStrike" dirty="0">
                        <a:solidFill>
                          <a:srgbClr val="000000"/>
                        </a:solidFill>
                        <a:effectLst/>
                        <a:latin typeface="等线" panose="02010600030101010101" pitchFamily="2" charset="-122"/>
                        <a:ea typeface="等线" panose="02010600030101010101" pitchFamily="2" charset="-122"/>
                      </a:endParaRPr>
                    </a:p>
                  </a:txBody>
                  <a:tcPr marL="2617" marR="2617" marT="2617" marB="0" anchor="ctr">
                    <a:solidFill>
                      <a:schemeClr val="accent3">
                        <a:lumMod val="95000"/>
                      </a:schemeClr>
                    </a:solidFill>
                  </a:tcPr>
                </a:tc>
                <a:tc>
                  <a:txBody>
                    <a:bodyPr/>
                    <a:lstStyle/>
                    <a:p>
                      <a:pPr algn="ctr" fontAlgn="ctr"/>
                      <a:r>
                        <a:rPr lang="zh-CN" altLang="en-US" sz="1800" b="1" u="none" strike="noStrike" dirty="0">
                          <a:solidFill>
                            <a:srgbClr val="FF0000"/>
                          </a:solidFill>
                          <a:effectLst/>
                        </a:rPr>
                        <a:t>堆</a:t>
                      </a:r>
                      <a:endParaRPr lang="zh-CN" altLang="en-US" sz="1800" b="1" i="0" u="none" strike="noStrike" dirty="0">
                        <a:solidFill>
                          <a:srgbClr val="FF0000"/>
                        </a:solidFill>
                        <a:effectLst/>
                        <a:latin typeface="等线" panose="02010600030101010101" pitchFamily="2" charset="-122"/>
                        <a:ea typeface="等线" panose="02010600030101010101" pitchFamily="2" charset="-122"/>
                      </a:endParaRPr>
                    </a:p>
                  </a:txBody>
                  <a:tcPr marL="2617" marR="2617" marT="2617" marB="0" anchor="ctr">
                    <a:solidFill>
                      <a:schemeClr val="accent3">
                        <a:lumMod val="95000"/>
                      </a:schemeClr>
                    </a:solidFill>
                  </a:tcPr>
                </a:tc>
                <a:tc>
                  <a:txBody>
                    <a:bodyPr/>
                    <a:lstStyle/>
                    <a:p>
                      <a:pPr algn="ctr" fontAlgn="ctr"/>
                      <a:r>
                        <a:rPr lang="zh-CN" altLang="en-US" sz="1800" b="1" u="none" strike="noStrike" dirty="0">
                          <a:solidFill>
                            <a:srgbClr val="0070C0"/>
                          </a:solidFill>
                          <a:effectLst/>
                        </a:rPr>
                        <a:t>栈</a:t>
                      </a:r>
                      <a:endParaRPr lang="zh-CN" altLang="en-US" sz="1800" b="1" i="0" u="none" strike="noStrike" dirty="0">
                        <a:solidFill>
                          <a:srgbClr val="0070C0"/>
                        </a:solidFill>
                        <a:effectLst/>
                        <a:latin typeface="等线" panose="02010600030101010101" pitchFamily="2" charset="-122"/>
                        <a:ea typeface="等线" panose="02010600030101010101" pitchFamily="2" charset="-122"/>
                      </a:endParaRPr>
                    </a:p>
                  </a:txBody>
                  <a:tcPr marL="2617" marR="2617" marT="2617" marB="0" anchor="ctr">
                    <a:solidFill>
                      <a:schemeClr val="accent3">
                        <a:lumMod val="95000"/>
                      </a:schemeClr>
                    </a:solidFill>
                  </a:tcPr>
                </a:tc>
                <a:extLst>
                  <a:ext uri="{0D108BD9-81ED-4DB2-BD59-A6C34878D82A}">
                    <a16:rowId xmlns:a16="http://schemas.microsoft.com/office/drawing/2014/main" val="2781207459"/>
                  </a:ext>
                </a:extLst>
              </a:tr>
              <a:tr h="370840">
                <a:tc>
                  <a:txBody>
                    <a:bodyPr/>
                    <a:lstStyle/>
                    <a:p>
                      <a:pPr algn="l" fontAlgn="ctr"/>
                      <a:r>
                        <a:rPr lang="zh-CN" altLang="en-US" sz="1800" b="1" u="none" strike="noStrike" dirty="0">
                          <a:solidFill>
                            <a:srgbClr val="000000"/>
                          </a:solidFill>
                          <a:effectLst/>
                        </a:rPr>
                        <a:t>定义</a:t>
                      </a:r>
                      <a:endParaRPr lang="zh-CN" altLang="en-US" sz="1800" b="1" i="0" u="none" strike="noStrike" dirty="0">
                        <a:solidFill>
                          <a:srgbClr val="000000"/>
                        </a:solidFill>
                        <a:effectLst/>
                        <a:latin typeface="等线" panose="02010600030101010101" pitchFamily="2" charset="-122"/>
                        <a:ea typeface="等线" panose="02010600030101010101" pitchFamily="2" charset="-122"/>
                      </a:endParaRPr>
                    </a:p>
                  </a:txBody>
                  <a:tcPr marL="2617" marR="2617" marT="2617" marB="0" anchor="ctr">
                    <a:solidFill>
                      <a:schemeClr val="accent3">
                        <a:lumMod val="95000"/>
                      </a:schemeClr>
                    </a:solidFill>
                  </a:tcPr>
                </a:tc>
                <a:tc>
                  <a:txBody>
                    <a:bodyPr/>
                    <a:lstStyle/>
                    <a:p>
                      <a:pPr algn="l" fontAlgn="ctr"/>
                      <a:r>
                        <a:rPr lang="zh-CN" altLang="en-US" sz="1800" b="1" u="none" strike="noStrike" dirty="0">
                          <a:solidFill>
                            <a:srgbClr val="FF0000"/>
                          </a:solidFill>
                          <a:effectLst/>
                        </a:rPr>
                        <a:t>程序运行时自由分配的内存空间</a:t>
                      </a:r>
                      <a:endParaRPr lang="zh-CN" altLang="en-US" sz="1800" b="1" i="0" u="none" strike="noStrike" dirty="0">
                        <a:solidFill>
                          <a:srgbClr val="FF0000"/>
                        </a:solidFill>
                        <a:effectLst/>
                        <a:latin typeface="等线" panose="02010600030101010101" pitchFamily="2" charset="-122"/>
                        <a:ea typeface="等线" panose="02010600030101010101" pitchFamily="2" charset="-122"/>
                      </a:endParaRPr>
                    </a:p>
                  </a:txBody>
                  <a:tcPr marL="2617" marR="2617" marT="2617" marB="0" anchor="ctr">
                    <a:solidFill>
                      <a:schemeClr val="accent3">
                        <a:lumMod val="95000"/>
                      </a:schemeClr>
                    </a:solidFill>
                  </a:tcPr>
                </a:tc>
                <a:tc>
                  <a:txBody>
                    <a:bodyPr/>
                    <a:lstStyle/>
                    <a:p>
                      <a:pPr algn="l" fontAlgn="ctr"/>
                      <a:r>
                        <a:rPr lang="zh-CN" altLang="en-US" sz="1800" b="1" u="none" strike="noStrike" dirty="0">
                          <a:solidFill>
                            <a:srgbClr val="0070C0"/>
                          </a:solidFill>
                          <a:effectLst/>
                        </a:rPr>
                        <a:t>由操作系统自动分配和管理的内存空间</a:t>
                      </a:r>
                      <a:endParaRPr lang="zh-CN" altLang="en-US" sz="1800" b="1" i="0" u="none" strike="noStrike" dirty="0">
                        <a:solidFill>
                          <a:srgbClr val="0070C0"/>
                        </a:solidFill>
                        <a:effectLst/>
                        <a:latin typeface="等线" panose="02010600030101010101" pitchFamily="2" charset="-122"/>
                        <a:ea typeface="等线" panose="02010600030101010101" pitchFamily="2" charset="-122"/>
                      </a:endParaRPr>
                    </a:p>
                  </a:txBody>
                  <a:tcPr marL="2617" marR="2617" marT="2617" marB="0" anchor="ctr">
                    <a:solidFill>
                      <a:schemeClr val="accent3">
                        <a:lumMod val="95000"/>
                      </a:schemeClr>
                    </a:solidFill>
                  </a:tcPr>
                </a:tc>
                <a:extLst>
                  <a:ext uri="{0D108BD9-81ED-4DB2-BD59-A6C34878D82A}">
                    <a16:rowId xmlns:a16="http://schemas.microsoft.com/office/drawing/2014/main" val="902909715"/>
                  </a:ext>
                </a:extLst>
              </a:tr>
              <a:tr h="370840">
                <a:tc>
                  <a:txBody>
                    <a:bodyPr/>
                    <a:lstStyle/>
                    <a:p>
                      <a:pPr algn="l" fontAlgn="ctr"/>
                      <a:r>
                        <a:rPr lang="zh-CN" altLang="en-US" sz="1800" b="1" u="none" strike="noStrike" dirty="0">
                          <a:solidFill>
                            <a:srgbClr val="000000"/>
                          </a:solidFill>
                          <a:effectLst/>
                        </a:rPr>
                        <a:t>管理方式</a:t>
                      </a:r>
                      <a:endParaRPr lang="zh-CN" altLang="en-US" sz="1800" b="1" i="0" u="none" strike="noStrike" dirty="0">
                        <a:solidFill>
                          <a:srgbClr val="000000"/>
                        </a:solidFill>
                        <a:effectLst/>
                        <a:latin typeface="等线" panose="02010600030101010101" pitchFamily="2" charset="-122"/>
                        <a:ea typeface="等线" panose="02010600030101010101" pitchFamily="2" charset="-122"/>
                      </a:endParaRPr>
                    </a:p>
                  </a:txBody>
                  <a:tcPr marL="2617" marR="2617" marT="2617" marB="0" anchor="ctr">
                    <a:solidFill>
                      <a:schemeClr val="accent3">
                        <a:lumMod val="95000"/>
                      </a:schemeClr>
                    </a:solidFill>
                  </a:tcPr>
                </a:tc>
                <a:tc>
                  <a:txBody>
                    <a:bodyPr/>
                    <a:lstStyle/>
                    <a:p>
                      <a:pPr algn="l" fontAlgn="ctr"/>
                      <a:r>
                        <a:rPr lang="zh-CN" altLang="en-US" sz="1800" b="1" u="none" strike="noStrike" dirty="0">
                          <a:solidFill>
                            <a:srgbClr val="FF0000"/>
                          </a:solidFill>
                          <a:effectLst/>
                        </a:rPr>
                        <a:t>由程序员手动进行分配和释放</a:t>
                      </a:r>
                      <a:endParaRPr lang="zh-CN" altLang="en-US" sz="1800" b="1" i="0" u="none" strike="noStrike" dirty="0">
                        <a:solidFill>
                          <a:srgbClr val="FF0000"/>
                        </a:solidFill>
                        <a:effectLst/>
                        <a:latin typeface="等线" panose="02010600030101010101" pitchFamily="2" charset="-122"/>
                        <a:ea typeface="等线" panose="02010600030101010101" pitchFamily="2" charset="-122"/>
                      </a:endParaRPr>
                    </a:p>
                  </a:txBody>
                  <a:tcPr marL="2617" marR="2617" marT="2617" marB="0" anchor="ctr">
                    <a:solidFill>
                      <a:schemeClr val="accent3">
                        <a:lumMod val="95000"/>
                      </a:schemeClr>
                    </a:solidFill>
                  </a:tcPr>
                </a:tc>
                <a:tc>
                  <a:txBody>
                    <a:bodyPr/>
                    <a:lstStyle/>
                    <a:p>
                      <a:pPr algn="l" fontAlgn="ctr"/>
                      <a:r>
                        <a:rPr lang="zh-CN" altLang="en-US" sz="1800" b="1" u="none" strike="noStrike" dirty="0">
                          <a:solidFill>
                            <a:srgbClr val="0070C0"/>
                          </a:solidFill>
                          <a:effectLst/>
                        </a:rPr>
                        <a:t>自动分配和管理</a:t>
                      </a:r>
                      <a:endParaRPr lang="zh-CN" altLang="en-US" sz="1800" b="1" i="0" u="none" strike="noStrike" dirty="0">
                        <a:solidFill>
                          <a:srgbClr val="0070C0"/>
                        </a:solidFill>
                        <a:effectLst/>
                        <a:latin typeface="等线" panose="02010600030101010101" pitchFamily="2" charset="-122"/>
                        <a:ea typeface="等线" panose="02010600030101010101" pitchFamily="2" charset="-122"/>
                      </a:endParaRPr>
                    </a:p>
                  </a:txBody>
                  <a:tcPr marL="2617" marR="2617" marT="2617" marB="0" anchor="ctr">
                    <a:solidFill>
                      <a:schemeClr val="accent3">
                        <a:lumMod val="95000"/>
                      </a:schemeClr>
                    </a:solidFill>
                  </a:tcPr>
                </a:tc>
                <a:extLst>
                  <a:ext uri="{0D108BD9-81ED-4DB2-BD59-A6C34878D82A}">
                    <a16:rowId xmlns:a16="http://schemas.microsoft.com/office/drawing/2014/main" val="259577053"/>
                  </a:ext>
                </a:extLst>
              </a:tr>
              <a:tr h="370840">
                <a:tc>
                  <a:txBody>
                    <a:bodyPr/>
                    <a:lstStyle/>
                    <a:p>
                      <a:pPr algn="l" fontAlgn="ctr"/>
                      <a:r>
                        <a:rPr lang="zh-CN" altLang="en-US" sz="1800" b="1" u="none" strike="noStrike" dirty="0">
                          <a:solidFill>
                            <a:srgbClr val="000000"/>
                          </a:solidFill>
                          <a:effectLst/>
                        </a:rPr>
                        <a:t>内存大小</a:t>
                      </a:r>
                      <a:endParaRPr lang="zh-CN" altLang="en-US" sz="1800" b="1" i="0" u="none" strike="noStrike" dirty="0">
                        <a:solidFill>
                          <a:srgbClr val="000000"/>
                        </a:solidFill>
                        <a:effectLst/>
                        <a:latin typeface="等线" panose="02010600030101010101" pitchFamily="2" charset="-122"/>
                        <a:ea typeface="等线" panose="02010600030101010101" pitchFamily="2" charset="-122"/>
                      </a:endParaRPr>
                    </a:p>
                  </a:txBody>
                  <a:tcPr marL="2617" marR="2617" marT="2617" marB="0" anchor="ctr">
                    <a:solidFill>
                      <a:schemeClr val="accent3">
                        <a:lumMod val="95000"/>
                      </a:schemeClr>
                    </a:solidFill>
                  </a:tcPr>
                </a:tc>
                <a:tc>
                  <a:txBody>
                    <a:bodyPr/>
                    <a:lstStyle/>
                    <a:p>
                      <a:pPr algn="l" fontAlgn="ctr"/>
                      <a:r>
                        <a:rPr lang="zh-CN" altLang="en-US" sz="1800" b="1" u="none" strike="noStrike" dirty="0">
                          <a:solidFill>
                            <a:srgbClr val="FF0000"/>
                          </a:solidFill>
                          <a:effectLst/>
                        </a:rPr>
                        <a:t>空间较大，动态申请和释放</a:t>
                      </a:r>
                      <a:endParaRPr lang="zh-CN" altLang="en-US" sz="1800" b="1" i="0" u="none" strike="noStrike" dirty="0">
                        <a:solidFill>
                          <a:srgbClr val="FF0000"/>
                        </a:solidFill>
                        <a:effectLst/>
                        <a:latin typeface="等线" panose="02010600030101010101" pitchFamily="2" charset="-122"/>
                        <a:ea typeface="等线" panose="02010600030101010101" pitchFamily="2" charset="-122"/>
                      </a:endParaRPr>
                    </a:p>
                  </a:txBody>
                  <a:tcPr marL="2617" marR="2617" marT="2617" marB="0" anchor="ctr">
                    <a:solidFill>
                      <a:schemeClr val="accent3">
                        <a:lumMod val="95000"/>
                      </a:schemeClr>
                    </a:solidFill>
                  </a:tcPr>
                </a:tc>
                <a:tc>
                  <a:txBody>
                    <a:bodyPr/>
                    <a:lstStyle/>
                    <a:p>
                      <a:pPr algn="l" fontAlgn="ctr"/>
                      <a:r>
                        <a:rPr lang="zh-CN" altLang="en-US" sz="1800" b="1" u="none" strike="noStrike" dirty="0">
                          <a:solidFill>
                            <a:srgbClr val="0070C0"/>
                          </a:solidFill>
                          <a:effectLst/>
                        </a:rPr>
                        <a:t>由操作系统指定大小，固定</a:t>
                      </a:r>
                      <a:endParaRPr lang="zh-CN" altLang="en-US" sz="1800" b="1" i="0" u="none" strike="noStrike" dirty="0">
                        <a:solidFill>
                          <a:srgbClr val="0070C0"/>
                        </a:solidFill>
                        <a:effectLst/>
                        <a:latin typeface="等线" panose="02010600030101010101" pitchFamily="2" charset="-122"/>
                        <a:ea typeface="等线" panose="02010600030101010101" pitchFamily="2" charset="-122"/>
                      </a:endParaRPr>
                    </a:p>
                  </a:txBody>
                  <a:tcPr marL="2617" marR="2617" marT="2617" marB="0" anchor="ctr">
                    <a:solidFill>
                      <a:schemeClr val="accent3">
                        <a:lumMod val="95000"/>
                      </a:schemeClr>
                    </a:solidFill>
                  </a:tcPr>
                </a:tc>
                <a:extLst>
                  <a:ext uri="{0D108BD9-81ED-4DB2-BD59-A6C34878D82A}">
                    <a16:rowId xmlns:a16="http://schemas.microsoft.com/office/drawing/2014/main" val="1045259589"/>
                  </a:ext>
                </a:extLst>
              </a:tr>
              <a:tr h="370840">
                <a:tc>
                  <a:txBody>
                    <a:bodyPr/>
                    <a:lstStyle/>
                    <a:p>
                      <a:pPr algn="l" fontAlgn="ctr"/>
                      <a:r>
                        <a:rPr lang="zh-CN" altLang="en-US" sz="1800" b="1" u="none" strike="noStrike" dirty="0">
                          <a:solidFill>
                            <a:srgbClr val="000000"/>
                          </a:solidFill>
                          <a:effectLst/>
                        </a:rPr>
                        <a:t>存储方式</a:t>
                      </a:r>
                      <a:endParaRPr lang="zh-CN" altLang="en-US" sz="1800" b="1" i="0" u="none" strike="noStrike" dirty="0">
                        <a:solidFill>
                          <a:srgbClr val="000000"/>
                        </a:solidFill>
                        <a:effectLst/>
                        <a:latin typeface="等线" panose="02010600030101010101" pitchFamily="2" charset="-122"/>
                        <a:ea typeface="等线" panose="02010600030101010101" pitchFamily="2" charset="-122"/>
                      </a:endParaRPr>
                    </a:p>
                  </a:txBody>
                  <a:tcPr marL="2617" marR="2617" marT="2617" marB="0" anchor="ctr">
                    <a:solidFill>
                      <a:schemeClr val="accent3">
                        <a:lumMod val="95000"/>
                      </a:schemeClr>
                    </a:solidFill>
                  </a:tcPr>
                </a:tc>
                <a:tc>
                  <a:txBody>
                    <a:bodyPr/>
                    <a:lstStyle/>
                    <a:p>
                      <a:pPr algn="l" fontAlgn="ctr"/>
                      <a:r>
                        <a:rPr lang="zh-CN" altLang="en-US" sz="1800" b="1" u="none" strike="noStrike" dirty="0">
                          <a:solidFill>
                            <a:srgbClr val="FF0000"/>
                          </a:solidFill>
                          <a:effectLst/>
                        </a:rPr>
                        <a:t>存储动态分配的对象和复杂数据结构</a:t>
                      </a:r>
                      <a:endParaRPr lang="zh-CN" altLang="en-US" sz="1800" b="1" i="0" u="none" strike="noStrike" dirty="0">
                        <a:solidFill>
                          <a:srgbClr val="FF0000"/>
                        </a:solidFill>
                        <a:effectLst/>
                        <a:latin typeface="等线" panose="02010600030101010101" pitchFamily="2" charset="-122"/>
                        <a:ea typeface="等线" panose="02010600030101010101" pitchFamily="2" charset="-122"/>
                      </a:endParaRPr>
                    </a:p>
                  </a:txBody>
                  <a:tcPr marL="2617" marR="2617" marT="2617" marB="0" anchor="ctr">
                    <a:solidFill>
                      <a:schemeClr val="accent3">
                        <a:lumMod val="95000"/>
                      </a:schemeClr>
                    </a:solidFill>
                  </a:tcPr>
                </a:tc>
                <a:tc>
                  <a:txBody>
                    <a:bodyPr/>
                    <a:lstStyle/>
                    <a:p>
                      <a:pPr algn="l" fontAlgn="ctr"/>
                      <a:r>
                        <a:rPr lang="zh-CN" altLang="en-US" sz="1800" b="1" u="none" strike="noStrike" dirty="0">
                          <a:solidFill>
                            <a:srgbClr val="0070C0"/>
                          </a:solidFill>
                          <a:effectLst/>
                        </a:rPr>
                        <a:t>存储基本数据类型和引用类型的地址，用于存储函数调用栈、内存的分配操作、表达式求值的临时变量以及与程序中的控制流相关的数据</a:t>
                      </a:r>
                      <a:endParaRPr lang="zh-CN" altLang="en-US" sz="1800" b="1" i="0" u="none" strike="noStrike" dirty="0">
                        <a:solidFill>
                          <a:srgbClr val="0070C0"/>
                        </a:solidFill>
                        <a:effectLst/>
                        <a:latin typeface="等线" panose="02010600030101010101" pitchFamily="2" charset="-122"/>
                        <a:ea typeface="等线" panose="02010600030101010101" pitchFamily="2" charset="-122"/>
                      </a:endParaRPr>
                    </a:p>
                  </a:txBody>
                  <a:tcPr marL="2617" marR="2617" marT="2617" marB="0" anchor="ctr">
                    <a:solidFill>
                      <a:schemeClr val="accent3">
                        <a:lumMod val="95000"/>
                      </a:schemeClr>
                    </a:solidFill>
                  </a:tcPr>
                </a:tc>
                <a:extLst>
                  <a:ext uri="{0D108BD9-81ED-4DB2-BD59-A6C34878D82A}">
                    <a16:rowId xmlns:a16="http://schemas.microsoft.com/office/drawing/2014/main" val="3476459221"/>
                  </a:ext>
                </a:extLst>
              </a:tr>
              <a:tr h="370840">
                <a:tc>
                  <a:txBody>
                    <a:bodyPr/>
                    <a:lstStyle/>
                    <a:p>
                      <a:pPr algn="l" fontAlgn="ctr"/>
                      <a:r>
                        <a:rPr lang="zh-CN" altLang="en-US" sz="1800" b="1" u="none" strike="noStrike" dirty="0">
                          <a:solidFill>
                            <a:srgbClr val="000000"/>
                          </a:solidFill>
                          <a:effectLst/>
                        </a:rPr>
                        <a:t>应用</a:t>
                      </a:r>
                      <a:endParaRPr lang="zh-CN" altLang="en-US" sz="1800" b="1" i="0" u="none" strike="noStrike" dirty="0">
                        <a:solidFill>
                          <a:srgbClr val="000000"/>
                        </a:solidFill>
                        <a:effectLst/>
                        <a:latin typeface="等线" panose="02010600030101010101" pitchFamily="2" charset="-122"/>
                        <a:ea typeface="等线" panose="02010600030101010101" pitchFamily="2" charset="-122"/>
                      </a:endParaRPr>
                    </a:p>
                  </a:txBody>
                  <a:tcPr marL="2617" marR="2617" marT="2617" marB="0" anchor="ctr">
                    <a:solidFill>
                      <a:schemeClr val="accent3">
                        <a:lumMod val="95000"/>
                      </a:schemeClr>
                    </a:solidFill>
                  </a:tcPr>
                </a:tc>
                <a:tc>
                  <a:txBody>
                    <a:bodyPr/>
                    <a:lstStyle/>
                    <a:p>
                      <a:pPr algn="l" fontAlgn="ctr"/>
                      <a:r>
                        <a:rPr lang="zh-CN" altLang="en-US" sz="1800" b="1" u="none" strike="noStrike" dirty="0">
                          <a:solidFill>
                            <a:srgbClr val="FF0000"/>
                          </a:solidFill>
                          <a:effectLst/>
                        </a:rPr>
                        <a:t>用于动态分配和管理内存，例如创建对象、数组等</a:t>
                      </a:r>
                      <a:endParaRPr lang="zh-CN" altLang="en-US" sz="1800" b="1" i="0" u="none" strike="noStrike" dirty="0">
                        <a:solidFill>
                          <a:srgbClr val="FF0000"/>
                        </a:solidFill>
                        <a:effectLst/>
                        <a:latin typeface="等线" panose="02010600030101010101" pitchFamily="2" charset="-122"/>
                        <a:ea typeface="等线" panose="02010600030101010101" pitchFamily="2" charset="-122"/>
                      </a:endParaRPr>
                    </a:p>
                  </a:txBody>
                  <a:tcPr marL="2617" marR="2617" marT="2617" marB="0" anchor="ctr">
                    <a:solidFill>
                      <a:schemeClr val="accent3">
                        <a:lumMod val="95000"/>
                      </a:schemeClr>
                    </a:solidFill>
                  </a:tcPr>
                </a:tc>
                <a:tc>
                  <a:txBody>
                    <a:bodyPr/>
                    <a:lstStyle/>
                    <a:p>
                      <a:pPr algn="l" fontAlgn="ctr"/>
                      <a:r>
                        <a:rPr lang="zh-CN" altLang="en-US" sz="1800" b="1" u="none" strike="noStrike" dirty="0">
                          <a:solidFill>
                            <a:srgbClr val="0070C0"/>
                          </a:solidFill>
                          <a:effectLst/>
                        </a:rPr>
                        <a:t>用于存储函数调用栈、临时变量等</a:t>
                      </a:r>
                      <a:endParaRPr lang="zh-CN" altLang="en-US" sz="1800" b="1" i="0" u="none" strike="noStrike" dirty="0">
                        <a:solidFill>
                          <a:srgbClr val="0070C0"/>
                        </a:solidFill>
                        <a:effectLst/>
                        <a:latin typeface="等线" panose="02010600030101010101" pitchFamily="2" charset="-122"/>
                        <a:ea typeface="等线" panose="02010600030101010101" pitchFamily="2" charset="-122"/>
                      </a:endParaRPr>
                    </a:p>
                  </a:txBody>
                  <a:tcPr marL="2617" marR="2617" marT="2617" marB="0" anchor="ctr">
                    <a:solidFill>
                      <a:schemeClr val="accent3">
                        <a:lumMod val="95000"/>
                      </a:schemeClr>
                    </a:solidFill>
                  </a:tcPr>
                </a:tc>
                <a:extLst>
                  <a:ext uri="{0D108BD9-81ED-4DB2-BD59-A6C34878D82A}">
                    <a16:rowId xmlns:a16="http://schemas.microsoft.com/office/drawing/2014/main" val="4053471970"/>
                  </a:ext>
                </a:extLst>
              </a:tr>
              <a:tr h="370840">
                <a:tc>
                  <a:txBody>
                    <a:bodyPr/>
                    <a:lstStyle/>
                    <a:p>
                      <a:pPr algn="l" fontAlgn="ctr"/>
                      <a:r>
                        <a:rPr lang="zh-CN" altLang="en-US" sz="1800" b="1" u="none" strike="noStrike" dirty="0">
                          <a:solidFill>
                            <a:srgbClr val="000000"/>
                          </a:solidFill>
                          <a:effectLst/>
                        </a:rPr>
                        <a:t>优缺点</a:t>
                      </a:r>
                      <a:endParaRPr lang="zh-CN" altLang="en-US" sz="1800" b="1" i="0" u="none" strike="noStrike" dirty="0">
                        <a:solidFill>
                          <a:srgbClr val="000000"/>
                        </a:solidFill>
                        <a:effectLst/>
                        <a:latin typeface="等线" panose="02010600030101010101" pitchFamily="2" charset="-122"/>
                        <a:ea typeface="等线" panose="02010600030101010101" pitchFamily="2" charset="-122"/>
                      </a:endParaRPr>
                    </a:p>
                  </a:txBody>
                  <a:tcPr marL="2617" marR="2617" marT="2617" marB="0" anchor="ctr">
                    <a:solidFill>
                      <a:schemeClr val="accent3">
                        <a:lumMod val="95000"/>
                      </a:schemeClr>
                    </a:solidFill>
                  </a:tcPr>
                </a:tc>
                <a:tc>
                  <a:txBody>
                    <a:bodyPr/>
                    <a:lstStyle/>
                    <a:p>
                      <a:pPr algn="l" fontAlgn="ctr"/>
                      <a:r>
                        <a:rPr lang="zh-CN" altLang="en-US" sz="1800" b="1" u="none" strike="noStrike" dirty="0">
                          <a:solidFill>
                            <a:srgbClr val="FF0000"/>
                          </a:solidFill>
                          <a:effectLst/>
                        </a:rPr>
                        <a:t>空间较大，但由程序员管理，容易发生内存泄漏或溢出</a:t>
                      </a:r>
                      <a:endParaRPr lang="zh-CN" altLang="en-US" sz="1800" b="1" i="0" u="none" strike="noStrike" dirty="0">
                        <a:solidFill>
                          <a:srgbClr val="FF0000"/>
                        </a:solidFill>
                        <a:effectLst/>
                        <a:latin typeface="等线" panose="02010600030101010101" pitchFamily="2" charset="-122"/>
                        <a:ea typeface="等线" panose="02010600030101010101" pitchFamily="2" charset="-122"/>
                      </a:endParaRPr>
                    </a:p>
                  </a:txBody>
                  <a:tcPr marL="2617" marR="2617" marT="2617" marB="0" anchor="ctr">
                    <a:solidFill>
                      <a:schemeClr val="accent3">
                        <a:lumMod val="95000"/>
                      </a:schemeClr>
                    </a:solidFill>
                  </a:tcPr>
                </a:tc>
                <a:tc>
                  <a:txBody>
                    <a:bodyPr/>
                    <a:lstStyle/>
                    <a:p>
                      <a:pPr algn="l" fontAlgn="ctr"/>
                      <a:r>
                        <a:rPr lang="zh-CN" altLang="en-US" sz="1800" b="1" u="none" strike="noStrike" dirty="0">
                          <a:solidFill>
                            <a:srgbClr val="0070C0"/>
                          </a:solidFill>
                          <a:effectLst/>
                        </a:rPr>
                        <a:t>空间较小，自动管理，无需人工干预。但大小固定，不能频繁地动态分配和释放</a:t>
                      </a:r>
                      <a:endParaRPr lang="zh-CN" altLang="en-US" sz="1800" b="1" i="0" u="none" strike="noStrike" dirty="0">
                        <a:solidFill>
                          <a:srgbClr val="0070C0"/>
                        </a:solidFill>
                        <a:effectLst/>
                        <a:latin typeface="等线" panose="02010600030101010101" pitchFamily="2" charset="-122"/>
                        <a:ea typeface="等线" panose="02010600030101010101" pitchFamily="2" charset="-122"/>
                      </a:endParaRPr>
                    </a:p>
                  </a:txBody>
                  <a:tcPr marL="2617" marR="2617" marT="2617" marB="0" anchor="ctr">
                    <a:solidFill>
                      <a:schemeClr val="accent3">
                        <a:lumMod val="95000"/>
                      </a:schemeClr>
                    </a:solidFill>
                  </a:tcPr>
                </a:tc>
                <a:extLst>
                  <a:ext uri="{0D108BD9-81ED-4DB2-BD59-A6C34878D82A}">
                    <a16:rowId xmlns:a16="http://schemas.microsoft.com/office/drawing/2014/main" val="3772612350"/>
                  </a:ext>
                </a:extLst>
              </a:tr>
              <a:tr h="370840">
                <a:tc>
                  <a:txBody>
                    <a:bodyPr/>
                    <a:lstStyle/>
                    <a:p>
                      <a:pPr algn="l" fontAlgn="ctr"/>
                      <a:r>
                        <a:rPr lang="zh-CN" altLang="en-US" sz="1800" b="1" u="none" strike="noStrike" dirty="0">
                          <a:solidFill>
                            <a:srgbClr val="000000"/>
                          </a:solidFill>
                          <a:effectLst/>
                        </a:rPr>
                        <a:t>生存时间</a:t>
                      </a:r>
                      <a:endParaRPr lang="zh-CN" altLang="en-US" sz="1800" b="1" i="0" u="none" strike="noStrike" dirty="0">
                        <a:solidFill>
                          <a:srgbClr val="000000"/>
                        </a:solidFill>
                        <a:effectLst/>
                        <a:latin typeface="等线" panose="02010600030101010101" pitchFamily="2" charset="-122"/>
                        <a:ea typeface="等线" panose="02010600030101010101" pitchFamily="2" charset="-122"/>
                      </a:endParaRPr>
                    </a:p>
                  </a:txBody>
                  <a:tcPr marL="2617" marR="2617" marT="2617" marB="0" anchor="ctr">
                    <a:solidFill>
                      <a:schemeClr val="accent3">
                        <a:lumMod val="95000"/>
                      </a:schemeClr>
                    </a:solidFill>
                  </a:tcPr>
                </a:tc>
                <a:tc>
                  <a:txBody>
                    <a:bodyPr/>
                    <a:lstStyle/>
                    <a:p>
                      <a:pPr algn="l" fontAlgn="ctr"/>
                      <a:r>
                        <a:rPr lang="zh-CN" altLang="en-US" sz="1800" b="1" u="none" strike="noStrike" dirty="0">
                          <a:solidFill>
                            <a:srgbClr val="FF0000"/>
                          </a:solidFill>
                          <a:effectLst/>
                        </a:rPr>
                        <a:t>堆的生命周期在程序运行期间，由程序员手动分配和释放</a:t>
                      </a:r>
                      <a:endParaRPr lang="zh-CN" altLang="en-US" sz="1800" b="1" i="0" u="none" strike="noStrike" dirty="0">
                        <a:solidFill>
                          <a:srgbClr val="FF0000"/>
                        </a:solidFill>
                        <a:effectLst/>
                        <a:latin typeface="等线" panose="02010600030101010101" pitchFamily="2" charset="-122"/>
                        <a:ea typeface="等线" panose="02010600030101010101" pitchFamily="2" charset="-122"/>
                      </a:endParaRPr>
                    </a:p>
                  </a:txBody>
                  <a:tcPr marL="2617" marR="2617" marT="2617" marB="0" anchor="ctr">
                    <a:solidFill>
                      <a:schemeClr val="accent3">
                        <a:lumMod val="95000"/>
                      </a:schemeClr>
                    </a:solidFill>
                  </a:tcPr>
                </a:tc>
                <a:tc>
                  <a:txBody>
                    <a:bodyPr/>
                    <a:lstStyle/>
                    <a:p>
                      <a:pPr algn="l" fontAlgn="ctr"/>
                      <a:r>
                        <a:rPr lang="zh-CN" altLang="en-US" sz="1800" b="1" u="none" strike="noStrike" dirty="0">
                          <a:solidFill>
                            <a:srgbClr val="0070C0"/>
                          </a:solidFill>
                          <a:effectLst/>
                        </a:rPr>
                        <a:t>栈的生命周期在函数执行期间，由操作系统自动管理，在函数执行完毕后会自动释放</a:t>
                      </a:r>
                      <a:endParaRPr lang="zh-CN" altLang="en-US" sz="1800" b="1" i="0" u="none" strike="noStrike" dirty="0">
                        <a:solidFill>
                          <a:srgbClr val="0070C0"/>
                        </a:solidFill>
                        <a:effectLst/>
                        <a:latin typeface="等线" panose="02010600030101010101" pitchFamily="2" charset="-122"/>
                        <a:ea typeface="等线" panose="02010600030101010101" pitchFamily="2" charset="-122"/>
                      </a:endParaRPr>
                    </a:p>
                  </a:txBody>
                  <a:tcPr marL="2617" marR="2617" marT="2617" marB="0" anchor="ctr">
                    <a:solidFill>
                      <a:schemeClr val="accent3">
                        <a:lumMod val="95000"/>
                      </a:schemeClr>
                    </a:solidFill>
                  </a:tcPr>
                </a:tc>
                <a:extLst>
                  <a:ext uri="{0D108BD9-81ED-4DB2-BD59-A6C34878D82A}">
                    <a16:rowId xmlns:a16="http://schemas.microsoft.com/office/drawing/2014/main" val="398225137"/>
                  </a:ext>
                </a:extLst>
              </a:tr>
            </a:tbl>
          </a:graphicData>
        </a:graphic>
      </p:graphicFrame>
    </p:spTree>
    <p:extLst>
      <p:ext uri="{BB962C8B-B14F-4D97-AF65-F5344CB8AC3E}">
        <p14:creationId xmlns:p14="http://schemas.microsoft.com/office/powerpoint/2010/main" val="1805979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50AD58-036F-407B-8C0A-F40277DE5C2A}"/>
              </a:ext>
            </a:extLst>
          </p:cNvPr>
          <p:cNvSpPr>
            <a:spLocks noGrp="1"/>
          </p:cNvSpPr>
          <p:nvPr>
            <p:ph type="title"/>
          </p:nvPr>
        </p:nvSpPr>
        <p:spPr>
          <a:xfrm>
            <a:off x="251520" y="528705"/>
            <a:ext cx="8540750" cy="659160"/>
          </a:xfrm>
        </p:spPr>
        <p:txBody>
          <a:bodyPr/>
          <a:lstStyle/>
          <a:p>
            <a:r>
              <a:rPr lang="zh-CN" altLang="en-US" dirty="0"/>
              <a:t>内存映射段</a:t>
            </a:r>
          </a:p>
        </p:txBody>
      </p:sp>
      <p:sp>
        <p:nvSpPr>
          <p:cNvPr id="3" name="内容占位符 2">
            <a:extLst>
              <a:ext uri="{FF2B5EF4-FFF2-40B4-BE49-F238E27FC236}">
                <a16:creationId xmlns:a16="http://schemas.microsoft.com/office/drawing/2014/main" id="{29424221-85E8-4B9B-A779-402672250A3D}"/>
              </a:ext>
            </a:extLst>
          </p:cNvPr>
          <p:cNvSpPr>
            <a:spLocks noGrp="1"/>
          </p:cNvSpPr>
          <p:nvPr>
            <p:ph idx="1"/>
          </p:nvPr>
        </p:nvSpPr>
        <p:spPr>
          <a:xfrm>
            <a:off x="539552" y="1484784"/>
            <a:ext cx="3888432" cy="4542383"/>
          </a:xfrm>
        </p:spPr>
        <p:txBody>
          <a:bodyPr/>
          <a:lstStyle/>
          <a:p>
            <a:r>
              <a:rPr lang="zh-CN" altLang="en-US" b="0" i="0" dirty="0">
                <a:solidFill>
                  <a:srgbClr val="FF0000"/>
                </a:solidFill>
                <a:effectLst/>
                <a:latin typeface="-apple-system"/>
              </a:rPr>
              <a:t>文件</a:t>
            </a:r>
            <a:r>
              <a:rPr lang="zh-CN" altLang="en-US" dirty="0">
                <a:solidFill>
                  <a:srgbClr val="FF0000"/>
                </a:solidFill>
                <a:latin typeface="-apple-system"/>
              </a:rPr>
              <a:t>映射</a:t>
            </a:r>
            <a:r>
              <a:rPr lang="zh-CN" altLang="en-US" b="0" i="0" dirty="0">
                <a:solidFill>
                  <a:srgbClr val="4F4F4F"/>
                </a:solidFill>
                <a:effectLst/>
                <a:latin typeface="-apple-system"/>
              </a:rPr>
              <a:t>是指将一个文件映射到进程的虚拟内存地址空间中，这样就可以像使用普通内存一样读取和写入文件。这样可以</a:t>
            </a:r>
            <a:r>
              <a:rPr lang="zh-CN" altLang="en-US" b="0" i="0" dirty="0">
                <a:solidFill>
                  <a:srgbClr val="FF0000"/>
                </a:solidFill>
                <a:effectLst/>
                <a:latin typeface="-apple-system"/>
              </a:rPr>
              <a:t>显著地加快文件的读写速度</a:t>
            </a:r>
            <a:r>
              <a:rPr lang="zh-CN" altLang="en-US" b="0" i="0" dirty="0">
                <a:solidFill>
                  <a:srgbClr val="4F4F4F"/>
                </a:solidFill>
                <a:effectLst/>
                <a:latin typeface="-apple-system"/>
              </a:rPr>
              <a:t>。</a:t>
            </a:r>
            <a:endParaRPr lang="en-US" altLang="zh-CN" b="0" i="0" dirty="0">
              <a:solidFill>
                <a:srgbClr val="4F4F4F"/>
              </a:solidFill>
              <a:effectLst/>
              <a:latin typeface="-apple-system"/>
            </a:endParaRPr>
          </a:p>
          <a:p>
            <a:endParaRPr lang="en-US" altLang="zh-CN" dirty="0">
              <a:solidFill>
                <a:srgbClr val="4F4F4F"/>
              </a:solidFill>
              <a:latin typeface="-apple-system"/>
            </a:endParaRPr>
          </a:p>
          <a:p>
            <a:pPr marL="0" indent="0">
              <a:buNone/>
            </a:pPr>
            <a:r>
              <a:rPr lang="zh-CN" altLang="en-US" dirty="0">
                <a:solidFill>
                  <a:schemeClr val="accent1">
                    <a:lumMod val="50000"/>
                  </a:schemeClr>
                </a:solidFill>
                <a:latin typeface="-apple-system"/>
              </a:rPr>
              <a:t>    如果进程崩溃，会导致什么问题？</a:t>
            </a:r>
            <a:endParaRPr lang="zh-CN" altLang="en-US" dirty="0">
              <a:solidFill>
                <a:schemeClr val="accent1">
                  <a:lumMod val="50000"/>
                </a:schemeClr>
              </a:solidFill>
            </a:endParaRPr>
          </a:p>
        </p:txBody>
      </p:sp>
      <p:pic>
        <p:nvPicPr>
          <p:cNvPr id="4" name="图片 3">
            <a:extLst>
              <a:ext uri="{FF2B5EF4-FFF2-40B4-BE49-F238E27FC236}">
                <a16:creationId xmlns:a16="http://schemas.microsoft.com/office/drawing/2014/main" id="{C7636173-1499-46EE-AC80-C822E2A6479A}"/>
              </a:ext>
            </a:extLst>
          </p:cNvPr>
          <p:cNvPicPr>
            <a:picLocks noChangeAspect="1"/>
          </p:cNvPicPr>
          <p:nvPr/>
        </p:nvPicPr>
        <p:blipFill>
          <a:blip r:embed="rId2"/>
          <a:srcRect l="67034"/>
          <a:stretch/>
        </p:blipFill>
        <p:spPr>
          <a:xfrm>
            <a:off x="5724128" y="1187865"/>
            <a:ext cx="2555775" cy="5280235"/>
          </a:xfrm>
          <a:prstGeom prst="rect">
            <a:avLst/>
          </a:prstGeom>
        </p:spPr>
      </p:pic>
    </p:spTree>
    <p:extLst>
      <p:ext uri="{BB962C8B-B14F-4D97-AF65-F5344CB8AC3E}">
        <p14:creationId xmlns:p14="http://schemas.microsoft.com/office/powerpoint/2010/main" val="1752486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50AD58-036F-407B-8C0A-F40277DE5C2A}"/>
              </a:ext>
            </a:extLst>
          </p:cNvPr>
          <p:cNvSpPr>
            <a:spLocks noGrp="1"/>
          </p:cNvSpPr>
          <p:nvPr>
            <p:ph type="title"/>
          </p:nvPr>
        </p:nvSpPr>
        <p:spPr>
          <a:xfrm>
            <a:off x="251520" y="528705"/>
            <a:ext cx="8540750" cy="659160"/>
          </a:xfrm>
        </p:spPr>
        <p:txBody>
          <a:bodyPr/>
          <a:lstStyle/>
          <a:p>
            <a:r>
              <a:rPr lang="zh-CN" altLang="en-US" dirty="0"/>
              <a:t>内存映射段</a:t>
            </a:r>
          </a:p>
        </p:txBody>
      </p:sp>
      <p:sp>
        <p:nvSpPr>
          <p:cNvPr id="3" name="内容占位符 2">
            <a:extLst>
              <a:ext uri="{FF2B5EF4-FFF2-40B4-BE49-F238E27FC236}">
                <a16:creationId xmlns:a16="http://schemas.microsoft.com/office/drawing/2014/main" id="{29424221-85E8-4B9B-A779-402672250A3D}"/>
              </a:ext>
            </a:extLst>
          </p:cNvPr>
          <p:cNvSpPr>
            <a:spLocks noGrp="1"/>
          </p:cNvSpPr>
          <p:nvPr>
            <p:ph idx="1"/>
          </p:nvPr>
        </p:nvSpPr>
        <p:spPr>
          <a:xfrm>
            <a:off x="539552" y="1484784"/>
            <a:ext cx="3888432" cy="4983316"/>
          </a:xfrm>
        </p:spPr>
        <p:txBody>
          <a:bodyPr/>
          <a:lstStyle/>
          <a:p>
            <a:r>
              <a:rPr lang="zh-CN" altLang="en-US" b="1" i="0" dirty="0">
                <a:solidFill>
                  <a:srgbClr val="FF0000"/>
                </a:solidFill>
                <a:effectLst/>
                <a:latin typeface="Arial" panose="020B0604020202020204" pitchFamily="34" charset="0"/>
              </a:rPr>
              <a:t>匿名内存映射</a:t>
            </a:r>
            <a:r>
              <a:rPr lang="zh-CN" altLang="en-US" b="0" i="0" dirty="0">
                <a:effectLst/>
                <a:latin typeface="Arial" panose="020B0604020202020204" pitchFamily="34" charset="0"/>
              </a:rPr>
              <a:t>是指将一段虚拟内存映射到物理内存，而不与任何文件关联。这种映射方式主要用于进程间通信和动态内存分配。</a:t>
            </a:r>
            <a:endParaRPr lang="en-US" altLang="zh-CN" dirty="0">
              <a:solidFill>
                <a:srgbClr val="4F4F4F"/>
              </a:solidFill>
              <a:latin typeface="-apple-system"/>
            </a:endParaRPr>
          </a:p>
          <a:p>
            <a:pPr marL="0" indent="0">
              <a:buNone/>
            </a:pPr>
            <a:r>
              <a:rPr lang="zh-CN" altLang="en-US" dirty="0">
                <a:solidFill>
                  <a:schemeClr val="accent1">
                    <a:lumMod val="50000"/>
                  </a:schemeClr>
                </a:solidFill>
                <a:latin typeface="-apple-system"/>
              </a:rPr>
              <a:t>   </a:t>
            </a:r>
            <a:r>
              <a:rPr lang="zh-CN" altLang="en-US" sz="1400" b="0" i="0" dirty="0">
                <a:solidFill>
                  <a:srgbClr val="444444"/>
                </a:solidFill>
                <a:effectLst/>
                <a:latin typeface="Arial" panose="020B0604020202020204" pitchFamily="34" charset="0"/>
              </a:rPr>
              <a:t>匿名内存映射主要用于以下几种情况：</a:t>
            </a:r>
          </a:p>
          <a:p>
            <a:pPr algn="l">
              <a:buFont typeface="+mj-lt"/>
              <a:buAutoNum type="arabicPeriod"/>
            </a:pPr>
            <a:r>
              <a:rPr lang="zh-CN" altLang="en-US" sz="1400" b="1" i="0" dirty="0">
                <a:solidFill>
                  <a:srgbClr val="444444"/>
                </a:solidFill>
                <a:effectLst/>
                <a:latin typeface="Arial" panose="020B0604020202020204" pitchFamily="34" charset="0"/>
              </a:rPr>
              <a:t>动态内存分配</a:t>
            </a:r>
            <a:r>
              <a:rPr lang="zh-CN" altLang="en-US" sz="1400" b="0" i="0" dirty="0">
                <a:solidFill>
                  <a:srgbClr val="444444"/>
                </a:solidFill>
                <a:effectLst/>
                <a:latin typeface="Arial" panose="020B0604020202020204" pitchFamily="34" charset="0"/>
              </a:rPr>
              <a:t>：当程序需要动态分配内存时，可以使用匿名内存映射来分配一段虚拟内存，并在需要时分配物理内存。</a:t>
            </a:r>
          </a:p>
          <a:p>
            <a:pPr algn="l">
              <a:buFont typeface="+mj-lt"/>
              <a:buAutoNum type="arabicPeriod"/>
            </a:pPr>
            <a:r>
              <a:rPr lang="zh-CN" altLang="en-US" sz="1400" b="1" i="0" dirty="0">
                <a:solidFill>
                  <a:srgbClr val="444444"/>
                </a:solidFill>
                <a:effectLst/>
                <a:latin typeface="Arial" panose="020B0604020202020204" pitchFamily="34" charset="0"/>
              </a:rPr>
              <a:t>进程间通信</a:t>
            </a:r>
            <a:r>
              <a:rPr lang="zh-CN" altLang="en-US" sz="1400" b="0" i="0" dirty="0">
                <a:solidFill>
                  <a:srgbClr val="444444"/>
                </a:solidFill>
                <a:effectLst/>
                <a:latin typeface="Arial" panose="020B0604020202020204" pitchFamily="34" charset="0"/>
              </a:rPr>
              <a:t>：父子进程可以通过匿名内存映射共享内存，实现进程间通信。</a:t>
            </a:r>
          </a:p>
          <a:p>
            <a:pPr algn="l">
              <a:buFont typeface="+mj-lt"/>
              <a:buAutoNum type="arabicPeriod"/>
            </a:pPr>
            <a:r>
              <a:rPr lang="zh-CN" altLang="en-US" sz="1400" b="1" i="0" dirty="0">
                <a:solidFill>
                  <a:srgbClr val="444444"/>
                </a:solidFill>
                <a:effectLst/>
                <a:latin typeface="Arial" panose="020B0604020202020204" pitchFamily="34" charset="0"/>
              </a:rPr>
              <a:t>堆和栈的扩展</a:t>
            </a:r>
            <a:r>
              <a:rPr lang="zh-CN" altLang="en-US" sz="1400" b="0" i="0" dirty="0">
                <a:solidFill>
                  <a:srgbClr val="444444"/>
                </a:solidFill>
                <a:effectLst/>
                <a:latin typeface="Arial" panose="020B0604020202020204" pitchFamily="34" charset="0"/>
              </a:rPr>
              <a:t>：当函数的局部变量较大或调用层次较深时，可能需要扩展栈，这时也会触发匿名内存映射。</a:t>
            </a:r>
          </a:p>
          <a:p>
            <a:pPr marL="0" indent="0">
              <a:buNone/>
            </a:pPr>
            <a:endParaRPr lang="zh-CN" altLang="en-US" dirty="0">
              <a:solidFill>
                <a:schemeClr val="accent1">
                  <a:lumMod val="50000"/>
                </a:schemeClr>
              </a:solidFill>
            </a:endParaRPr>
          </a:p>
        </p:txBody>
      </p:sp>
      <p:pic>
        <p:nvPicPr>
          <p:cNvPr id="4" name="图片 3">
            <a:extLst>
              <a:ext uri="{FF2B5EF4-FFF2-40B4-BE49-F238E27FC236}">
                <a16:creationId xmlns:a16="http://schemas.microsoft.com/office/drawing/2014/main" id="{C7636173-1499-46EE-AC80-C822E2A6479A}"/>
              </a:ext>
            </a:extLst>
          </p:cNvPr>
          <p:cNvPicPr>
            <a:picLocks noChangeAspect="1"/>
          </p:cNvPicPr>
          <p:nvPr/>
        </p:nvPicPr>
        <p:blipFill>
          <a:blip r:embed="rId3"/>
          <a:srcRect l="67034"/>
          <a:stretch/>
        </p:blipFill>
        <p:spPr>
          <a:xfrm>
            <a:off x="5724128" y="1187865"/>
            <a:ext cx="2555775" cy="5280235"/>
          </a:xfrm>
          <a:prstGeom prst="rect">
            <a:avLst/>
          </a:prstGeom>
        </p:spPr>
      </p:pic>
    </p:spTree>
    <p:extLst>
      <p:ext uri="{BB962C8B-B14F-4D97-AF65-F5344CB8AC3E}">
        <p14:creationId xmlns:p14="http://schemas.microsoft.com/office/powerpoint/2010/main" val="1257580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77FEDA-1CC6-00F4-F8C9-5CB575CCD0B1}"/>
              </a:ext>
            </a:extLst>
          </p:cNvPr>
          <p:cNvSpPr>
            <a:spLocks noGrp="1"/>
          </p:cNvSpPr>
          <p:nvPr>
            <p:ph type="title"/>
          </p:nvPr>
        </p:nvSpPr>
        <p:spPr/>
        <p:txBody>
          <a:bodyPr/>
          <a:lstStyle/>
          <a:p>
            <a:r>
              <a:rPr lang="zh-CN" altLang="en-US" dirty="0"/>
              <a:t>程序是如何运行起来的</a:t>
            </a:r>
          </a:p>
        </p:txBody>
      </p:sp>
      <p:sp>
        <p:nvSpPr>
          <p:cNvPr id="3" name="内容占位符 2">
            <a:extLst>
              <a:ext uri="{FF2B5EF4-FFF2-40B4-BE49-F238E27FC236}">
                <a16:creationId xmlns:a16="http://schemas.microsoft.com/office/drawing/2014/main" id="{45BF24FE-9624-E53A-9216-CD77FBC2A0DE}"/>
              </a:ext>
            </a:extLst>
          </p:cNvPr>
          <p:cNvSpPr>
            <a:spLocks noGrp="1"/>
          </p:cNvSpPr>
          <p:nvPr>
            <p:ph idx="1"/>
          </p:nvPr>
        </p:nvSpPr>
        <p:spPr/>
        <p:txBody>
          <a:bodyPr/>
          <a:lstStyle/>
          <a:p>
            <a:r>
              <a:rPr lang="en-US" altLang="zh-CN" dirty="0"/>
              <a:t>CPU</a:t>
            </a:r>
            <a:r>
              <a:rPr lang="zh-CN" altLang="en-US" dirty="0"/>
              <a:t>结构</a:t>
            </a:r>
            <a:endParaRPr lang="en-US" altLang="zh-CN" dirty="0"/>
          </a:p>
          <a:p>
            <a:pPr marL="0" indent="0">
              <a:buNone/>
            </a:pPr>
            <a:r>
              <a:rPr lang="en-US" altLang="zh-CN" dirty="0"/>
              <a:t>	</a:t>
            </a:r>
            <a:endParaRPr lang="zh-CN" altLang="en-US" dirty="0"/>
          </a:p>
        </p:txBody>
      </p:sp>
      <p:pic>
        <p:nvPicPr>
          <p:cNvPr id="1026" name="Picture 2" descr="中央处理器——CPU的功能和基本结构-阿里云开发者社区">
            <a:extLst>
              <a:ext uri="{FF2B5EF4-FFF2-40B4-BE49-F238E27FC236}">
                <a16:creationId xmlns:a16="http://schemas.microsoft.com/office/drawing/2014/main" id="{6A2E507A-0F35-3D6D-C8CE-C9CF61D235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96" y="2132856"/>
            <a:ext cx="9144000" cy="4516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423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E749C9-8866-C7FE-A13A-AE4AC514B44D}"/>
              </a:ext>
            </a:extLst>
          </p:cNvPr>
          <p:cNvSpPr>
            <a:spLocks noGrp="1"/>
          </p:cNvSpPr>
          <p:nvPr>
            <p:ph type="title"/>
          </p:nvPr>
        </p:nvSpPr>
        <p:spPr/>
        <p:txBody>
          <a:bodyPr/>
          <a:lstStyle/>
          <a:p>
            <a:r>
              <a:rPr lang="zh-CN" altLang="en-US" dirty="0"/>
              <a:t>课程概述</a:t>
            </a:r>
          </a:p>
        </p:txBody>
      </p:sp>
      <p:sp>
        <p:nvSpPr>
          <p:cNvPr id="3" name="内容占位符 2">
            <a:extLst>
              <a:ext uri="{FF2B5EF4-FFF2-40B4-BE49-F238E27FC236}">
                <a16:creationId xmlns:a16="http://schemas.microsoft.com/office/drawing/2014/main" id="{43594F11-DC97-97BA-2E06-14FA20583545}"/>
              </a:ext>
            </a:extLst>
          </p:cNvPr>
          <p:cNvSpPr>
            <a:spLocks noGrp="1"/>
          </p:cNvSpPr>
          <p:nvPr>
            <p:ph idx="1"/>
          </p:nvPr>
        </p:nvSpPr>
        <p:spPr/>
        <p:txBody>
          <a:bodyPr/>
          <a:lstStyle/>
          <a:p>
            <a:r>
              <a:rPr lang="zh-CN" altLang="en-US" dirty="0"/>
              <a:t>程序设计回顾</a:t>
            </a:r>
            <a:endParaRPr lang="en-US" altLang="zh-CN" dirty="0"/>
          </a:p>
          <a:p>
            <a:r>
              <a:rPr lang="zh-CN" altLang="en-US" dirty="0"/>
              <a:t>常用编译工具使用</a:t>
            </a:r>
            <a:endParaRPr lang="en-US" altLang="zh-CN" dirty="0"/>
          </a:p>
          <a:p>
            <a:r>
              <a:rPr lang="zh-CN" altLang="en-US" dirty="0"/>
              <a:t>流程图与常用</a:t>
            </a:r>
            <a:r>
              <a:rPr lang="en-US" altLang="zh-CN" dirty="0"/>
              <a:t>UML</a:t>
            </a:r>
            <a:r>
              <a:rPr lang="zh-CN" altLang="en-US" dirty="0"/>
              <a:t>图</a:t>
            </a:r>
          </a:p>
        </p:txBody>
      </p:sp>
    </p:spTree>
    <p:extLst>
      <p:ext uri="{BB962C8B-B14F-4D97-AF65-F5344CB8AC3E}">
        <p14:creationId xmlns:p14="http://schemas.microsoft.com/office/powerpoint/2010/main" val="1638939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D81DDD-3DB0-AF4C-3466-829C7478DBFE}"/>
              </a:ext>
            </a:extLst>
          </p:cNvPr>
          <p:cNvSpPr>
            <a:spLocks noGrp="1"/>
          </p:cNvSpPr>
          <p:nvPr>
            <p:ph type="title"/>
          </p:nvPr>
        </p:nvSpPr>
        <p:spPr/>
        <p:txBody>
          <a:bodyPr/>
          <a:lstStyle/>
          <a:p>
            <a:r>
              <a:rPr lang="zh-CN" altLang="en-US" dirty="0"/>
              <a:t>程序是如何运行起来的</a:t>
            </a:r>
          </a:p>
        </p:txBody>
      </p:sp>
      <p:sp>
        <p:nvSpPr>
          <p:cNvPr id="3" name="内容占位符 2">
            <a:extLst>
              <a:ext uri="{FF2B5EF4-FFF2-40B4-BE49-F238E27FC236}">
                <a16:creationId xmlns:a16="http://schemas.microsoft.com/office/drawing/2014/main" id="{B803CBC3-E70A-3AAF-C891-FCFB6A7BEF2C}"/>
              </a:ext>
            </a:extLst>
          </p:cNvPr>
          <p:cNvSpPr>
            <a:spLocks noGrp="1"/>
          </p:cNvSpPr>
          <p:nvPr>
            <p:ph idx="1"/>
          </p:nvPr>
        </p:nvSpPr>
        <p:spPr/>
        <p:txBody>
          <a:bodyPr/>
          <a:lstStyle/>
          <a:p>
            <a:r>
              <a:rPr lang="en-US" altLang="zh-CN" i="0" dirty="0">
                <a:solidFill>
                  <a:srgbClr val="191B1F"/>
                </a:solidFill>
                <a:effectLst/>
                <a:latin typeface="-apple-system"/>
              </a:rPr>
              <a:t>CPU</a:t>
            </a:r>
            <a:r>
              <a:rPr lang="zh-CN" altLang="en-US" i="0" dirty="0">
                <a:solidFill>
                  <a:srgbClr val="191B1F"/>
                </a:solidFill>
                <a:effectLst/>
                <a:latin typeface="-apple-system"/>
              </a:rPr>
              <a:t>和内存的交互</a:t>
            </a:r>
          </a:p>
          <a:p>
            <a:endParaRPr lang="zh-CN" altLang="en-US" dirty="0"/>
          </a:p>
        </p:txBody>
      </p:sp>
      <p:sp>
        <p:nvSpPr>
          <p:cNvPr id="4" name="文本框 3">
            <a:extLst>
              <a:ext uri="{FF2B5EF4-FFF2-40B4-BE49-F238E27FC236}">
                <a16:creationId xmlns:a16="http://schemas.microsoft.com/office/drawing/2014/main" id="{F05C4DCB-5F9A-AFAF-AA72-E76F7714E84B}"/>
              </a:ext>
            </a:extLst>
          </p:cNvPr>
          <p:cNvSpPr txBox="1"/>
          <p:nvPr/>
        </p:nvSpPr>
        <p:spPr>
          <a:xfrm>
            <a:off x="289048" y="1988840"/>
            <a:ext cx="5976664" cy="2554545"/>
          </a:xfrm>
          <a:prstGeom prst="rect">
            <a:avLst/>
          </a:prstGeom>
          <a:noFill/>
        </p:spPr>
        <p:txBody>
          <a:bodyPr wrap="square" rtlCol="0">
            <a:spAutoFit/>
          </a:bodyPr>
          <a:lstStyle/>
          <a:p>
            <a:r>
              <a:rPr lang="en-US" altLang="zh-CN" sz="2000" b="0" i="0" dirty="0">
                <a:solidFill>
                  <a:srgbClr val="000000"/>
                </a:solidFill>
                <a:effectLst/>
                <a:latin typeface="Menlo"/>
              </a:rPr>
              <a:t>#include </a:t>
            </a:r>
            <a:r>
              <a:rPr lang="en-US" altLang="zh-CN" sz="2000" b="0" i="0" dirty="0">
                <a:solidFill>
                  <a:srgbClr val="8B0000"/>
                </a:solidFill>
                <a:effectLst/>
                <a:latin typeface="Menlo"/>
              </a:rPr>
              <a:t>&lt;</a:t>
            </a:r>
            <a:r>
              <a:rPr lang="en-US" altLang="zh-CN" sz="2000" b="0" i="0" dirty="0" err="1">
                <a:solidFill>
                  <a:srgbClr val="AA1111"/>
                </a:solidFill>
                <a:effectLst/>
                <a:latin typeface="Menlo"/>
              </a:rPr>
              <a:t>stdio.h</a:t>
            </a:r>
            <a:r>
              <a:rPr lang="en-US" altLang="zh-CN" sz="2000" b="0" i="0" dirty="0">
                <a:solidFill>
                  <a:srgbClr val="8B0000"/>
                </a:solidFill>
                <a:effectLst/>
                <a:latin typeface="Menlo"/>
              </a:rPr>
              <a:t>&gt;</a:t>
            </a:r>
            <a:r>
              <a:rPr lang="en-US" altLang="zh-CN" sz="2000" b="0" i="0" dirty="0">
                <a:solidFill>
                  <a:srgbClr val="808080"/>
                </a:solidFill>
                <a:effectLst/>
                <a:latin typeface="Menlo"/>
              </a:rPr>
              <a:t> </a:t>
            </a:r>
          </a:p>
          <a:p>
            <a:r>
              <a:rPr lang="en-US" altLang="zh-CN" sz="2000" b="0" i="0" dirty="0">
                <a:solidFill>
                  <a:srgbClr val="000000"/>
                </a:solidFill>
                <a:effectLst/>
                <a:latin typeface="Menlo"/>
              </a:rPr>
              <a:t>int</a:t>
            </a:r>
            <a:r>
              <a:rPr lang="en-US" altLang="zh-CN" sz="2000" b="0" i="0" dirty="0">
                <a:solidFill>
                  <a:srgbClr val="808080"/>
                </a:solidFill>
                <a:effectLst/>
                <a:latin typeface="Menlo"/>
              </a:rPr>
              <a:t> </a:t>
            </a:r>
            <a:r>
              <a:rPr lang="en-US" altLang="zh-CN" sz="2000" b="0" i="0" dirty="0">
                <a:solidFill>
                  <a:srgbClr val="0055AA"/>
                </a:solidFill>
                <a:effectLst/>
                <a:latin typeface="Menlo"/>
              </a:rPr>
              <a:t>main</a:t>
            </a:r>
            <a:r>
              <a:rPr lang="en-US" altLang="zh-CN" sz="2000" b="0" i="0" dirty="0">
                <a:solidFill>
                  <a:srgbClr val="808080"/>
                </a:solidFill>
                <a:effectLst/>
                <a:latin typeface="Menlo"/>
              </a:rPr>
              <a:t> </a:t>
            </a:r>
            <a:r>
              <a:rPr lang="en-US" altLang="zh-CN" sz="2000" b="0" i="0" dirty="0">
                <a:solidFill>
                  <a:srgbClr val="808000"/>
                </a:solidFill>
                <a:effectLst/>
                <a:latin typeface="Menlo"/>
              </a:rPr>
              <a:t>()</a:t>
            </a:r>
            <a:r>
              <a:rPr lang="en-US" altLang="zh-CN" sz="2000" b="0" i="0" dirty="0">
                <a:solidFill>
                  <a:srgbClr val="808080"/>
                </a:solidFill>
                <a:effectLst/>
                <a:latin typeface="Menlo"/>
              </a:rPr>
              <a:t> </a:t>
            </a:r>
          </a:p>
          <a:p>
            <a:r>
              <a:rPr lang="en-US" altLang="zh-CN" sz="2000" b="0" i="0" dirty="0">
                <a:solidFill>
                  <a:srgbClr val="808000"/>
                </a:solidFill>
                <a:effectLst/>
                <a:latin typeface="Menlo"/>
              </a:rPr>
              <a:t>{</a:t>
            </a:r>
            <a:r>
              <a:rPr lang="en-US" altLang="zh-CN" sz="2000" b="0" i="0" dirty="0">
                <a:solidFill>
                  <a:srgbClr val="808080"/>
                </a:solidFill>
                <a:effectLst/>
                <a:latin typeface="Menlo"/>
              </a:rPr>
              <a:t> </a:t>
            </a:r>
          </a:p>
          <a:p>
            <a:r>
              <a:rPr lang="en-US" altLang="zh-CN" sz="2000" b="0" i="0" dirty="0">
                <a:solidFill>
                  <a:srgbClr val="000000"/>
                </a:solidFill>
                <a:effectLst/>
                <a:latin typeface="Menlo"/>
              </a:rPr>
              <a:t>    int</a:t>
            </a:r>
            <a:r>
              <a:rPr lang="en-US" altLang="zh-CN" sz="2000" b="0" i="0" dirty="0">
                <a:solidFill>
                  <a:srgbClr val="808080"/>
                </a:solidFill>
                <a:effectLst/>
                <a:latin typeface="Menlo"/>
              </a:rPr>
              <a:t> a = 5, b = 3, sum; </a:t>
            </a:r>
          </a:p>
          <a:p>
            <a:r>
              <a:rPr lang="en-US" altLang="zh-CN" sz="2000" b="0" dirty="0">
                <a:solidFill>
                  <a:srgbClr val="808080"/>
                </a:solidFill>
                <a:latin typeface="Menlo"/>
              </a:rPr>
              <a:t>    sum = a + b;</a:t>
            </a:r>
            <a:endParaRPr lang="en-US" altLang="zh-CN" sz="2000" b="0" i="0" dirty="0">
              <a:solidFill>
                <a:srgbClr val="808080"/>
              </a:solidFill>
              <a:effectLst/>
              <a:latin typeface="Menlo"/>
            </a:endParaRPr>
          </a:p>
          <a:p>
            <a:r>
              <a:rPr lang="en-US" altLang="zh-CN" sz="2000" b="0" i="0" dirty="0">
                <a:solidFill>
                  <a:srgbClr val="0055AA"/>
                </a:solidFill>
                <a:effectLst/>
                <a:latin typeface="Menlo"/>
              </a:rPr>
              <a:t>    </a:t>
            </a:r>
            <a:r>
              <a:rPr lang="en-US" altLang="zh-CN" sz="2000" b="0" i="0" dirty="0" err="1">
                <a:solidFill>
                  <a:srgbClr val="0055AA"/>
                </a:solidFill>
                <a:effectLst/>
                <a:latin typeface="Menlo"/>
              </a:rPr>
              <a:t>printf</a:t>
            </a:r>
            <a:r>
              <a:rPr lang="en-US" altLang="zh-CN" sz="2000" b="0" i="0" dirty="0">
                <a:solidFill>
                  <a:srgbClr val="808000"/>
                </a:solidFill>
                <a:effectLst/>
                <a:latin typeface="Menlo"/>
              </a:rPr>
              <a:t>(</a:t>
            </a:r>
            <a:r>
              <a:rPr lang="en-US" altLang="zh-CN" sz="2000" b="0" i="0" dirty="0">
                <a:solidFill>
                  <a:srgbClr val="8B0000"/>
                </a:solidFill>
                <a:effectLst/>
                <a:latin typeface="Menlo"/>
              </a:rPr>
              <a:t>“</a:t>
            </a:r>
            <a:r>
              <a:rPr lang="en-US" altLang="zh-CN" sz="2000" b="0" i="0" dirty="0">
                <a:solidFill>
                  <a:srgbClr val="AA1111"/>
                </a:solidFill>
                <a:effectLst/>
                <a:latin typeface="Menlo"/>
              </a:rPr>
              <a:t>%d</a:t>
            </a:r>
            <a:r>
              <a:rPr lang="en-US" altLang="zh-CN" sz="2000" b="0" i="0" dirty="0">
                <a:solidFill>
                  <a:srgbClr val="000080"/>
                </a:solidFill>
                <a:effectLst/>
                <a:latin typeface="Menlo"/>
              </a:rPr>
              <a:t>\</a:t>
            </a:r>
            <a:r>
              <a:rPr lang="en-US" altLang="zh-CN" sz="2000" b="0" i="0" dirty="0">
                <a:solidFill>
                  <a:srgbClr val="AA1111"/>
                </a:solidFill>
                <a:effectLst/>
                <a:latin typeface="Menlo"/>
              </a:rPr>
              <a:t>n</a:t>
            </a:r>
            <a:r>
              <a:rPr lang="en-US" altLang="zh-CN" sz="2000" b="0" i="0" dirty="0">
                <a:solidFill>
                  <a:srgbClr val="8B0000"/>
                </a:solidFill>
                <a:effectLst/>
                <a:latin typeface="Menlo"/>
              </a:rPr>
              <a:t>"</a:t>
            </a:r>
            <a:r>
              <a:rPr lang="en-US" altLang="zh-CN" sz="2000" b="0" i="0" dirty="0">
                <a:solidFill>
                  <a:srgbClr val="808080"/>
                </a:solidFill>
                <a:effectLst/>
                <a:latin typeface="Menlo"/>
              </a:rPr>
              <a:t>, </a:t>
            </a:r>
            <a:r>
              <a:rPr lang="en-US" altLang="zh-CN" sz="2000" b="0" i="0" dirty="0">
                <a:solidFill>
                  <a:srgbClr val="0055AA"/>
                </a:solidFill>
                <a:effectLst/>
                <a:latin typeface="Menlo"/>
              </a:rPr>
              <a:t>sum</a:t>
            </a:r>
            <a:r>
              <a:rPr lang="en-US" altLang="zh-CN" sz="2000" b="0" i="0" dirty="0">
                <a:solidFill>
                  <a:srgbClr val="808000"/>
                </a:solidFill>
                <a:effectLst/>
                <a:latin typeface="Menlo"/>
              </a:rPr>
              <a:t>)</a:t>
            </a:r>
            <a:r>
              <a:rPr lang="en-US" altLang="zh-CN" sz="2000" b="0" i="0" dirty="0">
                <a:solidFill>
                  <a:srgbClr val="808080"/>
                </a:solidFill>
                <a:effectLst/>
                <a:latin typeface="Menlo"/>
              </a:rPr>
              <a:t>; </a:t>
            </a:r>
          </a:p>
          <a:p>
            <a:r>
              <a:rPr lang="en-US" altLang="zh-CN" sz="2000" b="0" i="0" dirty="0">
                <a:solidFill>
                  <a:srgbClr val="008000"/>
                </a:solidFill>
                <a:effectLst/>
                <a:latin typeface="Menlo"/>
              </a:rPr>
              <a:t>    return</a:t>
            </a:r>
            <a:r>
              <a:rPr lang="en-US" altLang="zh-CN" sz="2000" b="0" i="0" dirty="0">
                <a:solidFill>
                  <a:srgbClr val="808080"/>
                </a:solidFill>
                <a:effectLst/>
                <a:latin typeface="Menlo"/>
              </a:rPr>
              <a:t> </a:t>
            </a:r>
            <a:r>
              <a:rPr lang="en-US" altLang="zh-CN" sz="2000" b="0" i="0" dirty="0">
                <a:solidFill>
                  <a:srgbClr val="800000"/>
                </a:solidFill>
                <a:effectLst/>
                <a:latin typeface="Menlo"/>
              </a:rPr>
              <a:t>0</a:t>
            </a:r>
            <a:r>
              <a:rPr lang="en-US" altLang="zh-CN" sz="2000" b="0" i="0" dirty="0">
                <a:solidFill>
                  <a:srgbClr val="808080"/>
                </a:solidFill>
                <a:effectLst/>
                <a:latin typeface="Menlo"/>
              </a:rPr>
              <a:t>; </a:t>
            </a:r>
          </a:p>
          <a:p>
            <a:r>
              <a:rPr lang="en-US" altLang="zh-CN" sz="2000" b="0" i="0" dirty="0">
                <a:solidFill>
                  <a:srgbClr val="808000"/>
                </a:solidFill>
                <a:effectLst/>
                <a:latin typeface="Menlo"/>
              </a:rPr>
              <a:t>}</a:t>
            </a:r>
            <a:endParaRPr lang="zh-CN" altLang="en-US" sz="2000" dirty="0"/>
          </a:p>
        </p:txBody>
      </p:sp>
      <p:pic>
        <p:nvPicPr>
          <p:cNvPr id="8" name="图片 7">
            <a:extLst>
              <a:ext uri="{FF2B5EF4-FFF2-40B4-BE49-F238E27FC236}">
                <a16:creationId xmlns:a16="http://schemas.microsoft.com/office/drawing/2014/main" id="{3F175132-324C-8994-92F7-9EF8DC589840}"/>
              </a:ext>
            </a:extLst>
          </p:cNvPr>
          <p:cNvPicPr>
            <a:picLocks noChangeAspect="1"/>
          </p:cNvPicPr>
          <p:nvPr/>
        </p:nvPicPr>
        <p:blipFill>
          <a:blip r:embed="rId3"/>
          <a:stretch>
            <a:fillRect/>
          </a:stretch>
        </p:blipFill>
        <p:spPr>
          <a:xfrm>
            <a:off x="3306224" y="2425416"/>
            <a:ext cx="5638841" cy="2805133"/>
          </a:xfrm>
          <a:prstGeom prst="rect">
            <a:avLst/>
          </a:prstGeom>
        </p:spPr>
      </p:pic>
    </p:spTree>
    <p:extLst>
      <p:ext uri="{BB962C8B-B14F-4D97-AF65-F5344CB8AC3E}">
        <p14:creationId xmlns:p14="http://schemas.microsoft.com/office/powerpoint/2010/main" val="3146548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D81DDD-3DB0-AF4C-3466-829C7478DBFE}"/>
              </a:ext>
            </a:extLst>
          </p:cNvPr>
          <p:cNvSpPr>
            <a:spLocks noGrp="1"/>
          </p:cNvSpPr>
          <p:nvPr>
            <p:ph type="title"/>
          </p:nvPr>
        </p:nvSpPr>
        <p:spPr/>
        <p:txBody>
          <a:bodyPr/>
          <a:lstStyle/>
          <a:p>
            <a:r>
              <a:rPr lang="zh-CN" altLang="en-US" dirty="0"/>
              <a:t>程序是如何运行起来的</a:t>
            </a:r>
          </a:p>
        </p:txBody>
      </p:sp>
      <p:sp>
        <p:nvSpPr>
          <p:cNvPr id="3" name="内容占位符 2">
            <a:extLst>
              <a:ext uri="{FF2B5EF4-FFF2-40B4-BE49-F238E27FC236}">
                <a16:creationId xmlns:a16="http://schemas.microsoft.com/office/drawing/2014/main" id="{B803CBC3-E70A-3AAF-C891-FCFB6A7BEF2C}"/>
              </a:ext>
            </a:extLst>
          </p:cNvPr>
          <p:cNvSpPr>
            <a:spLocks noGrp="1"/>
          </p:cNvSpPr>
          <p:nvPr>
            <p:ph idx="1"/>
          </p:nvPr>
        </p:nvSpPr>
        <p:spPr/>
        <p:txBody>
          <a:bodyPr/>
          <a:lstStyle/>
          <a:p>
            <a:r>
              <a:rPr lang="en-US" altLang="zh-CN" i="0" dirty="0">
                <a:solidFill>
                  <a:srgbClr val="191B1F"/>
                </a:solidFill>
                <a:effectLst/>
                <a:latin typeface="-apple-system"/>
              </a:rPr>
              <a:t>CPU</a:t>
            </a:r>
            <a:r>
              <a:rPr lang="zh-CN" altLang="en-US" i="0" dirty="0">
                <a:solidFill>
                  <a:srgbClr val="191B1F"/>
                </a:solidFill>
                <a:effectLst/>
                <a:latin typeface="-apple-system"/>
              </a:rPr>
              <a:t>和内存的交互</a:t>
            </a:r>
          </a:p>
          <a:p>
            <a:endParaRPr lang="zh-CN" altLang="en-US" dirty="0"/>
          </a:p>
        </p:txBody>
      </p:sp>
      <p:sp>
        <p:nvSpPr>
          <p:cNvPr id="4" name="文本框 3">
            <a:extLst>
              <a:ext uri="{FF2B5EF4-FFF2-40B4-BE49-F238E27FC236}">
                <a16:creationId xmlns:a16="http://schemas.microsoft.com/office/drawing/2014/main" id="{F05C4DCB-5F9A-AFAF-AA72-E76F7714E84B}"/>
              </a:ext>
            </a:extLst>
          </p:cNvPr>
          <p:cNvSpPr txBox="1"/>
          <p:nvPr/>
        </p:nvSpPr>
        <p:spPr>
          <a:xfrm>
            <a:off x="289048" y="1988840"/>
            <a:ext cx="5976664" cy="2554545"/>
          </a:xfrm>
          <a:prstGeom prst="rect">
            <a:avLst/>
          </a:prstGeom>
          <a:noFill/>
        </p:spPr>
        <p:txBody>
          <a:bodyPr wrap="square" rtlCol="0">
            <a:spAutoFit/>
          </a:bodyPr>
          <a:lstStyle/>
          <a:p>
            <a:r>
              <a:rPr lang="en-US" altLang="zh-CN" sz="2000" b="0" i="0" dirty="0">
                <a:solidFill>
                  <a:srgbClr val="000000"/>
                </a:solidFill>
                <a:effectLst/>
                <a:latin typeface="Menlo"/>
              </a:rPr>
              <a:t>#include </a:t>
            </a:r>
            <a:r>
              <a:rPr lang="en-US" altLang="zh-CN" sz="2000" b="0" i="0" dirty="0">
                <a:solidFill>
                  <a:srgbClr val="8B0000"/>
                </a:solidFill>
                <a:effectLst/>
                <a:latin typeface="Menlo"/>
              </a:rPr>
              <a:t>&lt;</a:t>
            </a:r>
            <a:r>
              <a:rPr lang="en-US" altLang="zh-CN" sz="2000" b="0" i="0" dirty="0" err="1">
                <a:solidFill>
                  <a:srgbClr val="AA1111"/>
                </a:solidFill>
                <a:effectLst/>
                <a:latin typeface="Menlo"/>
              </a:rPr>
              <a:t>stdio.h</a:t>
            </a:r>
            <a:r>
              <a:rPr lang="en-US" altLang="zh-CN" sz="2000" b="0" i="0" dirty="0">
                <a:solidFill>
                  <a:srgbClr val="8B0000"/>
                </a:solidFill>
                <a:effectLst/>
                <a:latin typeface="Menlo"/>
              </a:rPr>
              <a:t>&gt;</a:t>
            </a:r>
            <a:r>
              <a:rPr lang="en-US" altLang="zh-CN" sz="2000" b="0" i="0" dirty="0">
                <a:solidFill>
                  <a:srgbClr val="808080"/>
                </a:solidFill>
                <a:effectLst/>
                <a:latin typeface="Menlo"/>
              </a:rPr>
              <a:t> </a:t>
            </a:r>
          </a:p>
          <a:p>
            <a:r>
              <a:rPr lang="en-US" altLang="zh-CN" sz="2000" b="0" i="0" dirty="0">
                <a:solidFill>
                  <a:srgbClr val="000000"/>
                </a:solidFill>
                <a:effectLst/>
                <a:latin typeface="Menlo"/>
              </a:rPr>
              <a:t>int</a:t>
            </a:r>
            <a:r>
              <a:rPr lang="en-US" altLang="zh-CN" sz="2000" b="0" i="0" dirty="0">
                <a:solidFill>
                  <a:srgbClr val="808080"/>
                </a:solidFill>
                <a:effectLst/>
                <a:latin typeface="Menlo"/>
              </a:rPr>
              <a:t> </a:t>
            </a:r>
            <a:r>
              <a:rPr lang="en-US" altLang="zh-CN" sz="2000" b="0" i="0" dirty="0">
                <a:solidFill>
                  <a:srgbClr val="0055AA"/>
                </a:solidFill>
                <a:effectLst/>
                <a:latin typeface="Menlo"/>
              </a:rPr>
              <a:t>main</a:t>
            </a:r>
            <a:r>
              <a:rPr lang="en-US" altLang="zh-CN" sz="2000" b="0" i="0" dirty="0">
                <a:solidFill>
                  <a:srgbClr val="808080"/>
                </a:solidFill>
                <a:effectLst/>
                <a:latin typeface="Menlo"/>
              </a:rPr>
              <a:t> </a:t>
            </a:r>
            <a:r>
              <a:rPr lang="en-US" altLang="zh-CN" sz="2000" b="0" i="0" dirty="0">
                <a:solidFill>
                  <a:srgbClr val="808000"/>
                </a:solidFill>
                <a:effectLst/>
                <a:latin typeface="Menlo"/>
              </a:rPr>
              <a:t>()</a:t>
            </a:r>
            <a:r>
              <a:rPr lang="en-US" altLang="zh-CN" sz="2000" b="0" i="0" dirty="0">
                <a:solidFill>
                  <a:srgbClr val="808080"/>
                </a:solidFill>
                <a:effectLst/>
                <a:latin typeface="Menlo"/>
              </a:rPr>
              <a:t> </a:t>
            </a:r>
          </a:p>
          <a:p>
            <a:r>
              <a:rPr lang="en-US" altLang="zh-CN" sz="2000" b="0" i="0" dirty="0">
                <a:solidFill>
                  <a:srgbClr val="808000"/>
                </a:solidFill>
                <a:effectLst/>
                <a:latin typeface="Menlo"/>
              </a:rPr>
              <a:t>{</a:t>
            </a:r>
            <a:r>
              <a:rPr lang="en-US" altLang="zh-CN" sz="2000" b="0" i="0" dirty="0">
                <a:solidFill>
                  <a:srgbClr val="808080"/>
                </a:solidFill>
                <a:effectLst/>
                <a:latin typeface="Menlo"/>
              </a:rPr>
              <a:t> </a:t>
            </a:r>
          </a:p>
          <a:p>
            <a:r>
              <a:rPr lang="en-US" altLang="zh-CN" sz="2000" b="0" i="0" dirty="0">
                <a:solidFill>
                  <a:srgbClr val="000000"/>
                </a:solidFill>
                <a:effectLst/>
                <a:latin typeface="Menlo"/>
              </a:rPr>
              <a:t>    int</a:t>
            </a:r>
            <a:r>
              <a:rPr lang="en-US" altLang="zh-CN" sz="2000" b="0" i="0" dirty="0">
                <a:solidFill>
                  <a:srgbClr val="808080"/>
                </a:solidFill>
                <a:effectLst/>
                <a:latin typeface="Menlo"/>
              </a:rPr>
              <a:t> a = 5, b = 3, sum; </a:t>
            </a:r>
          </a:p>
          <a:p>
            <a:r>
              <a:rPr lang="en-US" altLang="zh-CN" sz="2000" b="0" dirty="0">
                <a:solidFill>
                  <a:srgbClr val="808080"/>
                </a:solidFill>
                <a:latin typeface="Menlo"/>
              </a:rPr>
              <a:t>    sum = a + b;</a:t>
            </a:r>
            <a:endParaRPr lang="en-US" altLang="zh-CN" sz="2000" b="0" i="0" dirty="0">
              <a:solidFill>
                <a:srgbClr val="808080"/>
              </a:solidFill>
              <a:effectLst/>
              <a:latin typeface="Menlo"/>
            </a:endParaRPr>
          </a:p>
          <a:p>
            <a:r>
              <a:rPr lang="en-US" altLang="zh-CN" sz="2000" b="0" i="0" dirty="0">
                <a:solidFill>
                  <a:srgbClr val="0055AA"/>
                </a:solidFill>
                <a:effectLst/>
                <a:latin typeface="Menlo"/>
              </a:rPr>
              <a:t>    </a:t>
            </a:r>
            <a:r>
              <a:rPr lang="en-US" altLang="zh-CN" sz="2000" b="0" i="0" dirty="0" err="1">
                <a:solidFill>
                  <a:srgbClr val="0055AA"/>
                </a:solidFill>
                <a:effectLst/>
                <a:latin typeface="Menlo"/>
              </a:rPr>
              <a:t>printf</a:t>
            </a:r>
            <a:r>
              <a:rPr lang="en-US" altLang="zh-CN" sz="2000" b="0" i="0" dirty="0">
                <a:solidFill>
                  <a:srgbClr val="808000"/>
                </a:solidFill>
                <a:effectLst/>
                <a:latin typeface="Menlo"/>
              </a:rPr>
              <a:t>(</a:t>
            </a:r>
            <a:r>
              <a:rPr lang="en-US" altLang="zh-CN" sz="2000" b="0" i="0" dirty="0">
                <a:solidFill>
                  <a:srgbClr val="8B0000"/>
                </a:solidFill>
                <a:effectLst/>
                <a:latin typeface="Menlo"/>
              </a:rPr>
              <a:t>“</a:t>
            </a:r>
            <a:r>
              <a:rPr lang="en-US" altLang="zh-CN" sz="2000" b="0" i="0" dirty="0">
                <a:solidFill>
                  <a:srgbClr val="AA1111"/>
                </a:solidFill>
                <a:effectLst/>
                <a:latin typeface="Menlo"/>
              </a:rPr>
              <a:t>%d</a:t>
            </a:r>
            <a:r>
              <a:rPr lang="en-US" altLang="zh-CN" sz="2000" b="0" i="0" dirty="0">
                <a:solidFill>
                  <a:srgbClr val="000080"/>
                </a:solidFill>
                <a:effectLst/>
                <a:latin typeface="Menlo"/>
              </a:rPr>
              <a:t>\</a:t>
            </a:r>
            <a:r>
              <a:rPr lang="en-US" altLang="zh-CN" sz="2000" b="0" i="0" dirty="0">
                <a:solidFill>
                  <a:srgbClr val="AA1111"/>
                </a:solidFill>
                <a:effectLst/>
                <a:latin typeface="Menlo"/>
              </a:rPr>
              <a:t>n</a:t>
            </a:r>
            <a:r>
              <a:rPr lang="en-US" altLang="zh-CN" sz="2000" b="0" i="0" dirty="0">
                <a:solidFill>
                  <a:srgbClr val="8B0000"/>
                </a:solidFill>
                <a:effectLst/>
                <a:latin typeface="Menlo"/>
              </a:rPr>
              <a:t>"</a:t>
            </a:r>
            <a:r>
              <a:rPr lang="en-US" altLang="zh-CN" sz="2000" b="0" i="0" dirty="0">
                <a:solidFill>
                  <a:srgbClr val="808080"/>
                </a:solidFill>
                <a:effectLst/>
                <a:latin typeface="Menlo"/>
              </a:rPr>
              <a:t>, </a:t>
            </a:r>
            <a:r>
              <a:rPr lang="en-US" altLang="zh-CN" sz="2000" b="0" i="0" dirty="0">
                <a:solidFill>
                  <a:srgbClr val="0055AA"/>
                </a:solidFill>
                <a:effectLst/>
                <a:latin typeface="Menlo"/>
              </a:rPr>
              <a:t>sum</a:t>
            </a:r>
            <a:r>
              <a:rPr lang="en-US" altLang="zh-CN" sz="2000" b="0" i="0" dirty="0">
                <a:solidFill>
                  <a:srgbClr val="808000"/>
                </a:solidFill>
                <a:effectLst/>
                <a:latin typeface="Menlo"/>
              </a:rPr>
              <a:t>)</a:t>
            </a:r>
            <a:r>
              <a:rPr lang="en-US" altLang="zh-CN" sz="2000" b="0" i="0" dirty="0">
                <a:solidFill>
                  <a:srgbClr val="808080"/>
                </a:solidFill>
                <a:effectLst/>
                <a:latin typeface="Menlo"/>
              </a:rPr>
              <a:t>; </a:t>
            </a:r>
          </a:p>
          <a:p>
            <a:r>
              <a:rPr lang="en-US" altLang="zh-CN" sz="2000" b="0" i="0" dirty="0">
                <a:solidFill>
                  <a:srgbClr val="008000"/>
                </a:solidFill>
                <a:effectLst/>
                <a:latin typeface="Menlo"/>
              </a:rPr>
              <a:t>    return</a:t>
            </a:r>
            <a:r>
              <a:rPr lang="en-US" altLang="zh-CN" sz="2000" b="0" i="0" dirty="0">
                <a:solidFill>
                  <a:srgbClr val="808080"/>
                </a:solidFill>
                <a:effectLst/>
                <a:latin typeface="Menlo"/>
              </a:rPr>
              <a:t> </a:t>
            </a:r>
            <a:r>
              <a:rPr lang="en-US" altLang="zh-CN" sz="2000" b="0" i="0" dirty="0">
                <a:solidFill>
                  <a:srgbClr val="800000"/>
                </a:solidFill>
                <a:effectLst/>
                <a:latin typeface="Menlo"/>
              </a:rPr>
              <a:t>0</a:t>
            </a:r>
            <a:r>
              <a:rPr lang="en-US" altLang="zh-CN" sz="2000" b="0" i="0" dirty="0">
                <a:solidFill>
                  <a:srgbClr val="808080"/>
                </a:solidFill>
                <a:effectLst/>
                <a:latin typeface="Menlo"/>
              </a:rPr>
              <a:t>; </a:t>
            </a:r>
          </a:p>
          <a:p>
            <a:r>
              <a:rPr lang="en-US" altLang="zh-CN" sz="2000" b="0" i="0" dirty="0">
                <a:solidFill>
                  <a:srgbClr val="808000"/>
                </a:solidFill>
                <a:effectLst/>
                <a:latin typeface="Menlo"/>
              </a:rPr>
              <a:t>}</a:t>
            </a:r>
            <a:endParaRPr lang="zh-CN" altLang="en-US" sz="2000" dirty="0"/>
          </a:p>
        </p:txBody>
      </p:sp>
      <p:pic>
        <p:nvPicPr>
          <p:cNvPr id="9" name="图片 8">
            <a:extLst>
              <a:ext uri="{FF2B5EF4-FFF2-40B4-BE49-F238E27FC236}">
                <a16:creationId xmlns:a16="http://schemas.microsoft.com/office/drawing/2014/main" id="{BB7B14B9-D941-5062-BE11-A11E101663E1}"/>
              </a:ext>
            </a:extLst>
          </p:cNvPr>
          <p:cNvPicPr>
            <a:picLocks noChangeAspect="1"/>
          </p:cNvPicPr>
          <p:nvPr/>
        </p:nvPicPr>
        <p:blipFill>
          <a:blip r:embed="rId3"/>
          <a:stretch>
            <a:fillRect/>
          </a:stretch>
        </p:blipFill>
        <p:spPr>
          <a:xfrm>
            <a:off x="3298273" y="2403985"/>
            <a:ext cx="5710279" cy="2847996"/>
          </a:xfrm>
          <a:prstGeom prst="rect">
            <a:avLst/>
          </a:prstGeom>
        </p:spPr>
      </p:pic>
    </p:spTree>
    <p:extLst>
      <p:ext uri="{BB962C8B-B14F-4D97-AF65-F5344CB8AC3E}">
        <p14:creationId xmlns:p14="http://schemas.microsoft.com/office/powerpoint/2010/main" val="3073012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D81DDD-3DB0-AF4C-3466-829C7478DBFE}"/>
              </a:ext>
            </a:extLst>
          </p:cNvPr>
          <p:cNvSpPr>
            <a:spLocks noGrp="1"/>
          </p:cNvSpPr>
          <p:nvPr>
            <p:ph type="title"/>
          </p:nvPr>
        </p:nvSpPr>
        <p:spPr/>
        <p:txBody>
          <a:bodyPr/>
          <a:lstStyle/>
          <a:p>
            <a:r>
              <a:rPr lang="zh-CN" altLang="en-US" dirty="0"/>
              <a:t>程序是如何运行起来的</a:t>
            </a:r>
          </a:p>
        </p:txBody>
      </p:sp>
      <p:sp>
        <p:nvSpPr>
          <p:cNvPr id="3" name="内容占位符 2">
            <a:extLst>
              <a:ext uri="{FF2B5EF4-FFF2-40B4-BE49-F238E27FC236}">
                <a16:creationId xmlns:a16="http://schemas.microsoft.com/office/drawing/2014/main" id="{B803CBC3-E70A-3AAF-C891-FCFB6A7BEF2C}"/>
              </a:ext>
            </a:extLst>
          </p:cNvPr>
          <p:cNvSpPr>
            <a:spLocks noGrp="1"/>
          </p:cNvSpPr>
          <p:nvPr>
            <p:ph idx="1"/>
          </p:nvPr>
        </p:nvSpPr>
        <p:spPr/>
        <p:txBody>
          <a:bodyPr/>
          <a:lstStyle/>
          <a:p>
            <a:r>
              <a:rPr lang="en-US" altLang="zh-CN" i="0" dirty="0">
                <a:solidFill>
                  <a:srgbClr val="191B1F"/>
                </a:solidFill>
                <a:effectLst/>
                <a:latin typeface="-apple-system"/>
              </a:rPr>
              <a:t>CPU</a:t>
            </a:r>
            <a:r>
              <a:rPr lang="zh-CN" altLang="en-US" i="0" dirty="0">
                <a:solidFill>
                  <a:srgbClr val="191B1F"/>
                </a:solidFill>
                <a:effectLst/>
                <a:latin typeface="-apple-system"/>
              </a:rPr>
              <a:t>和内存的交互</a:t>
            </a:r>
          </a:p>
          <a:p>
            <a:endParaRPr lang="zh-CN" altLang="en-US" dirty="0"/>
          </a:p>
        </p:txBody>
      </p:sp>
      <p:sp>
        <p:nvSpPr>
          <p:cNvPr id="4" name="文本框 3">
            <a:extLst>
              <a:ext uri="{FF2B5EF4-FFF2-40B4-BE49-F238E27FC236}">
                <a16:creationId xmlns:a16="http://schemas.microsoft.com/office/drawing/2014/main" id="{F05C4DCB-5F9A-AFAF-AA72-E76F7714E84B}"/>
              </a:ext>
            </a:extLst>
          </p:cNvPr>
          <p:cNvSpPr txBox="1"/>
          <p:nvPr/>
        </p:nvSpPr>
        <p:spPr>
          <a:xfrm>
            <a:off x="289048" y="1988840"/>
            <a:ext cx="5976664" cy="2554545"/>
          </a:xfrm>
          <a:prstGeom prst="rect">
            <a:avLst/>
          </a:prstGeom>
          <a:noFill/>
        </p:spPr>
        <p:txBody>
          <a:bodyPr wrap="square" rtlCol="0">
            <a:spAutoFit/>
          </a:bodyPr>
          <a:lstStyle/>
          <a:p>
            <a:r>
              <a:rPr lang="en-US" altLang="zh-CN" sz="2000" b="0" i="0" dirty="0">
                <a:solidFill>
                  <a:srgbClr val="000000"/>
                </a:solidFill>
                <a:effectLst/>
                <a:latin typeface="Menlo"/>
              </a:rPr>
              <a:t>#include </a:t>
            </a:r>
            <a:r>
              <a:rPr lang="en-US" altLang="zh-CN" sz="2000" b="0" i="0" dirty="0">
                <a:solidFill>
                  <a:srgbClr val="8B0000"/>
                </a:solidFill>
                <a:effectLst/>
                <a:latin typeface="Menlo"/>
              </a:rPr>
              <a:t>&lt;</a:t>
            </a:r>
            <a:r>
              <a:rPr lang="en-US" altLang="zh-CN" sz="2000" b="0" i="0" dirty="0" err="1">
                <a:solidFill>
                  <a:srgbClr val="AA1111"/>
                </a:solidFill>
                <a:effectLst/>
                <a:latin typeface="Menlo"/>
              </a:rPr>
              <a:t>stdio.h</a:t>
            </a:r>
            <a:r>
              <a:rPr lang="en-US" altLang="zh-CN" sz="2000" b="0" i="0" dirty="0">
                <a:solidFill>
                  <a:srgbClr val="8B0000"/>
                </a:solidFill>
                <a:effectLst/>
                <a:latin typeface="Menlo"/>
              </a:rPr>
              <a:t>&gt;</a:t>
            </a:r>
            <a:r>
              <a:rPr lang="en-US" altLang="zh-CN" sz="2000" b="0" i="0" dirty="0">
                <a:solidFill>
                  <a:srgbClr val="808080"/>
                </a:solidFill>
                <a:effectLst/>
                <a:latin typeface="Menlo"/>
              </a:rPr>
              <a:t> </a:t>
            </a:r>
          </a:p>
          <a:p>
            <a:r>
              <a:rPr lang="en-US" altLang="zh-CN" sz="2000" b="0" i="0" dirty="0">
                <a:solidFill>
                  <a:srgbClr val="000000"/>
                </a:solidFill>
                <a:effectLst/>
                <a:latin typeface="Menlo"/>
              </a:rPr>
              <a:t>int</a:t>
            </a:r>
            <a:r>
              <a:rPr lang="en-US" altLang="zh-CN" sz="2000" b="0" i="0" dirty="0">
                <a:solidFill>
                  <a:srgbClr val="808080"/>
                </a:solidFill>
                <a:effectLst/>
                <a:latin typeface="Menlo"/>
              </a:rPr>
              <a:t> </a:t>
            </a:r>
            <a:r>
              <a:rPr lang="en-US" altLang="zh-CN" sz="2000" b="0" i="0" dirty="0">
                <a:solidFill>
                  <a:srgbClr val="0055AA"/>
                </a:solidFill>
                <a:effectLst/>
                <a:latin typeface="Menlo"/>
              </a:rPr>
              <a:t>main</a:t>
            </a:r>
            <a:r>
              <a:rPr lang="en-US" altLang="zh-CN" sz="2000" b="0" i="0" dirty="0">
                <a:solidFill>
                  <a:srgbClr val="808080"/>
                </a:solidFill>
                <a:effectLst/>
                <a:latin typeface="Menlo"/>
              </a:rPr>
              <a:t> </a:t>
            </a:r>
            <a:r>
              <a:rPr lang="en-US" altLang="zh-CN" sz="2000" b="0" i="0" dirty="0">
                <a:solidFill>
                  <a:srgbClr val="808000"/>
                </a:solidFill>
                <a:effectLst/>
                <a:latin typeface="Menlo"/>
              </a:rPr>
              <a:t>()</a:t>
            </a:r>
            <a:r>
              <a:rPr lang="en-US" altLang="zh-CN" sz="2000" b="0" i="0" dirty="0">
                <a:solidFill>
                  <a:srgbClr val="808080"/>
                </a:solidFill>
                <a:effectLst/>
                <a:latin typeface="Menlo"/>
              </a:rPr>
              <a:t> </a:t>
            </a:r>
          </a:p>
          <a:p>
            <a:r>
              <a:rPr lang="en-US" altLang="zh-CN" sz="2000" b="0" i="0" dirty="0">
                <a:solidFill>
                  <a:srgbClr val="808000"/>
                </a:solidFill>
                <a:effectLst/>
                <a:latin typeface="Menlo"/>
              </a:rPr>
              <a:t>{</a:t>
            </a:r>
            <a:r>
              <a:rPr lang="en-US" altLang="zh-CN" sz="2000" b="0" i="0" dirty="0">
                <a:solidFill>
                  <a:srgbClr val="808080"/>
                </a:solidFill>
                <a:effectLst/>
                <a:latin typeface="Menlo"/>
              </a:rPr>
              <a:t> </a:t>
            </a:r>
          </a:p>
          <a:p>
            <a:r>
              <a:rPr lang="en-US" altLang="zh-CN" sz="2000" b="0" i="0" dirty="0">
                <a:solidFill>
                  <a:srgbClr val="000000"/>
                </a:solidFill>
                <a:effectLst/>
                <a:latin typeface="Menlo"/>
              </a:rPr>
              <a:t>    int</a:t>
            </a:r>
            <a:r>
              <a:rPr lang="en-US" altLang="zh-CN" sz="2000" b="0" i="0" dirty="0">
                <a:solidFill>
                  <a:srgbClr val="808080"/>
                </a:solidFill>
                <a:effectLst/>
                <a:latin typeface="Menlo"/>
              </a:rPr>
              <a:t> a = 5, b = 3, sum; </a:t>
            </a:r>
          </a:p>
          <a:p>
            <a:r>
              <a:rPr lang="en-US" altLang="zh-CN" sz="2000" b="0" dirty="0">
                <a:solidFill>
                  <a:srgbClr val="808080"/>
                </a:solidFill>
                <a:latin typeface="Menlo"/>
              </a:rPr>
              <a:t>    sum = a + b;</a:t>
            </a:r>
            <a:endParaRPr lang="en-US" altLang="zh-CN" sz="2000" b="0" i="0" dirty="0">
              <a:solidFill>
                <a:srgbClr val="808080"/>
              </a:solidFill>
              <a:effectLst/>
              <a:latin typeface="Menlo"/>
            </a:endParaRPr>
          </a:p>
          <a:p>
            <a:r>
              <a:rPr lang="en-US" altLang="zh-CN" sz="2000" b="0" i="0" dirty="0">
                <a:solidFill>
                  <a:srgbClr val="0055AA"/>
                </a:solidFill>
                <a:effectLst/>
                <a:latin typeface="Menlo"/>
              </a:rPr>
              <a:t>    </a:t>
            </a:r>
            <a:r>
              <a:rPr lang="en-US" altLang="zh-CN" sz="2000" b="0" i="0" dirty="0" err="1">
                <a:solidFill>
                  <a:srgbClr val="0055AA"/>
                </a:solidFill>
                <a:effectLst/>
                <a:latin typeface="Menlo"/>
              </a:rPr>
              <a:t>printf</a:t>
            </a:r>
            <a:r>
              <a:rPr lang="en-US" altLang="zh-CN" sz="2000" b="0" i="0" dirty="0">
                <a:solidFill>
                  <a:srgbClr val="808000"/>
                </a:solidFill>
                <a:effectLst/>
                <a:latin typeface="Menlo"/>
              </a:rPr>
              <a:t>(</a:t>
            </a:r>
            <a:r>
              <a:rPr lang="en-US" altLang="zh-CN" sz="2000" b="0" i="0" dirty="0">
                <a:solidFill>
                  <a:srgbClr val="8B0000"/>
                </a:solidFill>
                <a:effectLst/>
                <a:latin typeface="Menlo"/>
              </a:rPr>
              <a:t>“</a:t>
            </a:r>
            <a:r>
              <a:rPr lang="en-US" altLang="zh-CN" sz="2000" b="0" i="0" dirty="0">
                <a:solidFill>
                  <a:srgbClr val="AA1111"/>
                </a:solidFill>
                <a:effectLst/>
                <a:latin typeface="Menlo"/>
              </a:rPr>
              <a:t>%d</a:t>
            </a:r>
            <a:r>
              <a:rPr lang="en-US" altLang="zh-CN" sz="2000" b="0" i="0" dirty="0">
                <a:solidFill>
                  <a:srgbClr val="000080"/>
                </a:solidFill>
                <a:effectLst/>
                <a:latin typeface="Menlo"/>
              </a:rPr>
              <a:t>\</a:t>
            </a:r>
            <a:r>
              <a:rPr lang="en-US" altLang="zh-CN" sz="2000" b="0" i="0" dirty="0">
                <a:solidFill>
                  <a:srgbClr val="AA1111"/>
                </a:solidFill>
                <a:effectLst/>
                <a:latin typeface="Menlo"/>
              </a:rPr>
              <a:t>n</a:t>
            </a:r>
            <a:r>
              <a:rPr lang="en-US" altLang="zh-CN" sz="2000" b="0" i="0" dirty="0">
                <a:solidFill>
                  <a:srgbClr val="8B0000"/>
                </a:solidFill>
                <a:effectLst/>
                <a:latin typeface="Menlo"/>
              </a:rPr>
              <a:t>"</a:t>
            </a:r>
            <a:r>
              <a:rPr lang="en-US" altLang="zh-CN" sz="2000" b="0" i="0" dirty="0">
                <a:solidFill>
                  <a:srgbClr val="808080"/>
                </a:solidFill>
                <a:effectLst/>
                <a:latin typeface="Menlo"/>
              </a:rPr>
              <a:t>, </a:t>
            </a:r>
            <a:r>
              <a:rPr lang="en-US" altLang="zh-CN" sz="2000" b="0" i="0" dirty="0">
                <a:solidFill>
                  <a:srgbClr val="0055AA"/>
                </a:solidFill>
                <a:effectLst/>
                <a:latin typeface="Menlo"/>
              </a:rPr>
              <a:t>sum</a:t>
            </a:r>
            <a:r>
              <a:rPr lang="en-US" altLang="zh-CN" sz="2000" b="0" i="0" dirty="0">
                <a:solidFill>
                  <a:srgbClr val="808000"/>
                </a:solidFill>
                <a:effectLst/>
                <a:latin typeface="Menlo"/>
              </a:rPr>
              <a:t>)</a:t>
            </a:r>
            <a:r>
              <a:rPr lang="en-US" altLang="zh-CN" sz="2000" b="0" i="0" dirty="0">
                <a:solidFill>
                  <a:srgbClr val="808080"/>
                </a:solidFill>
                <a:effectLst/>
                <a:latin typeface="Menlo"/>
              </a:rPr>
              <a:t>; </a:t>
            </a:r>
          </a:p>
          <a:p>
            <a:r>
              <a:rPr lang="en-US" altLang="zh-CN" sz="2000" b="0" i="0" dirty="0">
                <a:solidFill>
                  <a:srgbClr val="008000"/>
                </a:solidFill>
                <a:effectLst/>
                <a:latin typeface="Menlo"/>
              </a:rPr>
              <a:t>    return</a:t>
            </a:r>
            <a:r>
              <a:rPr lang="en-US" altLang="zh-CN" sz="2000" b="0" i="0" dirty="0">
                <a:solidFill>
                  <a:srgbClr val="808080"/>
                </a:solidFill>
                <a:effectLst/>
                <a:latin typeface="Menlo"/>
              </a:rPr>
              <a:t> </a:t>
            </a:r>
            <a:r>
              <a:rPr lang="en-US" altLang="zh-CN" sz="2000" b="0" i="0" dirty="0">
                <a:solidFill>
                  <a:srgbClr val="800000"/>
                </a:solidFill>
                <a:effectLst/>
                <a:latin typeface="Menlo"/>
              </a:rPr>
              <a:t>0</a:t>
            </a:r>
            <a:r>
              <a:rPr lang="en-US" altLang="zh-CN" sz="2000" b="0" i="0" dirty="0">
                <a:solidFill>
                  <a:srgbClr val="808080"/>
                </a:solidFill>
                <a:effectLst/>
                <a:latin typeface="Menlo"/>
              </a:rPr>
              <a:t>; </a:t>
            </a:r>
          </a:p>
          <a:p>
            <a:r>
              <a:rPr lang="en-US" altLang="zh-CN" sz="2000" b="0" i="0" dirty="0">
                <a:solidFill>
                  <a:srgbClr val="808000"/>
                </a:solidFill>
                <a:effectLst/>
                <a:latin typeface="Menlo"/>
              </a:rPr>
              <a:t>}</a:t>
            </a:r>
            <a:endParaRPr lang="zh-CN" altLang="en-US" sz="2000" dirty="0"/>
          </a:p>
        </p:txBody>
      </p:sp>
      <p:pic>
        <p:nvPicPr>
          <p:cNvPr id="6" name="图片 5">
            <a:extLst>
              <a:ext uri="{FF2B5EF4-FFF2-40B4-BE49-F238E27FC236}">
                <a16:creationId xmlns:a16="http://schemas.microsoft.com/office/drawing/2014/main" id="{871BF581-4E62-A378-8550-0B97C338D979}"/>
              </a:ext>
            </a:extLst>
          </p:cNvPr>
          <p:cNvPicPr>
            <a:picLocks noChangeAspect="1"/>
          </p:cNvPicPr>
          <p:nvPr/>
        </p:nvPicPr>
        <p:blipFill>
          <a:blip r:embed="rId3"/>
          <a:stretch>
            <a:fillRect/>
          </a:stretch>
        </p:blipFill>
        <p:spPr>
          <a:xfrm>
            <a:off x="3131840" y="2427798"/>
            <a:ext cx="5867443" cy="2800370"/>
          </a:xfrm>
          <a:prstGeom prst="rect">
            <a:avLst/>
          </a:prstGeom>
        </p:spPr>
      </p:pic>
    </p:spTree>
    <p:extLst>
      <p:ext uri="{BB962C8B-B14F-4D97-AF65-F5344CB8AC3E}">
        <p14:creationId xmlns:p14="http://schemas.microsoft.com/office/powerpoint/2010/main" val="1742095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E749C9-8866-C7FE-A13A-AE4AC514B44D}"/>
              </a:ext>
            </a:extLst>
          </p:cNvPr>
          <p:cNvSpPr>
            <a:spLocks noGrp="1"/>
          </p:cNvSpPr>
          <p:nvPr>
            <p:ph type="title"/>
          </p:nvPr>
        </p:nvSpPr>
        <p:spPr/>
        <p:txBody>
          <a:bodyPr/>
          <a:lstStyle/>
          <a:p>
            <a:r>
              <a:rPr lang="zh-CN" altLang="en-US" dirty="0"/>
              <a:t>课程概述</a:t>
            </a:r>
          </a:p>
        </p:txBody>
      </p:sp>
      <p:sp>
        <p:nvSpPr>
          <p:cNvPr id="3" name="内容占位符 2">
            <a:extLst>
              <a:ext uri="{FF2B5EF4-FFF2-40B4-BE49-F238E27FC236}">
                <a16:creationId xmlns:a16="http://schemas.microsoft.com/office/drawing/2014/main" id="{43594F11-DC97-97BA-2E06-14FA20583545}"/>
              </a:ext>
            </a:extLst>
          </p:cNvPr>
          <p:cNvSpPr>
            <a:spLocks noGrp="1"/>
          </p:cNvSpPr>
          <p:nvPr>
            <p:ph idx="1"/>
          </p:nvPr>
        </p:nvSpPr>
        <p:spPr/>
        <p:txBody>
          <a:bodyPr/>
          <a:lstStyle/>
          <a:p>
            <a:r>
              <a:rPr lang="zh-CN" altLang="en-US" dirty="0"/>
              <a:t>程序设计回顾</a:t>
            </a:r>
            <a:endParaRPr lang="en-US" altLang="zh-CN" dirty="0"/>
          </a:p>
          <a:p>
            <a:r>
              <a:rPr lang="zh-CN" altLang="en-US" dirty="0">
                <a:solidFill>
                  <a:srgbClr val="FF0000"/>
                </a:solidFill>
              </a:rPr>
              <a:t>常用编译工具使用</a:t>
            </a:r>
            <a:endParaRPr lang="en-US" altLang="zh-CN" dirty="0">
              <a:solidFill>
                <a:srgbClr val="FF0000"/>
              </a:solidFill>
            </a:endParaRPr>
          </a:p>
          <a:p>
            <a:r>
              <a:rPr lang="zh-CN" altLang="en-US" dirty="0"/>
              <a:t>流程图与常用</a:t>
            </a:r>
            <a:r>
              <a:rPr lang="en-US" altLang="zh-CN" dirty="0"/>
              <a:t>UML</a:t>
            </a:r>
            <a:r>
              <a:rPr lang="zh-CN" altLang="en-US" dirty="0"/>
              <a:t>图</a:t>
            </a:r>
          </a:p>
        </p:txBody>
      </p:sp>
    </p:spTree>
    <p:extLst>
      <p:ext uri="{BB962C8B-B14F-4D97-AF65-F5344CB8AC3E}">
        <p14:creationId xmlns:p14="http://schemas.microsoft.com/office/powerpoint/2010/main" val="1583980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104E9D-0771-F2DB-B240-9AA4BB79ACCE}"/>
              </a:ext>
            </a:extLst>
          </p:cNvPr>
          <p:cNvSpPr>
            <a:spLocks noGrp="1"/>
          </p:cNvSpPr>
          <p:nvPr>
            <p:ph type="title"/>
          </p:nvPr>
        </p:nvSpPr>
        <p:spPr/>
        <p:txBody>
          <a:bodyPr/>
          <a:lstStyle/>
          <a:p>
            <a:r>
              <a:rPr lang="zh-CN" altLang="en-US" dirty="0"/>
              <a:t>程序的开发与编译</a:t>
            </a:r>
          </a:p>
        </p:txBody>
      </p:sp>
      <p:sp>
        <p:nvSpPr>
          <p:cNvPr id="3" name="内容占位符 2">
            <a:extLst>
              <a:ext uri="{FF2B5EF4-FFF2-40B4-BE49-F238E27FC236}">
                <a16:creationId xmlns:a16="http://schemas.microsoft.com/office/drawing/2014/main" id="{3A6BD200-02FC-93F5-6A09-98DA08EC4151}"/>
              </a:ext>
            </a:extLst>
          </p:cNvPr>
          <p:cNvSpPr>
            <a:spLocks noGrp="1"/>
          </p:cNvSpPr>
          <p:nvPr>
            <p:ph idx="1"/>
          </p:nvPr>
        </p:nvSpPr>
        <p:spPr/>
        <p:txBody>
          <a:bodyPr/>
          <a:lstStyle/>
          <a:p>
            <a:r>
              <a:rPr lang="en-US" altLang="zh-CN" dirty="0"/>
              <a:t>Linux</a:t>
            </a:r>
            <a:r>
              <a:rPr lang="zh-CN" altLang="en-US" dirty="0"/>
              <a:t>下的软件开发</a:t>
            </a:r>
            <a:endParaRPr lang="en-US" altLang="zh-CN" dirty="0"/>
          </a:p>
          <a:p>
            <a:pPr lvl="1"/>
            <a:r>
              <a:rPr lang="en-US" altLang="zh-CN" dirty="0" err="1"/>
              <a:t>gcc</a:t>
            </a:r>
            <a:endParaRPr lang="en-US" altLang="zh-CN" dirty="0"/>
          </a:p>
          <a:p>
            <a:pPr>
              <a:buFont typeface="Wingdings" panose="05000000000000000000" pitchFamily="2" charset="2"/>
              <a:buNone/>
            </a:pPr>
            <a:r>
              <a:rPr lang="en-US" altLang="zh-CN" sz="2000" b="0" dirty="0"/>
              <a:t>            </a:t>
            </a:r>
            <a:r>
              <a:rPr lang="en-US" altLang="zh-CN" sz="2000" b="0" dirty="0" err="1"/>
              <a:t>gcc</a:t>
            </a:r>
            <a:r>
              <a:rPr lang="zh-CN" altLang="en-US" sz="2000" b="0" dirty="0"/>
              <a:t>（</a:t>
            </a:r>
            <a:r>
              <a:rPr lang="en-US" altLang="zh-CN" sz="2000" b="0" dirty="0"/>
              <a:t>GNU Compiler Collection</a:t>
            </a:r>
            <a:r>
              <a:rPr lang="zh-CN" altLang="en-US" sz="2000" b="0" dirty="0"/>
              <a:t>，</a:t>
            </a:r>
            <a:r>
              <a:rPr lang="en-US" altLang="zh-CN" sz="2000" b="0" dirty="0"/>
              <a:t>GNU</a:t>
            </a:r>
            <a:r>
              <a:rPr lang="zh-CN" altLang="en-US" sz="2000" b="0" dirty="0"/>
              <a:t>编译器套件）</a:t>
            </a:r>
            <a:endParaRPr lang="en-US" altLang="zh-CN" sz="2000" b="0" dirty="0"/>
          </a:p>
          <a:p>
            <a:pPr>
              <a:buFont typeface="Wingdings" panose="05000000000000000000" pitchFamily="2" charset="2"/>
              <a:buNone/>
            </a:pPr>
            <a:r>
              <a:rPr lang="en-US" altLang="zh-CN" sz="2000" b="0" dirty="0"/>
              <a:t>		GNU</a:t>
            </a:r>
            <a:r>
              <a:rPr lang="zh-CN" altLang="en-US" sz="2000" b="0" dirty="0"/>
              <a:t>开发的编程语言编译器</a:t>
            </a:r>
            <a:endParaRPr lang="en-US" altLang="zh-CN" sz="2000" b="0" dirty="0"/>
          </a:p>
          <a:p>
            <a:pPr>
              <a:buFont typeface="Wingdings" panose="05000000000000000000" pitchFamily="2" charset="2"/>
              <a:buNone/>
            </a:pPr>
            <a:r>
              <a:rPr lang="en-US" altLang="zh-CN" sz="2000" b="0" dirty="0"/>
              <a:t>		</a:t>
            </a:r>
            <a:r>
              <a:rPr lang="zh-CN" altLang="en-US" sz="2000" b="0" dirty="0"/>
              <a:t>现已被大多数类</a:t>
            </a:r>
            <a:r>
              <a:rPr lang="en-US" altLang="zh-CN" sz="2000" b="0" dirty="0"/>
              <a:t>Unix</a:t>
            </a:r>
            <a:r>
              <a:rPr lang="zh-CN" altLang="en-US" sz="2000" b="0" dirty="0"/>
              <a:t>操作系统（如</a:t>
            </a:r>
            <a:r>
              <a:rPr lang="en-US" altLang="zh-CN" sz="2000" b="0" dirty="0"/>
              <a:t>Linux</a:t>
            </a:r>
            <a:r>
              <a:rPr lang="zh-CN" altLang="en-US" sz="2000" b="0" dirty="0"/>
              <a:t>、</a:t>
            </a:r>
            <a:r>
              <a:rPr lang="en-US" altLang="zh-CN" sz="2000" b="0" dirty="0"/>
              <a:t>BSD</a:t>
            </a:r>
            <a:r>
              <a:rPr lang="zh-CN" altLang="en-US" sz="2000" b="0" dirty="0"/>
              <a:t>、</a:t>
            </a:r>
            <a:r>
              <a:rPr lang="en-US" altLang="zh-CN" sz="2000" b="0" dirty="0"/>
              <a:t>Mac OS X</a:t>
            </a:r>
            <a:r>
              <a:rPr lang="zh-CN" altLang="en-US" sz="2000" b="0" dirty="0"/>
              <a:t>等）采纳为标准的编译器，在微软的</a:t>
            </a:r>
            <a:r>
              <a:rPr lang="en-US" altLang="zh-CN" sz="2000" b="0" dirty="0"/>
              <a:t>Windows</a:t>
            </a:r>
            <a:r>
              <a:rPr lang="zh-CN" altLang="en-US" sz="2000" b="0" dirty="0"/>
              <a:t>上也可以使用</a:t>
            </a:r>
            <a:r>
              <a:rPr lang="en-US" altLang="zh-CN" sz="2000" b="0" dirty="0" err="1"/>
              <a:t>gcc</a:t>
            </a:r>
            <a:endParaRPr lang="en-US" altLang="zh-CN" sz="2000" b="0" dirty="0"/>
          </a:p>
          <a:p>
            <a:pPr lvl="1"/>
            <a:endParaRPr lang="en-US" altLang="zh-CN" dirty="0"/>
          </a:p>
          <a:p>
            <a:pPr lvl="1"/>
            <a:r>
              <a:rPr lang="en-US" altLang="zh-CN" dirty="0" err="1"/>
              <a:t>gdb</a:t>
            </a:r>
            <a:endParaRPr lang="en-US" altLang="zh-CN" dirty="0"/>
          </a:p>
          <a:p>
            <a:pPr lvl="1">
              <a:buFont typeface="Wingdings" panose="05000000000000000000" pitchFamily="2" charset="2"/>
              <a:buNone/>
            </a:pPr>
            <a:r>
              <a:rPr lang="en-US" altLang="zh-CN" sz="2000" b="0" dirty="0"/>
              <a:t>      </a:t>
            </a:r>
            <a:r>
              <a:rPr lang="en-US" altLang="zh-CN" sz="2000" b="0" dirty="0" err="1"/>
              <a:t>gdb</a:t>
            </a:r>
            <a:r>
              <a:rPr lang="zh-CN" altLang="en-US" sz="2000" b="0" dirty="0"/>
              <a:t> （ </a:t>
            </a:r>
            <a:r>
              <a:rPr lang="en-US" altLang="zh-CN" sz="2000" b="0" dirty="0"/>
              <a:t>GNU Project Debugger</a:t>
            </a:r>
            <a:r>
              <a:rPr lang="zh-CN" altLang="en-US" sz="2000" b="0" dirty="0"/>
              <a:t> ，</a:t>
            </a:r>
            <a:r>
              <a:rPr lang="en-US" altLang="zh-CN" sz="2000" b="0" dirty="0"/>
              <a:t>GNU</a:t>
            </a:r>
            <a:r>
              <a:rPr lang="zh-CN" altLang="en-US" sz="2000" b="0" dirty="0"/>
              <a:t>项目调试器）</a:t>
            </a:r>
            <a:endParaRPr lang="en-US" altLang="zh-CN" sz="2000" b="0" dirty="0"/>
          </a:p>
          <a:p>
            <a:pPr>
              <a:buFont typeface="Wingdings" panose="05000000000000000000" pitchFamily="2" charset="2"/>
              <a:buNone/>
            </a:pPr>
            <a:r>
              <a:rPr lang="en-US" altLang="zh-CN" sz="2000" b="0" dirty="0"/>
              <a:t>		</a:t>
            </a:r>
            <a:r>
              <a:rPr lang="zh-CN" altLang="en-US" sz="2000" b="0" dirty="0"/>
              <a:t>小巧而强大，尺有所短，寸有所长</a:t>
            </a:r>
            <a:endParaRPr lang="en-US" altLang="zh-CN" sz="2000" b="0" dirty="0"/>
          </a:p>
          <a:p>
            <a:pPr marL="457200" lvl="1" indent="0">
              <a:buNone/>
            </a:pPr>
            <a:endParaRPr lang="zh-CN" altLang="en-US" dirty="0"/>
          </a:p>
        </p:txBody>
      </p:sp>
    </p:spTree>
    <p:extLst>
      <p:ext uri="{BB962C8B-B14F-4D97-AF65-F5344CB8AC3E}">
        <p14:creationId xmlns:p14="http://schemas.microsoft.com/office/powerpoint/2010/main" val="209742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038725-BE52-94EB-13AD-AAC88321A95A}"/>
              </a:ext>
            </a:extLst>
          </p:cNvPr>
          <p:cNvSpPr>
            <a:spLocks noGrp="1"/>
          </p:cNvSpPr>
          <p:nvPr>
            <p:ph type="title"/>
          </p:nvPr>
        </p:nvSpPr>
        <p:spPr/>
        <p:txBody>
          <a:bodyPr/>
          <a:lstStyle/>
          <a:p>
            <a:r>
              <a:rPr lang="zh-CN" altLang="en-US" dirty="0"/>
              <a:t>程序的开发与编译</a:t>
            </a:r>
          </a:p>
        </p:txBody>
      </p:sp>
      <p:sp>
        <p:nvSpPr>
          <p:cNvPr id="3" name="内容占位符 2">
            <a:extLst>
              <a:ext uri="{FF2B5EF4-FFF2-40B4-BE49-F238E27FC236}">
                <a16:creationId xmlns:a16="http://schemas.microsoft.com/office/drawing/2014/main" id="{36DF939D-C695-46F6-91EB-A6657AB5B967}"/>
              </a:ext>
            </a:extLst>
          </p:cNvPr>
          <p:cNvSpPr>
            <a:spLocks noGrp="1"/>
          </p:cNvSpPr>
          <p:nvPr>
            <p:ph idx="1"/>
          </p:nvPr>
        </p:nvSpPr>
        <p:spPr/>
        <p:txBody>
          <a:bodyPr/>
          <a:lstStyle/>
          <a:p>
            <a:r>
              <a:rPr lang="en-US" altLang="zh-CN" dirty="0"/>
              <a:t>Linux</a:t>
            </a:r>
            <a:r>
              <a:rPr lang="zh-CN" altLang="en-US" dirty="0"/>
              <a:t>下的软件开发</a:t>
            </a:r>
            <a:endParaRPr lang="en-US" altLang="zh-CN" dirty="0"/>
          </a:p>
          <a:p>
            <a:pPr lvl="1"/>
            <a:r>
              <a:rPr lang="en-US" altLang="zh-CN" dirty="0" err="1"/>
              <a:t>gcc</a:t>
            </a:r>
            <a:r>
              <a:rPr lang="zh-CN" altLang="en-US" dirty="0"/>
              <a:t>安装</a:t>
            </a:r>
            <a:endParaRPr lang="en-US" altLang="zh-CN" dirty="0"/>
          </a:p>
          <a:p>
            <a:pPr lvl="2">
              <a:buNone/>
            </a:pPr>
            <a:r>
              <a:rPr lang="en-US" altLang="zh-CN" sz="2000" b="0" dirty="0" err="1"/>
              <a:t>sudo</a:t>
            </a:r>
            <a:r>
              <a:rPr lang="en-US" altLang="zh-CN" sz="2000" b="0" dirty="0"/>
              <a:t> apt-get update</a:t>
            </a:r>
          </a:p>
          <a:p>
            <a:pPr lvl="2">
              <a:buNone/>
            </a:pPr>
            <a:r>
              <a:rPr lang="en-US" altLang="zh-CN" sz="2000" b="0" dirty="0" err="1"/>
              <a:t>sudo</a:t>
            </a:r>
            <a:r>
              <a:rPr lang="en-US" altLang="zh-CN" sz="2000" b="0" dirty="0"/>
              <a:t> apt-get install </a:t>
            </a:r>
            <a:r>
              <a:rPr lang="en-US" altLang="zh-CN" sz="2000" b="0" dirty="0" err="1"/>
              <a:t>gcc</a:t>
            </a:r>
            <a:endParaRPr lang="en-US" altLang="zh-CN" sz="2000" b="0" dirty="0"/>
          </a:p>
          <a:p>
            <a:pPr lvl="1"/>
            <a:endParaRPr lang="en-US" altLang="zh-CN" dirty="0"/>
          </a:p>
          <a:p>
            <a:pPr lvl="1"/>
            <a:r>
              <a:rPr lang="en-US" altLang="zh-CN" dirty="0" err="1"/>
              <a:t>gdb</a:t>
            </a:r>
            <a:r>
              <a:rPr lang="zh-CN" altLang="en-US" dirty="0"/>
              <a:t>安装</a:t>
            </a:r>
            <a:endParaRPr lang="en-US" altLang="zh-CN" dirty="0"/>
          </a:p>
          <a:p>
            <a:pPr lvl="2">
              <a:buNone/>
            </a:pPr>
            <a:r>
              <a:rPr lang="en-US" altLang="zh-CN" sz="2000" b="0" dirty="0" err="1"/>
              <a:t>sudo</a:t>
            </a:r>
            <a:r>
              <a:rPr lang="en-US" altLang="zh-CN" sz="2000" b="0" dirty="0"/>
              <a:t> apt-get update</a:t>
            </a:r>
          </a:p>
          <a:p>
            <a:pPr lvl="2">
              <a:buNone/>
            </a:pPr>
            <a:r>
              <a:rPr lang="en-US" altLang="zh-CN" sz="2000" b="0" dirty="0" err="1"/>
              <a:t>sudo</a:t>
            </a:r>
            <a:r>
              <a:rPr lang="en-US" altLang="zh-CN" sz="2000" b="0" dirty="0"/>
              <a:t> apt-get install </a:t>
            </a:r>
            <a:r>
              <a:rPr lang="en-US" altLang="zh-CN" sz="2000" b="0" dirty="0" err="1"/>
              <a:t>gdb</a:t>
            </a:r>
            <a:endParaRPr lang="en-US" altLang="zh-CN" sz="2000" b="0" dirty="0"/>
          </a:p>
          <a:p>
            <a:pPr marL="457200" lvl="1" indent="0">
              <a:buNone/>
            </a:pPr>
            <a:endParaRPr lang="zh-CN" altLang="en-US" dirty="0"/>
          </a:p>
        </p:txBody>
      </p:sp>
      <p:sp>
        <p:nvSpPr>
          <p:cNvPr id="4" name="TextBox 4">
            <a:extLst>
              <a:ext uri="{FF2B5EF4-FFF2-40B4-BE49-F238E27FC236}">
                <a16:creationId xmlns:a16="http://schemas.microsoft.com/office/drawing/2014/main" id="{A1180ABF-4944-C50F-12DE-3C0266C0D1CE}"/>
              </a:ext>
            </a:extLst>
          </p:cNvPr>
          <p:cNvSpPr txBox="1">
            <a:spLocks noChangeArrowheads="1"/>
          </p:cNvSpPr>
          <p:nvPr/>
        </p:nvSpPr>
        <p:spPr bwMode="auto">
          <a:xfrm>
            <a:off x="4644008" y="5607050"/>
            <a:ext cx="410845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000" b="0" dirty="0">
                <a:latin typeface="仿宋" panose="02010609060101010101" pitchFamily="49" charset="-122"/>
                <a:ea typeface="仿宋" panose="02010609060101010101" pitchFamily="49" charset="-122"/>
              </a:rPr>
              <a:t>示例运行环境 </a:t>
            </a:r>
            <a:r>
              <a:rPr lang="en-US" altLang="zh-CN" sz="2000" b="0" dirty="0">
                <a:latin typeface="仿宋" panose="02010609060101010101" pitchFamily="49" charset="-122"/>
                <a:ea typeface="仿宋" panose="02010609060101010101" pitchFamily="49" charset="-122"/>
              </a:rPr>
              <a:t>Ubuntu 22.04.1</a:t>
            </a:r>
          </a:p>
          <a:p>
            <a:pPr eaLnBrk="1" hangingPunct="1">
              <a:spcBef>
                <a:spcPct val="0"/>
              </a:spcBef>
              <a:buClrTx/>
              <a:buSzTx/>
              <a:buFontTx/>
              <a:buNone/>
            </a:pPr>
            <a:r>
              <a:rPr lang="en-US" altLang="zh-CN" sz="2000" b="0" dirty="0">
                <a:latin typeface="仿宋" panose="02010609060101010101" pitchFamily="49" charset="-122"/>
                <a:ea typeface="仿宋" panose="02010609060101010101" pitchFamily="49" charset="-122"/>
              </a:rPr>
              <a:t>	</a:t>
            </a:r>
            <a:r>
              <a:rPr lang="en-US" altLang="zh-CN" sz="2000" b="0" dirty="0" err="1">
                <a:latin typeface="仿宋" panose="02010609060101010101" pitchFamily="49" charset="-122"/>
                <a:ea typeface="仿宋" panose="02010609060101010101" pitchFamily="49" charset="-122"/>
              </a:rPr>
              <a:t>gcc</a:t>
            </a:r>
            <a:r>
              <a:rPr lang="en-US" altLang="zh-CN" sz="2000" b="0" dirty="0">
                <a:latin typeface="仿宋" panose="02010609060101010101" pitchFamily="49" charset="-122"/>
                <a:ea typeface="仿宋" panose="02010609060101010101" pitchFamily="49" charset="-122"/>
              </a:rPr>
              <a:t> 7.5.0	</a:t>
            </a:r>
            <a:r>
              <a:rPr lang="en-US" altLang="zh-CN" sz="2000" b="0" dirty="0" err="1">
                <a:latin typeface="仿宋" panose="02010609060101010101" pitchFamily="49" charset="-122"/>
                <a:ea typeface="仿宋" panose="02010609060101010101" pitchFamily="49" charset="-122"/>
              </a:rPr>
              <a:t>gdb</a:t>
            </a:r>
            <a:r>
              <a:rPr lang="en-US" altLang="zh-CN" sz="2000" b="0" dirty="0">
                <a:latin typeface="仿宋" panose="02010609060101010101" pitchFamily="49" charset="-122"/>
                <a:ea typeface="仿宋" panose="02010609060101010101" pitchFamily="49" charset="-122"/>
              </a:rPr>
              <a:t> 8.1.1</a:t>
            </a:r>
            <a:endParaRPr lang="zh-CN" altLang="en-US" sz="2000" b="0" dirty="0">
              <a:latin typeface="仿宋" panose="02010609060101010101" pitchFamily="49" charset="-122"/>
              <a:ea typeface="仿宋" panose="02010609060101010101" pitchFamily="49" charset="-122"/>
            </a:endParaRPr>
          </a:p>
          <a:p>
            <a:pPr eaLnBrk="1" hangingPunct="1">
              <a:spcBef>
                <a:spcPct val="0"/>
              </a:spcBef>
              <a:buClrTx/>
              <a:buSzTx/>
              <a:buFontTx/>
              <a:buNone/>
            </a:pPr>
            <a:endParaRPr lang="zh-CN" altLang="en-US" sz="1800" b="0" dirty="0">
              <a:latin typeface="Arial" panose="020B0604020202020204" pitchFamily="34" charset="0"/>
            </a:endParaRPr>
          </a:p>
        </p:txBody>
      </p:sp>
    </p:spTree>
    <p:extLst>
      <p:ext uri="{BB962C8B-B14F-4D97-AF65-F5344CB8AC3E}">
        <p14:creationId xmlns:p14="http://schemas.microsoft.com/office/powerpoint/2010/main" val="788947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EAE295-3089-04FD-FBF2-8804966713EA}"/>
              </a:ext>
            </a:extLst>
          </p:cNvPr>
          <p:cNvSpPr>
            <a:spLocks noGrp="1"/>
          </p:cNvSpPr>
          <p:nvPr>
            <p:ph type="title"/>
          </p:nvPr>
        </p:nvSpPr>
        <p:spPr/>
        <p:txBody>
          <a:bodyPr/>
          <a:lstStyle/>
          <a:p>
            <a:r>
              <a:rPr lang="zh-CN" altLang="en-US" dirty="0"/>
              <a:t>程序的开发与编译</a:t>
            </a:r>
          </a:p>
        </p:txBody>
      </p:sp>
      <p:graphicFrame>
        <p:nvGraphicFramePr>
          <p:cNvPr id="4" name="表格 3">
            <a:extLst>
              <a:ext uri="{FF2B5EF4-FFF2-40B4-BE49-F238E27FC236}">
                <a16:creationId xmlns:a16="http://schemas.microsoft.com/office/drawing/2014/main" id="{065BF4D9-B270-F0EE-8B21-4C0D8804BCDF}"/>
              </a:ext>
            </a:extLst>
          </p:cNvPr>
          <p:cNvGraphicFramePr>
            <a:graphicFrameLocks noGrp="1"/>
          </p:cNvGraphicFramePr>
          <p:nvPr>
            <p:extLst>
              <p:ext uri="{D42A27DB-BD31-4B8C-83A1-F6EECF244321}">
                <p14:modId xmlns:p14="http://schemas.microsoft.com/office/powerpoint/2010/main" val="4165399142"/>
              </p:ext>
            </p:extLst>
          </p:nvPr>
        </p:nvGraphicFramePr>
        <p:xfrm>
          <a:off x="477838" y="1476375"/>
          <a:ext cx="8466137" cy="4803776"/>
        </p:xfrm>
        <a:graphic>
          <a:graphicData uri="http://schemas.openxmlformats.org/drawingml/2006/table">
            <a:tbl>
              <a:tblPr firstRow="1" bandRow="1">
                <a:tableStyleId>{5C22544A-7EE6-4342-B048-85BDC9FD1C3A}</a:tableStyleId>
              </a:tblPr>
              <a:tblGrid>
                <a:gridCol w="1471014">
                  <a:extLst>
                    <a:ext uri="{9D8B030D-6E8A-4147-A177-3AD203B41FA5}">
                      <a16:colId xmlns:a16="http://schemas.microsoft.com/office/drawing/2014/main" val="20000"/>
                    </a:ext>
                  </a:extLst>
                </a:gridCol>
                <a:gridCol w="4822057">
                  <a:extLst>
                    <a:ext uri="{9D8B030D-6E8A-4147-A177-3AD203B41FA5}">
                      <a16:colId xmlns:a16="http://schemas.microsoft.com/office/drawing/2014/main" val="20001"/>
                    </a:ext>
                  </a:extLst>
                </a:gridCol>
                <a:gridCol w="2173066">
                  <a:extLst>
                    <a:ext uri="{9D8B030D-6E8A-4147-A177-3AD203B41FA5}">
                      <a16:colId xmlns:a16="http://schemas.microsoft.com/office/drawing/2014/main" val="20002"/>
                    </a:ext>
                  </a:extLst>
                </a:gridCol>
              </a:tblGrid>
              <a:tr h="701024">
                <a:tc>
                  <a:txBody>
                    <a:bodyPr/>
                    <a:lstStyle/>
                    <a:p>
                      <a:r>
                        <a:rPr lang="en-US" altLang="zh-CN" sz="2000" dirty="0" err="1">
                          <a:solidFill>
                            <a:srgbClr val="000000"/>
                          </a:solidFill>
                        </a:rPr>
                        <a:t>gcc</a:t>
                      </a:r>
                      <a:r>
                        <a:rPr lang="en-US" altLang="zh-CN" sz="2000" dirty="0">
                          <a:solidFill>
                            <a:srgbClr val="000000"/>
                          </a:solidFill>
                        </a:rPr>
                        <a:t>/g++</a:t>
                      </a:r>
                      <a:r>
                        <a:rPr lang="zh-CN" altLang="en-US" sz="2000" dirty="0">
                          <a:solidFill>
                            <a:srgbClr val="000000"/>
                          </a:solidFill>
                        </a:rPr>
                        <a:t>选项</a:t>
                      </a:r>
                    </a:p>
                  </a:txBody>
                  <a:tcPr marL="91439" marR="91439"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2000" dirty="0">
                          <a:solidFill>
                            <a:srgbClr val="000000"/>
                          </a:solidFill>
                        </a:rPr>
                        <a:t>功能</a:t>
                      </a:r>
                    </a:p>
                  </a:txBody>
                  <a:tcPr marL="91439" marR="91439"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2000" dirty="0">
                          <a:solidFill>
                            <a:srgbClr val="000000"/>
                          </a:solidFill>
                        </a:rPr>
                        <a:t>目标文件常用后缀</a:t>
                      </a:r>
                    </a:p>
                  </a:txBody>
                  <a:tcPr marL="91439" marR="91439"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53320">
                <a:tc>
                  <a:txBody>
                    <a:bodyPr/>
                    <a:lstStyle/>
                    <a:p>
                      <a:r>
                        <a:rPr lang="en-US" altLang="zh-CN" sz="2000" dirty="0">
                          <a:solidFill>
                            <a:srgbClr val="000000"/>
                          </a:solidFill>
                        </a:rPr>
                        <a:t>-E</a:t>
                      </a:r>
                      <a:r>
                        <a:rPr lang="zh-CN" altLang="en-US" sz="2000" dirty="0">
                          <a:solidFill>
                            <a:srgbClr val="000000"/>
                          </a:solidFill>
                        </a:rPr>
                        <a:t>（大写）</a:t>
                      </a:r>
                    </a:p>
                  </a:txBody>
                  <a:tcPr marL="91439" marR="91439"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2000" b="0" i="0" u="none" strike="noStrike" kern="1200" dirty="0">
                          <a:solidFill>
                            <a:srgbClr val="000000"/>
                          </a:solidFill>
                          <a:effectLst/>
                          <a:latin typeface="+mn-lt"/>
                          <a:ea typeface="+mn-ea"/>
                          <a:cs typeface="+mn-cs"/>
                        </a:rPr>
                        <a:t>预处理指定的源文件，不进行编译。</a:t>
                      </a:r>
                      <a:endParaRPr lang="zh-CN" altLang="en-US" sz="2000" dirty="0">
                        <a:solidFill>
                          <a:srgbClr val="000000"/>
                        </a:solidFill>
                      </a:endParaRPr>
                    </a:p>
                  </a:txBody>
                  <a:tcPr marL="91439" marR="91439"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2000">
                          <a:solidFill>
                            <a:srgbClr val="000000"/>
                          </a:solidFill>
                        </a:rPr>
                        <a:t>.i</a:t>
                      </a:r>
                      <a:endParaRPr lang="zh-CN" altLang="en-US" sz="2000" dirty="0">
                        <a:solidFill>
                          <a:srgbClr val="000000"/>
                        </a:solidFill>
                      </a:endParaRPr>
                    </a:p>
                  </a:txBody>
                  <a:tcPr marL="91439" marR="91439"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808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0" i="0" u="none" strike="noStrike" kern="1200">
                          <a:solidFill>
                            <a:srgbClr val="000000"/>
                          </a:solidFill>
                          <a:effectLst/>
                          <a:latin typeface="+mn-lt"/>
                          <a:ea typeface="+mn-ea"/>
                          <a:cs typeface="+mn-cs"/>
                        </a:rPr>
                        <a:t>-S</a:t>
                      </a:r>
                      <a:r>
                        <a:rPr lang="zh-CN" altLang="en-US" sz="2000">
                          <a:solidFill>
                            <a:srgbClr val="000000"/>
                          </a:solidFill>
                        </a:rPr>
                        <a:t>（大写）</a:t>
                      </a:r>
                    </a:p>
                    <a:p>
                      <a:endParaRPr lang="zh-CN" altLang="en-US" sz="2000" dirty="0">
                        <a:solidFill>
                          <a:srgbClr val="000000"/>
                        </a:solidFill>
                      </a:endParaRPr>
                    </a:p>
                  </a:txBody>
                  <a:tcPr marL="91439" marR="91439"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2000" b="0" i="0" u="none" strike="noStrike" kern="1200" dirty="0">
                          <a:solidFill>
                            <a:srgbClr val="000000"/>
                          </a:solidFill>
                          <a:effectLst/>
                          <a:latin typeface="+mn-lt"/>
                          <a:ea typeface="+mn-ea"/>
                          <a:cs typeface="+mn-cs"/>
                        </a:rPr>
                        <a:t>编译指定的源文件，生成 汇编文件，但是不进行汇编。</a:t>
                      </a:r>
                      <a:endParaRPr lang="zh-CN" altLang="en-US" sz="2000" dirty="0">
                        <a:solidFill>
                          <a:srgbClr val="000000"/>
                        </a:solidFill>
                      </a:endParaRPr>
                    </a:p>
                  </a:txBody>
                  <a:tcPr marL="91439" marR="91439"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2000" dirty="0">
                          <a:solidFill>
                            <a:srgbClr val="000000"/>
                          </a:solidFill>
                        </a:rPr>
                        <a:t>.s</a:t>
                      </a:r>
                      <a:endParaRPr lang="zh-CN" altLang="en-US" sz="2000" dirty="0">
                        <a:solidFill>
                          <a:srgbClr val="000000"/>
                        </a:solidFill>
                      </a:endParaRPr>
                    </a:p>
                  </a:txBody>
                  <a:tcPr marL="91439" marR="91439"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20544">
                <a:tc>
                  <a:txBody>
                    <a:bodyPr/>
                    <a:lstStyle/>
                    <a:p>
                      <a:r>
                        <a:rPr lang="en-US" altLang="zh-CN" sz="2000" b="0" i="0" u="none" strike="noStrike" kern="1200">
                          <a:solidFill>
                            <a:srgbClr val="000000"/>
                          </a:solidFill>
                          <a:effectLst/>
                          <a:latin typeface="+mn-lt"/>
                          <a:ea typeface="+mn-ea"/>
                          <a:cs typeface="+mn-cs"/>
                        </a:rPr>
                        <a:t>-c</a:t>
                      </a:r>
                      <a:endParaRPr lang="zh-CN" altLang="en-US" sz="2000" dirty="0">
                        <a:solidFill>
                          <a:srgbClr val="000000"/>
                        </a:solidFill>
                      </a:endParaRPr>
                    </a:p>
                  </a:txBody>
                  <a:tcPr marL="91439" marR="91439"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2000" b="0" i="0" u="none" strike="noStrike" kern="1200" dirty="0">
                          <a:solidFill>
                            <a:srgbClr val="000000"/>
                          </a:solidFill>
                          <a:effectLst/>
                          <a:latin typeface="+mn-lt"/>
                          <a:ea typeface="+mn-ea"/>
                          <a:cs typeface="+mn-cs"/>
                        </a:rPr>
                        <a:t>编译、汇编指定的源文件，生成目标文件，但是不进行链接。</a:t>
                      </a:r>
                      <a:endParaRPr lang="zh-CN" altLang="en-US" sz="2000" dirty="0">
                        <a:solidFill>
                          <a:srgbClr val="000000"/>
                        </a:solidFill>
                      </a:endParaRPr>
                    </a:p>
                  </a:txBody>
                  <a:tcPr marL="91439" marR="91439"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2000">
                          <a:solidFill>
                            <a:srgbClr val="000000"/>
                          </a:solidFill>
                        </a:rPr>
                        <a:t>.o</a:t>
                      </a:r>
                      <a:endParaRPr lang="zh-CN" altLang="en-US" sz="2000" dirty="0">
                        <a:solidFill>
                          <a:srgbClr val="000000"/>
                        </a:solidFill>
                      </a:endParaRPr>
                    </a:p>
                  </a:txBody>
                  <a:tcPr marL="91439" marR="91439"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53320">
                <a:tc>
                  <a:txBody>
                    <a:bodyPr/>
                    <a:lstStyle/>
                    <a:p>
                      <a:r>
                        <a:rPr lang="en-US" altLang="zh-CN" sz="2000">
                          <a:solidFill>
                            <a:srgbClr val="000000"/>
                          </a:solidFill>
                        </a:rPr>
                        <a:t>-o</a:t>
                      </a:r>
                      <a:endParaRPr lang="zh-CN" altLang="en-US" sz="2000" dirty="0">
                        <a:solidFill>
                          <a:srgbClr val="000000"/>
                        </a:solidFill>
                      </a:endParaRPr>
                    </a:p>
                  </a:txBody>
                  <a:tcPr marL="91439" marR="91439"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2000" dirty="0">
                          <a:solidFill>
                            <a:srgbClr val="000000"/>
                          </a:solidFill>
                        </a:rPr>
                        <a:t>指定生成目标文件的文件名</a:t>
                      </a:r>
                    </a:p>
                  </a:txBody>
                  <a:tcPr marL="91439" marR="91439"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2000" dirty="0">
                        <a:solidFill>
                          <a:srgbClr val="000000"/>
                        </a:solidFill>
                      </a:endParaRPr>
                    </a:p>
                  </a:txBody>
                  <a:tcPr marL="91439" marR="91439"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98494">
                <a:tc>
                  <a:txBody>
                    <a:bodyPr/>
                    <a:lstStyle/>
                    <a:p>
                      <a:r>
                        <a:rPr lang="en-US" altLang="zh-CN" sz="2000">
                          <a:solidFill>
                            <a:srgbClr val="000000"/>
                          </a:solidFill>
                        </a:rPr>
                        <a:t>-m32</a:t>
                      </a:r>
                      <a:endParaRPr lang="zh-CN" altLang="en-US" sz="2000" dirty="0">
                        <a:solidFill>
                          <a:srgbClr val="000000"/>
                        </a:solidFill>
                      </a:endParaRPr>
                    </a:p>
                  </a:txBody>
                  <a:tcPr marL="91439" marR="91439"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2000" dirty="0">
                          <a:solidFill>
                            <a:srgbClr val="000000"/>
                          </a:solidFill>
                        </a:rPr>
                        <a:t>按照</a:t>
                      </a:r>
                      <a:r>
                        <a:rPr lang="en-US" altLang="zh-CN" sz="2000" dirty="0">
                          <a:solidFill>
                            <a:srgbClr val="000000"/>
                          </a:solidFill>
                        </a:rPr>
                        <a:t>32</a:t>
                      </a:r>
                      <a:r>
                        <a:rPr lang="zh-CN" altLang="en-US" sz="2000" dirty="0">
                          <a:solidFill>
                            <a:srgbClr val="000000"/>
                          </a:solidFill>
                        </a:rPr>
                        <a:t>位进行编译</a:t>
                      </a:r>
                    </a:p>
                  </a:txBody>
                  <a:tcPr marL="91439" marR="91439"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ltLang="en-US" sz="2000" dirty="0">
                        <a:solidFill>
                          <a:srgbClr val="000000"/>
                        </a:solidFill>
                      </a:endParaRPr>
                    </a:p>
                  </a:txBody>
                  <a:tcPr marL="91439" marR="91439"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6224">
                <a:tc>
                  <a:txBody>
                    <a:bodyPr/>
                    <a:lstStyle/>
                    <a:p>
                      <a:r>
                        <a:rPr lang="en-US" altLang="zh-CN" sz="2000">
                          <a:solidFill>
                            <a:srgbClr val="000000"/>
                          </a:solidFill>
                        </a:rPr>
                        <a:t>-m64</a:t>
                      </a:r>
                      <a:endParaRPr lang="zh-CN" altLang="en-US" sz="2000" dirty="0">
                        <a:solidFill>
                          <a:srgbClr val="000000"/>
                        </a:solidFill>
                      </a:endParaRPr>
                    </a:p>
                  </a:txBody>
                  <a:tcPr marL="91439" marR="91439"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2000" dirty="0">
                          <a:solidFill>
                            <a:srgbClr val="000000"/>
                          </a:solidFill>
                        </a:rPr>
                        <a:t>按照</a:t>
                      </a:r>
                      <a:r>
                        <a:rPr lang="en-US" altLang="zh-CN" sz="2000" dirty="0">
                          <a:solidFill>
                            <a:srgbClr val="000000"/>
                          </a:solidFill>
                        </a:rPr>
                        <a:t>64</a:t>
                      </a:r>
                      <a:r>
                        <a:rPr lang="zh-CN" altLang="en-US" sz="2000" dirty="0">
                          <a:solidFill>
                            <a:srgbClr val="000000"/>
                          </a:solidFill>
                        </a:rPr>
                        <a:t>位进行编译</a:t>
                      </a:r>
                    </a:p>
                  </a:txBody>
                  <a:tcPr marL="91439" marR="91439"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ltLang="en-US" sz="2000" dirty="0">
                        <a:solidFill>
                          <a:srgbClr val="000000"/>
                        </a:solidFill>
                      </a:endParaRPr>
                    </a:p>
                  </a:txBody>
                  <a:tcPr marL="91439" marR="91439"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5" name="内容占位符 2">
            <a:extLst>
              <a:ext uri="{FF2B5EF4-FFF2-40B4-BE49-F238E27FC236}">
                <a16:creationId xmlns:a16="http://schemas.microsoft.com/office/drawing/2014/main" id="{E89DAD18-0E69-D0A9-DE0C-65E733E7E5EE}"/>
              </a:ext>
            </a:extLst>
          </p:cNvPr>
          <p:cNvSpPr txBox="1">
            <a:spLocks noChangeArrowheads="1"/>
          </p:cNvSpPr>
          <p:nvPr/>
        </p:nvSpPr>
        <p:spPr bwMode="auto">
          <a:xfrm>
            <a:off x="488950" y="6294438"/>
            <a:ext cx="811530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685800" indent="-22860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lnSpc>
                <a:spcPct val="90000"/>
              </a:lnSpc>
              <a:spcBef>
                <a:spcPts val="1000"/>
              </a:spcBef>
              <a:buClrTx/>
              <a:buSzTx/>
              <a:buFont typeface="Arial" panose="020B0604020202020204" pitchFamily="34" charset="0"/>
              <a:buNone/>
            </a:pPr>
            <a:r>
              <a:rPr lang="zh-CN" altLang="en-US" sz="2000">
                <a:solidFill>
                  <a:srgbClr val="0070C0"/>
                </a:solidFill>
                <a:latin typeface="微软雅黑" panose="020B0503020204020204" pitchFamily="34" charset="-122"/>
                <a:ea typeface="微软雅黑" panose="020B0503020204020204" pitchFamily="34" charset="-122"/>
              </a:rPr>
              <a:t>有关更多编译指令，可自行查看</a:t>
            </a:r>
            <a:r>
              <a:rPr lang="en-US" altLang="zh-CN" sz="2000">
                <a:solidFill>
                  <a:srgbClr val="0070C0"/>
                </a:solidFill>
                <a:latin typeface="微软雅黑" panose="020B0503020204020204" pitchFamily="34" charset="-122"/>
                <a:ea typeface="微软雅黑" panose="020B0503020204020204" pitchFamily="34" charset="-122"/>
                <a:hlinkClick r:id="rId3"/>
              </a:rPr>
              <a:t>GCC</a:t>
            </a:r>
            <a:r>
              <a:rPr lang="zh-CN" altLang="en-US" sz="2000">
                <a:solidFill>
                  <a:srgbClr val="0070C0"/>
                </a:solidFill>
                <a:latin typeface="微软雅黑" panose="020B0503020204020204" pitchFamily="34" charset="-122"/>
                <a:ea typeface="微软雅黑" panose="020B0503020204020204" pitchFamily="34" charset="-122"/>
                <a:hlinkClick r:id="rId3"/>
              </a:rPr>
              <a:t>手册</a:t>
            </a:r>
            <a:endParaRPr lang="zh-CN" altLang="en-US" sz="2000">
              <a:solidFill>
                <a:srgbClr val="0070C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02592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016434-69E0-241C-2970-03B4E34C74B2}"/>
              </a:ext>
            </a:extLst>
          </p:cNvPr>
          <p:cNvSpPr>
            <a:spLocks noGrp="1"/>
          </p:cNvSpPr>
          <p:nvPr>
            <p:ph type="title"/>
          </p:nvPr>
        </p:nvSpPr>
        <p:spPr/>
        <p:txBody>
          <a:bodyPr/>
          <a:lstStyle/>
          <a:p>
            <a:r>
              <a:rPr lang="zh-CN" altLang="en-US" dirty="0"/>
              <a:t>程序的开发与编译</a:t>
            </a:r>
          </a:p>
        </p:txBody>
      </p:sp>
      <p:pic>
        <p:nvPicPr>
          <p:cNvPr id="4" name="图片 8">
            <a:extLst>
              <a:ext uri="{FF2B5EF4-FFF2-40B4-BE49-F238E27FC236}">
                <a16:creationId xmlns:a16="http://schemas.microsoft.com/office/drawing/2014/main" id="{C7234829-BADD-B862-BA24-7FDDD30C3B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94" y="1700808"/>
            <a:ext cx="8863012" cy="414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90522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a:extLst>
              <a:ext uri="{FF2B5EF4-FFF2-40B4-BE49-F238E27FC236}">
                <a16:creationId xmlns:a16="http://schemas.microsoft.com/office/drawing/2014/main" id="{DBC5D93C-54BC-AFF4-C741-FFADE648417E}"/>
              </a:ext>
            </a:extLst>
          </p:cNvPr>
          <p:cNvSpPr>
            <a:spLocks noGrp="1" noChangeArrowheads="1"/>
          </p:cNvSpPr>
          <p:nvPr>
            <p:ph type="title"/>
          </p:nvPr>
        </p:nvSpPr>
        <p:spPr/>
        <p:txBody>
          <a:bodyPr/>
          <a:lstStyle/>
          <a:p>
            <a:r>
              <a:rPr lang="zh-CN" altLang="en-US" dirty="0"/>
              <a:t>程序的开发与编译</a:t>
            </a:r>
            <a:endParaRPr lang="en-US" altLang="zh-CN" dirty="0"/>
          </a:p>
        </p:txBody>
      </p:sp>
      <p:sp>
        <p:nvSpPr>
          <p:cNvPr id="21508" name="内容占位符 2">
            <a:extLst>
              <a:ext uri="{FF2B5EF4-FFF2-40B4-BE49-F238E27FC236}">
                <a16:creationId xmlns:a16="http://schemas.microsoft.com/office/drawing/2014/main" id="{DB3B1132-28E1-35AE-5331-42C3BF1BC37D}"/>
              </a:ext>
            </a:extLst>
          </p:cNvPr>
          <p:cNvSpPr>
            <a:spLocks noGrp="1" noChangeArrowheads="1"/>
          </p:cNvSpPr>
          <p:nvPr>
            <p:ph idx="1"/>
          </p:nvPr>
        </p:nvSpPr>
        <p:spPr>
          <a:xfrm>
            <a:off x="222250" y="1484313"/>
            <a:ext cx="8921750" cy="4651375"/>
          </a:xfrm>
        </p:spPr>
        <p:txBody>
          <a:bodyPr/>
          <a:lstStyle/>
          <a:p>
            <a:r>
              <a:rPr lang="zh-CN" altLang="en-US" sz="2000"/>
              <a:t>示例程序</a:t>
            </a:r>
            <a:r>
              <a:rPr lang="en-US" altLang="zh-CN" sz="2000"/>
              <a:t>sample.c                                 gcc </a:t>
            </a:r>
            <a:r>
              <a:rPr lang="en-US" altLang="zh-CN" sz="2000">
                <a:solidFill>
                  <a:srgbClr val="FF0000"/>
                </a:solidFill>
              </a:rPr>
              <a:t>–E</a:t>
            </a:r>
            <a:r>
              <a:rPr lang="en-US" altLang="zh-CN" sz="2000"/>
              <a:t> sample.c –o sample.i</a:t>
            </a:r>
          </a:p>
          <a:p>
            <a:endParaRPr lang="zh-CN" altLang="en-US" sz="2000"/>
          </a:p>
        </p:txBody>
      </p:sp>
      <p:pic>
        <p:nvPicPr>
          <p:cNvPr id="21509" name="图片 6">
            <a:extLst>
              <a:ext uri="{FF2B5EF4-FFF2-40B4-BE49-F238E27FC236}">
                <a16:creationId xmlns:a16="http://schemas.microsoft.com/office/drawing/2014/main" id="{5F062FD1-4AE5-44EB-2A42-BFAD7CED47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2082800"/>
            <a:ext cx="33956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a:extLst>
              <a:ext uri="{FF2B5EF4-FFF2-40B4-BE49-F238E27FC236}">
                <a16:creationId xmlns:a16="http://schemas.microsoft.com/office/drawing/2014/main" id="{81CDCC04-D3D8-9344-795C-77E0BAF6CF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25" y="2179638"/>
            <a:ext cx="434022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a:extLst>
              <a:ext uri="{FF2B5EF4-FFF2-40B4-BE49-F238E27FC236}">
                <a16:creationId xmlns:a16="http://schemas.microsoft.com/office/drawing/2014/main" id="{DADF10DC-5725-15C9-788E-744305052E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6300" y="4214813"/>
            <a:ext cx="44069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a:extLst>
              <a:ext uri="{FF2B5EF4-FFF2-40B4-BE49-F238E27FC236}">
                <a16:creationId xmlns:a16="http://schemas.microsoft.com/office/drawing/2014/main" id="{08335DDE-479D-9DBB-61C5-FF5549433B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2" r="3317" b="2277"/>
          <a:stretch>
            <a:fillRect/>
          </a:stretch>
        </p:blipFill>
        <p:spPr bwMode="auto">
          <a:xfrm>
            <a:off x="4699000" y="3862388"/>
            <a:ext cx="4368800"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a:extLst>
              <a:ext uri="{FF2B5EF4-FFF2-40B4-BE49-F238E27FC236}">
                <a16:creationId xmlns:a16="http://schemas.microsoft.com/office/drawing/2014/main" id="{7C8977D9-222C-AB19-152C-B2A9190FF0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r="1146"/>
          <a:stretch>
            <a:fillRect/>
          </a:stretch>
        </p:blipFill>
        <p:spPr bwMode="auto">
          <a:xfrm>
            <a:off x="4710113" y="5118100"/>
            <a:ext cx="4344987"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左大括号 12">
            <a:extLst>
              <a:ext uri="{FF2B5EF4-FFF2-40B4-BE49-F238E27FC236}">
                <a16:creationId xmlns:a16="http://schemas.microsoft.com/office/drawing/2014/main" id="{367B7AC9-5E16-2510-B206-9777FDD6145B}"/>
              </a:ext>
            </a:extLst>
          </p:cNvPr>
          <p:cNvSpPr/>
          <p:nvPr/>
        </p:nvSpPr>
        <p:spPr>
          <a:xfrm>
            <a:off x="4483100" y="2179638"/>
            <a:ext cx="304800" cy="251301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cxnSp>
        <p:nvCxnSpPr>
          <p:cNvPr id="14" name="直接箭头连接符 13">
            <a:extLst>
              <a:ext uri="{FF2B5EF4-FFF2-40B4-BE49-F238E27FC236}">
                <a16:creationId xmlns:a16="http://schemas.microsoft.com/office/drawing/2014/main" id="{466F50CE-5570-3F1C-C063-1DDD65B1490A}"/>
              </a:ext>
            </a:extLst>
          </p:cNvPr>
          <p:cNvCxnSpPr/>
          <p:nvPr/>
        </p:nvCxnSpPr>
        <p:spPr>
          <a:xfrm>
            <a:off x="2255838" y="2349500"/>
            <a:ext cx="2160587" cy="971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左大括号 1">
            <a:extLst>
              <a:ext uri="{FF2B5EF4-FFF2-40B4-BE49-F238E27FC236}">
                <a16:creationId xmlns:a16="http://schemas.microsoft.com/office/drawing/2014/main" id="{C7AC4648-D18E-B71B-D9B0-0F34F5D53B45}"/>
              </a:ext>
            </a:extLst>
          </p:cNvPr>
          <p:cNvSpPr/>
          <p:nvPr/>
        </p:nvSpPr>
        <p:spPr>
          <a:xfrm>
            <a:off x="4597400" y="2191054"/>
            <a:ext cx="304800" cy="2513012"/>
          </a:xfrm>
          <a:prstGeom prst="leftBrac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solidFill>
                <a:srgbClr val="000000"/>
              </a:solidFill>
            </a:endParaRPr>
          </a:p>
        </p:txBody>
      </p:sp>
      <p:cxnSp>
        <p:nvCxnSpPr>
          <p:cNvPr id="3" name="直接箭头连接符 2">
            <a:extLst>
              <a:ext uri="{FF2B5EF4-FFF2-40B4-BE49-F238E27FC236}">
                <a16:creationId xmlns:a16="http://schemas.microsoft.com/office/drawing/2014/main" id="{AAA8898E-5D1E-7217-92F9-ACCA303160A3}"/>
              </a:ext>
            </a:extLst>
          </p:cNvPr>
          <p:cNvCxnSpPr/>
          <p:nvPr/>
        </p:nvCxnSpPr>
        <p:spPr>
          <a:xfrm>
            <a:off x="2371827" y="2419350"/>
            <a:ext cx="2160587" cy="971550"/>
          </a:xfrm>
          <a:prstGeom prst="straightConnector1">
            <a:avLst/>
          </a:prstGeom>
          <a:ln w="381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par>
                                <p:cTn id="14" presetID="14"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par>
                                <p:cTn id="20" presetID="14" presetClass="entr" presetSubtype="1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randombar(horizontal)">
                                      <p:cBhvr>
                                        <p:cTn id="25" dur="500"/>
                                        <p:tgtEl>
                                          <p:spTgt spid="2"/>
                                        </p:tgtEl>
                                      </p:cBhvr>
                                    </p:animEffect>
                                  </p:childTnLst>
                                </p:cTn>
                              </p:par>
                              <p:par>
                                <p:cTn id="26" presetID="14" presetClass="entr" presetSubtype="1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randombar(horizontal)">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a:extLst>
              <a:ext uri="{FF2B5EF4-FFF2-40B4-BE49-F238E27FC236}">
                <a16:creationId xmlns:a16="http://schemas.microsoft.com/office/drawing/2014/main" id="{EA369E50-9D3F-9986-0169-786FAF4648B8}"/>
              </a:ext>
            </a:extLst>
          </p:cNvPr>
          <p:cNvSpPr>
            <a:spLocks noGrp="1" noChangeArrowheads="1"/>
          </p:cNvSpPr>
          <p:nvPr>
            <p:ph type="title"/>
          </p:nvPr>
        </p:nvSpPr>
        <p:spPr/>
        <p:txBody>
          <a:bodyPr/>
          <a:lstStyle/>
          <a:p>
            <a:r>
              <a:rPr lang="zh-CN" altLang="en-US" dirty="0"/>
              <a:t>程序的开发与编译</a:t>
            </a:r>
            <a:endParaRPr lang="en-US" altLang="zh-CN" dirty="0"/>
          </a:p>
        </p:txBody>
      </p:sp>
      <p:sp>
        <p:nvSpPr>
          <p:cNvPr id="23555" name="灯片编号占位符 4">
            <a:extLst>
              <a:ext uri="{FF2B5EF4-FFF2-40B4-BE49-F238E27FC236}">
                <a16:creationId xmlns:a16="http://schemas.microsoft.com/office/drawing/2014/main" id="{25759239-264F-DAC0-0B26-6A96F3A71F48}"/>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9B4E671C-7809-4B8D-B519-4237A4B473FD}" type="slidenum">
              <a:rPr lang="en-US" altLang="zh-CN" sz="1400" smtClean="0">
                <a:solidFill>
                  <a:schemeClr val="accent2"/>
                </a:solidFill>
                <a:latin typeface="微软雅黑" panose="020B0503020204020204" pitchFamily="34" charset="-122"/>
                <a:ea typeface="微软雅黑" panose="020B0503020204020204" pitchFamily="34" charset="-122"/>
              </a:rPr>
              <a:pPr>
                <a:spcBef>
                  <a:spcPct val="0"/>
                </a:spcBef>
                <a:buClrTx/>
                <a:buSzTx/>
                <a:buFontTx/>
                <a:buNone/>
              </a:pPr>
              <a:t>29</a:t>
            </a:fld>
            <a:endParaRPr lang="en-US" altLang="zh-CN" sz="1400">
              <a:solidFill>
                <a:schemeClr val="accent2"/>
              </a:solidFill>
              <a:latin typeface="微软雅黑" panose="020B0503020204020204" pitchFamily="34" charset="-122"/>
              <a:ea typeface="微软雅黑" panose="020B0503020204020204" pitchFamily="34" charset="-122"/>
            </a:endParaRPr>
          </a:p>
        </p:txBody>
      </p:sp>
      <p:sp>
        <p:nvSpPr>
          <p:cNvPr id="23556" name="内容占位符 2">
            <a:extLst>
              <a:ext uri="{FF2B5EF4-FFF2-40B4-BE49-F238E27FC236}">
                <a16:creationId xmlns:a16="http://schemas.microsoft.com/office/drawing/2014/main" id="{BF5277A0-B534-F15C-5837-4F6E53D7AF00}"/>
              </a:ext>
            </a:extLst>
          </p:cNvPr>
          <p:cNvSpPr>
            <a:spLocks noGrp="1" noChangeArrowheads="1"/>
          </p:cNvSpPr>
          <p:nvPr>
            <p:ph idx="1"/>
          </p:nvPr>
        </p:nvSpPr>
        <p:spPr>
          <a:xfrm>
            <a:off x="222250" y="1484313"/>
            <a:ext cx="8921750" cy="4651375"/>
          </a:xfrm>
        </p:spPr>
        <p:txBody>
          <a:bodyPr/>
          <a:lstStyle/>
          <a:p>
            <a:pPr>
              <a:lnSpc>
                <a:spcPct val="120000"/>
              </a:lnSpc>
            </a:pPr>
            <a:r>
              <a:rPr lang="zh-CN" altLang="en-US" sz="2000"/>
              <a:t>示例程序</a:t>
            </a:r>
            <a:r>
              <a:rPr lang="en-US" altLang="zh-CN" sz="2000"/>
              <a:t>sample.c                                 gcc </a:t>
            </a:r>
            <a:r>
              <a:rPr lang="en-US" altLang="zh-CN" sz="2000">
                <a:solidFill>
                  <a:srgbClr val="FF0000"/>
                </a:solidFill>
              </a:rPr>
              <a:t>–S</a:t>
            </a:r>
            <a:r>
              <a:rPr lang="en-US" altLang="zh-CN" sz="2000"/>
              <a:t> sample.i –o sample.s</a:t>
            </a:r>
          </a:p>
          <a:p>
            <a:endParaRPr lang="zh-CN" altLang="en-US" sz="2000"/>
          </a:p>
        </p:txBody>
      </p:sp>
      <p:pic>
        <p:nvPicPr>
          <p:cNvPr id="23557" name="图片 6">
            <a:extLst>
              <a:ext uri="{FF2B5EF4-FFF2-40B4-BE49-F238E27FC236}">
                <a16:creationId xmlns:a16="http://schemas.microsoft.com/office/drawing/2014/main" id="{24843B75-0C74-EF02-192F-30FF5986FC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2082800"/>
            <a:ext cx="33956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4">
            <a:extLst>
              <a:ext uri="{FF2B5EF4-FFF2-40B4-BE49-F238E27FC236}">
                <a16:creationId xmlns:a16="http://schemas.microsoft.com/office/drawing/2014/main" id="{E60FA7F2-2E22-25E5-906D-F44A509179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4475" y="2022475"/>
            <a:ext cx="5089525" cy="457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54712D-65A0-72E9-33FD-E6FA1FD5B642}"/>
              </a:ext>
            </a:extLst>
          </p:cNvPr>
          <p:cNvSpPr>
            <a:spLocks noGrp="1"/>
          </p:cNvSpPr>
          <p:nvPr>
            <p:ph type="title"/>
          </p:nvPr>
        </p:nvSpPr>
        <p:spPr/>
        <p:txBody>
          <a:bodyPr/>
          <a:lstStyle/>
          <a:p>
            <a:r>
              <a:rPr lang="en-US" altLang="zh-CN" dirty="0"/>
              <a:t>C</a:t>
            </a:r>
            <a:r>
              <a:rPr lang="zh-CN" altLang="en-US" dirty="0"/>
              <a:t>语言</a:t>
            </a:r>
          </a:p>
        </p:txBody>
      </p:sp>
      <p:sp>
        <p:nvSpPr>
          <p:cNvPr id="3" name="内容占位符 2">
            <a:extLst>
              <a:ext uri="{FF2B5EF4-FFF2-40B4-BE49-F238E27FC236}">
                <a16:creationId xmlns:a16="http://schemas.microsoft.com/office/drawing/2014/main" id="{15D9A7F9-DCB3-69E2-62E5-B5B9CFEFD8DA}"/>
              </a:ext>
            </a:extLst>
          </p:cNvPr>
          <p:cNvSpPr>
            <a:spLocks noGrp="1"/>
          </p:cNvSpPr>
          <p:nvPr>
            <p:ph idx="1"/>
          </p:nvPr>
        </p:nvSpPr>
        <p:spPr>
          <a:xfrm>
            <a:off x="5436096" y="1556792"/>
            <a:ext cx="3406279" cy="4542383"/>
          </a:xfrm>
        </p:spPr>
        <p:txBody>
          <a:bodyPr/>
          <a:lstStyle/>
          <a:p>
            <a:pPr marL="0" indent="0">
              <a:buNone/>
            </a:pPr>
            <a:r>
              <a:rPr lang="zh-CN" altLang="en-US" sz="2000" dirty="0"/>
              <a:t>语言规范标准</a:t>
            </a:r>
            <a:endParaRPr lang="en-US" altLang="zh-CN" sz="2000" dirty="0"/>
          </a:p>
          <a:p>
            <a:pPr marL="0" indent="0">
              <a:buNone/>
            </a:pPr>
            <a:r>
              <a:rPr lang="zh-CN" altLang="en-US" sz="2000" dirty="0"/>
              <a:t>当前主流：</a:t>
            </a:r>
            <a:r>
              <a:rPr lang="en-US" altLang="zh-CN" sz="2000" dirty="0"/>
              <a:t>C17/C11</a:t>
            </a:r>
          </a:p>
          <a:p>
            <a:pPr marL="0" indent="0">
              <a:buNone/>
            </a:pPr>
            <a:r>
              <a:rPr lang="zh-CN" altLang="en-US" sz="2000" dirty="0"/>
              <a:t>最新标准：</a:t>
            </a:r>
            <a:r>
              <a:rPr lang="en-US" altLang="zh-CN" sz="2000" dirty="0"/>
              <a:t>C23</a:t>
            </a:r>
          </a:p>
          <a:p>
            <a:pPr marL="0" indent="0">
              <a:buNone/>
            </a:pPr>
            <a:r>
              <a:rPr lang="en-US" altLang="zh-CN" sz="2000" dirty="0"/>
              <a:t>    </a:t>
            </a:r>
            <a:r>
              <a:rPr lang="zh-CN" altLang="en-US" sz="2000" dirty="0"/>
              <a:t>（</a:t>
            </a:r>
            <a:r>
              <a:rPr lang="en-US" altLang="zh-CN" sz="2000" dirty="0"/>
              <a:t>ISO/IEC 9899</a:t>
            </a:r>
            <a:r>
              <a:rPr lang="zh-CN" altLang="en-US" sz="2000" dirty="0"/>
              <a:t>：</a:t>
            </a:r>
            <a:r>
              <a:rPr lang="en-US" altLang="zh-CN" sz="2000" dirty="0"/>
              <a:t>2024</a:t>
            </a:r>
            <a:r>
              <a:rPr lang="zh-CN" altLang="en-US" sz="2000" dirty="0"/>
              <a:t>）</a:t>
            </a:r>
            <a:endParaRPr lang="en-US" altLang="zh-CN" sz="2000" dirty="0"/>
          </a:p>
          <a:p>
            <a:pPr marL="0" indent="0">
              <a:buNone/>
            </a:pPr>
            <a:endParaRPr lang="en-US" altLang="zh-CN" sz="2000" dirty="0"/>
          </a:p>
          <a:p>
            <a:pPr marL="0" indent="0">
              <a:buNone/>
            </a:pPr>
            <a:r>
              <a:rPr lang="zh-CN" altLang="en-US" sz="2000" dirty="0"/>
              <a:t>行业编码规范</a:t>
            </a:r>
            <a:endParaRPr lang="en-US" altLang="zh-CN" sz="2000" dirty="0"/>
          </a:p>
          <a:p>
            <a:pPr marL="0" indent="0">
              <a:buNone/>
            </a:pPr>
            <a:r>
              <a:rPr lang="en-US" altLang="zh-CN" sz="2000" dirty="0"/>
              <a:t>MISRA C</a:t>
            </a:r>
            <a:r>
              <a:rPr lang="zh-CN" altLang="en-US" sz="2000" dirty="0"/>
              <a:t>：工业界影响最广的</a:t>
            </a:r>
            <a:r>
              <a:rPr lang="en-US" altLang="zh-CN" sz="2000" dirty="0"/>
              <a:t>C</a:t>
            </a:r>
            <a:r>
              <a:rPr lang="zh-CN" altLang="en-US" sz="2000" dirty="0"/>
              <a:t>语言编码规范</a:t>
            </a:r>
          </a:p>
        </p:txBody>
      </p:sp>
      <p:pic>
        <p:nvPicPr>
          <p:cNvPr id="5" name="图片 4">
            <a:extLst>
              <a:ext uri="{FF2B5EF4-FFF2-40B4-BE49-F238E27FC236}">
                <a16:creationId xmlns:a16="http://schemas.microsoft.com/office/drawing/2014/main" id="{D34AA201-3397-2C46-7F44-B899C7E80A40}"/>
              </a:ext>
            </a:extLst>
          </p:cNvPr>
          <p:cNvPicPr>
            <a:picLocks noChangeAspect="1"/>
          </p:cNvPicPr>
          <p:nvPr/>
        </p:nvPicPr>
        <p:blipFill>
          <a:blip r:embed="rId3"/>
          <a:stretch>
            <a:fillRect/>
          </a:stretch>
        </p:blipFill>
        <p:spPr>
          <a:xfrm>
            <a:off x="98505" y="1461252"/>
            <a:ext cx="5328592" cy="3935496"/>
          </a:xfrm>
          <a:prstGeom prst="rect">
            <a:avLst/>
          </a:prstGeom>
        </p:spPr>
      </p:pic>
      <p:sp>
        <p:nvSpPr>
          <p:cNvPr id="6" name="内容占位符 2">
            <a:extLst>
              <a:ext uri="{FF2B5EF4-FFF2-40B4-BE49-F238E27FC236}">
                <a16:creationId xmlns:a16="http://schemas.microsoft.com/office/drawing/2014/main" id="{A9C934D4-0988-9476-00D0-7A4301EC224C}"/>
              </a:ext>
            </a:extLst>
          </p:cNvPr>
          <p:cNvSpPr txBox="1">
            <a:spLocks/>
          </p:cNvSpPr>
          <p:nvPr/>
        </p:nvSpPr>
        <p:spPr bwMode="auto">
          <a:xfrm>
            <a:off x="740432" y="5701208"/>
            <a:ext cx="7663135" cy="1094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lnSpc>
                <a:spcPct val="120000"/>
              </a:lnSpc>
              <a:spcBef>
                <a:spcPts val="600"/>
              </a:spcBef>
              <a:spcAft>
                <a:spcPct val="0"/>
              </a:spcAft>
              <a:buClr>
                <a:schemeClr val="hlink"/>
              </a:buClr>
              <a:buSzPct val="75000"/>
              <a:buFont typeface="Wingdings" panose="05000000000000000000" pitchFamily="2" charset="2"/>
              <a:buChar char="v"/>
              <a:defRPr sz="2400" b="0" i="0" kern="1200" baseline="0">
                <a:solidFill>
                  <a:srgbClr val="000000"/>
                </a:solidFill>
                <a:latin typeface="微软雅黑" panose="020B0503020204020204" pitchFamily="34" charset="-122"/>
                <a:ea typeface="微软雅黑" panose="020B0503020204020204" pitchFamily="34" charset="-122"/>
                <a:cs typeface="+mn-cs"/>
              </a:defRPr>
            </a:lvl1pPr>
            <a:lvl2pPr marL="742950" indent="-285750" algn="l" rtl="0" fontAlgn="base">
              <a:lnSpc>
                <a:spcPct val="120000"/>
              </a:lnSpc>
              <a:spcBef>
                <a:spcPts val="600"/>
              </a:spcBef>
              <a:spcAft>
                <a:spcPct val="0"/>
              </a:spcAft>
              <a:buClr>
                <a:schemeClr val="accent2"/>
              </a:buClr>
              <a:buSzPct val="85000"/>
              <a:buFont typeface="Wingdings" panose="05000000000000000000" pitchFamily="2" charset="2"/>
              <a:buChar char=""/>
              <a:defRPr sz="2400" b="0" i="0" kern="1200" baseline="0">
                <a:solidFill>
                  <a:srgbClr val="000000"/>
                </a:solidFill>
                <a:latin typeface="微软雅黑" panose="020B0503020204020204" pitchFamily="34" charset="-122"/>
                <a:ea typeface="微软雅黑" panose="020B0503020204020204" pitchFamily="34" charset="-122"/>
                <a:cs typeface="+mn-cs"/>
              </a:defRPr>
            </a:lvl2pPr>
            <a:lvl3pPr marL="1143000" indent="-228600" algn="l" rtl="0" fontAlgn="base">
              <a:lnSpc>
                <a:spcPct val="120000"/>
              </a:lnSpc>
              <a:spcBef>
                <a:spcPts val="600"/>
              </a:spcBef>
              <a:spcAft>
                <a:spcPct val="0"/>
              </a:spcAft>
              <a:buClr>
                <a:schemeClr val="hlink"/>
              </a:buClr>
              <a:buSzPct val="85000"/>
              <a:buFont typeface="Wingdings" panose="05000000000000000000" pitchFamily="2" charset="2"/>
              <a:buChar char="v"/>
              <a:defRPr sz="2200" b="0" i="0" kern="1200" baseline="0">
                <a:solidFill>
                  <a:srgbClr val="000000"/>
                </a:solidFill>
                <a:latin typeface="微软雅黑" panose="020B0503020204020204" pitchFamily="34" charset="-122"/>
                <a:ea typeface="微软雅黑" panose="020B0503020204020204" pitchFamily="34" charset="-122"/>
                <a:cs typeface="+mn-cs"/>
              </a:defRPr>
            </a:lvl3pPr>
            <a:lvl4pPr marL="1600200" indent="-228600" algn="l" rtl="0" fontAlgn="base">
              <a:lnSpc>
                <a:spcPct val="120000"/>
              </a:lnSpc>
              <a:spcBef>
                <a:spcPts val="600"/>
              </a:spcBef>
              <a:spcAft>
                <a:spcPct val="0"/>
              </a:spcAft>
              <a:buClr>
                <a:schemeClr val="accent2"/>
              </a:buClr>
              <a:buSzPct val="90000"/>
              <a:buFont typeface="Wingdings" panose="05000000000000000000" pitchFamily="2" charset="2"/>
              <a:buChar char=""/>
              <a:defRPr sz="2000" b="0" i="0" kern="1200" baseline="0">
                <a:solidFill>
                  <a:srgbClr val="000000"/>
                </a:solidFill>
                <a:latin typeface="微软雅黑" panose="020B0503020204020204" pitchFamily="34" charset="-122"/>
                <a:ea typeface="微软雅黑" panose="020B0503020204020204" pitchFamily="34" charset="-122"/>
                <a:cs typeface="+mn-cs"/>
              </a:defRPr>
            </a:lvl4pPr>
            <a:lvl5pPr marL="2057400" indent="-228600" algn="l" rtl="0" fontAlgn="base">
              <a:lnSpc>
                <a:spcPct val="120000"/>
              </a:lnSpc>
              <a:spcBef>
                <a:spcPts val="600"/>
              </a:spcBef>
              <a:spcAft>
                <a:spcPct val="0"/>
              </a:spcAft>
              <a:buClr>
                <a:schemeClr val="hlink"/>
              </a:buClr>
              <a:buSzPct val="85000"/>
              <a:buFont typeface="Wingdings" panose="05000000000000000000" pitchFamily="2" charset="2"/>
              <a:buChar char="v"/>
              <a:defRPr sz="2000" b="0" i="0" kern="1200" baseline="0">
                <a:solidFill>
                  <a:srgbClr val="000000"/>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dirty="0"/>
              <a:t>安全监管要求：内存安全带来的新趋势</a:t>
            </a:r>
            <a:endParaRPr lang="en-US" altLang="zh-CN" sz="2000" dirty="0"/>
          </a:p>
          <a:p>
            <a:pPr marL="0" indent="0">
              <a:buNone/>
            </a:pPr>
            <a:r>
              <a:rPr lang="zh-CN" altLang="en-US" sz="2000" dirty="0"/>
              <a:t>作为内存安全语言的代表，</a:t>
            </a:r>
            <a:r>
              <a:rPr lang="en-US" altLang="zh-CN" sz="2000" dirty="0"/>
              <a:t>Rust</a:t>
            </a:r>
            <a:r>
              <a:rPr lang="zh-CN" altLang="en-US" sz="2000" dirty="0"/>
              <a:t>已经开始渗透到</a:t>
            </a:r>
            <a:r>
              <a:rPr lang="en-US" altLang="zh-CN" sz="2000" dirty="0"/>
              <a:t>C</a:t>
            </a:r>
            <a:r>
              <a:rPr lang="zh-CN" altLang="en-US" sz="2000" dirty="0"/>
              <a:t>语言的传统领域</a:t>
            </a:r>
          </a:p>
        </p:txBody>
      </p:sp>
    </p:spTree>
    <p:extLst>
      <p:ext uri="{BB962C8B-B14F-4D97-AF65-F5344CB8AC3E}">
        <p14:creationId xmlns:p14="http://schemas.microsoft.com/office/powerpoint/2010/main" val="1309709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a:extLst>
              <a:ext uri="{FF2B5EF4-FFF2-40B4-BE49-F238E27FC236}">
                <a16:creationId xmlns:a16="http://schemas.microsoft.com/office/drawing/2014/main" id="{8C154826-3E51-CDDF-E058-4ECA4B5A7A57}"/>
              </a:ext>
            </a:extLst>
          </p:cNvPr>
          <p:cNvSpPr>
            <a:spLocks noGrp="1" noChangeArrowheads="1"/>
          </p:cNvSpPr>
          <p:nvPr>
            <p:ph type="title"/>
          </p:nvPr>
        </p:nvSpPr>
        <p:spPr/>
        <p:txBody>
          <a:bodyPr/>
          <a:lstStyle/>
          <a:p>
            <a:r>
              <a:rPr lang="zh-CN" altLang="en-US" dirty="0"/>
              <a:t>程序的开发与编译</a:t>
            </a:r>
            <a:endParaRPr lang="en-US" altLang="zh-CN" dirty="0"/>
          </a:p>
        </p:txBody>
      </p:sp>
      <p:sp>
        <p:nvSpPr>
          <p:cNvPr id="25604" name="内容占位符 2">
            <a:extLst>
              <a:ext uri="{FF2B5EF4-FFF2-40B4-BE49-F238E27FC236}">
                <a16:creationId xmlns:a16="http://schemas.microsoft.com/office/drawing/2014/main" id="{02C08283-5A7C-39F3-5A3B-598A5B1ABD72}"/>
              </a:ext>
            </a:extLst>
          </p:cNvPr>
          <p:cNvSpPr>
            <a:spLocks noGrp="1" noChangeArrowheads="1"/>
          </p:cNvSpPr>
          <p:nvPr>
            <p:ph idx="1"/>
          </p:nvPr>
        </p:nvSpPr>
        <p:spPr>
          <a:xfrm>
            <a:off x="222250" y="1484313"/>
            <a:ext cx="8921750" cy="4651375"/>
          </a:xfrm>
        </p:spPr>
        <p:txBody>
          <a:bodyPr/>
          <a:lstStyle/>
          <a:p>
            <a:pPr>
              <a:lnSpc>
                <a:spcPct val="120000"/>
              </a:lnSpc>
            </a:pPr>
            <a:r>
              <a:rPr lang="zh-CN" altLang="en-US" sz="2000"/>
              <a:t>示例程序</a:t>
            </a:r>
            <a:r>
              <a:rPr lang="en-US" altLang="zh-CN" sz="2000"/>
              <a:t>sample.c</a:t>
            </a:r>
            <a:endParaRPr lang="zh-CN" altLang="en-US" sz="2000"/>
          </a:p>
        </p:txBody>
      </p:sp>
      <p:pic>
        <p:nvPicPr>
          <p:cNvPr id="25605" name="图片 6">
            <a:extLst>
              <a:ext uri="{FF2B5EF4-FFF2-40B4-BE49-F238E27FC236}">
                <a16:creationId xmlns:a16="http://schemas.microsoft.com/office/drawing/2014/main" id="{F9F01F70-B628-2657-E0CB-40CFAF4814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2082800"/>
            <a:ext cx="33956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内容占位符 2">
            <a:extLst>
              <a:ext uri="{FF2B5EF4-FFF2-40B4-BE49-F238E27FC236}">
                <a16:creationId xmlns:a16="http://schemas.microsoft.com/office/drawing/2014/main" id="{CCFC9AEA-1E5B-9FBE-C2BD-E73F14642BF8}"/>
              </a:ext>
            </a:extLst>
          </p:cNvPr>
          <p:cNvSpPr txBox="1">
            <a:spLocks noChangeArrowheads="1"/>
          </p:cNvSpPr>
          <p:nvPr/>
        </p:nvSpPr>
        <p:spPr bwMode="auto">
          <a:xfrm>
            <a:off x="4767263" y="2016125"/>
            <a:ext cx="4176712"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685800" indent="-22860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lnSpc>
                <a:spcPct val="90000"/>
              </a:lnSpc>
              <a:spcBef>
                <a:spcPts val="1000"/>
              </a:spcBef>
              <a:buClrTx/>
              <a:buSzTx/>
              <a:buFont typeface="Arial" panose="020B0604020202020204" pitchFamily="34" charset="0"/>
              <a:buNone/>
            </a:pPr>
            <a:r>
              <a:rPr lang="en-US" altLang="zh-CN" sz="2000">
                <a:solidFill>
                  <a:srgbClr val="0070C0"/>
                </a:solidFill>
                <a:latin typeface="微软雅黑" panose="020B0503020204020204" pitchFamily="34" charset="-122"/>
                <a:ea typeface="微软雅黑" panose="020B0503020204020204" pitchFamily="34" charset="-122"/>
              </a:rPr>
              <a:t>gcc </a:t>
            </a:r>
            <a:r>
              <a:rPr lang="en-US" altLang="zh-CN" sz="2000">
                <a:solidFill>
                  <a:srgbClr val="FF0000"/>
                </a:solidFill>
                <a:latin typeface="微软雅黑" panose="020B0503020204020204" pitchFamily="34" charset="-122"/>
                <a:ea typeface="微软雅黑" panose="020B0503020204020204" pitchFamily="34" charset="-122"/>
              </a:rPr>
              <a:t>–c</a:t>
            </a:r>
            <a:r>
              <a:rPr lang="en-US" altLang="zh-CN" sz="2000">
                <a:solidFill>
                  <a:srgbClr val="0070C0"/>
                </a:solidFill>
                <a:latin typeface="微软雅黑" panose="020B0503020204020204" pitchFamily="34" charset="-122"/>
                <a:ea typeface="微软雅黑" panose="020B0503020204020204" pitchFamily="34" charset="-122"/>
              </a:rPr>
              <a:t> sample.s –o sample.o</a:t>
            </a:r>
          </a:p>
          <a:p>
            <a:pPr eaLnBrk="1" hangingPunct="1">
              <a:lnSpc>
                <a:spcPct val="90000"/>
              </a:lnSpc>
              <a:spcBef>
                <a:spcPts val="1000"/>
              </a:spcBef>
              <a:buClrTx/>
              <a:buSzTx/>
              <a:buFont typeface="Arial" panose="020B0604020202020204" pitchFamily="34" charset="0"/>
              <a:buNone/>
            </a:pPr>
            <a:endParaRPr lang="en-US" altLang="zh-CN" sz="2000">
              <a:solidFill>
                <a:srgbClr val="0070C0"/>
              </a:solidFill>
              <a:latin typeface="微软雅黑" panose="020B0503020204020204" pitchFamily="34" charset="-122"/>
              <a:ea typeface="微软雅黑" panose="020B0503020204020204" pitchFamily="34" charset="-122"/>
            </a:endParaRPr>
          </a:p>
          <a:p>
            <a:pPr eaLnBrk="1" hangingPunct="1">
              <a:lnSpc>
                <a:spcPct val="90000"/>
              </a:lnSpc>
              <a:spcBef>
                <a:spcPts val="1000"/>
              </a:spcBef>
              <a:buClrTx/>
              <a:buSzTx/>
              <a:buFont typeface="Arial" panose="020B0604020202020204" pitchFamily="34" charset="0"/>
              <a:buNone/>
            </a:pPr>
            <a:r>
              <a:rPr lang="en-US" altLang="zh-CN" sz="2000">
                <a:solidFill>
                  <a:srgbClr val="0070C0"/>
                </a:solidFill>
                <a:latin typeface="微软雅黑" panose="020B0503020204020204" pitchFamily="34" charset="-122"/>
                <a:ea typeface="微软雅黑" panose="020B0503020204020204" pitchFamily="34" charset="-122"/>
              </a:rPr>
              <a:t>gcc sample.o </a:t>
            </a:r>
            <a:r>
              <a:rPr lang="en-US" altLang="zh-CN" sz="2000">
                <a:solidFill>
                  <a:srgbClr val="FF0000"/>
                </a:solidFill>
                <a:latin typeface="微软雅黑" panose="020B0503020204020204" pitchFamily="34" charset="-122"/>
                <a:ea typeface="微软雅黑" panose="020B0503020204020204" pitchFamily="34" charset="-122"/>
              </a:rPr>
              <a:t>–o</a:t>
            </a:r>
            <a:r>
              <a:rPr lang="en-US" altLang="zh-CN" sz="2000">
                <a:solidFill>
                  <a:srgbClr val="0070C0"/>
                </a:solidFill>
                <a:latin typeface="微软雅黑" panose="020B0503020204020204" pitchFamily="34" charset="-122"/>
                <a:ea typeface="微软雅黑" panose="020B0503020204020204" pitchFamily="34" charset="-122"/>
              </a:rPr>
              <a:t> sample</a:t>
            </a:r>
            <a:endParaRPr lang="zh-CN" altLang="en-US" sz="2000">
              <a:solidFill>
                <a:srgbClr val="0070C0"/>
              </a:solidFill>
              <a:latin typeface="微软雅黑" panose="020B0503020204020204" pitchFamily="34" charset="-122"/>
              <a:ea typeface="微软雅黑" panose="020B0503020204020204" pitchFamily="34" charset="-122"/>
            </a:endParaRPr>
          </a:p>
        </p:txBody>
      </p:sp>
      <p:pic>
        <p:nvPicPr>
          <p:cNvPr id="9" name="图片 8">
            <a:extLst>
              <a:ext uri="{FF2B5EF4-FFF2-40B4-BE49-F238E27FC236}">
                <a16:creationId xmlns:a16="http://schemas.microsoft.com/office/drawing/2014/main" id="{77E107EC-211A-8B21-2A6D-3E7F42F48E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 y="4341813"/>
            <a:ext cx="904875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a:extLst>
              <a:ext uri="{FF2B5EF4-FFF2-40B4-BE49-F238E27FC236}">
                <a16:creationId xmlns:a16="http://schemas.microsoft.com/office/drawing/2014/main" id="{3AD0A2CA-02F3-C5FA-93C4-6E29C395132A}"/>
              </a:ext>
            </a:extLst>
          </p:cNvPr>
          <p:cNvSpPr>
            <a:spLocks noGrp="1" noChangeArrowheads="1"/>
          </p:cNvSpPr>
          <p:nvPr>
            <p:ph type="title"/>
          </p:nvPr>
        </p:nvSpPr>
        <p:spPr/>
        <p:txBody>
          <a:bodyPr/>
          <a:lstStyle/>
          <a:p>
            <a:r>
              <a:rPr lang="en-US" altLang="zh-CN" dirty="0" err="1"/>
              <a:t>gdb</a:t>
            </a:r>
            <a:r>
              <a:rPr lang="zh-CN" altLang="en-US" dirty="0"/>
              <a:t>入门</a:t>
            </a:r>
            <a:endParaRPr lang="en-US" altLang="zh-CN" dirty="0"/>
          </a:p>
        </p:txBody>
      </p:sp>
      <p:sp>
        <p:nvSpPr>
          <p:cNvPr id="27651" name="内容占位符 2">
            <a:extLst>
              <a:ext uri="{FF2B5EF4-FFF2-40B4-BE49-F238E27FC236}">
                <a16:creationId xmlns:a16="http://schemas.microsoft.com/office/drawing/2014/main" id="{7D228454-C5E2-754E-7A7B-A1DBC4B3B8DB}"/>
              </a:ext>
            </a:extLst>
          </p:cNvPr>
          <p:cNvSpPr>
            <a:spLocks noGrp="1" noChangeArrowheads="1"/>
          </p:cNvSpPr>
          <p:nvPr>
            <p:ph idx="1"/>
          </p:nvPr>
        </p:nvSpPr>
        <p:spPr/>
        <p:txBody>
          <a:bodyPr/>
          <a:lstStyle/>
          <a:p>
            <a:r>
              <a:rPr lang="zh-CN" altLang="en-US" sz="2400" dirty="0">
                <a:solidFill>
                  <a:schemeClr val="tx2"/>
                </a:solidFill>
                <a:ea typeface="隶书" panose="02010509060101010101" pitchFamily="49" charset="-122"/>
              </a:rPr>
              <a:t>例题</a:t>
            </a:r>
            <a:r>
              <a:rPr lang="en-US" altLang="zh-CN" sz="2400" dirty="0">
                <a:solidFill>
                  <a:schemeClr val="tx2"/>
                </a:solidFill>
                <a:ea typeface="隶书" panose="02010509060101010101" pitchFamily="49" charset="-122"/>
              </a:rPr>
              <a:t>5</a:t>
            </a:r>
            <a:r>
              <a:rPr lang="zh-CN" altLang="en-US" sz="2400" dirty="0">
                <a:solidFill>
                  <a:schemeClr val="tx2"/>
                </a:solidFill>
                <a:ea typeface="隶书" panose="02010509060101010101" pitchFamily="49" charset="-122"/>
              </a:rPr>
              <a:t>：</a:t>
            </a:r>
            <a:r>
              <a:rPr lang="en-US" altLang="zh-CN" sz="2400" dirty="0">
                <a:solidFill>
                  <a:schemeClr val="tx2"/>
                </a:solidFill>
                <a:ea typeface="隶书" panose="02010509060101010101" pitchFamily="49" charset="-122"/>
                <a:hlinkClick r:id="rId2"/>
              </a:rPr>
              <a:t>poj2080</a:t>
            </a:r>
            <a:r>
              <a:rPr lang="zh-CN" altLang="en-US" sz="2400" dirty="0">
                <a:solidFill>
                  <a:schemeClr val="tx2"/>
                </a:solidFill>
                <a:ea typeface="隶书" panose="02010509060101010101" pitchFamily="49" charset="-122"/>
              </a:rPr>
              <a:t>日历问题（</a:t>
            </a:r>
            <a:r>
              <a:rPr lang="en-US" altLang="zh-CN" sz="2400" dirty="0">
                <a:solidFill>
                  <a:schemeClr val="tx2"/>
                </a:solidFill>
                <a:ea typeface="隶书" panose="02010509060101010101" pitchFamily="49" charset="-122"/>
              </a:rPr>
              <a:t>P130)</a:t>
            </a:r>
          </a:p>
          <a:p>
            <a:pPr eaLnBrk="1" hangingPunct="1">
              <a:buFont typeface="Wingdings" panose="05000000000000000000" pitchFamily="2" charset="2"/>
              <a:buNone/>
            </a:pPr>
            <a:r>
              <a:rPr lang="zh-CN" altLang="en-US" sz="2400" dirty="0"/>
              <a:t>问题描述：</a:t>
            </a:r>
          </a:p>
          <a:p>
            <a:pPr eaLnBrk="1" hangingPunct="1">
              <a:buFont typeface="Wingdings" panose="05000000000000000000" pitchFamily="2" charset="2"/>
              <a:buNone/>
            </a:pPr>
            <a:r>
              <a:rPr lang="en-US" altLang="zh-CN" sz="2400" dirty="0">
                <a:latin typeface="仿宋" panose="02010609060101010101" pitchFamily="49" charset="-122"/>
                <a:ea typeface="仿宋" panose="02010609060101010101" pitchFamily="49" charset="-122"/>
              </a:rPr>
              <a:t>	</a:t>
            </a:r>
            <a:r>
              <a:rPr lang="zh-CN" altLang="en-US" sz="2400" dirty="0">
                <a:latin typeface="仿宋" panose="02010609060101010101" pitchFamily="49" charset="-122"/>
                <a:ea typeface="仿宋" panose="02010609060101010101" pitchFamily="49" charset="-122"/>
              </a:rPr>
              <a:t>在我们现在使用的日历中</a:t>
            </a:r>
            <a:r>
              <a:rPr lang="en-US" altLang="zh-CN" sz="2400" dirty="0">
                <a:latin typeface="仿宋" panose="02010609060101010101" pitchFamily="49" charset="-122"/>
                <a:ea typeface="仿宋" panose="02010609060101010101" pitchFamily="49" charset="-122"/>
              </a:rPr>
              <a:t>, </a:t>
            </a:r>
            <a:r>
              <a:rPr lang="zh-CN" altLang="en-US" sz="2400" dirty="0">
                <a:solidFill>
                  <a:srgbClr val="0070C0"/>
                </a:solidFill>
                <a:latin typeface="仿宋" panose="02010609060101010101" pitchFamily="49" charset="-122"/>
                <a:ea typeface="仿宋" panose="02010609060101010101" pitchFamily="49" charset="-122"/>
              </a:rPr>
              <a:t>闰年被定义为能被</a:t>
            </a:r>
            <a:r>
              <a:rPr lang="en-US" altLang="zh-CN" sz="2400" dirty="0">
                <a:solidFill>
                  <a:srgbClr val="0070C0"/>
                </a:solidFill>
                <a:latin typeface="仿宋" panose="02010609060101010101" pitchFamily="49" charset="-122"/>
                <a:ea typeface="仿宋" panose="02010609060101010101" pitchFamily="49" charset="-122"/>
              </a:rPr>
              <a:t>4</a:t>
            </a:r>
            <a:r>
              <a:rPr lang="zh-CN" altLang="en-US" sz="2400" dirty="0">
                <a:solidFill>
                  <a:srgbClr val="0070C0"/>
                </a:solidFill>
                <a:latin typeface="仿宋" panose="02010609060101010101" pitchFamily="49" charset="-122"/>
                <a:ea typeface="仿宋" panose="02010609060101010101" pitchFamily="49" charset="-122"/>
              </a:rPr>
              <a:t>整除的年份，但是能被</a:t>
            </a:r>
            <a:r>
              <a:rPr lang="en-US" altLang="zh-CN" sz="2400" dirty="0">
                <a:solidFill>
                  <a:srgbClr val="0070C0"/>
                </a:solidFill>
                <a:latin typeface="仿宋" panose="02010609060101010101" pitchFamily="49" charset="-122"/>
                <a:ea typeface="仿宋" panose="02010609060101010101" pitchFamily="49" charset="-122"/>
              </a:rPr>
              <a:t>100</a:t>
            </a:r>
            <a:r>
              <a:rPr lang="zh-CN" altLang="en-US" sz="2400" dirty="0">
                <a:solidFill>
                  <a:srgbClr val="0070C0"/>
                </a:solidFill>
                <a:latin typeface="仿宋" panose="02010609060101010101" pitchFamily="49" charset="-122"/>
                <a:ea typeface="仿宋" panose="02010609060101010101" pitchFamily="49" charset="-122"/>
              </a:rPr>
              <a:t>整除，而不能被</a:t>
            </a:r>
            <a:r>
              <a:rPr lang="en-US" altLang="zh-CN" sz="2400" dirty="0">
                <a:solidFill>
                  <a:srgbClr val="0070C0"/>
                </a:solidFill>
                <a:latin typeface="仿宋" panose="02010609060101010101" pitchFamily="49" charset="-122"/>
                <a:ea typeface="仿宋" panose="02010609060101010101" pitchFamily="49" charset="-122"/>
              </a:rPr>
              <a:t>400</a:t>
            </a:r>
            <a:r>
              <a:rPr lang="zh-CN" altLang="en-US" sz="2400" dirty="0">
                <a:solidFill>
                  <a:srgbClr val="0070C0"/>
                </a:solidFill>
                <a:latin typeface="仿宋" panose="02010609060101010101" pitchFamily="49" charset="-122"/>
                <a:ea typeface="仿宋" panose="02010609060101010101" pitchFamily="49" charset="-122"/>
              </a:rPr>
              <a:t>整除的年是例外，它们不是闰年。</a:t>
            </a:r>
            <a:r>
              <a:rPr lang="zh-CN" altLang="en-US" sz="2400" dirty="0">
                <a:latin typeface="仿宋" panose="02010609060101010101" pitchFamily="49" charset="-122"/>
                <a:ea typeface="仿宋" panose="02010609060101010101" pitchFamily="49" charset="-122"/>
              </a:rPr>
              <a:t>例如：</a:t>
            </a:r>
            <a:r>
              <a:rPr lang="en-US" altLang="zh-CN" sz="2400" dirty="0">
                <a:latin typeface="仿宋" panose="02010609060101010101" pitchFamily="49" charset="-122"/>
                <a:ea typeface="仿宋" panose="02010609060101010101" pitchFamily="49" charset="-122"/>
                <a:cs typeface="Times New Roman" panose="02020603050405020304" pitchFamily="18" charset="0"/>
              </a:rPr>
              <a:t>1700, 1800, 1900 </a:t>
            </a:r>
            <a:r>
              <a:rPr lang="zh-CN" altLang="en-US" sz="2400" dirty="0">
                <a:latin typeface="仿宋" panose="02010609060101010101" pitchFamily="49" charset="-122"/>
                <a:ea typeface="仿宋" panose="02010609060101010101" pitchFamily="49" charset="-122"/>
              </a:rPr>
              <a:t>和 </a:t>
            </a:r>
            <a:r>
              <a:rPr lang="en-US" altLang="zh-CN" sz="2400" dirty="0">
                <a:latin typeface="仿宋" panose="02010609060101010101" pitchFamily="49" charset="-122"/>
                <a:ea typeface="仿宋" panose="02010609060101010101" pitchFamily="49" charset="-122"/>
              </a:rPr>
              <a:t>2100 </a:t>
            </a:r>
            <a:r>
              <a:rPr lang="zh-CN" altLang="en-US" sz="2400" dirty="0">
                <a:latin typeface="仿宋" panose="02010609060101010101" pitchFamily="49" charset="-122"/>
                <a:ea typeface="仿宋" panose="02010609060101010101" pitchFamily="49" charset="-122"/>
              </a:rPr>
              <a:t>不是闰年，而 </a:t>
            </a:r>
            <a:r>
              <a:rPr lang="en-US" altLang="zh-CN" sz="2400" dirty="0">
                <a:latin typeface="仿宋" panose="02010609060101010101" pitchFamily="49" charset="-122"/>
                <a:ea typeface="仿宋" panose="02010609060101010101" pitchFamily="49" charset="-122"/>
              </a:rPr>
              <a:t>1600, 2000 </a:t>
            </a:r>
            <a:r>
              <a:rPr lang="zh-CN" altLang="en-US" sz="2400" dirty="0">
                <a:latin typeface="仿宋" panose="02010609060101010101" pitchFamily="49" charset="-122"/>
                <a:ea typeface="仿宋" panose="02010609060101010101" pitchFamily="49" charset="-122"/>
              </a:rPr>
              <a:t>和 </a:t>
            </a:r>
            <a:r>
              <a:rPr lang="en-US" altLang="zh-CN" sz="2400" dirty="0">
                <a:latin typeface="仿宋" panose="02010609060101010101" pitchFamily="49" charset="-122"/>
                <a:ea typeface="仿宋" panose="02010609060101010101" pitchFamily="49" charset="-122"/>
              </a:rPr>
              <a:t>2400</a:t>
            </a:r>
            <a:r>
              <a:rPr lang="zh-CN" altLang="en-US" sz="2400" dirty="0">
                <a:latin typeface="仿宋" panose="02010609060101010101" pitchFamily="49" charset="-122"/>
                <a:ea typeface="仿宋" panose="02010609060101010101" pitchFamily="49" charset="-122"/>
              </a:rPr>
              <a:t>是闰年。</a:t>
            </a:r>
            <a:br>
              <a:rPr lang="zh-CN" altLang="en-US" sz="2400" dirty="0">
                <a:latin typeface="仿宋" panose="02010609060101010101" pitchFamily="49" charset="-122"/>
                <a:ea typeface="仿宋" panose="02010609060101010101" pitchFamily="49" charset="-122"/>
              </a:rPr>
            </a:br>
            <a:r>
              <a:rPr lang="zh-CN" altLang="en-US" sz="2400" dirty="0">
                <a:latin typeface="仿宋" panose="02010609060101010101" pitchFamily="49" charset="-122"/>
                <a:ea typeface="仿宋" panose="02010609060101010101" pitchFamily="49" charset="-122"/>
              </a:rPr>
              <a:t>给定从公元</a:t>
            </a:r>
            <a:r>
              <a:rPr lang="en-US" altLang="zh-CN" sz="2400" dirty="0">
                <a:latin typeface="仿宋" panose="02010609060101010101" pitchFamily="49" charset="-122"/>
                <a:ea typeface="仿宋" panose="02010609060101010101" pitchFamily="49" charset="-122"/>
              </a:rPr>
              <a:t>2000</a:t>
            </a:r>
            <a:r>
              <a:rPr lang="zh-CN" altLang="en-US" sz="2400" dirty="0">
                <a:latin typeface="仿宋" panose="02010609060101010101" pitchFamily="49" charset="-122"/>
                <a:ea typeface="仿宋" panose="02010609060101010101" pitchFamily="49" charset="-122"/>
              </a:rPr>
              <a:t>年</a:t>
            </a:r>
            <a:r>
              <a:rPr lang="en-US" altLang="zh-CN" sz="2400" dirty="0">
                <a:latin typeface="仿宋" panose="02010609060101010101" pitchFamily="49" charset="-122"/>
                <a:ea typeface="仿宋" panose="02010609060101010101" pitchFamily="49" charset="-122"/>
              </a:rPr>
              <a:t>1</a:t>
            </a:r>
            <a:r>
              <a:rPr lang="zh-CN" altLang="en-US" sz="2400" dirty="0">
                <a:latin typeface="仿宋" panose="02010609060101010101" pitchFamily="49" charset="-122"/>
                <a:ea typeface="仿宋" panose="02010609060101010101" pitchFamily="49" charset="-122"/>
              </a:rPr>
              <a:t>月</a:t>
            </a:r>
            <a:r>
              <a:rPr lang="en-US" altLang="zh-CN" sz="2400" dirty="0">
                <a:latin typeface="仿宋" panose="02010609060101010101" pitchFamily="49" charset="-122"/>
                <a:ea typeface="仿宋" panose="02010609060101010101" pitchFamily="49" charset="-122"/>
              </a:rPr>
              <a:t>1</a:t>
            </a:r>
            <a:r>
              <a:rPr lang="zh-CN" altLang="en-US" sz="2400" dirty="0">
                <a:latin typeface="仿宋" panose="02010609060101010101" pitchFamily="49" charset="-122"/>
                <a:ea typeface="仿宋" panose="02010609060101010101" pitchFamily="49" charset="-122"/>
              </a:rPr>
              <a:t>日开始逝去得天数，你的任务是给出这一天是哪年哪月哪日星期几。</a:t>
            </a:r>
            <a:endParaRPr lang="en-US" altLang="zh-CN" sz="2400" dirty="0">
              <a:latin typeface="仿宋" panose="02010609060101010101" pitchFamily="49" charset="-122"/>
              <a:ea typeface="仿宋" panose="02010609060101010101" pitchFamily="49" charset="-122"/>
            </a:endParaRPr>
          </a:p>
          <a:p>
            <a:pPr eaLnBrk="1" hangingPunct="1">
              <a:buFont typeface="Wingdings" panose="05000000000000000000" pitchFamily="2" charset="2"/>
              <a:buNone/>
            </a:pPr>
            <a:endParaRPr lang="en-US" altLang="zh-CN" sz="2400" dirty="0">
              <a:latin typeface="仿宋" panose="02010609060101010101" pitchFamily="49" charset="-122"/>
              <a:ea typeface="仿宋" panose="02010609060101010101" pitchFamily="49" charset="-122"/>
            </a:endParaRPr>
          </a:p>
          <a:p>
            <a:pPr eaLnBrk="1" hangingPunct="1">
              <a:buFont typeface="Wingdings" panose="05000000000000000000" pitchFamily="2" charset="2"/>
              <a:buNone/>
            </a:pPr>
            <a:endParaRPr lang="en-US" altLang="zh-CN" sz="2400" dirty="0">
              <a:latin typeface="仿宋" panose="02010609060101010101" pitchFamily="49" charset="-122"/>
              <a:ea typeface="仿宋" panose="02010609060101010101" pitchFamily="49" charset="-122"/>
            </a:endParaRPr>
          </a:p>
          <a:p>
            <a:endParaRPr lang="zh-CN"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a:extLst>
              <a:ext uri="{FF2B5EF4-FFF2-40B4-BE49-F238E27FC236}">
                <a16:creationId xmlns:a16="http://schemas.microsoft.com/office/drawing/2014/main" id="{98CB8C6A-68D3-F5DD-31EB-D7D8DDCC18B4}"/>
              </a:ext>
            </a:extLst>
          </p:cNvPr>
          <p:cNvSpPr>
            <a:spLocks noGrp="1" noChangeArrowheads="1"/>
          </p:cNvSpPr>
          <p:nvPr>
            <p:ph type="title"/>
          </p:nvPr>
        </p:nvSpPr>
        <p:spPr/>
        <p:txBody>
          <a:bodyPr/>
          <a:lstStyle/>
          <a:p>
            <a:r>
              <a:rPr lang="en-US" altLang="zh-CN" dirty="0" err="1"/>
              <a:t>gdb</a:t>
            </a:r>
            <a:r>
              <a:rPr lang="zh-CN" altLang="en-US" dirty="0"/>
              <a:t>入门</a:t>
            </a:r>
            <a:endParaRPr lang="en-US" altLang="zh-CN" dirty="0"/>
          </a:p>
        </p:txBody>
      </p:sp>
      <p:pic>
        <p:nvPicPr>
          <p:cNvPr id="28675" name="Picture 2">
            <a:extLst>
              <a:ext uri="{FF2B5EF4-FFF2-40B4-BE49-F238E27FC236}">
                <a16:creationId xmlns:a16="http://schemas.microsoft.com/office/drawing/2014/main" id="{027EC666-C034-C1DD-0687-3305602295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196975"/>
            <a:ext cx="737235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3">
            <a:extLst>
              <a:ext uri="{FF2B5EF4-FFF2-40B4-BE49-F238E27FC236}">
                <a16:creationId xmlns:a16="http://schemas.microsoft.com/office/drawing/2014/main" id="{37DE4FC2-79E9-ED22-65B9-A92A251A54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4005263"/>
            <a:ext cx="5113338"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a:extLst>
              <a:ext uri="{FF2B5EF4-FFF2-40B4-BE49-F238E27FC236}">
                <a16:creationId xmlns:a16="http://schemas.microsoft.com/office/drawing/2014/main" id="{3CA48277-1FDB-F6E9-4C0A-5EBAACB929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2125" y="3573463"/>
            <a:ext cx="357187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a:extLst>
              <a:ext uri="{FF2B5EF4-FFF2-40B4-BE49-F238E27FC236}">
                <a16:creationId xmlns:a16="http://schemas.microsoft.com/office/drawing/2014/main" id="{CE4AA8BF-68C5-6266-2FE6-A97C7541C81E}"/>
              </a:ext>
            </a:extLst>
          </p:cNvPr>
          <p:cNvSpPr>
            <a:spLocks noGrp="1" noChangeArrowheads="1"/>
          </p:cNvSpPr>
          <p:nvPr>
            <p:ph type="title"/>
          </p:nvPr>
        </p:nvSpPr>
        <p:spPr/>
        <p:txBody>
          <a:bodyPr/>
          <a:lstStyle/>
          <a:p>
            <a:r>
              <a:rPr lang="en-US" altLang="zh-CN" dirty="0" err="1"/>
              <a:t>gdb</a:t>
            </a:r>
            <a:r>
              <a:rPr lang="zh-CN" altLang="en-US" dirty="0"/>
              <a:t>入门</a:t>
            </a:r>
            <a:endParaRPr lang="en-US" altLang="zh-CN" dirty="0"/>
          </a:p>
        </p:txBody>
      </p:sp>
      <p:sp>
        <p:nvSpPr>
          <p:cNvPr id="29699" name="内容占位符 2">
            <a:extLst>
              <a:ext uri="{FF2B5EF4-FFF2-40B4-BE49-F238E27FC236}">
                <a16:creationId xmlns:a16="http://schemas.microsoft.com/office/drawing/2014/main" id="{C0877F4B-20B8-08ED-96D0-0F0F59584BCA}"/>
              </a:ext>
            </a:extLst>
          </p:cNvPr>
          <p:cNvSpPr>
            <a:spLocks noGrp="1" noChangeArrowheads="1"/>
          </p:cNvSpPr>
          <p:nvPr>
            <p:ph idx="1"/>
          </p:nvPr>
        </p:nvSpPr>
        <p:spPr/>
        <p:txBody>
          <a:bodyPr/>
          <a:lstStyle/>
          <a:p>
            <a:r>
              <a:rPr lang="en-US" altLang="zh-CN"/>
              <a:t>gcc</a:t>
            </a:r>
            <a:r>
              <a:rPr lang="zh-CN" altLang="en-US"/>
              <a:t>文件编译</a:t>
            </a:r>
            <a:endParaRPr lang="en-US" altLang="zh-CN"/>
          </a:p>
          <a:p>
            <a:pPr lvl="1"/>
            <a:r>
              <a:rPr lang="zh-CN" altLang="en-US"/>
              <a:t>直接编译运行</a:t>
            </a:r>
            <a:endParaRPr lang="en-US" altLang="zh-CN"/>
          </a:p>
          <a:p>
            <a:pPr lvl="1">
              <a:buFont typeface="Wingdings" panose="05000000000000000000" pitchFamily="2" charset="2"/>
              <a:buNone/>
            </a:pPr>
            <a:r>
              <a:rPr lang="en-US" altLang="zh-CN" sz="2000"/>
              <a:t>	gcc -o mtp MyTestProgram.c	</a:t>
            </a:r>
            <a:r>
              <a:rPr lang="zh-CN" altLang="en-US" sz="2000"/>
              <a:t>生成可执行文件</a:t>
            </a:r>
            <a:r>
              <a:rPr lang="en-US" altLang="zh-CN" sz="2000"/>
              <a:t>mtp</a:t>
            </a:r>
          </a:p>
          <a:p>
            <a:pPr lvl="1"/>
            <a:endParaRPr lang="zh-CN" altLang="en-US"/>
          </a:p>
        </p:txBody>
      </p:sp>
      <p:pic>
        <p:nvPicPr>
          <p:cNvPr id="29701" name="Picture 3">
            <a:extLst>
              <a:ext uri="{FF2B5EF4-FFF2-40B4-BE49-F238E27FC236}">
                <a16:creationId xmlns:a16="http://schemas.microsoft.com/office/drawing/2014/main" id="{D74F9678-FAB6-7431-0D82-8917C060A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943225"/>
            <a:ext cx="3876675"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a:extLst>
              <a:ext uri="{FF2B5EF4-FFF2-40B4-BE49-F238E27FC236}">
                <a16:creationId xmlns:a16="http://schemas.microsoft.com/office/drawing/2014/main" id="{3C4E8A16-6BE5-3E23-CA93-B5CD710E11A9}"/>
              </a:ext>
            </a:extLst>
          </p:cNvPr>
          <p:cNvSpPr>
            <a:spLocks noGrp="1" noChangeArrowheads="1"/>
          </p:cNvSpPr>
          <p:nvPr>
            <p:ph type="title"/>
          </p:nvPr>
        </p:nvSpPr>
        <p:spPr/>
        <p:txBody>
          <a:bodyPr/>
          <a:lstStyle/>
          <a:p>
            <a:r>
              <a:rPr lang="en-US" altLang="zh-CN" dirty="0" err="1"/>
              <a:t>gdb</a:t>
            </a:r>
            <a:r>
              <a:rPr lang="zh-CN" altLang="en-US" dirty="0"/>
              <a:t>入门</a:t>
            </a:r>
            <a:endParaRPr lang="en-US" altLang="zh-CN" dirty="0"/>
          </a:p>
        </p:txBody>
      </p:sp>
      <p:sp>
        <p:nvSpPr>
          <p:cNvPr id="31747" name="内容占位符 2">
            <a:extLst>
              <a:ext uri="{FF2B5EF4-FFF2-40B4-BE49-F238E27FC236}">
                <a16:creationId xmlns:a16="http://schemas.microsoft.com/office/drawing/2014/main" id="{EA32FC7D-4E90-6C32-568B-7B66DDFE5ACE}"/>
              </a:ext>
            </a:extLst>
          </p:cNvPr>
          <p:cNvSpPr>
            <a:spLocks noGrp="1" noChangeArrowheads="1"/>
          </p:cNvSpPr>
          <p:nvPr>
            <p:ph idx="1"/>
          </p:nvPr>
        </p:nvSpPr>
        <p:spPr/>
        <p:txBody>
          <a:bodyPr/>
          <a:lstStyle/>
          <a:p>
            <a:r>
              <a:rPr lang="en-US" altLang="zh-CN"/>
              <a:t>gcc</a:t>
            </a:r>
            <a:r>
              <a:rPr lang="zh-CN" altLang="en-US"/>
              <a:t>文件编译</a:t>
            </a:r>
            <a:endParaRPr lang="en-US" altLang="zh-CN"/>
          </a:p>
          <a:p>
            <a:pPr lvl="1"/>
            <a:r>
              <a:rPr lang="zh-CN" altLang="en-US"/>
              <a:t>直接编译运行</a:t>
            </a:r>
            <a:endParaRPr lang="en-US" altLang="zh-CN"/>
          </a:p>
          <a:p>
            <a:pPr lvl="1">
              <a:buFont typeface="Wingdings" panose="05000000000000000000" pitchFamily="2" charset="2"/>
              <a:buNone/>
            </a:pPr>
            <a:r>
              <a:rPr lang="en-US" altLang="zh-CN" sz="2000"/>
              <a:t>	gcc -o mtp MyTestProgram.c	</a:t>
            </a:r>
            <a:r>
              <a:rPr lang="zh-CN" altLang="en-US" sz="2000"/>
              <a:t>生成可执行文件</a:t>
            </a:r>
            <a:r>
              <a:rPr lang="en-US" altLang="zh-CN" sz="2000"/>
              <a:t>mtp</a:t>
            </a:r>
          </a:p>
          <a:p>
            <a:pPr lvl="1"/>
            <a:endParaRPr lang="zh-CN" altLang="en-US"/>
          </a:p>
        </p:txBody>
      </p:sp>
      <p:sp>
        <p:nvSpPr>
          <p:cNvPr id="31748" name="灯片编号占位符 4">
            <a:extLst>
              <a:ext uri="{FF2B5EF4-FFF2-40B4-BE49-F238E27FC236}">
                <a16:creationId xmlns:a16="http://schemas.microsoft.com/office/drawing/2014/main" id="{67A5C7EF-4490-18B4-D58B-493BAF3BD85E}"/>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14429B9A-284E-46CF-8449-E02B02029577}" type="slidenum">
              <a:rPr lang="en-US" altLang="zh-CN" sz="1400" smtClean="0">
                <a:solidFill>
                  <a:schemeClr val="accent2"/>
                </a:solidFill>
                <a:latin typeface="微软雅黑" panose="020B0503020204020204" pitchFamily="34" charset="-122"/>
                <a:ea typeface="微软雅黑" panose="020B0503020204020204" pitchFamily="34" charset="-122"/>
              </a:rPr>
              <a:pPr>
                <a:spcBef>
                  <a:spcPct val="0"/>
                </a:spcBef>
                <a:buClrTx/>
                <a:buSzTx/>
                <a:buFontTx/>
                <a:buNone/>
              </a:pPr>
              <a:t>34</a:t>
            </a:fld>
            <a:endParaRPr lang="en-US" altLang="zh-CN" sz="1400">
              <a:solidFill>
                <a:schemeClr val="accent2"/>
              </a:solidFill>
              <a:latin typeface="微软雅黑" panose="020B0503020204020204" pitchFamily="34" charset="-122"/>
              <a:ea typeface="微软雅黑" panose="020B0503020204020204" pitchFamily="34" charset="-122"/>
            </a:endParaRPr>
          </a:p>
        </p:txBody>
      </p:sp>
      <p:pic>
        <p:nvPicPr>
          <p:cNvPr id="31749" name="Picture 3">
            <a:extLst>
              <a:ext uri="{FF2B5EF4-FFF2-40B4-BE49-F238E27FC236}">
                <a16:creationId xmlns:a16="http://schemas.microsoft.com/office/drawing/2014/main" id="{4D2A7271-81F8-3526-5E84-FBDAC79C77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3068638"/>
            <a:ext cx="9037637"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圆角矩形 4">
            <a:extLst>
              <a:ext uri="{FF2B5EF4-FFF2-40B4-BE49-F238E27FC236}">
                <a16:creationId xmlns:a16="http://schemas.microsoft.com/office/drawing/2014/main" id="{D8B76C2E-B71C-C5FD-BDCC-E970AADEDABF}"/>
              </a:ext>
            </a:extLst>
          </p:cNvPr>
          <p:cNvSpPr>
            <a:spLocks noChangeArrowheads="1"/>
          </p:cNvSpPr>
          <p:nvPr/>
        </p:nvSpPr>
        <p:spPr bwMode="auto">
          <a:xfrm>
            <a:off x="0" y="3716338"/>
            <a:ext cx="7308850" cy="288925"/>
          </a:xfrm>
          <a:prstGeom prst="roundRect">
            <a:avLst>
              <a:gd name="adj" fmla="val 16667"/>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b="0">
              <a:latin typeface="Arial" panose="020B0604020202020204" pitchFamily="34" charset="0"/>
            </a:endParaRPr>
          </a:p>
        </p:txBody>
      </p:sp>
      <p:pic>
        <p:nvPicPr>
          <p:cNvPr id="31751" name="Picture 4">
            <a:extLst>
              <a:ext uri="{FF2B5EF4-FFF2-40B4-BE49-F238E27FC236}">
                <a16:creationId xmlns:a16="http://schemas.microsoft.com/office/drawing/2014/main" id="{9A6849D1-2C8C-9C54-FDAA-8C19334A7E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52963"/>
            <a:ext cx="3878263"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3">
            <a:extLst>
              <a:ext uri="{FF2B5EF4-FFF2-40B4-BE49-F238E27FC236}">
                <a16:creationId xmlns:a16="http://schemas.microsoft.com/office/drawing/2014/main" id="{8C8DD2DA-D694-E2B3-D162-47EA7534D7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5738" y="4652963"/>
            <a:ext cx="3878262"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右箭头 13">
            <a:extLst>
              <a:ext uri="{FF2B5EF4-FFF2-40B4-BE49-F238E27FC236}">
                <a16:creationId xmlns:a16="http://schemas.microsoft.com/office/drawing/2014/main" id="{8D8439CD-E1CA-3A8F-6B47-363BB4FEDEC2}"/>
              </a:ext>
            </a:extLst>
          </p:cNvPr>
          <p:cNvSpPr>
            <a:spLocks noChangeArrowheads="1"/>
          </p:cNvSpPr>
          <p:nvPr/>
        </p:nvSpPr>
        <p:spPr bwMode="auto">
          <a:xfrm>
            <a:off x="3995738" y="5300663"/>
            <a:ext cx="1152525" cy="504825"/>
          </a:xfrm>
          <a:prstGeom prst="rightArrow">
            <a:avLst>
              <a:gd name="adj1" fmla="val 50000"/>
              <a:gd name="adj2" fmla="val 49941"/>
            </a:avLst>
          </a:prstGeom>
          <a:solidFill>
            <a:schemeClr val="accent1"/>
          </a:solidFill>
          <a:ln w="9525" algn="ctr">
            <a:solidFill>
              <a:schemeClr val="tx1"/>
            </a:solidFill>
            <a:miter lim="800000"/>
            <a:headEnd/>
            <a:tailEnd/>
          </a:ln>
        </p:spPr>
        <p:txBody>
          <a:bodyPr wrap="none"/>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b="0">
              <a:latin typeface="Arial" panose="020B0604020202020204" pitchFamily="34" charset="0"/>
            </a:endParaRPr>
          </a:p>
        </p:txBody>
      </p:sp>
      <p:sp>
        <p:nvSpPr>
          <p:cNvPr id="31754" name="圆角矩形 4">
            <a:extLst>
              <a:ext uri="{FF2B5EF4-FFF2-40B4-BE49-F238E27FC236}">
                <a16:creationId xmlns:a16="http://schemas.microsoft.com/office/drawing/2014/main" id="{B8DCE795-F673-43C5-74B0-4A43927FB2F9}"/>
              </a:ext>
            </a:extLst>
          </p:cNvPr>
          <p:cNvSpPr>
            <a:spLocks noChangeArrowheads="1"/>
          </p:cNvSpPr>
          <p:nvPr/>
        </p:nvSpPr>
        <p:spPr bwMode="auto">
          <a:xfrm>
            <a:off x="5651500" y="5157788"/>
            <a:ext cx="1008063" cy="863600"/>
          </a:xfrm>
          <a:prstGeom prst="roundRect">
            <a:avLst>
              <a:gd name="adj" fmla="val 16667"/>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b="0">
              <a:latin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a:extLst>
              <a:ext uri="{FF2B5EF4-FFF2-40B4-BE49-F238E27FC236}">
                <a16:creationId xmlns:a16="http://schemas.microsoft.com/office/drawing/2014/main" id="{CE34AD91-BE76-628C-0B60-3DC55A832601}"/>
              </a:ext>
            </a:extLst>
          </p:cNvPr>
          <p:cNvSpPr>
            <a:spLocks noGrp="1" noChangeArrowheads="1"/>
          </p:cNvSpPr>
          <p:nvPr>
            <p:ph type="title"/>
          </p:nvPr>
        </p:nvSpPr>
        <p:spPr/>
        <p:txBody>
          <a:bodyPr/>
          <a:lstStyle/>
          <a:p>
            <a:r>
              <a:rPr lang="en-US" altLang="zh-CN" dirty="0" err="1"/>
              <a:t>gdb</a:t>
            </a:r>
            <a:r>
              <a:rPr lang="zh-CN" altLang="en-US" dirty="0"/>
              <a:t>入门</a:t>
            </a:r>
            <a:endParaRPr lang="en-US" altLang="zh-CN" dirty="0"/>
          </a:p>
        </p:txBody>
      </p:sp>
      <p:sp>
        <p:nvSpPr>
          <p:cNvPr id="33795" name="内容占位符 2">
            <a:extLst>
              <a:ext uri="{FF2B5EF4-FFF2-40B4-BE49-F238E27FC236}">
                <a16:creationId xmlns:a16="http://schemas.microsoft.com/office/drawing/2014/main" id="{ADD74EDE-157A-3A76-3951-2802793EBCD0}"/>
              </a:ext>
            </a:extLst>
          </p:cNvPr>
          <p:cNvSpPr>
            <a:spLocks noGrp="1" noChangeArrowheads="1"/>
          </p:cNvSpPr>
          <p:nvPr>
            <p:ph idx="1"/>
          </p:nvPr>
        </p:nvSpPr>
        <p:spPr/>
        <p:txBody>
          <a:bodyPr/>
          <a:lstStyle/>
          <a:p>
            <a:r>
              <a:rPr lang="en-US" altLang="zh-CN" dirty="0" err="1"/>
              <a:t>gcc</a:t>
            </a:r>
            <a:r>
              <a:rPr lang="zh-CN" altLang="en-US" dirty="0"/>
              <a:t>文件编译</a:t>
            </a:r>
            <a:endParaRPr lang="en-US" altLang="zh-CN" dirty="0"/>
          </a:p>
          <a:p>
            <a:pPr lvl="1"/>
            <a:r>
              <a:rPr lang="zh-CN" altLang="en-US" dirty="0"/>
              <a:t>需要</a:t>
            </a:r>
            <a:r>
              <a:rPr lang="en-US" altLang="zh-CN" dirty="0" err="1"/>
              <a:t>gdb</a:t>
            </a:r>
            <a:r>
              <a:rPr lang="zh-CN" altLang="en-US" dirty="0"/>
              <a:t>调试</a:t>
            </a:r>
          </a:p>
          <a:p>
            <a:pPr lvl="1">
              <a:buFont typeface="Wingdings" panose="05000000000000000000" pitchFamily="2" charset="2"/>
              <a:buNone/>
            </a:pPr>
            <a:r>
              <a:rPr lang="en-US" altLang="zh-CN" sz="2000" dirty="0"/>
              <a:t>	</a:t>
            </a:r>
            <a:r>
              <a:rPr lang="en-US" altLang="zh-CN" sz="2000" dirty="0" err="1"/>
              <a:t>gcc</a:t>
            </a:r>
            <a:r>
              <a:rPr lang="en-US" altLang="zh-CN" sz="2000" dirty="0"/>
              <a:t> -g </a:t>
            </a:r>
            <a:r>
              <a:rPr lang="en-US" altLang="zh-CN" sz="2000" dirty="0" err="1"/>
              <a:t>MyTestProgram.c</a:t>
            </a:r>
            <a:endParaRPr lang="en-US" altLang="zh-CN" sz="2000" dirty="0"/>
          </a:p>
          <a:p>
            <a:pPr lvl="1">
              <a:buFont typeface="Wingdings" panose="05000000000000000000" pitchFamily="2" charset="2"/>
              <a:buNone/>
            </a:pPr>
            <a:r>
              <a:rPr lang="en-US" altLang="zh-CN" sz="2000" dirty="0"/>
              <a:t>	</a:t>
            </a:r>
            <a:r>
              <a:rPr lang="zh-CN" altLang="en-US" sz="2000" dirty="0"/>
              <a:t>默认生成</a:t>
            </a:r>
            <a:r>
              <a:rPr lang="en-US" altLang="zh-CN" sz="2000" dirty="0" err="1"/>
              <a:t>a.out</a:t>
            </a:r>
            <a:endParaRPr lang="en-US" altLang="zh-CN" sz="2000" dirty="0"/>
          </a:p>
          <a:p>
            <a:pPr lvl="1">
              <a:buFont typeface="Wingdings" panose="05000000000000000000" pitchFamily="2" charset="2"/>
              <a:buNone/>
            </a:pPr>
            <a:r>
              <a:rPr lang="en-US" altLang="zh-CN" sz="2000" dirty="0"/>
              <a:t>    </a:t>
            </a:r>
            <a:r>
              <a:rPr lang="en-US" altLang="zh-CN" sz="2000" dirty="0" err="1"/>
              <a:t>gcc</a:t>
            </a:r>
            <a:r>
              <a:rPr lang="en-US" altLang="zh-CN" sz="2000" dirty="0"/>
              <a:t> -g -o </a:t>
            </a:r>
            <a:r>
              <a:rPr lang="en-US" altLang="zh-CN" sz="2000" dirty="0" err="1"/>
              <a:t>mtp</a:t>
            </a:r>
            <a:r>
              <a:rPr lang="en-US" altLang="zh-CN" sz="2000" dirty="0"/>
              <a:t> </a:t>
            </a:r>
            <a:r>
              <a:rPr lang="en-US" altLang="zh-CN" sz="2000" dirty="0" err="1"/>
              <a:t>MyTestProgram.c</a:t>
            </a:r>
            <a:endParaRPr lang="en-US" altLang="zh-CN" sz="2000" dirty="0"/>
          </a:p>
          <a:p>
            <a:pPr lvl="1">
              <a:buFont typeface="Wingdings" panose="05000000000000000000" pitchFamily="2" charset="2"/>
              <a:buNone/>
            </a:pPr>
            <a:endParaRPr lang="en-US" altLang="zh-CN" sz="2000" dirty="0"/>
          </a:p>
          <a:p>
            <a:pPr lvl="1"/>
            <a:r>
              <a:rPr lang="zh-CN" altLang="en-US" dirty="0"/>
              <a:t>终端运行 </a:t>
            </a:r>
            <a:r>
              <a:rPr lang="en-US" altLang="zh-CN" dirty="0"/>
              <a:t>./</a:t>
            </a:r>
            <a:r>
              <a:rPr lang="en-US" altLang="zh-CN" dirty="0" err="1"/>
              <a:t>mtp</a:t>
            </a:r>
            <a:r>
              <a:rPr lang="en-US" altLang="zh-CN" dirty="0"/>
              <a:t>        ./</a:t>
            </a:r>
            <a:r>
              <a:rPr lang="en-US" altLang="zh-CN" dirty="0" err="1"/>
              <a:t>a.out</a:t>
            </a:r>
            <a:endParaRPr lang="en-US" altLang="zh-CN" dirty="0"/>
          </a:p>
          <a:p>
            <a:pPr lvl="1"/>
            <a:endParaRPr lang="en-US" altLang="zh-CN" dirty="0"/>
          </a:p>
          <a:p>
            <a:pPr lvl="1"/>
            <a:r>
              <a:rPr lang="zh-CN" altLang="en-US" dirty="0"/>
              <a:t>较大工程，推荐使用</a:t>
            </a:r>
            <a:r>
              <a:rPr lang="en-US" altLang="zh-CN" dirty="0" err="1"/>
              <a:t>makefile</a:t>
            </a:r>
            <a:r>
              <a:rPr lang="zh-CN" altLang="en-US" dirty="0"/>
              <a:t>方式</a:t>
            </a:r>
            <a:endParaRPr lang="en-US" altLang="zh-CN" dirty="0"/>
          </a:p>
          <a:p>
            <a:pPr lvl="1"/>
            <a:r>
              <a:rPr lang="en-US" altLang="zh-CN" dirty="0"/>
              <a:t>C++</a:t>
            </a:r>
            <a:r>
              <a:rPr lang="zh-CN" altLang="en-US" dirty="0"/>
              <a:t>程序采用</a:t>
            </a:r>
            <a:r>
              <a:rPr lang="en-US" altLang="zh-CN" dirty="0"/>
              <a:t>g++</a:t>
            </a:r>
            <a:r>
              <a:rPr lang="zh-CN" altLang="en-US" dirty="0"/>
              <a:t>命令进行编译</a:t>
            </a:r>
            <a:endParaRPr lang="en-US" altLang="zh-CN" dirty="0"/>
          </a:p>
          <a:p>
            <a:pPr lvl="1">
              <a:buFont typeface="Wingdings" panose="05000000000000000000" pitchFamily="2" charset="2"/>
              <a:buNone/>
            </a:pPr>
            <a:r>
              <a:rPr lang="en-US" altLang="zh-CN" sz="2000" dirty="0"/>
              <a:t>	 g++ -g </a:t>
            </a:r>
            <a:r>
              <a:rPr lang="en-US" altLang="zh-CN" sz="2000" dirty="0" err="1"/>
              <a:t>MyTestProgram.c</a:t>
            </a:r>
            <a:endParaRPr lang="en-US" altLang="zh-CN" sz="2000" dirty="0"/>
          </a:p>
          <a:p>
            <a:pPr lvl="1"/>
            <a:endParaRPr lang="zh-CN" altLang="en-US" dirty="0"/>
          </a:p>
        </p:txBody>
      </p:sp>
      <p:pic>
        <p:nvPicPr>
          <p:cNvPr id="33796" name="Picture 4">
            <a:extLst>
              <a:ext uri="{FF2B5EF4-FFF2-40B4-BE49-F238E27FC236}">
                <a16:creationId xmlns:a16="http://schemas.microsoft.com/office/drawing/2014/main" id="{7D067E9B-5F0C-A6C7-EE84-566F1F7F64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25" y="1484313"/>
            <a:ext cx="357187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A876B8C8-05B4-EBDB-AD0E-2283A970C9CD}"/>
              </a:ext>
            </a:extLst>
          </p:cNvPr>
          <p:cNvSpPr>
            <a:spLocks noGrp="1" noChangeArrowheads="1"/>
          </p:cNvSpPr>
          <p:nvPr>
            <p:ph type="title"/>
          </p:nvPr>
        </p:nvSpPr>
        <p:spPr/>
        <p:txBody>
          <a:bodyPr/>
          <a:lstStyle/>
          <a:p>
            <a:r>
              <a:rPr lang="en-US" altLang="zh-CN" dirty="0" err="1"/>
              <a:t>gdb</a:t>
            </a:r>
            <a:r>
              <a:rPr lang="zh-CN" altLang="en-US" dirty="0"/>
              <a:t>入门</a:t>
            </a:r>
          </a:p>
        </p:txBody>
      </p:sp>
      <p:sp>
        <p:nvSpPr>
          <p:cNvPr id="35843" name="内容占位符 2">
            <a:extLst>
              <a:ext uri="{FF2B5EF4-FFF2-40B4-BE49-F238E27FC236}">
                <a16:creationId xmlns:a16="http://schemas.microsoft.com/office/drawing/2014/main" id="{A8078FC0-5653-9E8D-735B-CDEBC544F323}"/>
              </a:ext>
            </a:extLst>
          </p:cNvPr>
          <p:cNvSpPr>
            <a:spLocks noGrp="1" noChangeArrowheads="1"/>
          </p:cNvSpPr>
          <p:nvPr>
            <p:ph idx="1"/>
          </p:nvPr>
        </p:nvSpPr>
        <p:spPr/>
        <p:txBody>
          <a:bodyPr/>
          <a:lstStyle/>
          <a:p>
            <a:endParaRPr lang="zh-CN" altLang="en-US"/>
          </a:p>
        </p:txBody>
      </p:sp>
      <p:pic>
        <p:nvPicPr>
          <p:cNvPr id="35844" name="Picture 3">
            <a:extLst>
              <a:ext uri="{FF2B5EF4-FFF2-40B4-BE49-F238E27FC236}">
                <a16:creationId xmlns:a16="http://schemas.microsoft.com/office/drawing/2014/main" id="{2899A89E-E6A7-86F1-3F95-7647E32566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1412875"/>
            <a:ext cx="9137650" cy="548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圆角矩形 4">
            <a:extLst>
              <a:ext uri="{FF2B5EF4-FFF2-40B4-BE49-F238E27FC236}">
                <a16:creationId xmlns:a16="http://schemas.microsoft.com/office/drawing/2014/main" id="{D625719F-B9C9-B935-5CAC-89C549BCC075}"/>
              </a:ext>
            </a:extLst>
          </p:cNvPr>
          <p:cNvSpPr>
            <a:spLocks noChangeArrowheads="1"/>
          </p:cNvSpPr>
          <p:nvPr/>
        </p:nvSpPr>
        <p:spPr bwMode="auto">
          <a:xfrm>
            <a:off x="0" y="2133600"/>
            <a:ext cx="6588125" cy="431800"/>
          </a:xfrm>
          <a:prstGeom prst="roundRect">
            <a:avLst>
              <a:gd name="adj" fmla="val 16667"/>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b="0">
              <a:latin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a:extLst>
              <a:ext uri="{FF2B5EF4-FFF2-40B4-BE49-F238E27FC236}">
                <a16:creationId xmlns:a16="http://schemas.microsoft.com/office/drawing/2014/main" id="{2CD6462C-B9CF-8CF1-8361-2A58DA3BD4A2}"/>
              </a:ext>
            </a:extLst>
          </p:cNvPr>
          <p:cNvSpPr>
            <a:spLocks noGrp="1" noChangeArrowheads="1"/>
          </p:cNvSpPr>
          <p:nvPr>
            <p:ph type="title"/>
          </p:nvPr>
        </p:nvSpPr>
        <p:spPr/>
        <p:txBody>
          <a:bodyPr/>
          <a:lstStyle/>
          <a:p>
            <a:r>
              <a:rPr lang="en-US" altLang="zh-CN" dirty="0" err="1"/>
              <a:t>gdb</a:t>
            </a:r>
            <a:endParaRPr lang="en-US" altLang="zh-CN" dirty="0"/>
          </a:p>
        </p:txBody>
      </p:sp>
      <p:sp>
        <p:nvSpPr>
          <p:cNvPr id="36867" name="内容占位符 2">
            <a:extLst>
              <a:ext uri="{FF2B5EF4-FFF2-40B4-BE49-F238E27FC236}">
                <a16:creationId xmlns:a16="http://schemas.microsoft.com/office/drawing/2014/main" id="{5B17098B-C549-A8E3-C3B3-ECBAA53232AA}"/>
              </a:ext>
            </a:extLst>
          </p:cNvPr>
          <p:cNvSpPr>
            <a:spLocks noGrp="1" noChangeArrowheads="1"/>
          </p:cNvSpPr>
          <p:nvPr>
            <p:ph idx="1"/>
          </p:nvPr>
        </p:nvSpPr>
        <p:spPr/>
        <p:txBody>
          <a:bodyPr/>
          <a:lstStyle/>
          <a:p>
            <a:r>
              <a:rPr lang="en-US" altLang="zh-CN"/>
              <a:t>gdb</a:t>
            </a:r>
            <a:r>
              <a:rPr lang="zh-CN" altLang="en-US"/>
              <a:t>使用</a:t>
            </a:r>
            <a:endParaRPr lang="en-US" altLang="zh-CN"/>
          </a:p>
          <a:p>
            <a:pPr lvl="1"/>
            <a:r>
              <a:rPr lang="en-US" altLang="zh-CN" sz="2000"/>
              <a:t>gdb</a:t>
            </a:r>
          </a:p>
          <a:p>
            <a:pPr lvl="1">
              <a:buFont typeface="Wingdings" panose="05000000000000000000" pitchFamily="2" charset="2"/>
              <a:buNone/>
            </a:pPr>
            <a:r>
              <a:rPr lang="en-US" altLang="zh-CN" sz="2000"/>
              <a:t>	file XXX (</a:t>
            </a:r>
            <a:r>
              <a:rPr lang="zh-CN" altLang="en-US" sz="2000"/>
              <a:t>可执行文件</a:t>
            </a:r>
            <a:r>
              <a:rPr lang="en-US" altLang="zh-CN" sz="2000"/>
              <a:t>)			 (</a:t>
            </a:r>
            <a:r>
              <a:rPr lang="zh-CN" altLang="en-US" sz="2000"/>
              <a:t>可执行文件</a:t>
            </a:r>
            <a:r>
              <a:rPr lang="en-US" altLang="zh-CN" sz="2000"/>
              <a:t>)</a:t>
            </a:r>
          </a:p>
        </p:txBody>
      </p:sp>
      <p:pic>
        <p:nvPicPr>
          <p:cNvPr id="36868" name="Picture 3">
            <a:extLst>
              <a:ext uri="{FF2B5EF4-FFF2-40B4-BE49-F238E27FC236}">
                <a16:creationId xmlns:a16="http://schemas.microsoft.com/office/drawing/2014/main" id="{0B8245F3-57F7-713E-9390-B106E625E4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25" y="2997200"/>
            <a:ext cx="6296025"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内容占位符 2">
            <a:extLst>
              <a:ext uri="{FF2B5EF4-FFF2-40B4-BE49-F238E27FC236}">
                <a16:creationId xmlns:a16="http://schemas.microsoft.com/office/drawing/2014/main" id="{AE853B74-98D6-D9AB-3ED7-80B8034FD18E}"/>
              </a:ext>
            </a:extLst>
          </p:cNvPr>
          <p:cNvSpPr txBox="1">
            <a:spLocks noChangeArrowheads="1"/>
          </p:cNvSpPr>
          <p:nvPr/>
        </p:nvSpPr>
        <p:spPr bwMode="auto">
          <a:xfrm>
            <a:off x="5292725" y="1557338"/>
            <a:ext cx="3311525" cy="4651375"/>
          </a:xfrm>
          <a:prstGeom prst="rect">
            <a:avLst/>
          </a:prstGeom>
          <a:noFill/>
          <a:ln w="9525">
            <a:noFill/>
            <a:miter lim="800000"/>
            <a:headEnd/>
            <a:tailEnd/>
          </a:ln>
        </p:spPr>
        <p:txBody>
          <a:bodyPr/>
          <a:lstStyle/>
          <a:p>
            <a:pPr marL="742950" lvl="1" indent="-285750">
              <a:spcBef>
                <a:spcPct val="20000"/>
              </a:spcBef>
              <a:buClr>
                <a:schemeClr val="hlink"/>
              </a:buClr>
              <a:buSzPct val="55000"/>
              <a:buFont typeface="Wingdings" pitchFamily="2" charset="2"/>
              <a:buChar char="n"/>
              <a:defRPr/>
            </a:pPr>
            <a:endParaRPr lang="en-US" altLang="zh-CN" sz="2400" b="1" dirty="0">
              <a:latin typeface="+mn-lt"/>
              <a:ea typeface="+mn-ea"/>
            </a:endParaRPr>
          </a:p>
          <a:p>
            <a:pPr marL="742950" lvl="1" indent="-285750">
              <a:spcBef>
                <a:spcPct val="20000"/>
              </a:spcBef>
              <a:buClr>
                <a:schemeClr val="hlink"/>
              </a:buClr>
              <a:buSzPct val="55000"/>
              <a:buFont typeface="Wingdings" pitchFamily="2" charset="2"/>
              <a:buChar char="n"/>
              <a:defRPr/>
            </a:pPr>
            <a:r>
              <a:rPr lang="en-US" altLang="zh-CN" sz="2400" b="1" dirty="0">
                <a:latin typeface="+mn-lt"/>
                <a:ea typeface="+mn-ea"/>
              </a:rPr>
              <a:t>gdb XXX</a:t>
            </a:r>
            <a:endParaRPr lang="zh-CN" altLang="en-US" sz="2400" b="1" dirty="0">
              <a:latin typeface="+mn-lt"/>
              <a:ea typeface="+mn-ea"/>
            </a:endParaRPr>
          </a:p>
        </p:txBody>
      </p:sp>
      <p:sp>
        <p:nvSpPr>
          <p:cNvPr id="36870" name="圆角矩形 6">
            <a:extLst>
              <a:ext uri="{FF2B5EF4-FFF2-40B4-BE49-F238E27FC236}">
                <a16:creationId xmlns:a16="http://schemas.microsoft.com/office/drawing/2014/main" id="{3B5CD999-FC4A-767A-63C2-370A5F387284}"/>
              </a:ext>
            </a:extLst>
          </p:cNvPr>
          <p:cNvSpPr>
            <a:spLocks noChangeArrowheads="1"/>
          </p:cNvSpPr>
          <p:nvPr/>
        </p:nvSpPr>
        <p:spPr bwMode="auto">
          <a:xfrm>
            <a:off x="1258888" y="4076700"/>
            <a:ext cx="6265862" cy="2089150"/>
          </a:xfrm>
          <a:prstGeom prst="roundRect">
            <a:avLst>
              <a:gd name="adj" fmla="val 16667"/>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b="0">
              <a:latin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a:extLst>
              <a:ext uri="{FF2B5EF4-FFF2-40B4-BE49-F238E27FC236}">
                <a16:creationId xmlns:a16="http://schemas.microsoft.com/office/drawing/2014/main" id="{4BFFD87A-7548-E0C2-61BF-C7DCE18DA167}"/>
              </a:ext>
            </a:extLst>
          </p:cNvPr>
          <p:cNvSpPr>
            <a:spLocks noGrp="1" noChangeArrowheads="1"/>
          </p:cNvSpPr>
          <p:nvPr>
            <p:ph type="title"/>
          </p:nvPr>
        </p:nvSpPr>
        <p:spPr/>
        <p:txBody>
          <a:bodyPr/>
          <a:lstStyle/>
          <a:p>
            <a:r>
              <a:rPr lang="en-US" altLang="zh-CN" dirty="0" err="1"/>
              <a:t>gdb</a:t>
            </a:r>
            <a:r>
              <a:rPr lang="zh-CN" altLang="en-US" dirty="0"/>
              <a:t>入门</a:t>
            </a:r>
          </a:p>
        </p:txBody>
      </p:sp>
      <p:sp>
        <p:nvSpPr>
          <p:cNvPr id="37891" name="内容占位符 2">
            <a:extLst>
              <a:ext uri="{FF2B5EF4-FFF2-40B4-BE49-F238E27FC236}">
                <a16:creationId xmlns:a16="http://schemas.microsoft.com/office/drawing/2014/main" id="{1FE6118E-8F63-9AC6-3CB9-ECCFFB16C211}"/>
              </a:ext>
            </a:extLst>
          </p:cNvPr>
          <p:cNvSpPr>
            <a:spLocks noGrp="1" noChangeArrowheads="1"/>
          </p:cNvSpPr>
          <p:nvPr>
            <p:ph idx="1"/>
          </p:nvPr>
        </p:nvSpPr>
        <p:spPr/>
        <p:txBody>
          <a:bodyPr/>
          <a:lstStyle/>
          <a:p>
            <a:endParaRPr lang="zh-CN" altLang="en-US"/>
          </a:p>
        </p:txBody>
      </p:sp>
      <p:pic>
        <p:nvPicPr>
          <p:cNvPr id="37892" name="Picture 3">
            <a:extLst>
              <a:ext uri="{FF2B5EF4-FFF2-40B4-BE49-F238E27FC236}">
                <a16:creationId xmlns:a16="http://schemas.microsoft.com/office/drawing/2014/main" id="{FED9071B-7E33-2228-2D40-BC7D8762C2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1412875"/>
            <a:ext cx="9137650" cy="548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圆角矩形 4">
            <a:extLst>
              <a:ext uri="{FF2B5EF4-FFF2-40B4-BE49-F238E27FC236}">
                <a16:creationId xmlns:a16="http://schemas.microsoft.com/office/drawing/2014/main" id="{354B5EC3-51AE-68A9-BAD3-BD235B2CB912}"/>
              </a:ext>
            </a:extLst>
          </p:cNvPr>
          <p:cNvSpPr>
            <a:spLocks noChangeArrowheads="1"/>
          </p:cNvSpPr>
          <p:nvPr/>
        </p:nvSpPr>
        <p:spPr bwMode="auto">
          <a:xfrm>
            <a:off x="34925" y="2924175"/>
            <a:ext cx="5076825" cy="360363"/>
          </a:xfrm>
          <a:prstGeom prst="roundRect">
            <a:avLst>
              <a:gd name="adj" fmla="val 16667"/>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b="0">
              <a:latin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标题 1">
            <a:extLst>
              <a:ext uri="{FF2B5EF4-FFF2-40B4-BE49-F238E27FC236}">
                <a16:creationId xmlns:a16="http://schemas.microsoft.com/office/drawing/2014/main" id="{16518902-A5F8-CA62-E4BC-6E74EF01AC16}"/>
              </a:ext>
            </a:extLst>
          </p:cNvPr>
          <p:cNvSpPr>
            <a:spLocks noGrp="1" noChangeArrowheads="1"/>
          </p:cNvSpPr>
          <p:nvPr>
            <p:ph type="title"/>
          </p:nvPr>
        </p:nvSpPr>
        <p:spPr/>
        <p:txBody>
          <a:bodyPr/>
          <a:lstStyle/>
          <a:p>
            <a:r>
              <a:rPr lang="en-US" altLang="zh-CN" dirty="0" err="1"/>
              <a:t>gdb</a:t>
            </a:r>
            <a:endParaRPr lang="en-US" altLang="zh-CN" dirty="0"/>
          </a:p>
        </p:txBody>
      </p:sp>
      <p:sp>
        <p:nvSpPr>
          <p:cNvPr id="38915" name="内容占位符 2">
            <a:extLst>
              <a:ext uri="{FF2B5EF4-FFF2-40B4-BE49-F238E27FC236}">
                <a16:creationId xmlns:a16="http://schemas.microsoft.com/office/drawing/2014/main" id="{C60CD967-1964-C6F7-4BDD-6F3DF4FEA2F6}"/>
              </a:ext>
            </a:extLst>
          </p:cNvPr>
          <p:cNvSpPr>
            <a:spLocks noGrp="1" noChangeArrowheads="1"/>
          </p:cNvSpPr>
          <p:nvPr>
            <p:ph idx="1"/>
          </p:nvPr>
        </p:nvSpPr>
        <p:spPr/>
        <p:txBody>
          <a:bodyPr/>
          <a:lstStyle/>
          <a:p>
            <a:r>
              <a:rPr lang="zh-CN" altLang="en-US"/>
              <a:t>断点设置</a:t>
            </a:r>
            <a:endParaRPr lang="en-US" altLang="zh-CN"/>
          </a:p>
          <a:p>
            <a:pPr lvl="1"/>
            <a:r>
              <a:rPr lang="en-US" altLang="zh-CN" sz="2000"/>
              <a:t>break </a:t>
            </a:r>
            <a:r>
              <a:rPr lang="zh-CN" altLang="en-US" sz="2000"/>
              <a:t>文件名</a:t>
            </a:r>
            <a:r>
              <a:rPr lang="en-US" altLang="zh-CN" sz="2000"/>
              <a:t>: </a:t>
            </a:r>
            <a:r>
              <a:rPr lang="zh-CN" altLang="en-US" sz="2000"/>
              <a:t>行号            </a:t>
            </a:r>
            <a:r>
              <a:rPr lang="en-US" altLang="zh-CN" sz="2000"/>
              <a:t>b </a:t>
            </a:r>
            <a:r>
              <a:rPr lang="zh-CN" altLang="en-US" sz="2000"/>
              <a:t>文件名</a:t>
            </a:r>
            <a:r>
              <a:rPr lang="en-US" altLang="zh-CN" sz="2000"/>
              <a:t>: </a:t>
            </a:r>
            <a:r>
              <a:rPr lang="zh-CN" altLang="en-US" sz="2000"/>
              <a:t>行号</a:t>
            </a:r>
            <a:endParaRPr lang="en-US" altLang="zh-CN" sz="2000"/>
          </a:p>
          <a:p>
            <a:pPr lvl="1"/>
            <a:endParaRPr lang="en-US" altLang="zh-CN"/>
          </a:p>
          <a:p>
            <a:pPr lvl="1"/>
            <a:endParaRPr lang="zh-CN" altLang="en-US"/>
          </a:p>
        </p:txBody>
      </p:sp>
      <p:pic>
        <p:nvPicPr>
          <p:cNvPr id="38916" name="Picture 3">
            <a:extLst>
              <a:ext uri="{FF2B5EF4-FFF2-40B4-BE49-F238E27FC236}">
                <a16:creationId xmlns:a16="http://schemas.microsoft.com/office/drawing/2014/main" id="{309AA0C8-004B-EAED-898A-518803C9DC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2636838"/>
            <a:ext cx="6296025"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圆角矩形 6">
            <a:extLst>
              <a:ext uri="{FF2B5EF4-FFF2-40B4-BE49-F238E27FC236}">
                <a16:creationId xmlns:a16="http://schemas.microsoft.com/office/drawing/2014/main" id="{DAB7A63C-8570-5853-8A07-479ECD4FD712}"/>
              </a:ext>
            </a:extLst>
          </p:cNvPr>
          <p:cNvSpPr>
            <a:spLocks noChangeArrowheads="1"/>
          </p:cNvSpPr>
          <p:nvPr/>
        </p:nvSpPr>
        <p:spPr bwMode="auto">
          <a:xfrm>
            <a:off x="1258888" y="5084763"/>
            <a:ext cx="4752975" cy="288925"/>
          </a:xfrm>
          <a:prstGeom prst="roundRect">
            <a:avLst>
              <a:gd name="adj" fmla="val 16667"/>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b="0">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1BD705-7CAD-14BB-9042-6C8569BFE8B6}"/>
              </a:ext>
            </a:extLst>
          </p:cNvPr>
          <p:cNvSpPr>
            <a:spLocks noGrp="1"/>
          </p:cNvSpPr>
          <p:nvPr>
            <p:ph type="title"/>
          </p:nvPr>
        </p:nvSpPr>
        <p:spPr/>
        <p:txBody>
          <a:bodyPr/>
          <a:lstStyle/>
          <a:p>
            <a:r>
              <a:rPr lang="en-US" altLang="zh-CN" dirty="0"/>
              <a:t>C</a:t>
            </a:r>
            <a:r>
              <a:rPr lang="zh-CN" altLang="en-US" dirty="0"/>
              <a:t>语言基本结构</a:t>
            </a:r>
          </a:p>
        </p:txBody>
      </p:sp>
      <p:sp>
        <p:nvSpPr>
          <p:cNvPr id="3" name="内容占位符 2">
            <a:extLst>
              <a:ext uri="{FF2B5EF4-FFF2-40B4-BE49-F238E27FC236}">
                <a16:creationId xmlns:a16="http://schemas.microsoft.com/office/drawing/2014/main" id="{A01677C5-E701-6D8A-15DE-C991B2D82C56}"/>
              </a:ext>
            </a:extLst>
          </p:cNvPr>
          <p:cNvSpPr>
            <a:spLocks noGrp="1"/>
          </p:cNvSpPr>
          <p:nvPr>
            <p:ph idx="1"/>
          </p:nvPr>
        </p:nvSpPr>
        <p:spPr>
          <a:xfrm>
            <a:off x="1187624" y="4437112"/>
            <a:ext cx="6048672" cy="1518047"/>
          </a:xfrm>
        </p:spPr>
        <p:txBody>
          <a:bodyPr/>
          <a:lstStyle/>
          <a:p>
            <a:pPr marL="0" indent="0">
              <a:buNone/>
            </a:pPr>
            <a:r>
              <a:rPr lang="zh-CN" altLang="en-US" sz="2000" dirty="0"/>
              <a:t>代码组成结构如下：</a:t>
            </a:r>
          </a:p>
          <a:p>
            <a:pPr marL="0" indent="0">
              <a:buNone/>
            </a:pPr>
            <a:r>
              <a:rPr lang="zh-CN" altLang="en-US" sz="2000" dirty="0"/>
              <a:t>预处理器指令：如 </a:t>
            </a:r>
            <a:r>
              <a:rPr lang="en-US" altLang="zh-CN" sz="2000" dirty="0"/>
              <a:t>#include </a:t>
            </a:r>
            <a:r>
              <a:rPr lang="zh-CN" altLang="en-US" sz="2000" dirty="0"/>
              <a:t>和 </a:t>
            </a:r>
            <a:r>
              <a:rPr lang="en-US" altLang="zh-CN" sz="2000" dirty="0"/>
              <a:t>#define</a:t>
            </a:r>
            <a:r>
              <a:rPr lang="zh-CN" altLang="en-US" sz="2000" dirty="0"/>
              <a:t>。</a:t>
            </a:r>
          </a:p>
          <a:p>
            <a:pPr marL="0" indent="0">
              <a:buNone/>
            </a:pPr>
            <a:r>
              <a:rPr lang="zh-CN" altLang="en-US" sz="2000" dirty="0"/>
              <a:t>主函数：每个 </a:t>
            </a:r>
            <a:r>
              <a:rPr lang="en-US" altLang="zh-CN" sz="2000" dirty="0"/>
              <a:t>C </a:t>
            </a:r>
            <a:r>
              <a:rPr lang="zh-CN" altLang="en-US" sz="2000" dirty="0"/>
              <a:t>程序都有一个 </a:t>
            </a:r>
            <a:r>
              <a:rPr lang="en-US" altLang="zh-CN" sz="2000" dirty="0"/>
              <a:t>main() </a:t>
            </a:r>
            <a:r>
              <a:rPr lang="zh-CN" altLang="en-US" sz="2000" dirty="0"/>
              <a:t>函数。</a:t>
            </a:r>
          </a:p>
          <a:p>
            <a:pPr marL="0" indent="0">
              <a:buNone/>
            </a:pPr>
            <a:r>
              <a:rPr lang="zh-CN" altLang="en-US" sz="2000" dirty="0"/>
              <a:t>变量声明：声明程序中使用的变量。</a:t>
            </a:r>
          </a:p>
          <a:p>
            <a:pPr marL="0" indent="0">
              <a:buNone/>
            </a:pPr>
            <a:r>
              <a:rPr lang="zh-CN" altLang="en-US" sz="2000" dirty="0"/>
              <a:t>函数定义：定义程序中使用的函数。</a:t>
            </a:r>
          </a:p>
        </p:txBody>
      </p:sp>
      <p:sp>
        <p:nvSpPr>
          <p:cNvPr id="4" name="文本框 3">
            <a:extLst>
              <a:ext uri="{FF2B5EF4-FFF2-40B4-BE49-F238E27FC236}">
                <a16:creationId xmlns:a16="http://schemas.microsoft.com/office/drawing/2014/main" id="{27E342C8-BE94-4273-B223-5DA5832E2B7E}"/>
              </a:ext>
            </a:extLst>
          </p:cNvPr>
          <p:cNvSpPr txBox="1"/>
          <p:nvPr/>
        </p:nvSpPr>
        <p:spPr>
          <a:xfrm>
            <a:off x="467544" y="1556792"/>
            <a:ext cx="5976664" cy="2677656"/>
          </a:xfrm>
          <a:prstGeom prst="rect">
            <a:avLst/>
          </a:prstGeom>
          <a:noFill/>
        </p:spPr>
        <p:txBody>
          <a:bodyPr wrap="square" rtlCol="0">
            <a:spAutoFit/>
          </a:bodyPr>
          <a:lstStyle/>
          <a:p>
            <a:r>
              <a:rPr lang="en-US" altLang="zh-CN" b="0" i="0" dirty="0">
                <a:solidFill>
                  <a:srgbClr val="008855"/>
                </a:solidFill>
                <a:effectLst/>
                <a:latin typeface="Menlo"/>
              </a:rPr>
              <a:t>#include &lt;</a:t>
            </a:r>
            <a:r>
              <a:rPr lang="en-US" altLang="zh-CN" b="0" i="0" dirty="0" err="1">
                <a:solidFill>
                  <a:srgbClr val="008855"/>
                </a:solidFill>
                <a:effectLst/>
                <a:latin typeface="Menlo"/>
              </a:rPr>
              <a:t>stdio.h</a:t>
            </a:r>
            <a:r>
              <a:rPr lang="en-US" altLang="zh-CN" b="0" i="0" dirty="0">
                <a:solidFill>
                  <a:srgbClr val="008855"/>
                </a:solidFill>
                <a:effectLst/>
                <a:latin typeface="Menlo"/>
              </a:rPr>
              <a:t>&gt;</a:t>
            </a:r>
            <a:br>
              <a:rPr lang="en-US" altLang="zh-CN" dirty="0"/>
            </a:br>
            <a:br>
              <a:rPr lang="en-US" altLang="zh-CN" dirty="0"/>
            </a:br>
            <a:r>
              <a:rPr lang="en-US" altLang="zh-CN" b="0" i="0" dirty="0">
                <a:solidFill>
                  <a:srgbClr val="993333"/>
                </a:solidFill>
                <a:effectLst/>
                <a:latin typeface="Menlo"/>
              </a:rPr>
              <a:t>int</a:t>
            </a:r>
            <a:r>
              <a:rPr lang="en-US" altLang="zh-CN" b="0" i="0" dirty="0">
                <a:solidFill>
                  <a:srgbClr val="000000"/>
                </a:solidFill>
                <a:effectLst/>
                <a:latin typeface="Menlo"/>
              </a:rPr>
              <a:t> main() {</a:t>
            </a:r>
            <a:br>
              <a:rPr lang="en-US" altLang="zh-CN" dirty="0"/>
            </a:br>
            <a:r>
              <a:rPr lang="en-US" altLang="zh-CN" b="0" i="0" dirty="0">
                <a:solidFill>
                  <a:srgbClr val="000000"/>
                </a:solidFill>
                <a:effectLst/>
                <a:latin typeface="Menlo"/>
              </a:rPr>
              <a:t>    </a:t>
            </a:r>
            <a:r>
              <a:rPr lang="en-US" altLang="zh-CN" b="0" i="0" dirty="0" err="1">
                <a:solidFill>
                  <a:srgbClr val="000066"/>
                </a:solidFill>
                <a:effectLst/>
                <a:latin typeface="Menlo"/>
              </a:rPr>
              <a:t>printf</a:t>
            </a:r>
            <a:r>
              <a:rPr lang="en-US" altLang="zh-CN" b="0" i="0" dirty="0">
                <a:solidFill>
                  <a:srgbClr val="000000"/>
                </a:solidFill>
                <a:effectLst/>
                <a:latin typeface="Menlo"/>
              </a:rPr>
              <a:t>(</a:t>
            </a:r>
            <a:r>
              <a:rPr lang="en-US" altLang="zh-CN" b="0" i="0" dirty="0">
                <a:solidFill>
                  <a:srgbClr val="AA1111"/>
                </a:solidFill>
                <a:effectLst/>
                <a:latin typeface="Menlo"/>
              </a:rPr>
              <a:t>"Hello, World!</a:t>
            </a:r>
            <a:r>
              <a:rPr lang="en-US" altLang="zh-CN" b="1" i="0" dirty="0">
                <a:solidFill>
                  <a:srgbClr val="000099"/>
                </a:solidFill>
                <a:effectLst/>
                <a:latin typeface="Menlo"/>
              </a:rPr>
              <a:t>\n</a:t>
            </a:r>
            <a:r>
              <a:rPr lang="en-US" altLang="zh-CN" b="0" i="0" dirty="0">
                <a:solidFill>
                  <a:srgbClr val="AA1111"/>
                </a:solidFill>
                <a:effectLst/>
                <a:latin typeface="Menlo"/>
              </a:rPr>
              <a:t>"</a:t>
            </a:r>
            <a:r>
              <a:rPr lang="en-US" altLang="zh-CN" b="0" i="0" dirty="0">
                <a:solidFill>
                  <a:srgbClr val="000000"/>
                </a:solidFill>
                <a:effectLst/>
                <a:latin typeface="Menlo"/>
              </a:rPr>
              <a:t>)</a:t>
            </a:r>
            <a:r>
              <a:rPr lang="en-US" altLang="zh-CN" b="0" i="0" dirty="0">
                <a:solidFill>
                  <a:srgbClr val="339933"/>
                </a:solidFill>
                <a:effectLst/>
                <a:latin typeface="Menlo"/>
              </a:rPr>
              <a:t>;</a:t>
            </a:r>
            <a:br>
              <a:rPr lang="en-US" altLang="zh-CN" dirty="0"/>
            </a:br>
            <a:r>
              <a:rPr lang="en-US" altLang="zh-CN" b="0" i="0" dirty="0">
                <a:solidFill>
                  <a:srgbClr val="000000"/>
                </a:solidFill>
                <a:effectLst/>
                <a:latin typeface="Menlo"/>
              </a:rPr>
              <a:t>    </a:t>
            </a:r>
            <a:r>
              <a:rPr lang="en-US" altLang="zh-CN" b="0" i="0" dirty="0">
                <a:solidFill>
                  <a:srgbClr val="770088"/>
                </a:solidFill>
                <a:effectLst/>
                <a:latin typeface="Menlo"/>
              </a:rPr>
              <a:t>return</a:t>
            </a:r>
            <a:r>
              <a:rPr lang="en-US" altLang="zh-CN" b="0" i="0" dirty="0">
                <a:solidFill>
                  <a:srgbClr val="000000"/>
                </a:solidFill>
                <a:effectLst/>
                <a:latin typeface="Menlo"/>
              </a:rPr>
              <a:t> </a:t>
            </a:r>
            <a:r>
              <a:rPr lang="en-US" altLang="zh-CN" b="0" i="0" dirty="0">
                <a:solidFill>
                  <a:srgbClr val="116644"/>
                </a:solidFill>
                <a:effectLst/>
                <a:latin typeface="Menlo"/>
              </a:rPr>
              <a:t>0</a:t>
            </a:r>
            <a:r>
              <a:rPr lang="en-US" altLang="zh-CN" b="0" i="0" dirty="0">
                <a:solidFill>
                  <a:srgbClr val="339933"/>
                </a:solidFill>
                <a:effectLst/>
                <a:latin typeface="Menlo"/>
              </a:rPr>
              <a:t>;</a:t>
            </a:r>
            <a:br>
              <a:rPr lang="en-US" altLang="zh-CN" dirty="0"/>
            </a:br>
            <a:r>
              <a:rPr lang="en-US" altLang="zh-CN" b="0" i="0" dirty="0">
                <a:solidFill>
                  <a:srgbClr val="000000"/>
                </a:solidFill>
                <a:effectLst/>
                <a:latin typeface="Menlo"/>
              </a:rPr>
              <a:t>}</a:t>
            </a:r>
            <a:endParaRPr lang="zh-CN" altLang="en-US" dirty="0"/>
          </a:p>
        </p:txBody>
      </p:sp>
    </p:spTree>
    <p:extLst>
      <p:ext uri="{BB962C8B-B14F-4D97-AF65-F5344CB8AC3E}">
        <p14:creationId xmlns:p14="http://schemas.microsoft.com/office/powerpoint/2010/main" val="15507866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a:extLst>
              <a:ext uri="{FF2B5EF4-FFF2-40B4-BE49-F238E27FC236}">
                <a16:creationId xmlns:a16="http://schemas.microsoft.com/office/drawing/2014/main" id="{9FB933D2-F717-B695-84D5-2CEE8914A4FF}"/>
              </a:ext>
            </a:extLst>
          </p:cNvPr>
          <p:cNvSpPr>
            <a:spLocks noGrp="1" noChangeArrowheads="1"/>
          </p:cNvSpPr>
          <p:nvPr>
            <p:ph type="title"/>
          </p:nvPr>
        </p:nvSpPr>
        <p:spPr/>
        <p:txBody>
          <a:bodyPr/>
          <a:lstStyle/>
          <a:p>
            <a:r>
              <a:rPr lang="en-US" altLang="zh-CN" dirty="0" err="1"/>
              <a:t>gdb</a:t>
            </a:r>
            <a:r>
              <a:rPr lang="zh-CN" altLang="en-US" dirty="0"/>
              <a:t>入门</a:t>
            </a:r>
          </a:p>
        </p:txBody>
      </p:sp>
      <p:sp>
        <p:nvSpPr>
          <p:cNvPr id="39939" name="内容占位符 2">
            <a:extLst>
              <a:ext uri="{FF2B5EF4-FFF2-40B4-BE49-F238E27FC236}">
                <a16:creationId xmlns:a16="http://schemas.microsoft.com/office/drawing/2014/main" id="{F05CA8CE-95E3-86F2-B92B-5C2242BA9035}"/>
              </a:ext>
            </a:extLst>
          </p:cNvPr>
          <p:cNvSpPr>
            <a:spLocks noGrp="1" noChangeArrowheads="1"/>
          </p:cNvSpPr>
          <p:nvPr>
            <p:ph idx="1"/>
          </p:nvPr>
        </p:nvSpPr>
        <p:spPr/>
        <p:txBody>
          <a:bodyPr/>
          <a:lstStyle/>
          <a:p>
            <a:endParaRPr lang="zh-CN" altLang="en-US"/>
          </a:p>
        </p:txBody>
      </p:sp>
      <p:pic>
        <p:nvPicPr>
          <p:cNvPr id="39940" name="Picture 3">
            <a:extLst>
              <a:ext uri="{FF2B5EF4-FFF2-40B4-BE49-F238E27FC236}">
                <a16:creationId xmlns:a16="http://schemas.microsoft.com/office/drawing/2014/main" id="{BCDC4E55-9179-3EE8-200E-1F67778628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66838"/>
            <a:ext cx="9144000" cy="549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圆角矩形 4">
            <a:extLst>
              <a:ext uri="{FF2B5EF4-FFF2-40B4-BE49-F238E27FC236}">
                <a16:creationId xmlns:a16="http://schemas.microsoft.com/office/drawing/2014/main" id="{1B84CC6A-DA27-0A81-8C89-0A346BF20A0C}"/>
              </a:ext>
            </a:extLst>
          </p:cNvPr>
          <p:cNvSpPr>
            <a:spLocks noChangeArrowheads="1"/>
          </p:cNvSpPr>
          <p:nvPr/>
        </p:nvSpPr>
        <p:spPr bwMode="auto">
          <a:xfrm>
            <a:off x="0" y="4941888"/>
            <a:ext cx="6902450" cy="431800"/>
          </a:xfrm>
          <a:prstGeom prst="roundRect">
            <a:avLst>
              <a:gd name="adj" fmla="val 16667"/>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b="0">
              <a:latin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a:extLst>
              <a:ext uri="{FF2B5EF4-FFF2-40B4-BE49-F238E27FC236}">
                <a16:creationId xmlns:a16="http://schemas.microsoft.com/office/drawing/2014/main" id="{80B06C88-BA05-B95F-7D23-6F9FD4F97FAB}"/>
              </a:ext>
            </a:extLst>
          </p:cNvPr>
          <p:cNvSpPr>
            <a:spLocks noGrp="1" noChangeArrowheads="1"/>
          </p:cNvSpPr>
          <p:nvPr>
            <p:ph type="title"/>
          </p:nvPr>
        </p:nvSpPr>
        <p:spPr/>
        <p:txBody>
          <a:bodyPr/>
          <a:lstStyle/>
          <a:p>
            <a:r>
              <a:rPr lang="en-US" altLang="zh-CN" dirty="0" err="1"/>
              <a:t>gdb</a:t>
            </a:r>
            <a:r>
              <a:rPr lang="zh-CN" altLang="en-US" dirty="0"/>
              <a:t>入门</a:t>
            </a:r>
            <a:endParaRPr lang="en-US" altLang="zh-CN" dirty="0"/>
          </a:p>
        </p:txBody>
      </p:sp>
      <p:pic>
        <p:nvPicPr>
          <p:cNvPr id="40963" name="Picture 2">
            <a:extLst>
              <a:ext uri="{FF2B5EF4-FFF2-40B4-BE49-F238E27FC236}">
                <a16:creationId xmlns:a16="http://schemas.microsoft.com/office/drawing/2014/main" id="{D28C96E2-04A5-DB9D-C734-AE6B3EADF5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196975"/>
            <a:ext cx="737235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3">
            <a:extLst>
              <a:ext uri="{FF2B5EF4-FFF2-40B4-BE49-F238E27FC236}">
                <a16:creationId xmlns:a16="http://schemas.microsoft.com/office/drawing/2014/main" id="{4F670D35-494F-E6C0-2976-CD8431EBEB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4005263"/>
            <a:ext cx="452437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4">
            <a:extLst>
              <a:ext uri="{FF2B5EF4-FFF2-40B4-BE49-F238E27FC236}">
                <a16:creationId xmlns:a16="http://schemas.microsoft.com/office/drawing/2014/main" id="{A18B787E-A618-97F7-9925-DF68B44DDF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2125" y="3573463"/>
            <a:ext cx="357187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圆角矩形 5">
            <a:extLst>
              <a:ext uri="{FF2B5EF4-FFF2-40B4-BE49-F238E27FC236}">
                <a16:creationId xmlns:a16="http://schemas.microsoft.com/office/drawing/2014/main" id="{3FD74E95-34BA-562A-CE2A-0DACACAB0AA6}"/>
              </a:ext>
            </a:extLst>
          </p:cNvPr>
          <p:cNvSpPr>
            <a:spLocks noChangeArrowheads="1"/>
          </p:cNvSpPr>
          <p:nvPr/>
        </p:nvSpPr>
        <p:spPr bwMode="auto">
          <a:xfrm>
            <a:off x="1403350" y="3213100"/>
            <a:ext cx="5545138" cy="144463"/>
          </a:xfrm>
          <a:prstGeom prst="roundRect">
            <a:avLst>
              <a:gd name="adj" fmla="val 16667"/>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b="0">
              <a:latin typeface="Arial" panose="020B0604020202020204" pitchFamily="34" charset="0"/>
            </a:endParaRPr>
          </a:p>
        </p:txBody>
      </p:sp>
      <p:sp>
        <p:nvSpPr>
          <p:cNvPr id="40967" name="圆角矩形 6">
            <a:extLst>
              <a:ext uri="{FF2B5EF4-FFF2-40B4-BE49-F238E27FC236}">
                <a16:creationId xmlns:a16="http://schemas.microsoft.com/office/drawing/2014/main" id="{0AB22017-3B95-CF13-72F6-8C1F5F7ABFA3}"/>
              </a:ext>
            </a:extLst>
          </p:cNvPr>
          <p:cNvSpPr>
            <a:spLocks noChangeArrowheads="1"/>
          </p:cNvSpPr>
          <p:nvPr/>
        </p:nvSpPr>
        <p:spPr bwMode="auto">
          <a:xfrm>
            <a:off x="1476375" y="4797425"/>
            <a:ext cx="3743325" cy="144463"/>
          </a:xfrm>
          <a:prstGeom prst="roundRect">
            <a:avLst>
              <a:gd name="adj" fmla="val 16667"/>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b="0">
              <a:latin typeface="Arial" panose="020B0604020202020204" pitchFamily="34" charset="0"/>
            </a:endParaRPr>
          </a:p>
        </p:txBody>
      </p:sp>
      <p:sp>
        <p:nvSpPr>
          <p:cNvPr id="40969" name="TextBox 8">
            <a:extLst>
              <a:ext uri="{FF2B5EF4-FFF2-40B4-BE49-F238E27FC236}">
                <a16:creationId xmlns:a16="http://schemas.microsoft.com/office/drawing/2014/main" id="{8D17B22C-1A55-A417-008E-9638819BD603}"/>
              </a:ext>
            </a:extLst>
          </p:cNvPr>
          <p:cNvSpPr txBox="1">
            <a:spLocks noChangeArrowheads="1"/>
          </p:cNvSpPr>
          <p:nvPr/>
        </p:nvSpPr>
        <p:spPr bwMode="auto">
          <a:xfrm>
            <a:off x="323850" y="3068638"/>
            <a:ext cx="941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1800" b="0">
                <a:latin typeface="Arial" panose="020B0604020202020204" pitchFamily="34" charset="0"/>
              </a:rPr>
              <a:t>Line:15</a:t>
            </a:r>
            <a:endParaRPr lang="zh-CN" altLang="en-US" sz="1800" b="0">
              <a:latin typeface="Arial" panose="020B0604020202020204" pitchFamily="34" charset="0"/>
            </a:endParaRPr>
          </a:p>
        </p:txBody>
      </p:sp>
      <p:sp>
        <p:nvSpPr>
          <p:cNvPr id="40970" name="TextBox 9">
            <a:extLst>
              <a:ext uri="{FF2B5EF4-FFF2-40B4-BE49-F238E27FC236}">
                <a16:creationId xmlns:a16="http://schemas.microsoft.com/office/drawing/2014/main" id="{ED8C175C-93ED-E584-C4BA-3B8FB3A17AFF}"/>
              </a:ext>
            </a:extLst>
          </p:cNvPr>
          <p:cNvSpPr txBox="1">
            <a:spLocks noChangeArrowheads="1"/>
          </p:cNvSpPr>
          <p:nvPr/>
        </p:nvSpPr>
        <p:spPr bwMode="auto">
          <a:xfrm>
            <a:off x="323850" y="4652963"/>
            <a:ext cx="941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1800" b="0">
                <a:latin typeface="Arial" panose="020B0604020202020204" pitchFamily="34" charset="0"/>
              </a:rPr>
              <a:t>Line:25</a:t>
            </a:r>
            <a:endParaRPr lang="zh-CN" altLang="en-US" sz="1800" b="0">
              <a:latin typeface="Arial" panose="020B0604020202020204" pitchFamily="34" charset="0"/>
            </a:endParaRPr>
          </a:p>
        </p:txBody>
      </p:sp>
      <p:sp>
        <p:nvSpPr>
          <p:cNvPr id="40971" name="TextBox 10">
            <a:extLst>
              <a:ext uri="{FF2B5EF4-FFF2-40B4-BE49-F238E27FC236}">
                <a16:creationId xmlns:a16="http://schemas.microsoft.com/office/drawing/2014/main" id="{308B4468-211B-3E6F-8CBD-F4DF54CAFF25}"/>
              </a:ext>
            </a:extLst>
          </p:cNvPr>
          <p:cNvSpPr txBox="1">
            <a:spLocks noChangeArrowheads="1"/>
          </p:cNvSpPr>
          <p:nvPr/>
        </p:nvSpPr>
        <p:spPr bwMode="auto">
          <a:xfrm>
            <a:off x="250825" y="5661025"/>
            <a:ext cx="941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1800" b="0">
                <a:latin typeface="Arial" panose="020B0604020202020204" pitchFamily="34" charset="0"/>
              </a:rPr>
              <a:t>Line:27</a:t>
            </a:r>
            <a:endParaRPr lang="zh-CN" altLang="en-US" sz="1800" b="0">
              <a:latin typeface="Arial" panose="020B0604020202020204" pitchFamily="34" charset="0"/>
            </a:endParaRPr>
          </a:p>
        </p:txBody>
      </p:sp>
      <p:cxnSp>
        <p:nvCxnSpPr>
          <p:cNvPr id="40972" name="直接箭头连接符 12">
            <a:extLst>
              <a:ext uri="{FF2B5EF4-FFF2-40B4-BE49-F238E27FC236}">
                <a16:creationId xmlns:a16="http://schemas.microsoft.com/office/drawing/2014/main" id="{2E267B1D-BB0D-4B17-BD10-028ED52BD01C}"/>
              </a:ext>
            </a:extLst>
          </p:cNvPr>
          <p:cNvCxnSpPr>
            <a:cxnSpLocks noChangeShapeType="1"/>
          </p:cNvCxnSpPr>
          <p:nvPr/>
        </p:nvCxnSpPr>
        <p:spPr bwMode="auto">
          <a:xfrm flipV="1">
            <a:off x="971550" y="5229225"/>
            <a:ext cx="1079500" cy="431800"/>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40973" name="圆角矩形 6">
            <a:extLst>
              <a:ext uri="{FF2B5EF4-FFF2-40B4-BE49-F238E27FC236}">
                <a16:creationId xmlns:a16="http://schemas.microsoft.com/office/drawing/2014/main" id="{318B8995-8CB7-1A3D-3DEF-5AE10841B672}"/>
              </a:ext>
            </a:extLst>
          </p:cNvPr>
          <p:cNvSpPr>
            <a:spLocks noChangeArrowheads="1"/>
          </p:cNvSpPr>
          <p:nvPr/>
        </p:nvSpPr>
        <p:spPr bwMode="auto">
          <a:xfrm>
            <a:off x="2051050" y="5157788"/>
            <a:ext cx="3313113" cy="142875"/>
          </a:xfrm>
          <a:prstGeom prst="roundRect">
            <a:avLst>
              <a:gd name="adj" fmla="val 16667"/>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b="0">
              <a:latin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a:extLst>
              <a:ext uri="{FF2B5EF4-FFF2-40B4-BE49-F238E27FC236}">
                <a16:creationId xmlns:a16="http://schemas.microsoft.com/office/drawing/2014/main" id="{CBEC1C36-8A5E-D9C3-A884-3D3938D7DA95}"/>
              </a:ext>
            </a:extLst>
          </p:cNvPr>
          <p:cNvSpPr>
            <a:spLocks noGrp="1" noChangeArrowheads="1"/>
          </p:cNvSpPr>
          <p:nvPr>
            <p:ph type="title"/>
          </p:nvPr>
        </p:nvSpPr>
        <p:spPr/>
        <p:txBody>
          <a:bodyPr/>
          <a:lstStyle/>
          <a:p>
            <a:r>
              <a:rPr lang="en-US" altLang="zh-CN" dirty="0" err="1"/>
              <a:t>gdb</a:t>
            </a:r>
            <a:r>
              <a:rPr lang="zh-CN" altLang="en-US" dirty="0"/>
              <a:t>入门</a:t>
            </a:r>
          </a:p>
        </p:txBody>
      </p:sp>
      <p:sp>
        <p:nvSpPr>
          <p:cNvPr id="41987" name="内容占位符 2">
            <a:extLst>
              <a:ext uri="{FF2B5EF4-FFF2-40B4-BE49-F238E27FC236}">
                <a16:creationId xmlns:a16="http://schemas.microsoft.com/office/drawing/2014/main" id="{ACCE33E2-946D-236F-77CD-ED8A59CAC3CA}"/>
              </a:ext>
            </a:extLst>
          </p:cNvPr>
          <p:cNvSpPr>
            <a:spLocks noGrp="1" noChangeArrowheads="1"/>
          </p:cNvSpPr>
          <p:nvPr>
            <p:ph idx="1"/>
          </p:nvPr>
        </p:nvSpPr>
        <p:spPr/>
        <p:txBody>
          <a:bodyPr/>
          <a:lstStyle/>
          <a:p>
            <a:endParaRPr lang="zh-CN" altLang="en-US"/>
          </a:p>
        </p:txBody>
      </p:sp>
      <p:pic>
        <p:nvPicPr>
          <p:cNvPr id="41988" name="Picture 3">
            <a:extLst>
              <a:ext uri="{FF2B5EF4-FFF2-40B4-BE49-F238E27FC236}">
                <a16:creationId xmlns:a16="http://schemas.microsoft.com/office/drawing/2014/main" id="{99B1F988-5A78-8C56-4481-70B7DA9B14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66838"/>
            <a:ext cx="9144000" cy="549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圆角矩形 4">
            <a:extLst>
              <a:ext uri="{FF2B5EF4-FFF2-40B4-BE49-F238E27FC236}">
                <a16:creationId xmlns:a16="http://schemas.microsoft.com/office/drawing/2014/main" id="{BE71F1D5-7778-2916-570C-5CA3EBD86B05}"/>
              </a:ext>
            </a:extLst>
          </p:cNvPr>
          <p:cNvSpPr>
            <a:spLocks noChangeArrowheads="1"/>
          </p:cNvSpPr>
          <p:nvPr/>
        </p:nvSpPr>
        <p:spPr bwMode="auto">
          <a:xfrm>
            <a:off x="0" y="4868863"/>
            <a:ext cx="6902450" cy="896937"/>
          </a:xfrm>
          <a:prstGeom prst="roundRect">
            <a:avLst>
              <a:gd name="adj" fmla="val 16667"/>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b="0">
              <a:latin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a:extLst>
              <a:ext uri="{FF2B5EF4-FFF2-40B4-BE49-F238E27FC236}">
                <a16:creationId xmlns:a16="http://schemas.microsoft.com/office/drawing/2014/main" id="{BD525761-0B5B-901C-8CF3-AA4EF073B76E}"/>
              </a:ext>
            </a:extLst>
          </p:cNvPr>
          <p:cNvSpPr>
            <a:spLocks noGrp="1" noChangeArrowheads="1"/>
          </p:cNvSpPr>
          <p:nvPr>
            <p:ph type="title"/>
          </p:nvPr>
        </p:nvSpPr>
        <p:spPr/>
        <p:txBody>
          <a:bodyPr/>
          <a:lstStyle/>
          <a:p>
            <a:r>
              <a:rPr lang="en-US" altLang="zh-CN" dirty="0" err="1"/>
              <a:t>gdb</a:t>
            </a:r>
            <a:r>
              <a:rPr lang="zh-CN" altLang="en-US" dirty="0"/>
              <a:t>入门</a:t>
            </a:r>
            <a:endParaRPr lang="en-US" altLang="zh-CN" dirty="0"/>
          </a:p>
        </p:txBody>
      </p:sp>
      <p:sp>
        <p:nvSpPr>
          <p:cNvPr id="43011" name="内容占位符 2">
            <a:extLst>
              <a:ext uri="{FF2B5EF4-FFF2-40B4-BE49-F238E27FC236}">
                <a16:creationId xmlns:a16="http://schemas.microsoft.com/office/drawing/2014/main" id="{F7E3F262-D657-0EF7-4A39-97E87B4E545A}"/>
              </a:ext>
            </a:extLst>
          </p:cNvPr>
          <p:cNvSpPr>
            <a:spLocks noGrp="1" noChangeArrowheads="1"/>
          </p:cNvSpPr>
          <p:nvPr>
            <p:ph idx="1"/>
          </p:nvPr>
        </p:nvSpPr>
        <p:spPr/>
        <p:txBody>
          <a:bodyPr/>
          <a:lstStyle/>
          <a:p>
            <a:r>
              <a:rPr lang="zh-CN" altLang="en-US"/>
              <a:t>断点查看</a:t>
            </a:r>
            <a:endParaRPr lang="en-US" altLang="zh-CN"/>
          </a:p>
          <a:p>
            <a:pPr lvl="1"/>
            <a:r>
              <a:rPr lang="en-US" altLang="zh-CN" sz="2000"/>
              <a:t>info b</a:t>
            </a:r>
            <a:r>
              <a:rPr lang="zh-CN" altLang="en-US" sz="2000"/>
              <a:t>            </a:t>
            </a:r>
            <a:r>
              <a:rPr lang="en-US" altLang="zh-CN" sz="2000"/>
              <a:t>i b</a:t>
            </a:r>
          </a:p>
          <a:p>
            <a:pPr lvl="1"/>
            <a:endParaRPr lang="en-US" altLang="zh-CN"/>
          </a:p>
          <a:p>
            <a:pPr lvl="1"/>
            <a:endParaRPr lang="zh-CN" altLang="en-US"/>
          </a:p>
        </p:txBody>
      </p:sp>
      <p:pic>
        <p:nvPicPr>
          <p:cNvPr id="43012" name="Picture 2">
            <a:extLst>
              <a:ext uri="{FF2B5EF4-FFF2-40B4-BE49-F238E27FC236}">
                <a16:creationId xmlns:a16="http://schemas.microsoft.com/office/drawing/2014/main" id="{46F43372-A268-DBFC-74F3-D67479C47A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2492375"/>
            <a:ext cx="6296025"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圆角矩形 6">
            <a:extLst>
              <a:ext uri="{FF2B5EF4-FFF2-40B4-BE49-F238E27FC236}">
                <a16:creationId xmlns:a16="http://schemas.microsoft.com/office/drawing/2014/main" id="{FB85F6A3-3E5C-7DC6-349F-9B64CFDE3F29}"/>
              </a:ext>
            </a:extLst>
          </p:cNvPr>
          <p:cNvSpPr>
            <a:spLocks noChangeArrowheads="1"/>
          </p:cNvSpPr>
          <p:nvPr/>
        </p:nvSpPr>
        <p:spPr bwMode="auto">
          <a:xfrm>
            <a:off x="1258888" y="5084763"/>
            <a:ext cx="5905500" cy="1008062"/>
          </a:xfrm>
          <a:prstGeom prst="roundRect">
            <a:avLst>
              <a:gd name="adj" fmla="val 16667"/>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b="0">
              <a:latin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标题 1">
            <a:extLst>
              <a:ext uri="{FF2B5EF4-FFF2-40B4-BE49-F238E27FC236}">
                <a16:creationId xmlns:a16="http://schemas.microsoft.com/office/drawing/2014/main" id="{9950F0A7-5BB8-E45E-770B-FE950A0CEFFF}"/>
              </a:ext>
            </a:extLst>
          </p:cNvPr>
          <p:cNvSpPr>
            <a:spLocks noGrp="1" noChangeArrowheads="1"/>
          </p:cNvSpPr>
          <p:nvPr>
            <p:ph type="title"/>
          </p:nvPr>
        </p:nvSpPr>
        <p:spPr/>
        <p:txBody>
          <a:bodyPr/>
          <a:lstStyle/>
          <a:p>
            <a:r>
              <a:rPr lang="en-US" altLang="zh-CN" dirty="0" err="1"/>
              <a:t>gdb</a:t>
            </a:r>
            <a:r>
              <a:rPr lang="zh-CN" altLang="en-US" dirty="0"/>
              <a:t>入门</a:t>
            </a:r>
          </a:p>
        </p:txBody>
      </p:sp>
      <p:sp>
        <p:nvSpPr>
          <p:cNvPr id="44035" name="内容占位符 2">
            <a:extLst>
              <a:ext uri="{FF2B5EF4-FFF2-40B4-BE49-F238E27FC236}">
                <a16:creationId xmlns:a16="http://schemas.microsoft.com/office/drawing/2014/main" id="{89A5E131-0425-005C-5288-CDD75B3CE000}"/>
              </a:ext>
            </a:extLst>
          </p:cNvPr>
          <p:cNvSpPr>
            <a:spLocks noGrp="1" noChangeArrowheads="1"/>
          </p:cNvSpPr>
          <p:nvPr>
            <p:ph idx="1"/>
          </p:nvPr>
        </p:nvSpPr>
        <p:spPr/>
        <p:txBody>
          <a:bodyPr/>
          <a:lstStyle/>
          <a:p>
            <a:endParaRPr lang="zh-CN" altLang="en-US"/>
          </a:p>
        </p:txBody>
      </p:sp>
      <p:pic>
        <p:nvPicPr>
          <p:cNvPr id="44036" name="Picture 2">
            <a:extLst>
              <a:ext uri="{FF2B5EF4-FFF2-40B4-BE49-F238E27FC236}">
                <a16:creationId xmlns:a16="http://schemas.microsoft.com/office/drawing/2014/main" id="{97A44D09-4C4A-AFA0-9378-167DD7B696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66838"/>
            <a:ext cx="9144000" cy="549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圆角矩形 4">
            <a:extLst>
              <a:ext uri="{FF2B5EF4-FFF2-40B4-BE49-F238E27FC236}">
                <a16:creationId xmlns:a16="http://schemas.microsoft.com/office/drawing/2014/main" id="{948905D0-BC7B-9507-E878-067D631D5C2C}"/>
              </a:ext>
            </a:extLst>
          </p:cNvPr>
          <p:cNvSpPr>
            <a:spLocks noChangeArrowheads="1"/>
          </p:cNvSpPr>
          <p:nvPr/>
        </p:nvSpPr>
        <p:spPr bwMode="auto">
          <a:xfrm>
            <a:off x="0" y="5084763"/>
            <a:ext cx="8316913" cy="1439862"/>
          </a:xfrm>
          <a:prstGeom prst="roundRect">
            <a:avLst>
              <a:gd name="adj" fmla="val 16667"/>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b="0">
              <a:latin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标题 1">
            <a:extLst>
              <a:ext uri="{FF2B5EF4-FFF2-40B4-BE49-F238E27FC236}">
                <a16:creationId xmlns:a16="http://schemas.microsoft.com/office/drawing/2014/main" id="{189ABE6C-96A5-A295-E8E1-688A400A3A52}"/>
              </a:ext>
            </a:extLst>
          </p:cNvPr>
          <p:cNvSpPr>
            <a:spLocks noGrp="1" noChangeArrowheads="1"/>
          </p:cNvSpPr>
          <p:nvPr>
            <p:ph type="title"/>
          </p:nvPr>
        </p:nvSpPr>
        <p:spPr/>
        <p:txBody>
          <a:bodyPr/>
          <a:lstStyle/>
          <a:p>
            <a:r>
              <a:rPr lang="en-US" altLang="zh-CN" dirty="0" err="1"/>
              <a:t>gdb</a:t>
            </a:r>
            <a:r>
              <a:rPr lang="zh-CN" altLang="en-US" dirty="0"/>
              <a:t>入门</a:t>
            </a:r>
            <a:endParaRPr lang="en-US" altLang="zh-CN" dirty="0"/>
          </a:p>
        </p:txBody>
      </p:sp>
      <p:sp>
        <p:nvSpPr>
          <p:cNvPr id="45059" name="内容占位符 2">
            <a:extLst>
              <a:ext uri="{FF2B5EF4-FFF2-40B4-BE49-F238E27FC236}">
                <a16:creationId xmlns:a16="http://schemas.microsoft.com/office/drawing/2014/main" id="{1F87A471-E953-7D5D-A0D3-38DBC8C7E34D}"/>
              </a:ext>
            </a:extLst>
          </p:cNvPr>
          <p:cNvSpPr>
            <a:spLocks noGrp="1" noChangeArrowheads="1"/>
          </p:cNvSpPr>
          <p:nvPr>
            <p:ph idx="1"/>
          </p:nvPr>
        </p:nvSpPr>
        <p:spPr/>
        <p:txBody>
          <a:bodyPr/>
          <a:lstStyle/>
          <a:p>
            <a:r>
              <a:rPr lang="zh-CN" altLang="en-US"/>
              <a:t>断点删除</a:t>
            </a:r>
            <a:endParaRPr lang="en-US" altLang="zh-CN"/>
          </a:p>
          <a:p>
            <a:pPr lvl="1"/>
            <a:r>
              <a:rPr lang="en-US" altLang="zh-CN" sz="2000"/>
              <a:t>delete xxx(</a:t>
            </a:r>
            <a:r>
              <a:rPr lang="zh-CN" altLang="en-US" sz="2000"/>
              <a:t>断点编号</a:t>
            </a:r>
            <a:r>
              <a:rPr lang="en-US" altLang="zh-CN" sz="2000"/>
              <a:t>)</a:t>
            </a:r>
            <a:r>
              <a:rPr lang="zh-CN" altLang="en-US" sz="2000"/>
              <a:t>            </a:t>
            </a:r>
            <a:r>
              <a:rPr lang="en-US" altLang="zh-CN" sz="2000"/>
              <a:t>d xxx(</a:t>
            </a:r>
            <a:r>
              <a:rPr lang="zh-CN" altLang="en-US" sz="2000"/>
              <a:t>断点编号</a:t>
            </a:r>
            <a:r>
              <a:rPr lang="en-US" altLang="zh-CN" sz="2000"/>
              <a:t>)</a:t>
            </a:r>
            <a:r>
              <a:rPr lang="zh-CN" altLang="en-US" sz="2000"/>
              <a:t> </a:t>
            </a:r>
            <a:endParaRPr lang="en-US" altLang="zh-CN" sz="2000"/>
          </a:p>
          <a:p>
            <a:pPr lvl="1"/>
            <a:endParaRPr lang="en-US" altLang="zh-CN"/>
          </a:p>
          <a:p>
            <a:pPr lvl="1"/>
            <a:endParaRPr lang="zh-CN" altLang="en-US"/>
          </a:p>
        </p:txBody>
      </p:sp>
      <p:pic>
        <p:nvPicPr>
          <p:cNvPr id="45060" name="Picture 2">
            <a:extLst>
              <a:ext uri="{FF2B5EF4-FFF2-40B4-BE49-F238E27FC236}">
                <a16:creationId xmlns:a16="http://schemas.microsoft.com/office/drawing/2014/main" id="{7265B939-C96C-4815-9CAC-5927A55157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2636838"/>
            <a:ext cx="6296025"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圆角矩形 6">
            <a:extLst>
              <a:ext uri="{FF2B5EF4-FFF2-40B4-BE49-F238E27FC236}">
                <a16:creationId xmlns:a16="http://schemas.microsoft.com/office/drawing/2014/main" id="{65B7530A-2BFF-88B8-6510-D95125015364}"/>
              </a:ext>
            </a:extLst>
          </p:cNvPr>
          <p:cNvSpPr>
            <a:spLocks noChangeArrowheads="1"/>
          </p:cNvSpPr>
          <p:nvPr/>
        </p:nvSpPr>
        <p:spPr bwMode="auto">
          <a:xfrm>
            <a:off x="1187450" y="5373688"/>
            <a:ext cx="5905500" cy="863600"/>
          </a:xfrm>
          <a:prstGeom prst="roundRect">
            <a:avLst>
              <a:gd name="adj" fmla="val 16667"/>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b="0">
              <a:latin typeface="Arial" panose="020B0604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标题 1">
            <a:extLst>
              <a:ext uri="{FF2B5EF4-FFF2-40B4-BE49-F238E27FC236}">
                <a16:creationId xmlns:a16="http://schemas.microsoft.com/office/drawing/2014/main" id="{4F1072C7-2F89-C560-1722-EF195C222EC0}"/>
              </a:ext>
            </a:extLst>
          </p:cNvPr>
          <p:cNvSpPr>
            <a:spLocks noGrp="1" noChangeArrowheads="1"/>
          </p:cNvSpPr>
          <p:nvPr>
            <p:ph type="title"/>
          </p:nvPr>
        </p:nvSpPr>
        <p:spPr/>
        <p:txBody>
          <a:bodyPr/>
          <a:lstStyle/>
          <a:p>
            <a:r>
              <a:rPr lang="en-US" altLang="zh-CN" dirty="0" err="1"/>
              <a:t>gdb</a:t>
            </a:r>
            <a:r>
              <a:rPr lang="zh-CN" altLang="en-US" dirty="0"/>
              <a:t>入门</a:t>
            </a:r>
          </a:p>
        </p:txBody>
      </p:sp>
      <p:sp>
        <p:nvSpPr>
          <p:cNvPr id="46083" name="内容占位符 2">
            <a:extLst>
              <a:ext uri="{FF2B5EF4-FFF2-40B4-BE49-F238E27FC236}">
                <a16:creationId xmlns:a16="http://schemas.microsoft.com/office/drawing/2014/main" id="{F22391F9-5507-A549-E886-264F47190F39}"/>
              </a:ext>
            </a:extLst>
          </p:cNvPr>
          <p:cNvSpPr>
            <a:spLocks noGrp="1" noChangeArrowheads="1"/>
          </p:cNvSpPr>
          <p:nvPr>
            <p:ph idx="1"/>
          </p:nvPr>
        </p:nvSpPr>
        <p:spPr/>
        <p:txBody>
          <a:bodyPr/>
          <a:lstStyle/>
          <a:p>
            <a:endParaRPr lang="zh-CN" altLang="en-US"/>
          </a:p>
        </p:txBody>
      </p:sp>
      <p:pic>
        <p:nvPicPr>
          <p:cNvPr id="46084" name="Picture 2">
            <a:extLst>
              <a:ext uri="{FF2B5EF4-FFF2-40B4-BE49-F238E27FC236}">
                <a16:creationId xmlns:a16="http://schemas.microsoft.com/office/drawing/2014/main" id="{B416E04C-55B7-E259-259D-65877B0902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66838"/>
            <a:ext cx="9144000" cy="549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圆角矩形 4">
            <a:extLst>
              <a:ext uri="{FF2B5EF4-FFF2-40B4-BE49-F238E27FC236}">
                <a16:creationId xmlns:a16="http://schemas.microsoft.com/office/drawing/2014/main" id="{086B4728-8B45-00CF-7364-1812F6E322A8}"/>
              </a:ext>
            </a:extLst>
          </p:cNvPr>
          <p:cNvSpPr>
            <a:spLocks noChangeArrowheads="1"/>
          </p:cNvSpPr>
          <p:nvPr/>
        </p:nvSpPr>
        <p:spPr bwMode="auto">
          <a:xfrm>
            <a:off x="0" y="5373688"/>
            <a:ext cx="8172450" cy="1223962"/>
          </a:xfrm>
          <a:prstGeom prst="roundRect">
            <a:avLst>
              <a:gd name="adj" fmla="val 16667"/>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b="0">
              <a:latin typeface="Arial" panose="020B0604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标题 1">
            <a:extLst>
              <a:ext uri="{FF2B5EF4-FFF2-40B4-BE49-F238E27FC236}">
                <a16:creationId xmlns:a16="http://schemas.microsoft.com/office/drawing/2014/main" id="{8CE392C0-AD95-6800-BB16-C38E7AF74CCC}"/>
              </a:ext>
            </a:extLst>
          </p:cNvPr>
          <p:cNvSpPr>
            <a:spLocks noGrp="1" noChangeArrowheads="1"/>
          </p:cNvSpPr>
          <p:nvPr>
            <p:ph type="title"/>
          </p:nvPr>
        </p:nvSpPr>
        <p:spPr/>
        <p:txBody>
          <a:bodyPr/>
          <a:lstStyle/>
          <a:p>
            <a:r>
              <a:rPr lang="en-US" altLang="zh-CN" dirty="0" err="1"/>
              <a:t>gdb</a:t>
            </a:r>
            <a:r>
              <a:rPr lang="zh-CN" altLang="en-US" dirty="0"/>
              <a:t>入门</a:t>
            </a:r>
            <a:endParaRPr lang="en-US" altLang="zh-CN" dirty="0"/>
          </a:p>
        </p:txBody>
      </p:sp>
      <p:sp>
        <p:nvSpPr>
          <p:cNvPr id="47107" name="内容占位符 2">
            <a:extLst>
              <a:ext uri="{FF2B5EF4-FFF2-40B4-BE49-F238E27FC236}">
                <a16:creationId xmlns:a16="http://schemas.microsoft.com/office/drawing/2014/main" id="{480102FD-9D74-68A7-1D27-F27D3F2E8178}"/>
              </a:ext>
            </a:extLst>
          </p:cNvPr>
          <p:cNvSpPr>
            <a:spLocks noGrp="1" noChangeArrowheads="1"/>
          </p:cNvSpPr>
          <p:nvPr>
            <p:ph idx="1"/>
          </p:nvPr>
        </p:nvSpPr>
        <p:spPr/>
        <p:txBody>
          <a:bodyPr/>
          <a:lstStyle/>
          <a:p>
            <a:r>
              <a:rPr lang="zh-CN" altLang="en-US"/>
              <a:t>调试运行</a:t>
            </a:r>
            <a:endParaRPr lang="en-US" altLang="zh-CN"/>
          </a:p>
          <a:p>
            <a:pPr lvl="1"/>
            <a:r>
              <a:rPr lang="en-US" altLang="zh-CN" sz="2000"/>
              <a:t>run</a:t>
            </a:r>
            <a:r>
              <a:rPr lang="zh-CN" altLang="en-US" sz="2000"/>
              <a:t>           </a:t>
            </a:r>
            <a:r>
              <a:rPr lang="en-US" altLang="zh-CN" sz="2000"/>
              <a:t>r</a:t>
            </a:r>
          </a:p>
          <a:p>
            <a:pPr lvl="1"/>
            <a:endParaRPr lang="en-US" altLang="zh-CN"/>
          </a:p>
          <a:p>
            <a:pPr lvl="1"/>
            <a:endParaRPr lang="zh-CN" altLang="en-US"/>
          </a:p>
        </p:txBody>
      </p:sp>
      <p:pic>
        <p:nvPicPr>
          <p:cNvPr id="47108" name="Picture 3">
            <a:extLst>
              <a:ext uri="{FF2B5EF4-FFF2-40B4-BE49-F238E27FC236}">
                <a16:creationId xmlns:a16="http://schemas.microsoft.com/office/drawing/2014/main" id="{60DF5F29-0C80-55AC-C247-5C41B85BDF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565400"/>
            <a:ext cx="6296025"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圆角矩形 7">
            <a:extLst>
              <a:ext uri="{FF2B5EF4-FFF2-40B4-BE49-F238E27FC236}">
                <a16:creationId xmlns:a16="http://schemas.microsoft.com/office/drawing/2014/main" id="{9365AE4A-92D4-DB11-3FA2-4A32A4189820}"/>
              </a:ext>
            </a:extLst>
          </p:cNvPr>
          <p:cNvSpPr>
            <a:spLocks noChangeArrowheads="1"/>
          </p:cNvSpPr>
          <p:nvPr/>
        </p:nvSpPr>
        <p:spPr bwMode="auto">
          <a:xfrm>
            <a:off x="1187450" y="5805488"/>
            <a:ext cx="5905500" cy="576262"/>
          </a:xfrm>
          <a:prstGeom prst="roundRect">
            <a:avLst>
              <a:gd name="adj" fmla="val 16667"/>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b="0">
              <a:latin typeface="Arial" panose="020B06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标题 1">
            <a:extLst>
              <a:ext uri="{FF2B5EF4-FFF2-40B4-BE49-F238E27FC236}">
                <a16:creationId xmlns:a16="http://schemas.microsoft.com/office/drawing/2014/main" id="{E830F145-0DE2-D0D8-4FD2-1603FCC65BA1}"/>
              </a:ext>
            </a:extLst>
          </p:cNvPr>
          <p:cNvSpPr>
            <a:spLocks noGrp="1" noChangeArrowheads="1"/>
          </p:cNvSpPr>
          <p:nvPr>
            <p:ph type="title"/>
          </p:nvPr>
        </p:nvSpPr>
        <p:spPr/>
        <p:txBody>
          <a:bodyPr/>
          <a:lstStyle/>
          <a:p>
            <a:r>
              <a:rPr lang="en-US" altLang="zh-CN" dirty="0" err="1"/>
              <a:t>gdb</a:t>
            </a:r>
            <a:r>
              <a:rPr lang="zh-CN" altLang="en-US" dirty="0"/>
              <a:t>入门</a:t>
            </a:r>
          </a:p>
        </p:txBody>
      </p:sp>
      <p:sp>
        <p:nvSpPr>
          <p:cNvPr id="48131" name="内容占位符 2">
            <a:extLst>
              <a:ext uri="{FF2B5EF4-FFF2-40B4-BE49-F238E27FC236}">
                <a16:creationId xmlns:a16="http://schemas.microsoft.com/office/drawing/2014/main" id="{EF0BFB7F-E749-71A1-44FE-993F0FECEA9A}"/>
              </a:ext>
            </a:extLst>
          </p:cNvPr>
          <p:cNvSpPr>
            <a:spLocks noGrp="1" noChangeArrowheads="1"/>
          </p:cNvSpPr>
          <p:nvPr>
            <p:ph idx="1"/>
          </p:nvPr>
        </p:nvSpPr>
        <p:spPr/>
        <p:txBody>
          <a:bodyPr/>
          <a:lstStyle/>
          <a:p>
            <a:endParaRPr lang="zh-CN" altLang="en-US"/>
          </a:p>
        </p:txBody>
      </p:sp>
      <p:pic>
        <p:nvPicPr>
          <p:cNvPr id="48132" name="Picture 3">
            <a:extLst>
              <a:ext uri="{FF2B5EF4-FFF2-40B4-BE49-F238E27FC236}">
                <a16:creationId xmlns:a16="http://schemas.microsoft.com/office/drawing/2014/main" id="{BB886BAC-FFEC-B52C-A400-431B3F125D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66838"/>
            <a:ext cx="9144000" cy="549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圆角矩形 4">
            <a:extLst>
              <a:ext uri="{FF2B5EF4-FFF2-40B4-BE49-F238E27FC236}">
                <a16:creationId xmlns:a16="http://schemas.microsoft.com/office/drawing/2014/main" id="{36844B9E-166E-ECB3-997D-051893EC32AA}"/>
              </a:ext>
            </a:extLst>
          </p:cNvPr>
          <p:cNvSpPr>
            <a:spLocks noChangeArrowheads="1"/>
          </p:cNvSpPr>
          <p:nvPr/>
        </p:nvSpPr>
        <p:spPr bwMode="auto">
          <a:xfrm>
            <a:off x="0" y="6021388"/>
            <a:ext cx="6227763" cy="576262"/>
          </a:xfrm>
          <a:prstGeom prst="roundRect">
            <a:avLst>
              <a:gd name="adj" fmla="val 16667"/>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b="0">
              <a:latin typeface="Arial" panose="020B06040202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标题 1">
            <a:extLst>
              <a:ext uri="{FF2B5EF4-FFF2-40B4-BE49-F238E27FC236}">
                <a16:creationId xmlns:a16="http://schemas.microsoft.com/office/drawing/2014/main" id="{43C7BED0-F5BF-4501-59E6-80B088528E84}"/>
              </a:ext>
            </a:extLst>
          </p:cNvPr>
          <p:cNvSpPr>
            <a:spLocks noGrp="1" noChangeArrowheads="1"/>
          </p:cNvSpPr>
          <p:nvPr>
            <p:ph type="title"/>
          </p:nvPr>
        </p:nvSpPr>
        <p:spPr/>
        <p:txBody>
          <a:bodyPr/>
          <a:lstStyle/>
          <a:p>
            <a:r>
              <a:rPr lang="en-US" altLang="zh-CN" dirty="0" err="1"/>
              <a:t>gdb</a:t>
            </a:r>
            <a:r>
              <a:rPr lang="zh-CN" altLang="en-US" dirty="0"/>
              <a:t>入门</a:t>
            </a:r>
            <a:endParaRPr lang="en-US" altLang="zh-CN" dirty="0"/>
          </a:p>
        </p:txBody>
      </p:sp>
      <p:sp>
        <p:nvSpPr>
          <p:cNvPr id="49155" name="内容占位符 2">
            <a:extLst>
              <a:ext uri="{FF2B5EF4-FFF2-40B4-BE49-F238E27FC236}">
                <a16:creationId xmlns:a16="http://schemas.microsoft.com/office/drawing/2014/main" id="{FF2CA267-962C-445F-05AF-5DE9A264B3A7}"/>
              </a:ext>
            </a:extLst>
          </p:cNvPr>
          <p:cNvSpPr>
            <a:spLocks noGrp="1" noChangeArrowheads="1"/>
          </p:cNvSpPr>
          <p:nvPr>
            <p:ph idx="1"/>
          </p:nvPr>
        </p:nvSpPr>
        <p:spPr/>
        <p:txBody>
          <a:bodyPr/>
          <a:lstStyle/>
          <a:p>
            <a:r>
              <a:rPr lang="zh-CN" altLang="en-US"/>
              <a:t>调试运行</a:t>
            </a:r>
            <a:endParaRPr lang="en-US" altLang="zh-CN"/>
          </a:p>
          <a:p>
            <a:pPr lvl="1"/>
            <a:r>
              <a:rPr lang="en-US" altLang="zh-CN" sz="2000"/>
              <a:t>run</a:t>
            </a:r>
            <a:r>
              <a:rPr lang="zh-CN" altLang="en-US" sz="2000"/>
              <a:t>           </a:t>
            </a:r>
            <a:r>
              <a:rPr lang="en-US" altLang="zh-CN" sz="2000"/>
              <a:t>r</a:t>
            </a:r>
          </a:p>
          <a:p>
            <a:pPr lvl="1"/>
            <a:endParaRPr lang="en-US" altLang="zh-CN"/>
          </a:p>
          <a:p>
            <a:pPr lvl="1"/>
            <a:endParaRPr lang="zh-CN" altLang="en-US"/>
          </a:p>
        </p:txBody>
      </p:sp>
      <p:pic>
        <p:nvPicPr>
          <p:cNvPr id="49156" name="Picture 2">
            <a:extLst>
              <a:ext uri="{FF2B5EF4-FFF2-40B4-BE49-F238E27FC236}">
                <a16:creationId xmlns:a16="http://schemas.microsoft.com/office/drawing/2014/main" id="{53B7D62B-79A5-FA76-AFF8-21CDB6FEFB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66838"/>
            <a:ext cx="9144000" cy="549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圆角矩形 7">
            <a:extLst>
              <a:ext uri="{FF2B5EF4-FFF2-40B4-BE49-F238E27FC236}">
                <a16:creationId xmlns:a16="http://schemas.microsoft.com/office/drawing/2014/main" id="{F31B0AD5-F630-6A4E-0ADA-63685E9A2B36}"/>
              </a:ext>
            </a:extLst>
          </p:cNvPr>
          <p:cNvSpPr>
            <a:spLocks noChangeArrowheads="1"/>
          </p:cNvSpPr>
          <p:nvPr/>
        </p:nvSpPr>
        <p:spPr bwMode="auto">
          <a:xfrm>
            <a:off x="0" y="4868863"/>
            <a:ext cx="7235825" cy="1655762"/>
          </a:xfrm>
          <a:prstGeom prst="roundRect">
            <a:avLst>
              <a:gd name="adj" fmla="val 16667"/>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b="0">
              <a:latin typeface="Arial" panose="020B0604020202020204" pitchFamily="34" charset="0"/>
            </a:endParaRPr>
          </a:p>
        </p:txBody>
      </p:sp>
      <p:cxnSp>
        <p:nvCxnSpPr>
          <p:cNvPr id="49158" name="直接连接符 8">
            <a:extLst>
              <a:ext uri="{FF2B5EF4-FFF2-40B4-BE49-F238E27FC236}">
                <a16:creationId xmlns:a16="http://schemas.microsoft.com/office/drawing/2014/main" id="{0F9F166E-02F2-C0BD-5B4B-7A6B4AD02309}"/>
              </a:ext>
            </a:extLst>
          </p:cNvPr>
          <p:cNvCxnSpPr>
            <a:cxnSpLocks noChangeShapeType="1"/>
          </p:cNvCxnSpPr>
          <p:nvPr/>
        </p:nvCxnSpPr>
        <p:spPr bwMode="auto">
          <a:xfrm flipV="1">
            <a:off x="0" y="5553075"/>
            <a:ext cx="611188" cy="36513"/>
          </a:xfrm>
          <a:prstGeom prst="line">
            <a:avLst/>
          </a:prstGeom>
          <a:noFill/>
          <a:ln w="28575" algn="ctr">
            <a:solidFill>
              <a:srgbClr val="FF0000"/>
            </a:solidFill>
            <a:miter lim="800000"/>
            <a:headEnd/>
            <a:tailEnd/>
          </a:ln>
          <a:extLst>
            <a:ext uri="{909E8E84-426E-40DD-AFC4-6F175D3DCCD1}">
              <a14:hiddenFill xmlns:a14="http://schemas.microsoft.com/office/drawing/2010/main">
                <a:noFill/>
              </a14:hiddenFill>
            </a:ext>
          </a:extLst>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B52109-3258-DE17-266A-07B23A496F62}"/>
              </a:ext>
            </a:extLst>
          </p:cNvPr>
          <p:cNvSpPr>
            <a:spLocks noGrp="1"/>
          </p:cNvSpPr>
          <p:nvPr>
            <p:ph type="title"/>
          </p:nvPr>
        </p:nvSpPr>
        <p:spPr/>
        <p:txBody>
          <a:bodyPr/>
          <a:lstStyle/>
          <a:p>
            <a:r>
              <a:rPr lang="zh-CN" altLang="en-US" dirty="0"/>
              <a:t>程序设计基本结构</a:t>
            </a:r>
          </a:p>
        </p:txBody>
      </p:sp>
      <p:sp>
        <p:nvSpPr>
          <p:cNvPr id="3" name="内容占位符 2">
            <a:extLst>
              <a:ext uri="{FF2B5EF4-FFF2-40B4-BE49-F238E27FC236}">
                <a16:creationId xmlns:a16="http://schemas.microsoft.com/office/drawing/2014/main" id="{8130E7FE-1BFB-CC4C-6412-EF640E9D8240}"/>
              </a:ext>
            </a:extLst>
          </p:cNvPr>
          <p:cNvSpPr>
            <a:spLocks noGrp="1"/>
          </p:cNvSpPr>
          <p:nvPr>
            <p:ph idx="1"/>
          </p:nvPr>
        </p:nvSpPr>
        <p:spPr/>
        <p:txBody>
          <a:bodyPr/>
          <a:lstStyle/>
          <a:p>
            <a:pPr marL="0" indent="0">
              <a:buNone/>
            </a:pPr>
            <a:r>
              <a:rPr lang="zh-CN" altLang="en-US" dirty="0"/>
              <a:t>    顺序结构          选择（分支）结构            循环结构</a:t>
            </a:r>
          </a:p>
        </p:txBody>
      </p:sp>
      <p:pic>
        <p:nvPicPr>
          <p:cNvPr id="7" name="图片 6">
            <a:extLst>
              <a:ext uri="{FF2B5EF4-FFF2-40B4-BE49-F238E27FC236}">
                <a16:creationId xmlns:a16="http://schemas.microsoft.com/office/drawing/2014/main" id="{33A62123-6DE6-69C9-C862-BDA1166F5A75}"/>
              </a:ext>
            </a:extLst>
          </p:cNvPr>
          <p:cNvPicPr>
            <a:picLocks noChangeAspect="1"/>
          </p:cNvPicPr>
          <p:nvPr/>
        </p:nvPicPr>
        <p:blipFill>
          <a:blip r:embed="rId3"/>
          <a:stretch>
            <a:fillRect/>
          </a:stretch>
        </p:blipFill>
        <p:spPr>
          <a:xfrm>
            <a:off x="674367" y="2104401"/>
            <a:ext cx="1067984" cy="3168351"/>
          </a:xfrm>
          <a:prstGeom prst="rect">
            <a:avLst/>
          </a:prstGeom>
        </p:spPr>
      </p:pic>
      <p:pic>
        <p:nvPicPr>
          <p:cNvPr id="9" name="图片 8">
            <a:extLst>
              <a:ext uri="{FF2B5EF4-FFF2-40B4-BE49-F238E27FC236}">
                <a16:creationId xmlns:a16="http://schemas.microsoft.com/office/drawing/2014/main" id="{8424CECC-0A1D-622C-F01E-4F6ACAE3215C}"/>
              </a:ext>
            </a:extLst>
          </p:cNvPr>
          <p:cNvPicPr>
            <a:picLocks noChangeAspect="1"/>
          </p:cNvPicPr>
          <p:nvPr/>
        </p:nvPicPr>
        <p:blipFill>
          <a:blip r:embed="rId4"/>
          <a:stretch>
            <a:fillRect/>
          </a:stretch>
        </p:blipFill>
        <p:spPr>
          <a:xfrm>
            <a:off x="2483768" y="2088115"/>
            <a:ext cx="3391431" cy="3079973"/>
          </a:xfrm>
          <a:prstGeom prst="rect">
            <a:avLst/>
          </a:prstGeom>
        </p:spPr>
      </p:pic>
      <p:pic>
        <p:nvPicPr>
          <p:cNvPr id="11" name="图片 10">
            <a:extLst>
              <a:ext uri="{FF2B5EF4-FFF2-40B4-BE49-F238E27FC236}">
                <a16:creationId xmlns:a16="http://schemas.microsoft.com/office/drawing/2014/main" id="{54B52F5C-ADC6-6036-7C04-3662E9136497}"/>
              </a:ext>
            </a:extLst>
          </p:cNvPr>
          <p:cNvPicPr>
            <a:picLocks noChangeAspect="1"/>
          </p:cNvPicPr>
          <p:nvPr/>
        </p:nvPicPr>
        <p:blipFill>
          <a:blip r:embed="rId5"/>
          <a:stretch>
            <a:fillRect/>
          </a:stretch>
        </p:blipFill>
        <p:spPr>
          <a:xfrm>
            <a:off x="6263680" y="2104401"/>
            <a:ext cx="2880320" cy="3234680"/>
          </a:xfrm>
          <a:prstGeom prst="rect">
            <a:avLst/>
          </a:prstGeom>
        </p:spPr>
      </p:pic>
    </p:spTree>
    <p:extLst>
      <p:ext uri="{BB962C8B-B14F-4D97-AF65-F5344CB8AC3E}">
        <p14:creationId xmlns:p14="http://schemas.microsoft.com/office/powerpoint/2010/main" val="32817418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标题 1">
            <a:extLst>
              <a:ext uri="{FF2B5EF4-FFF2-40B4-BE49-F238E27FC236}">
                <a16:creationId xmlns:a16="http://schemas.microsoft.com/office/drawing/2014/main" id="{B4D0B447-8E11-9C96-49E9-B5FE75D610CB}"/>
              </a:ext>
            </a:extLst>
          </p:cNvPr>
          <p:cNvSpPr>
            <a:spLocks noGrp="1" noChangeArrowheads="1"/>
          </p:cNvSpPr>
          <p:nvPr>
            <p:ph type="title"/>
          </p:nvPr>
        </p:nvSpPr>
        <p:spPr/>
        <p:txBody>
          <a:bodyPr/>
          <a:lstStyle/>
          <a:p>
            <a:r>
              <a:rPr lang="en-US" altLang="zh-CN" dirty="0" err="1"/>
              <a:t>gdb</a:t>
            </a:r>
            <a:r>
              <a:rPr lang="zh-CN" altLang="en-US" dirty="0"/>
              <a:t>入门</a:t>
            </a:r>
            <a:endParaRPr lang="en-US" altLang="zh-CN" dirty="0"/>
          </a:p>
        </p:txBody>
      </p:sp>
      <p:sp>
        <p:nvSpPr>
          <p:cNvPr id="50179" name="内容占位符 2">
            <a:extLst>
              <a:ext uri="{FF2B5EF4-FFF2-40B4-BE49-F238E27FC236}">
                <a16:creationId xmlns:a16="http://schemas.microsoft.com/office/drawing/2014/main" id="{913498BC-963B-82F4-495B-8259AD53F6D2}"/>
              </a:ext>
            </a:extLst>
          </p:cNvPr>
          <p:cNvSpPr>
            <a:spLocks noGrp="1" noChangeArrowheads="1"/>
          </p:cNvSpPr>
          <p:nvPr>
            <p:ph idx="1"/>
          </p:nvPr>
        </p:nvSpPr>
        <p:spPr/>
        <p:txBody>
          <a:bodyPr/>
          <a:lstStyle/>
          <a:p>
            <a:r>
              <a:rPr lang="zh-CN" altLang="en-US"/>
              <a:t>参数值查看</a:t>
            </a:r>
            <a:endParaRPr lang="en-US" altLang="zh-CN"/>
          </a:p>
          <a:p>
            <a:pPr lvl="1"/>
            <a:r>
              <a:rPr lang="en-US" altLang="zh-CN"/>
              <a:t>print xxx(</a:t>
            </a:r>
            <a:r>
              <a:rPr lang="zh-CN" altLang="en-US"/>
              <a:t>变量名</a:t>
            </a:r>
            <a:r>
              <a:rPr lang="en-US" altLang="zh-CN"/>
              <a:t>)             p xxx(</a:t>
            </a:r>
            <a:r>
              <a:rPr lang="zh-CN" altLang="en-US"/>
              <a:t>变量名</a:t>
            </a:r>
            <a:r>
              <a:rPr lang="en-US" altLang="zh-CN"/>
              <a:t>)</a:t>
            </a:r>
          </a:p>
          <a:p>
            <a:pPr lvl="1"/>
            <a:endParaRPr lang="en-US" altLang="zh-CN"/>
          </a:p>
          <a:p>
            <a:pPr lvl="1"/>
            <a:endParaRPr lang="zh-CN" altLang="en-US"/>
          </a:p>
        </p:txBody>
      </p:sp>
      <p:pic>
        <p:nvPicPr>
          <p:cNvPr id="50180" name="Picture 2">
            <a:extLst>
              <a:ext uri="{FF2B5EF4-FFF2-40B4-BE49-F238E27FC236}">
                <a16:creationId xmlns:a16="http://schemas.microsoft.com/office/drawing/2014/main" id="{2B770759-A51F-0C92-A3BC-C2C64413D8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492375"/>
            <a:ext cx="6296025"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圆角矩形 7">
            <a:extLst>
              <a:ext uri="{FF2B5EF4-FFF2-40B4-BE49-F238E27FC236}">
                <a16:creationId xmlns:a16="http://schemas.microsoft.com/office/drawing/2014/main" id="{E94C66C1-5C53-2153-CEE7-1E5B200D0B2C}"/>
              </a:ext>
            </a:extLst>
          </p:cNvPr>
          <p:cNvSpPr>
            <a:spLocks noChangeArrowheads="1"/>
          </p:cNvSpPr>
          <p:nvPr/>
        </p:nvSpPr>
        <p:spPr bwMode="auto">
          <a:xfrm>
            <a:off x="1258888" y="5445125"/>
            <a:ext cx="5905500" cy="936625"/>
          </a:xfrm>
          <a:prstGeom prst="roundRect">
            <a:avLst>
              <a:gd name="adj" fmla="val 16667"/>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b="0">
              <a:latin typeface="Arial" panose="020B06040202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标题 1">
            <a:extLst>
              <a:ext uri="{FF2B5EF4-FFF2-40B4-BE49-F238E27FC236}">
                <a16:creationId xmlns:a16="http://schemas.microsoft.com/office/drawing/2014/main" id="{F1FFEB90-A560-352A-EC18-D4729A2D920D}"/>
              </a:ext>
            </a:extLst>
          </p:cNvPr>
          <p:cNvSpPr>
            <a:spLocks noGrp="1" noChangeArrowheads="1"/>
          </p:cNvSpPr>
          <p:nvPr>
            <p:ph type="title"/>
          </p:nvPr>
        </p:nvSpPr>
        <p:spPr/>
        <p:txBody>
          <a:bodyPr/>
          <a:lstStyle/>
          <a:p>
            <a:r>
              <a:rPr lang="en-US" altLang="zh-CN" dirty="0" err="1"/>
              <a:t>gdb</a:t>
            </a:r>
            <a:r>
              <a:rPr lang="zh-CN" altLang="en-US" dirty="0"/>
              <a:t>入门</a:t>
            </a:r>
            <a:endParaRPr lang="en-US" altLang="zh-CN" dirty="0"/>
          </a:p>
        </p:txBody>
      </p:sp>
      <p:sp>
        <p:nvSpPr>
          <p:cNvPr id="51203" name="内容占位符 2">
            <a:extLst>
              <a:ext uri="{FF2B5EF4-FFF2-40B4-BE49-F238E27FC236}">
                <a16:creationId xmlns:a16="http://schemas.microsoft.com/office/drawing/2014/main" id="{E6D23AF2-2FCD-AA21-4B15-A7B9698ACFAF}"/>
              </a:ext>
            </a:extLst>
          </p:cNvPr>
          <p:cNvSpPr>
            <a:spLocks noGrp="1" noChangeArrowheads="1"/>
          </p:cNvSpPr>
          <p:nvPr>
            <p:ph idx="1"/>
          </p:nvPr>
        </p:nvSpPr>
        <p:spPr/>
        <p:txBody>
          <a:bodyPr/>
          <a:lstStyle/>
          <a:p>
            <a:r>
              <a:rPr lang="zh-CN" altLang="en-US"/>
              <a:t>修改参数值</a:t>
            </a:r>
            <a:endParaRPr lang="en-US" altLang="zh-CN"/>
          </a:p>
          <a:p>
            <a:pPr lvl="1"/>
            <a:r>
              <a:rPr lang="en-US" altLang="zh-CN"/>
              <a:t>print xxx(</a:t>
            </a:r>
            <a:r>
              <a:rPr lang="zh-CN" altLang="en-US"/>
              <a:t>变量名</a:t>
            </a:r>
            <a:r>
              <a:rPr lang="en-US" altLang="zh-CN"/>
              <a:t>) = XXX</a:t>
            </a:r>
          </a:p>
          <a:p>
            <a:pPr lvl="1"/>
            <a:r>
              <a:rPr lang="en-US" altLang="zh-CN"/>
              <a:t>p xxx(</a:t>
            </a:r>
            <a:r>
              <a:rPr lang="zh-CN" altLang="en-US"/>
              <a:t>变量名</a:t>
            </a:r>
            <a:r>
              <a:rPr lang="en-US" altLang="zh-CN"/>
              <a:t>) = XXX</a:t>
            </a:r>
          </a:p>
          <a:p>
            <a:pPr lvl="1"/>
            <a:endParaRPr lang="en-US" altLang="zh-CN"/>
          </a:p>
          <a:p>
            <a:pPr lvl="1"/>
            <a:endParaRPr lang="zh-CN" altLang="en-US"/>
          </a:p>
        </p:txBody>
      </p:sp>
      <p:pic>
        <p:nvPicPr>
          <p:cNvPr id="51205" name="图片 4">
            <a:extLst>
              <a:ext uri="{FF2B5EF4-FFF2-40B4-BE49-F238E27FC236}">
                <a16:creationId xmlns:a16="http://schemas.microsoft.com/office/drawing/2014/main" id="{C5367F5D-6F94-DDD7-6B59-2B2CD523FC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 y="3429000"/>
            <a:ext cx="76581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标题 1">
            <a:extLst>
              <a:ext uri="{FF2B5EF4-FFF2-40B4-BE49-F238E27FC236}">
                <a16:creationId xmlns:a16="http://schemas.microsoft.com/office/drawing/2014/main" id="{8CFFE022-56FA-DF53-BD18-FBC08EF4EAF7}"/>
              </a:ext>
            </a:extLst>
          </p:cNvPr>
          <p:cNvSpPr>
            <a:spLocks noGrp="1" noChangeArrowheads="1"/>
          </p:cNvSpPr>
          <p:nvPr>
            <p:ph type="title"/>
          </p:nvPr>
        </p:nvSpPr>
        <p:spPr/>
        <p:txBody>
          <a:bodyPr/>
          <a:lstStyle/>
          <a:p>
            <a:r>
              <a:rPr lang="en-US" altLang="zh-CN" dirty="0" err="1"/>
              <a:t>gdb</a:t>
            </a:r>
            <a:r>
              <a:rPr lang="zh-CN" altLang="en-US" dirty="0"/>
              <a:t>入门</a:t>
            </a:r>
          </a:p>
        </p:txBody>
      </p:sp>
      <p:sp>
        <p:nvSpPr>
          <p:cNvPr id="52227" name="内容占位符 2">
            <a:extLst>
              <a:ext uri="{FF2B5EF4-FFF2-40B4-BE49-F238E27FC236}">
                <a16:creationId xmlns:a16="http://schemas.microsoft.com/office/drawing/2014/main" id="{54709BA3-E8A9-B487-CC3D-563D5200456B}"/>
              </a:ext>
            </a:extLst>
          </p:cNvPr>
          <p:cNvSpPr>
            <a:spLocks noGrp="1" noChangeArrowheads="1"/>
          </p:cNvSpPr>
          <p:nvPr>
            <p:ph idx="1"/>
          </p:nvPr>
        </p:nvSpPr>
        <p:spPr/>
        <p:txBody>
          <a:bodyPr/>
          <a:lstStyle/>
          <a:p>
            <a:endParaRPr lang="zh-CN" altLang="en-US"/>
          </a:p>
        </p:txBody>
      </p:sp>
      <p:pic>
        <p:nvPicPr>
          <p:cNvPr id="52228" name="Picture 2">
            <a:extLst>
              <a:ext uri="{FF2B5EF4-FFF2-40B4-BE49-F238E27FC236}">
                <a16:creationId xmlns:a16="http://schemas.microsoft.com/office/drawing/2014/main" id="{67D6B473-FA9F-393C-873E-7D7E059B3C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66838"/>
            <a:ext cx="9144000" cy="549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圆角矩形 4">
            <a:extLst>
              <a:ext uri="{FF2B5EF4-FFF2-40B4-BE49-F238E27FC236}">
                <a16:creationId xmlns:a16="http://schemas.microsoft.com/office/drawing/2014/main" id="{8C74CBA8-3665-953C-8342-9D6EF7BD18C8}"/>
              </a:ext>
            </a:extLst>
          </p:cNvPr>
          <p:cNvSpPr>
            <a:spLocks noChangeArrowheads="1"/>
          </p:cNvSpPr>
          <p:nvPr/>
        </p:nvSpPr>
        <p:spPr bwMode="auto">
          <a:xfrm>
            <a:off x="0" y="5589588"/>
            <a:ext cx="2124075" cy="935037"/>
          </a:xfrm>
          <a:prstGeom prst="roundRect">
            <a:avLst>
              <a:gd name="adj" fmla="val 16667"/>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b="0">
              <a:latin typeface="Arial" panose="020B0604020202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标题 1">
            <a:extLst>
              <a:ext uri="{FF2B5EF4-FFF2-40B4-BE49-F238E27FC236}">
                <a16:creationId xmlns:a16="http://schemas.microsoft.com/office/drawing/2014/main" id="{089BF32E-80D5-AEE7-CA76-AAE01B9AB41C}"/>
              </a:ext>
            </a:extLst>
          </p:cNvPr>
          <p:cNvSpPr>
            <a:spLocks noGrp="1" noChangeArrowheads="1"/>
          </p:cNvSpPr>
          <p:nvPr>
            <p:ph type="title"/>
          </p:nvPr>
        </p:nvSpPr>
        <p:spPr/>
        <p:txBody>
          <a:bodyPr/>
          <a:lstStyle/>
          <a:p>
            <a:r>
              <a:rPr lang="en-US" altLang="zh-CN" dirty="0" err="1"/>
              <a:t>gdb</a:t>
            </a:r>
            <a:r>
              <a:rPr lang="zh-CN" altLang="en-US" dirty="0"/>
              <a:t>入门</a:t>
            </a:r>
            <a:endParaRPr lang="en-US" altLang="zh-CN" dirty="0"/>
          </a:p>
        </p:txBody>
      </p:sp>
      <p:sp>
        <p:nvSpPr>
          <p:cNvPr id="53251" name="内容占位符 2">
            <a:extLst>
              <a:ext uri="{FF2B5EF4-FFF2-40B4-BE49-F238E27FC236}">
                <a16:creationId xmlns:a16="http://schemas.microsoft.com/office/drawing/2014/main" id="{050BE97C-6AD4-5FE3-F988-99739AD1ADA7}"/>
              </a:ext>
            </a:extLst>
          </p:cNvPr>
          <p:cNvSpPr>
            <a:spLocks noGrp="1" noChangeArrowheads="1"/>
          </p:cNvSpPr>
          <p:nvPr>
            <p:ph idx="1"/>
          </p:nvPr>
        </p:nvSpPr>
        <p:spPr/>
        <p:txBody>
          <a:bodyPr/>
          <a:lstStyle/>
          <a:p>
            <a:r>
              <a:rPr lang="zh-CN" altLang="en-US"/>
              <a:t>函数调用堆栈</a:t>
            </a:r>
            <a:endParaRPr lang="en-US" altLang="zh-CN"/>
          </a:p>
          <a:p>
            <a:pPr lvl="1"/>
            <a:r>
              <a:rPr lang="en-US" altLang="zh-CN"/>
              <a:t>bt</a:t>
            </a:r>
          </a:p>
          <a:p>
            <a:pPr lvl="1"/>
            <a:endParaRPr lang="zh-CN" altLang="en-US"/>
          </a:p>
        </p:txBody>
      </p:sp>
      <p:pic>
        <p:nvPicPr>
          <p:cNvPr id="53252" name="Picture 2">
            <a:extLst>
              <a:ext uri="{FF2B5EF4-FFF2-40B4-BE49-F238E27FC236}">
                <a16:creationId xmlns:a16="http://schemas.microsoft.com/office/drawing/2014/main" id="{0A3B30EB-3837-7C26-0EEC-4BDBBAC790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708275"/>
            <a:ext cx="6296025"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圆角矩形 7">
            <a:extLst>
              <a:ext uri="{FF2B5EF4-FFF2-40B4-BE49-F238E27FC236}">
                <a16:creationId xmlns:a16="http://schemas.microsoft.com/office/drawing/2014/main" id="{16812F6C-0896-C94B-3253-E299A3F32FE1}"/>
              </a:ext>
            </a:extLst>
          </p:cNvPr>
          <p:cNvSpPr>
            <a:spLocks noChangeArrowheads="1"/>
          </p:cNvSpPr>
          <p:nvPr/>
        </p:nvSpPr>
        <p:spPr bwMode="auto">
          <a:xfrm>
            <a:off x="1187450" y="5732463"/>
            <a:ext cx="5905500" cy="649287"/>
          </a:xfrm>
          <a:prstGeom prst="roundRect">
            <a:avLst>
              <a:gd name="adj" fmla="val 16667"/>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b="0">
              <a:latin typeface="Arial" panose="020B0604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标题 1">
            <a:extLst>
              <a:ext uri="{FF2B5EF4-FFF2-40B4-BE49-F238E27FC236}">
                <a16:creationId xmlns:a16="http://schemas.microsoft.com/office/drawing/2014/main" id="{C6745CB4-1E8D-9A68-4638-C9F616D25190}"/>
              </a:ext>
            </a:extLst>
          </p:cNvPr>
          <p:cNvSpPr>
            <a:spLocks noGrp="1" noChangeArrowheads="1"/>
          </p:cNvSpPr>
          <p:nvPr>
            <p:ph type="title"/>
          </p:nvPr>
        </p:nvSpPr>
        <p:spPr/>
        <p:txBody>
          <a:bodyPr/>
          <a:lstStyle/>
          <a:p>
            <a:r>
              <a:rPr lang="en-US" altLang="zh-CN" dirty="0" err="1"/>
              <a:t>gdb</a:t>
            </a:r>
            <a:r>
              <a:rPr lang="zh-CN" altLang="en-US" dirty="0"/>
              <a:t>入门</a:t>
            </a:r>
          </a:p>
        </p:txBody>
      </p:sp>
      <p:sp>
        <p:nvSpPr>
          <p:cNvPr id="54275" name="内容占位符 2">
            <a:extLst>
              <a:ext uri="{FF2B5EF4-FFF2-40B4-BE49-F238E27FC236}">
                <a16:creationId xmlns:a16="http://schemas.microsoft.com/office/drawing/2014/main" id="{2A0C3D85-E838-4F04-9A8A-AADCB5D91C92}"/>
              </a:ext>
            </a:extLst>
          </p:cNvPr>
          <p:cNvSpPr>
            <a:spLocks noGrp="1" noChangeArrowheads="1"/>
          </p:cNvSpPr>
          <p:nvPr>
            <p:ph idx="1"/>
          </p:nvPr>
        </p:nvSpPr>
        <p:spPr/>
        <p:txBody>
          <a:bodyPr/>
          <a:lstStyle/>
          <a:p>
            <a:endParaRPr lang="zh-CN" altLang="en-US"/>
          </a:p>
        </p:txBody>
      </p:sp>
      <p:pic>
        <p:nvPicPr>
          <p:cNvPr id="54276" name="Picture 2">
            <a:extLst>
              <a:ext uri="{FF2B5EF4-FFF2-40B4-BE49-F238E27FC236}">
                <a16:creationId xmlns:a16="http://schemas.microsoft.com/office/drawing/2014/main" id="{E9DA308E-28DF-BC57-70A0-1F55EAD930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66838"/>
            <a:ext cx="9144000" cy="549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圆角矩形 4">
            <a:extLst>
              <a:ext uri="{FF2B5EF4-FFF2-40B4-BE49-F238E27FC236}">
                <a16:creationId xmlns:a16="http://schemas.microsoft.com/office/drawing/2014/main" id="{22031349-A799-FA62-27BE-B74EE4D77E66}"/>
              </a:ext>
            </a:extLst>
          </p:cNvPr>
          <p:cNvSpPr>
            <a:spLocks noChangeArrowheads="1"/>
          </p:cNvSpPr>
          <p:nvPr/>
        </p:nvSpPr>
        <p:spPr bwMode="auto">
          <a:xfrm>
            <a:off x="0" y="5805488"/>
            <a:ext cx="6443663" cy="719137"/>
          </a:xfrm>
          <a:prstGeom prst="roundRect">
            <a:avLst>
              <a:gd name="adj" fmla="val 16667"/>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b="0">
              <a:latin typeface="Arial" panose="020B060402020202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标题 1">
            <a:extLst>
              <a:ext uri="{FF2B5EF4-FFF2-40B4-BE49-F238E27FC236}">
                <a16:creationId xmlns:a16="http://schemas.microsoft.com/office/drawing/2014/main" id="{02F018F6-0A5D-89C9-5408-A2AEA48017F9}"/>
              </a:ext>
            </a:extLst>
          </p:cNvPr>
          <p:cNvSpPr>
            <a:spLocks noGrp="1" noChangeArrowheads="1"/>
          </p:cNvSpPr>
          <p:nvPr>
            <p:ph type="title"/>
          </p:nvPr>
        </p:nvSpPr>
        <p:spPr/>
        <p:txBody>
          <a:bodyPr/>
          <a:lstStyle/>
          <a:p>
            <a:r>
              <a:rPr lang="en-US" altLang="zh-CN" dirty="0" err="1"/>
              <a:t>gdb</a:t>
            </a:r>
            <a:r>
              <a:rPr lang="zh-CN" altLang="en-US" dirty="0"/>
              <a:t>入门</a:t>
            </a:r>
            <a:endParaRPr lang="en-US" altLang="zh-CN" dirty="0"/>
          </a:p>
        </p:txBody>
      </p:sp>
      <p:sp>
        <p:nvSpPr>
          <p:cNvPr id="55299" name="内容占位符 2">
            <a:extLst>
              <a:ext uri="{FF2B5EF4-FFF2-40B4-BE49-F238E27FC236}">
                <a16:creationId xmlns:a16="http://schemas.microsoft.com/office/drawing/2014/main" id="{3A8187FA-05D2-7CC4-BAA8-B9BF45BC892B}"/>
              </a:ext>
            </a:extLst>
          </p:cNvPr>
          <p:cNvSpPr>
            <a:spLocks noGrp="1" noChangeArrowheads="1"/>
          </p:cNvSpPr>
          <p:nvPr>
            <p:ph idx="1"/>
          </p:nvPr>
        </p:nvSpPr>
        <p:spPr/>
        <p:txBody>
          <a:bodyPr/>
          <a:lstStyle/>
          <a:p>
            <a:r>
              <a:rPr lang="zh-CN" altLang="en-US" dirty="0"/>
              <a:t>单步执行</a:t>
            </a:r>
            <a:endParaRPr lang="en-US" altLang="zh-CN" dirty="0"/>
          </a:p>
          <a:p>
            <a:pPr lvl="1"/>
            <a:r>
              <a:rPr lang="en-US" altLang="zh-CN" sz="2000" dirty="0"/>
              <a:t>next		n</a:t>
            </a:r>
          </a:p>
          <a:p>
            <a:pPr lvl="1"/>
            <a:r>
              <a:rPr lang="en-US" altLang="zh-CN" sz="2000" dirty="0"/>
              <a:t>step  		s</a:t>
            </a:r>
          </a:p>
          <a:p>
            <a:r>
              <a:rPr lang="zh-CN" altLang="en-US" dirty="0"/>
              <a:t>继续执行到下一个断点</a:t>
            </a:r>
            <a:endParaRPr lang="en-US" altLang="zh-CN" dirty="0"/>
          </a:p>
          <a:p>
            <a:pPr lvl="1"/>
            <a:r>
              <a:rPr lang="en-US" altLang="zh-CN" sz="2000" dirty="0"/>
              <a:t>continue	c</a:t>
            </a:r>
          </a:p>
          <a:p>
            <a:r>
              <a:rPr lang="zh-CN" altLang="en-US" dirty="0"/>
              <a:t>查看文件代码</a:t>
            </a:r>
            <a:endParaRPr lang="en-US" altLang="zh-CN" dirty="0"/>
          </a:p>
          <a:p>
            <a:pPr lvl="1"/>
            <a:r>
              <a:rPr lang="en-US" altLang="zh-CN" sz="2000" dirty="0"/>
              <a:t>list		l</a:t>
            </a:r>
          </a:p>
          <a:p>
            <a:r>
              <a:rPr lang="zh-CN" altLang="en-US" dirty="0"/>
              <a:t>退出</a:t>
            </a:r>
            <a:r>
              <a:rPr lang="en-US" altLang="zh-CN" dirty="0" err="1"/>
              <a:t>gdb</a:t>
            </a:r>
            <a:endParaRPr lang="en-US" altLang="zh-CN" dirty="0"/>
          </a:p>
          <a:p>
            <a:pPr lvl="1"/>
            <a:r>
              <a:rPr lang="en-US" altLang="zh-CN" sz="2000" dirty="0"/>
              <a:t>quit		q</a:t>
            </a:r>
          </a:p>
          <a:p>
            <a:pPr lvl="1"/>
            <a:endParaRPr lang="zh-CN" alt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E749C9-8866-C7FE-A13A-AE4AC514B44D}"/>
              </a:ext>
            </a:extLst>
          </p:cNvPr>
          <p:cNvSpPr>
            <a:spLocks noGrp="1"/>
          </p:cNvSpPr>
          <p:nvPr>
            <p:ph type="title"/>
          </p:nvPr>
        </p:nvSpPr>
        <p:spPr/>
        <p:txBody>
          <a:bodyPr/>
          <a:lstStyle/>
          <a:p>
            <a:r>
              <a:rPr lang="zh-CN" altLang="en-US" dirty="0"/>
              <a:t>课程概述</a:t>
            </a:r>
          </a:p>
        </p:txBody>
      </p:sp>
      <p:sp>
        <p:nvSpPr>
          <p:cNvPr id="3" name="内容占位符 2">
            <a:extLst>
              <a:ext uri="{FF2B5EF4-FFF2-40B4-BE49-F238E27FC236}">
                <a16:creationId xmlns:a16="http://schemas.microsoft.com/office/drawing/2014/main" id="{43594F11-DC97-97BA-2E06-14FA20583545}"/>
              </a:ext>
            </a:extLst>
          </p:cNvPr>
          <p:cNvSpPr>
            <a:spLocks noGrp="1"/>
          </p:cNvSpPr>
          <p:nvPr>
            <p:ph idx="1"/>
          </p:nvPr>
        </p:nvSpPr>
        <p:spPr/>
        <p:txBody>
          <a:bodyPr/>
          <a:lstStyle/>
          <a:p>
            <a:r>
              <a:rPr lang="zh-CN" altLang="en-US" dirty="0"/>
              <a:t>程序设计回顾</a:t>
            </a:r>
            <a:endParaRPr lang="en-US" altLang="zh-CN" dirty="0"/>
          </a:p>
          <a:p>
            <a:r>
              <a:rPr lang="zh-CN" altLang="en-US" dirty="0"/>
              <a:t>常用编译工具使用</a:t>
            </a:r>
            <a:endParaRPr lang="en-US" altLang="zh-CN" dirty="0"/>
          </a:p>
          <a:p>
            <a:r>
              <a:rPr lang="zh-CN" altLang="en-US" dirty="0">
                <a:solidFill>
                  <a:srgbClr val="FF0000"/>
                </a:solidFill>
              </a:rPr>
              <a:t>流程图与常用</a:t>
            </a:r>
            <a:r>
              <a:rPr lang="en-US" altLang="zh-CN" dirty="0">
                <a:solidFill>
                  <a:srgbClr val="FF0000"/>
                </a:solidFill>
              </a:rPr>
              <a:t>UML</a:t>
            </a:r>
            <a:r>
              <a:rPr lang="zh-CN" altLang="en-US" dirty="0">
                <a:solidFill>
                  <a:srgbClr val="FF0000"/>
                </a:solidFill>
              </a:rPr>
              <a:t>图</a:t>
            </a:r>
            <a:endParaRPr lang="en-US" altLang="zh-CN" dirty="0">
              <a:solidFill>
                <a:srgbClr val="FF0000"/>
              </a:solidFill>
            </a:endParaRPr>
          </a:p>
          <a:p>
            <a:pPr lvl="1"/>
            <a:r>
              <a:rPr lang="zh-CN" altLang="en-US" dirty="0"/>
              <a:t>流程图</a:t>
            </a:r>
            <a:endParaRPr lang="en-US" altLang="zh-CN" dirty="0"/>
          </a:p>
          <a:p>
            <a:pPr lvl="1"/>
            <a:r>
              <a:rPr lang="zh-CN" altLang="en-US" dirty="0"/>
              <a:t>活动图</a:t>
            </a:r>
          </a:p>
        </p:txBody>
      </p:sp>
    </p:spTree>
    <p:extLst>
      <p:ext uri="{BB962C8B-B14F-4D97-AF65-F5344CB8AC3E}">
        <p14:creationId xmlns:p14="http://schemas.microsoft.com/office/powerpoint/2010/main" val="6212521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FB07D8-8DA7-99A7-954F-D9C581B40448}"/>
              </a:ext>
            </a:extLst>
          </p:cNvPr>
          <p:cNvSpPr>
            <a:spLocks noGrp="1"/>
          </p:cNvSpPr>
          <p:nvPr>
            <p:ph type="title"/>
          </p:nvPr>
        </p:nvSpPr>
        <p:spPr/>
        <p:txBody>
          <a:bodyPr/>
          <a:lstStyle/>
          <a:p>
            <a:r>
              <a:rPr lang="zh-CN" altLang="en-US" dirty="0"/>
              <a:t>流程图</a:t>
            </a:r>
          </a:p>
        </p:txBody>
      </p:sp>
      <p:sp>
        <p:nvSpPr>
          <p:cNvPr id="3" name="内容占位符 2">
            <a:extLst>
              <a:ext uri="{FF2B5EF4-FFF2-40B4-BE49-F238E27FC236}">
                <a16:creationId xmlns:a16="http://schemas.microsoft.com/office/drawing/2014/main" id="{35D1245C-CD22-CD57-0478-7DCC3197A2CE}"/>
              </a:ext>
            </a:extLst>
          </p:cNvPr>
          <p:cNvSpPr>
            <a:spLocks noGrp="1"/>
          </p:cNvSpPr>
          <p:nvPr>
            <p:ph idx="1"/>
          </p:nvPr>
        </p:nvSpPr>
        <p:spPr/>
        <p:txBody>
          <a:bodyPr/>
          <a:lstStyle/>
          <a:p>
            <a:r>
              <a:rPr lang="zh-CN" altLang="en-US" dirty="0">
                <a:solidFill>
                  <a:srgbClr val="0F1115"/>
                </a:solidFill>
                <a:effectLst/>
                <a:latin typeface="quote-cjk-patch"/>
              </a:rPr>
              <a:t>起源：工业工程与流程图表（</a:t>
            </a:r>
            <a:r>
              <a:rPr lang="en-US" altLang="zh-CN" dirty="0">
                <a:solidFill>
                  <a:srgbClr val="0F1115"/>
                </a:solidFill>
                <a:effectLst/>
                <a:latin typeface="quote-cjk-patch"/>
              </a:rPr>
              <a:t>1920s</a:t>
            </a:r>
            <a:r>
              <a:rPr lang="zh-CN" altLang="en-US" dirty="0">
                <a:solidFill>
                  <a:srgbClr val="0F1115"/>
                </a:solidFill>
                <a:effectLst/>
                <a:latin typeface="quote-cjk-patch"/>
              </a:rPr>
              <a:t>）</a:t>
            </a:r>
            <a:endParaRPr lang="en-US" altLang="zh-CN" dirty="0">
              <a:solidFill>
                <a:srgbClr val="0F1115"/>
              </a:solidFill>
              <a:effectLst/>
              <a:latin typeface="quote-cjk-patch"/>
            </a:endParaRPr>
          </a:p>
          <a:p>
            <a:pPr lvl="1"/>
            <a:r>
              <a:rPr lang="zh-CN" altLang="en-US" dirty="0"/>
              <a:t>最初是为了分析建筑工人的动作和工序，试图找到最有效的施工方法，减少不必要的动作</a:t>
            </a:r>
            <a:endParaRPr lang="en-US" altLang="zh-CN" dirty="0"/>
          </a:p>
          <a:p>
            <a:pPr lvl="1"/>
            <a:r>
              <a:rPr lang="zh-CN" altLang="en-US" dirty="0"/>
              <a:t>这被认为是流程图的雏形</a:t>
            </a:r>
            <a:endParaRPr lang="en-US" altLang="zh-CN" dirty="0"/>
          </a:p>
          <a:p>
            <a:pPr lvl="1"/>
            <a:endParaRPr lang="en-US" altLang="zh-CN" dirty="0"/>
          </a:p>
          <a:p>
            <a:pPr algn="l"/>
            <a:r>
              <a:rPr lang="zh-CN" altLang="en-US" dirty="0">
                <a:solidFill>
                  <a:srgbClr val="0F1115"/>
                </a:solidFill>
                <a:latin typeface="quote-cjk-patch"/>
              </a:rPr>
              <a:t>标准化：</a:t>
            </a:r>
            <a:r>
              <a:rPr lang="en-US" altLang="zh-CN" dirty="0">
                <a:solidFill>
                  <a:srgbClr val="0F1115"/>
                </a:solidFill>
                <a:latin typeface="quote-cjk-patch"/>
              </a:rPr>
              <a:t>ASME</a:t>
            </a:r>
            <a:r>
              <a:rPr lang="zh-CN" altLang="en-US" dirty="0">
                <a:solidFill>
                  <a:srgbClr val="0F1115"/>
                </a:solidFill>
                <a:latin typeface="quote-cjk-patch"/>
              </a:rPr>
              <a:t>与符号规范的建立（</a:t>
            </a:r>
            <a:r>
              <a:rPr lang="en-US" altLang="zh-CN" dirty="0">
                <a:solidFill>
                  <a:srgbClr val="0F1115"/>
                </a:solidFill>
                <a:latin typeface="quote-cjk-patch"/>
              </a:rPr>
              <a:t>1940s</a:t>
            </a:r>
            <a:r>
              <a:rPr lang="zh-CN" altLang="en-US" dirty="0">
                <a:solidFill>
                  <a:srgbClr val="0F1115"/>
                </a:solidFill>
                <a:latin typeface="quote-cjk-patch"/>
              </a:rPr>
              <a:t>）</a:t>
            </a:r>
            <a:endParaRPr lang="en-US" altLang="zh-CN" dirty="0">
              <a:solidFill>
                <a:srgbClr val="0F1115"/>
              </a:solidFill>
              <a:latin typeface="quote-cjk-patch"/>
            </a:endParaRPr>
          </a:p>
          <a:p>
            <a:pPr lvl="1"/>
            <a:r>
              <a:rPr lang="zh-CN" altLang="en-US" b="0" i="0" dirty="0">
                <a:solidFill>
                  <a:srgbClr val="0F1115"/>
                </a:solidFill>
                <a:effectLst/>
                <a:latin typeface="quote-cjk-patch"/>
              </a:rPr>
              <a:t>美国机械工程师学会在</a:t>
            </a:r>
            <a:r>
              <a:rPr lang="en-US" altLang="zh-CN" b="0" i="0" dirty="0">
                <a:solidFill>
                  <a:srgbClr val="0F1115"/>
                </a:solidFill>
                <a:effectLst/>
                <a:latin typeface="quote-cjk-patch"/>
              </a:rPr>
              <a:t>20</a:t>
            </a:r>
            <a:r>
              <a:rPr lang="zh-CN" altLang="en-US" b="0" i="0" dirty="0">
                <a:solidFill>
                  <a:srgbClr val="0F1115"/>
                </a:solidFill>
                <a:effectLst/>
                <a:latin typeface="quote-cjk-patch"/>
              </a:rPr>
              <a:t>世纪</a:t>
            </a:r>
            <a:r>
              <a:rPr lang="en-US" altLang="zh-CN" b="0" i="0" dirty="0">
                <a:solidFill>
                  <a:srgbClr val="0F1115"/>
                </a:solidFill>
                <a:effectLst/>
                <a:latin typeface="quote-cjk-patch"/>
              </a:rPr>
              <a:t>40</a:t>
            </a:r>
            <a:r>
              <a:rPr lang="zh-CN" altLang="en-US" b="0" i="0" dirty="0">
                <a:solidFill>
                  <a:srgbClr val="0F1115"/>
                </a:solidFill>
                <a:effectLst/>
                <a:latin typeface="quote-cjk-patch"/>
              </a:rPr>
              <a:t>年代开始推动流程图的标准化</a:t>
            </a:r>
            <a:endParaRPr lang="en-US" altLang="zh-CN" b="0" i="0" dirty="0">
              <a:solidFill>
                <a:srgbClr val="0F1115"/>
              </a:solidFill>
              <a:effectLst/>
              <a:latin typeface="quote-cjk-patch"/>
            </a:endParaRPr>
          </a:p>
          <a:p>
            <a:pPr lvl="1"/>
            <a:r>
              <a:rPr lang="zh-CN" altLang="en-US" dirty="0">
                <a:solidFill>
                  <a:srgbClr val="0F1115"/>
                </a:solidFill>
                <a:latin typeface="quote-cjk-patch"/>
              </a:rPr>
              <a:t>流程图已成为工业生产、商业管理和后勤领域中描述工作流的通用工具</a:t>
            </a:r>
          </a:p>
          <a:p>
            <a:endParaRPr lang="zh-CN" altLang="en-US" dirty="0">
              <a:solidFill>
                <a:srgbClr val="0F1115"/>
              </a:solidFill>
              <a:effectLst/>
              <a:latin typeface="quote-cjk-patch"/>
            </a:endParaRPr>
          </a:p>
          <a:p>
            <a:endParaRPr lang="zh-CN" altLang="en-US" dirty="0"/>
          </a:p>
        </p:txBody>
      </p:sp>
    </p:spTree>
    <p:extLst>
      <p:ext uri="{BB962C8B-B14F-4D97-AF65-F5344CB8AC3E}">
        <p14:creationId xmlns:p14="http://schemas.microsoft.com/office/powerpoint/2010/main" val="38101406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FB07D8-8DA7-99A7-954F-D9C581B40448}"/>
              </a:ext>
            </a:extLst>
          </p:cNvPr>
          <p:cNvSpPr>
            <a:spLocks noGrp="1"/>
          </p:cNvSpPr>
          <p:nvPr>
            <p:ph type="title"/>
          </p:nvPr>
        </p:nvSpPr>
        <p:spPr/>
        <p:txBody>
          <a:bodyPr/>
          <a:lstStyle/>
          <a:p>
            <a:r>
              <a:rPr lang="zh-CN" altLang="en-US" dirty="0"/>
              <a:t>流程图</a:t>
            </a:r>
          </a:p>
        </p:txBody>
      </p:sp>
      <p:sp>
        <p:nvSpPr>
          <p:cNvPr id="3" name="内容占位符 2">
            <a:extLst>
              <a:ext uri="{FF2B5EF4-FFF2-40B4-BE49-F238E27FC236}">
                <a16:creationId xmlns:a16="http://schemas.microsoft.com/office/drawing/2014/main" id="{35D1245C-CD22-CD57-0478-7DCC3197A2CE}"/>
              </a:ext>
            </a:extLst>
          </p:cNvPr>
          <p:cNvSpPr>
            <a:spLocks noGrp="1"/>
          </p:cNvSpPr>
          <p:nvPr>
            <p:ph idx="1"/>
          </p:nvPr>
        </p:nvSpPr>
        <p:spPr/>
        <p:txBody>
          <a:bodyPr/>
          <a:lstStyle/>
          <a:p>
            <a:r>
              <a:rPr lang="zh-CN" altLang="en-US" dirty="0"/>
              <a:t>引入计算机领域：冯</a:t>
            </a:r>
            <a:r>
              <a:rPr lang="en-US" altLang="zh-CN" dirty="0"/>
              <a:t>·</a:t>
            </a:r>
            <a:r>
              <a:rPr lang="zh-CN" altLang="en-US" dirty="0"/>
              <a:t>诺依曼与程序框图（</a:t>
            </a:r>
            <a:r>
              <a:rPr lang="en-US" altLang="zh-CN" dirty="0"/>
              <a:t>1940s-1950s</a:t>
            </a:r>
            <a:r>
              <a:rPr lang="zh-CN" altLang="en-US" dirty="0"/>
              <a:t>）</a:t>
            </a:r>
            <a:endParaRPr lang="en-US" altLang="zh-CN" dirty="0"/>
          </a:p>
          <a:p>
            <a:pPr lvl="1"/>
            <a:r>
              <a:rPr lang="zh-CN" altLang="en-US" b="0" i="0" dirty="0">
                <a:solidFill>
                  <a:srgbClr val="0F1115"/>
                </a:solidFill>
                <a:effectLst/>
                <a:latin typeface="quote-cjk-patch"/>
              </a:rPr>
              <a:t>流程图因其直观、清晰的特性，被引入计算机编程领域</a:t>
            </a:r>
            <a:endParaRPr lang="en-US" altLang="zh-CN" b="0" i="0" dirty="0">
              <a:solidFill>
                <a:srgbClr val="0F1115"/>
              </a:solidFill>
              <a:effectLst/>
              <a:latin typeface="quote-cjk-patch"/>
            </a:endParaRPr>
          </a:p>
          <a:p>
            <a:pPr lvl="1"/>
            <a:r>
              <a:rPr lang="zh-CN" altLang="en-US" b="0" i="0" dirty="0">
                <a:solidFill>
                  <a:srgbClr val="0F1115"/>
                </a:solidFill>
                <a:effectLst/>
                <a:latin typeface="quote-cjk-patch"/>
              </a:rPr>
              <a:t>流程图是程序员最主要的设计和交流工具</a:t>
            </a:r>
            <a:endParaRPr lang="en-US" altLang="zh-CN" dirty="0">
              <a:solidFill>
                <a:srgbClr val="0F1115"/>
              </a:solidFill>
              <a:latin typeface="quote-cjk-patch"/>
            </a:endParaRPr>
          </a:p>
          <a:p>
            <a:endParaRPr lang="en-US" altLang="zh-CN" dirty="0"/>
          </a:p>
          <a:p>
            <a:r>
              <a:rPr lang="zh-CN" altLang="en-US" dirty="0"/>
              <a:t>黄金时代与标准化：</a:t>
            </a:r>
            <a:r>
              <a:rPr lang="en-US" altLang="zh-CN" dirty="0"/>
              <a:t>ISO</a:t>
            </a:r>
            <a:r>
              <a:rPr lang="zh-CN" altLang="en-US" dirty="0"/>
              <a:t>与</a:t>
            </a:r>
            <a:r>
              <a:rPr lang="en-US" altLang="zh-CN" dirty="0"/>
              <a:t>ANSI</a:t>
            </a:r>
            <a:r>
              <a:rPr lang="zh-CN" altLang="en-US" dirty="0"/>
              <a:t>（</a:t>
            </a:r>
            <a:r>
              <a:rPr lang="en-US" altLang="zh-CN" dirty="0"/>
              <a:t>1960s-1970s</a:t>
            </a:r>
            <a:r>
              <a:rPr lang="zh-CN" altLang="en-US" dirty="0"/>
              <a:t>）</a:t>
            </a:r>
            <a:endParaRPr lang="en-US" altLang="zh-CN" dirty="0"/>
          </a:p>
          <a:p>
            <a:pPr lvl="1"/>
            <a:r>
              <a:rPr lang="en-US" altLang="zh-CN" b="0" i="0" dirty="0">
                <a:solidFill>
                  <a:srgbClr val="0F1115"/>
                </a:solidFill>
                <a:effectLst/>
                <a:latin typeface="quote-cjk-patch"/>
              </a:rPr>
              <a:t>1970</a:t>
            </a:r>
            <a:r>
              <a:rPr lang="zh-CN" altLang="en-US" b="0" i="0" dirty="0">
                <a:solidFill>
                  <a:srgbClr val="0F1115"/>
                </a:solidFill>
                <a:effectLst/>
                <a:latin typeface="quote-cjk-patch"/>
              </a:rPr>
              <a:t>年，美国国家标准协会采用了基于之前工作的标准，制定了 </a:t>
            </a:r>
            <a:r>
              <a:rPr lang="en-US" altLang="zh-CN" b="1" i="0" dirty="0">
                <a:solidFill>
                  <a:srgbClr val="0F1115"/>
                </a:solidFill>
                <a:effectLst/>
                <a:latin typeface="quote-cjk-patch"/>
              </a:rPr>
              <a:t>ANSI X3.5</a:t>
            </a:r>
            <a:r>
              <a:rPr lang="zh-CN" altLang="en-US" b="0" i="0" dirty="0">
                <a:solidFill>
                  <a:srgbClr val="0F1115"/>
                </a:solidFill>
                <a:effectLst/>
                <a:latin typeface="quote-cjk-patch"/>
              </a:rPr>
              <a:t> 标准</a:t>
            </a:r>
            <a:r>
              <a:rPr lang="en-US" altLang="zh-CN" b="0" i="0" dirty="0">
                <a:solidFill>
                  <a:srgbClr val="0F1115"/>
                </a:solidFill>
                <a:effectLst/>
                <a:latin typeface="quote-cjk-patch"/>
              </a:rPr>
              <a:t>《</a:t>
            </a:r>
            <a:r>
              <a:rPr lang="zh-CN" altLang="en-US" b="0" i="0" dirty="0">
                <a:solidFill>
                  <a:srgbClr val="0F1115"/>
                </a:solidFill>
                <a:effectLst/>
                <a:latin typeface="quote-cjk-patch"/>
              </a:rPr>
              <a:t>信息系统的流程图符号</a:t>
            </a:r>
            <a:r>
              <a:rPr lang="en-US" altLang="zh-CN" b="0" i="0" dirty="0">
                <a:solidFill>
                  <a:srgbClr val="0F1115"/>
                </a:solidFill>
                <a:effectLst/>
                <a:latin typeface="quote-cjk-patch"/>
              </a:rPr>
              <a:t>》</a:t>
            </a:r>
          </a:p>
          <a:p>
            <a:pPr lvl="1"/>
            <a:r>
              <a:rPr lang="en-US" altLang="zh-CN" b="0" i="0" dirty="0">
                <a:solidFill>
                  <a:srgbClr val="0F1115"/>
                </a:solidFill>
                <a:effectLst/>
                <a:latin typeface="quote-cjk-patch"/>
              </a:rPr>
              <a:t>1970</a:t>
            </a:r>
            <a:r>
              <a:rPr lang="zh-CN" altLang="en-US" b="0" i="0" dirty="0">
                <a:solidFill>
                  <a:srgbClr val="0F1115"/>
                </a:solidFill>
                <a:effectLst/>
                <a:latin typeface="quote-cjk-patch"/>
              </a:rPr>
              <a:t>年，</a:t>
            </a:r>
            <a:r>
              <a:rPr lang="en-US" altLang="zh-CN" b="0" i="0" dirty="0">
                <a:solidFill>
                  <a:srgbClr val="0F1115"/>
                </a:solidFill>
                <a:effectLst/>
                <a:latin typeface="quote-cjk-patch"/>
              </a:rPr>
              <a:t>ISO</a:t>
            </a:r>
            <a:r>
              <a:rPr lang="zh-CN" altLang="en-US" b="0" i="0" dirty="0">
                <a:solidFill>
                  <a:srgbClr val="0F1115"/>
                </a:solidFill>
                <a:effectLst/>
                <a:latin typeface="quote-cjk-patch"/>
              </a:rPr>
              <a:t>也采纳了</a:t>
            </a:r>
            <a:r>
              <a:rPr lang="en-US" altLang="zh-CN" b="0" i="0" dirty="0">
                <a:solidFill>
                  <a:srgbClr val="0F1115"/>
                </a:solidFill>
                <a:effectLst/>
                <a:latin typeface="quote-cjk-patch"/>
              </a:rPr>
              <a:t>ANSI</a:t>
            </a:r>
            <a:r>
              <a:rPr lang="zh-CN" altLang="en-US" b="0" i="0" dirty="0">
                <a:solidFill>
                  <a:srgbClr val="0F1115"/>
                </a:solidFill>
                <a:effectLst/>
                <a:latin typeface="quote-cjk-patch"/>
              </a:rPr>
              <a:t>标准，使得流程图符号在全球范围内得到统一</a:t>
            </a:r>
            <a:endParaRPr lang="zh-CN" altLang="en-US" dirty="0"/>
          </a:p>
        </p:txBody>
      </p:sp>
    </p:spTree>
    <p:extLst>
      <p:ext uri="{BB962C8B-B14F-4D97-AF65-F5344CB8AC3E}">
        <p14:creationId xmlns:p14="http://schemas.microsoft.com/office/powerpoint/2010/main" val="36830825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279113-BA86-BD7F-F0A6-7A387FF9E82C}"/>
              </a:ext>
            </a:extLst>
          </p:cNvPr>
          <p:cNvSpPr>
            <a:spLocks noGrp="1"/>
          </p:cNvSpPr>
          <p:nvPr>
            <p:ph type="title"/>
          </p:nvPr>
        </p:nvSpPr>
        <p:spPr/>
        <p:txBody>
          <a:bodyPr/>
          <a:lstStyle/>
          <a:p>
            <a:r>
              <a:rPr lang="zh-CN" altLang="en-US" dirty="0"/>
              <a:t>流程图</a:t>
            </a:r>
          </a:p>
        </p:txBody>
      </p:sp>
      <p:sp>
        <p:nvSpPr>
          <p:cNvPr id="3" name="内容占位符 2">
            <a:extLst>
              <a:ext uri="{FF2B5EF4-FFF2-40B4-BE49-F238E27FC236}">
                <a16:creationId xmlns:a16="http://schemas.microsoft.com/office/drawing/2014/main" id="{2D57E580-63BD-76D0-6908-37B68880D12B}"/>
              </a:ext>
            </a:extLst>
          </p:cNvPr>
          <p:cNvSpPr>
            <a:spLocks noGrp="1"/>
          </p:cNvSpPr>
          <p:nvPr>
            <p:ph idx="1"/>
          </p:nvPr>
        </p:nvSpPr>
        <p:spPr/>
        <p:txBody>
          <a:bodyPr/>
          <a:lstStyle/>
          <a:p>
            <a:r>
              <a:rPr lang="zh-CN" altLang="en-US" dirty="0"/>
              <a:t>现代演变：从流程图到</a:t>
            </a:r>
            <a:r>
              <a:rPr lang="en-US" altLang="zh-CN" dirty="0"/>
              <a:t>UML</a:t>
            </a:r>
            <a:r>
              <a:rPr lang="zh-CN" altLang="en-US" dirty="0"/>
              <a:t>活动图（</a:t>
            </a:r>
            <a:r>
              <a:rPr lang="en-US" altLang="zh-CN" dirty="0"/>
              <a:t>1990s</a:t>
            </a:r>
            <a:r>
              <a:rPr lang="zh-CN" altLang="en-US" dirty="0"/>
              <a:t>至今）</a:t>
            </a:r>
            <a:endParaRPr lang="en-US" altLang="zh-CN" dirty="0"/>
          </a:p>
          <a:p>
            <a:pPr lvl="1"/>
            <a:r>
              <a:rPr lang="en-US" altLang="zh-CN" dirty="0"/>
              <a:t>1997</a:t>
            </a:r>
            <a:r>
              <a:rPr lang="zh-CN" altLang="en-US" dirty="0"/>
              <a:t>年，统一建模语言发布。它将传统流程图的思想吸收并扩展，形成了 </a:t>
            </a:r>
            <a:r>
              <a:rPr lang="en-US" altLang="zh-CN" dirty="0"/>
              <a:t>UML</a:t>
            </a:r>
            <a:r>
              <a:rPr lang="zh-CN" altLang="en-US" dirty="0"/>
              <a:t>活动图（</a:t>
            </a:r>
            <a:r>
              <a:rPr lang="zh-CN" altLang="en-US" b="0" i="0" dirty="0">
                <a:solidFill>
                  <a:srgbClr val="0F1115"/>
                </a:solidFill>
                <a:effectLst/>
                <a:latin typeface="quote-cjk-patch"/>
              </a:rPr>
              <a:t>支持并发等特性</a:t>
            </a:r>
            <a:r>
              <a:rPr lang="zh-CN" altLang="en-US" dirty="0"/>
              <a:t>）</a:t>
            </a:r>
          </a:p>
        </p:txBody>
      </p:sp>
    </p:spTree>
    <p:extLst>
      <p:ext uri="{BB962C8B-B14F-4D97-AF65-F5344CB8AC3E}">
        <p14:creationId xmlns:p14="http://schemas.microsoft.com/office/powerpoint/2010/main" val="4252489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5C21C3-A325-98D8-19FD-4C9516590068}"/>
              </a:ext>
            </a:extLst>
          </p:cNvPr>
          <p:cNvSpPr>
            <a:spLocks noGrp="1"/>
          </p:cNvSpPr>
          <p:nvPr>
            <p:ph type="title"/>
          </p:nvPr>
        </p:nvSpPr>
        <p:spPr/>
        <p:txBody>
          <a:bodyPr/>
          <a:lstStyle/>
          <a:p>
            <a:r>
              <a:rPr lang="zh-CN" altLang="en-US" dirty="0"/>
              <a:t>指针</a:t>
            </a:r>
          </a:p>
        </p:txBody>
      </p:sp>
      <p:sp>
        <p:nvSpPr>
          <p:cNvPr id="4" name="文本框 3">
            <a:extLst>
              <a:ext uri="{FF2B5EF4-FFF2-40B4-BE49-F238E27FC236}">
                <a16:creationId xmlns:a16="http://schemas.microsoft.com/office/drawing/2014/main" id="{31099945-1B49-116C-4520-B7838532C699}"/>
              </a:ext>
            </a:extLst>
          </p:cNvPr>
          <p:cNvSpPr txBox="1"/>
          <p:nvPr/>
        </p:nvSpPr>
        <p:spPr>
          <a:xfrm>
            <a:off x="276758" y="1299611"/>
            <a:ext cx="5976664" cy="2554545"/>
          </a:xfrm>
          <a:prstGeom prst="rect">
            <a:avLst/>
          </a:prstGeom>
          <a:noFill/>
        </p:spPr>
        <p:txBody>
          <a:bodyPr wrap="square" rtlCol="0">
            <a:spAutoFit/>
          </a:bodyPr>
          <a:lstStyle/>
          <a:p>
            <a:r>
              <a:rPr lang="en-US" altLang="zh-CN" sz="2000" b="0" i="0" dirty="0">
                <a:solidFill>
                  <a:srgbClr val="000000"/>
                </a:solidFill>
                <a:effectLst/>
                <a:latin typeface="Menlo"/>
              </a:rPr>
              <a:t>#include </a:t>
            </a:r>
            <a:r>
              <a:rPr lang="en-US" altLang="zh-CN" sz="2000" b="0" i="0" dirty="0">
                <a:solidFill>
                  <a:srgbClr val="8B0000"/>
                </a:solidFill>
                <a:effectLst/>
                <a:latin typeface="Menlo"/>
              </a:rPr>
              <a:t>&lt;</a:t>
            </a:r>
            <a:r>
              <a:rPr lang="en-US" altLang="zh-CN" sz="2000" b="0" i="0" dirty="0" err="1">
                <a:solidFill>
                  <a:srgbClr val="AA1111"/>
                </a:solidFill>
                <a:effectLst/>
                <a:latin typeface="Menlo"/>
              </a:rPr>
              <a:t>stdio.h</a:t>
            </a:r>
            <a:r>
              <a:rPr lang="en-US" altLang="zh-CN" sz="2000" b="0" i="0" dirty="0">
                <a:solidFill>
                  <a:srgbClr val="8B0000"/>
                </a:solidFill>
                <a:effectLst/>
                <a:latin typeface="Menlo"/>
              </a:rPr>
              <a:t>&gt;</a:t>
            </a:r>
            <a:r>
              <a:rPr lang="en-US" altLang="zh-CN" sz="2000" b="0" i="0" dirty="0">
                <a:solidFill>
                  <a:srgbClr val="808080"/>
                </a:solidFill>
                <a:effectLst/>
                <a:latin typeface="Menlo"/>
              </a:rPr>
              <a:t> </a:t>
            </a:r>
          </a:p>
          <a:p>
            <a:r>
              <a:rPr lang="en-US" altLang="zh-CN" sz="2000" b="0" i="0" dirty="0">
                <a:solidFill>
                  <a:srgbClr val="000000"/>
                </a:solidFill>
                <a:effectLst/>
                <a:latin typeface="Menlo"/>
              </a:rPr>
              <a:t>int</a:t>
            </a:r>
            <a:r>
              <a:rPr lang="en-US" altLang="zh-CN" sz="2000" b="0" i="0" dirty="0">
                <a:solidFill>
                  <a:srgbClr val="808080"/>
                </a:solidFill>
                <a:effectLst/>
                <a:latin typeface="Menlo"/>
              </a:rPr>
              <a:t> </a:t>
            </a:r>
            <a:r>
              <a:rPr lang="en-US" altLang="zh-CN" sz="2000" b="0" i="0" dirty="0">
                <a:solidFill>
                  <a:srgbClr val="0055AA"/>
                </a:solidFill>
                <a:effectLst/>
                <a:latin typeface="Menlo"/>
              </a:rPr>
              <a:t>main</a:t>
            </a:r>
            <a:r>
              <a:rPr lang="en-US" altLang="zh-CN" sz="2000" b="0" i="0" dirty="0">
                <a:solidFill>
                  <a:srgbClr val="808080"/>
                </a:solidFill>
                <a:effectLst/>
                <a:latin typeface="Menlo"/>
              </a:rPr>
              <a:t> </a:t>
            </a:r>
            <a:r>
              <a:rPr lang="en-US" altLang="zh-CN" sz="2000" b="0" i="0" dirty="0">
                <a:solidFill>
                  <a:srgbClr val="808000"/>
                </a:solidFill>
                <a:effectLst/>
                <a:latin typeface="Menlo"/>
              </a:rPr>
              <a:t>()</a:t>
            </a:r>
            <a:r>
              <a:rPr lang="en-US" altLang="zh-CN" sz="2000" b="0" i="0" dirty="0">
                <a:solidFill>
                  <a:srgbClr val="808080"/>
                </a:solidFill>
                <a:effectLst/>
                <a:latin typeface="Menlo"/>
              </a:rPr>
              <a:t> </a:t>
            </a:r>
          </a:p>
          <a:p>
            <a:r>
              <a:rPr lang="en-US" altLang="zh-CN" sz="2000" b="0" i="0" dirty="0">
                <a:solidFill>
                  <a:srgbClr val="808000"/>
                </a:solidFill>
                <a:effectLst/>
                <a:latin typeface="Menlo"/>
              </a:rPr>
              <a:t>{</a:t>
            </a:r>
            <a:r>
              <a:rPr lang="en-US" altLang="zh-CN" sz="2000" b="0" i="0" dirty="0">
                <a:solidFill>
                  <a:srgbClr val="808080"/>
                </a:solidFill>
                <a:effectLst/>
                <a:latin typeface="Menlo"/>
              </a:rPr>
              <a:t> </a:t>
            </a:r>
          </a:p>
          <a:p>
            <a:r>
              <a:rPr lang="en-US" altLang="zh-CN" sz="2000" b="0" i="0" dirty="0">
                <a:solidFill>
                  <a:srgbClr val="000000"/>
                </a:solidFill>
                <a:effectLst/>
                <a:latin typeface="Menlo"/>
              </a:rPr>
              <a:t>    int</a:t>
            </a:r>
            <a:r>
              <a:rPr lang="en-US" altLang="zh-CN" sz="2000" b="0" i="0" dirty="0">
                <a:solidFill>
                  <a:srgbClr val="808080"/>
                </a:solidFill>
                <a:effectLst/>
                <a:latin typeface="Menlo"/>
              </a:rPr>
              <a:t> </a:t>
            </a:r>
            <a:r>
              <a:rPr lang="en-US" altLang="zh-CN" sz="2000" b="0" i="0" dirty="0" err="1">
                <a:solidFill>
                  <a:srgbClr val="0055AA"/>
                </a:solidFill>
                <a:effectLst/>
                <a:latin typeface="Menlo"/>
              </a:rPr>
              <a:t>var_runoob</a:t>
            </a:r>
            <a:r>
              <a:rPr lang="en-US" altLang="zh-CN" sz="2000" b="0" i="0" dirty="0">
                <a:solidFill>
                  <a:srgbClr val="808080"/>
                </a:solidFill>
                <a:effectLst/>
                <a:latin typeface="Menlo"/>
              </a:rPr>
              <a:t> = </a:t>
            </a:r>
            <a:r>
              <a:rPr lang="en-US" altLang="zh-CN" sz="2000" b="0" i="0" dirty="0">
                <a:solidFill>
                  <a:srgbClr val="800000"/>
                </a:solidFill>
                <a:effectLst/>
                <a:latin typeface="Menlo"/>
              </a:rPr>
              <a:t>10</a:t>
            </a:r>
            <a:r>
              <a:rPr lang="en-US" altLang="zh-CN" sz="2000" b="0" i="0" dirty="0">
                <a:solidFill>
                  <a:srgbClr val="808080"/>
                </a:solidFill>
                <a:effectLst/>
                <a:latin typeface="Menlo"/>
              </a:rPr>
              <a:t>;</a:t>
            </a:r>
          </a:p>
          <a:p>
            <a:r>
              <a:rPr lang="en-US" altLang="zh-CN" sz="2000" b="0" i="0" dirty="0">
                <a:solidFill>
                  <a:srgbClr val="808080"/>
                </a:solidFill>
                <a:effectLst/>
                <a:latin typeface="Menlo"/>
              </a:rPr>
              <a:t>    </a:t>
            </a:r>
            <a:r>
              <a:rPr lang="en-US" altLang="zh-CN" sz="2000" b="0" i="0" dirty="0">
                <a:solidFill>
                  <a:srgbClr val="000000"/>
                </a:solidFill>
                <a:effectLst/>
                <a:latin typeface="Menlo"/>
              </a:rPr>
              <a:t>int</a:t>
            </a:r>
            <a:r>
              <a:rPr lang="en-US" altLang="zh-CN" sz="2000" b="0" i="0" dirty="0">
                <a:solidFill>
                  <a:srgbClr val="808080"/>
                </a:solidFill>
                <a:effectLst/>
                <a:latin typeface="Menlo"/>
              </a:rPr>
              <a:t> *</a:t>
            </a:r>
            <a:r>
              <a:rPr lang="en-US" altLang="zh-CN" sz="2000" b="0" i="0" dirty="0">
                <a:solidFill>
                  <a:srgbClr val="0055AA"/>
                </a:solidFill>
                <a:effectLst/>
                <a:latin typeface="Menlo"/>
              </a:rPr>
              <a:t>p</a:t>
            </a:r>
            <a:r>
              <a:rPr lang="en-US" altLang="zh-CN" sz="2000" b="0" i="0" dirty="0">
                <a:solidFill>
                  <a:srgbClr val="808080"/>
                </a:solidFill>
                <a:effectLst/>
                <a:latin typeface="Menlo"/>
              </a:rPr>
              <a:t>; </a:t>
            </a:r>
            <a:r>
              <a:rPr lang="en-US" altLang="zh-CN" sz="2000" b="0" i="0" dirty="0">
                <a:solidFill>
                  <a:srgbClr val="AA5500"/>
                </a:solidFill>
                <a:effectLst/>
                <a:latin typeface="Menlo"/>
              </a:rPr>
              <a:t>// </a:t>
            </a:r>
            <a:r>
              <a:rPr lang="zh-CN" altLang="en-US" sz="2000" b="0" i="0" dirty="0">
                <a:solidFill>
                  <a:srgbClr val="AA5500"/>
                </a:solidFill>
                <a:effectLst/>
                <a:latin typeface="Menlo"/>
              </a:rPr>
              <a:t>定义指针变量</a:t>
            </a:r>
            <a:r>
              <a:rPr lang="zh-CN" altLang="en-US" sz="2000" b="0" i="0" dirty="0">
                <a:solidFill>
                  <a:srgbClr val="808080"/>
                </a:solidFill>
                <a:effectLst/>
                <a:latin typeface="Menlo"/>
              </a:rPr>
              <a:t> </a:t>
            </a:r>
            <a:endParaRPr lang="en-US" altLang="zh-CN" sz="2000" b="0" i="0" dirty="0">
              <a:solidFill>
                <a:srgbClr val="808080"/>
              </a:solidFill>
              <a:effectLst/>
              <a:latin typeface="Menlo"/>
            </a:endParaRPr>
          </a:p>
          <a:p>
            <a:r>
              <a:rPr lang="en-US" altLang="zh-CN" sz="2000" b="0" i="0" dirty="0">
                <a:solidFill>
                  <a:srgbClr val="0055AA"/>
                </a:solidFill>
                <a:effectLst/>
                <a:latin typeface="Menlo"/>
              </a:rPr>
              <a:t>    p</a:t>
            </a:r>
            <a:r>
              <a:rPr lang="en-US" altLang="zh-CN" sz="2000" b="0" i="0" dirty="0">
                <a:solidFill>
                  <a:srgbClr val="808080"/>
                </a:solidFill>
                <a:effectLst/>
                <a:latin typeface="Menlo"/>
              </a:rPr>
              <a:t> = &amp;</a:t>
            </a:r>
            <a:r>
              <a:rPr lang="en-US" altLang="zh-CN" sz="2000" b="0" i="0" dirty="0" err="1">
                <a:solidFill>
                  <a:srgbClr val="0055AA"/>
                </a:solidFill>
                <a:effectLst/>
                <a:latin typeface="Menlo"/>
              </a:rPr>
              <a:t>var_runoob</a:t>
            </a:r>
            <a:r>
              <a:rPr lang="en-US" altLang="zh-CN" sz="2000" b="0" i="0" dirty="0">
                <a:solidFill>
                  <a:srgbClr val="808080"/>
                </a:solidFill>
                <a:effectLst/>
                <a:latin typeface="Menlo"/>
              </a:rPr>
              <a:t>; </a:t>
            </a:r>
          </a:p>
          <a:p>
            <a:r>
              <a:rPr lang="en-US" altLang="zh-CN" sz="2000" b="0" i="0" dirty="0">
                <a:solidFill>
                  <a:srgbClr val="0055AA"/>
                </a:solidFill>
                <a:effectLst/>
                <a:latin typeface="Menlo"/>
              </a:rPr>
              <a:t>    </a:t>
            </a:r>
            <a:r>
              <a:rPr lang="en-US" altLang="zh-CN" sz="2000" b="0" i="0" dirty="0" err="1">
                <a:solidFill>
                  <a:srgbClr val="0055AA"/>
                </a:solidFill>
                <a:effectLst/>
                <a:latin typeface="Menlo"/>
              </a:rPr>
              <a:t>printf</a:t>
            </a:r>
            <a:r>
              <a:rPr lang="en-US" altLang="zh-CN" sz="2000" b="0" i="0" dirty="0">
                <a:solidFill>
                  <a:srgbClr val="808000"/>
                </a:solidFill>
                <a:effectLst/>
                <a:latin typeface="Menlo"/>
              </a:rPr>
              <a:t>(</a:t>
            </a:r>
            <a:r>
              <a:rPr lang="en-US" altLang="zh-CN" sz="2000" b="0" i="0" dirty="0">
                <a:solidFill>
                  <a:srgbClr val="8B0000"/>
                </a:solidFill>
                <a:effectLst/>
                <a:latin typeface="Menlo"/>
              </a:rPr>
              <a:t>"</a:t>
            </a:r>
            <a:r>
              <a:rPr lang="en-US" altLang="zh-CN" sz="2000" b="0" i="0" dirty="0" err="1">
                <a:solidFill>
                  <a:srgbClr val="AA1111"/>
                </a:solidFill>
                <a:effectLst/>
                <a:latin typeface="Menlo"/>
              </a:rPr>
              <a:t>var_runoob</a:t>
            </a:r>
            <a:r>
              <a:rPr lang="en-US" altLang="zh-CN" sz="2000" b="0" i="0" dirty="0">
                <a:solidFill>
                  <a:srgbClr val="AA1111"/>
                </a:solidFill>
                <a:effectLst/>
                <a:latin typeface="Menlo"/>
              </a:rPr>
              <a:t> </a:t>
            </a:r>
            <a:r>
              <a:rPr lang="zh-CN" altLang="en-US" sz="2000" b="0" i="0" dirty="0">
                <a:solidFill>
                  <a:srgbClr val="AA1111"/>
                </a:solidFill>
                <a:effectLst/>
                <a:latin typeface="Menlo"/>
              </a:rPr>
              <a:t>变量的地址： </a:t>
            </a:r>
            <a:r>
              <a:rPr lang="en-US" altLang="zh-CN" sz="2000" b="0" i="0" dirty="0">
                <a:solidFill>
                  <a:srgbClr val="AA1111"/>
                </a:solidFill>
                <a:effectLst/>
                <a:latin typeface="Menlo"/>
              </a:rPr>
              <a:t>%p</a:t>
            </a:r>
            <a:r>
              <a:rPr lang="en-US" altLang="zh-CN" sz="2000" b="0" i="0" dirty="0">
                <a:solidFill>
                  <a:srgbClr val="000080"/>
                </a:solidFill>
                <a:effectLst/>
                <a:latin typeface="Menlo"/>
              </a:rPr>
              <a:t>\</a:t>
            </a:r>
            <a:r>
              <a:rPr lang="en-US" altLang="zh-CN" sz="2000" b="0" i="0" dirty="0">
                <a:solidFill>
                  <a:srgbClr val="AA1111"/>
                </a:solidFill>
                <a:effectLst/>
                <a:latin typeface="Menlo"/>
              </a:rPr>
              <a:t>n</a:t>
            </a:r>
            <a:r>
              <a:rPr lang="en-US" altLang="zh-CN" sz="2000" b="0" i="0" dirty="0">
                <a:solidFill>
                  <a:srgbClr val="8B0000"/>
                </a:solidFill>
                <a:effectLst/>
                <a:latin typeface="Menlo"/>
              </a:rPr>
              <a:t>"</a:t>
            </a:r>
            <a:r>
              <a:rPr lang="en-US" altLang="zh-CN" sz="2000" b="0" i="0" dirty="0">
                <a:solidFill>
                  <a:srgbClr val="808080"/>
                </a:solidFill>
                <a:effectLst/>
                <a:latin typeface="Menlo"/>
              </a:rPr>
              <a:t>, </a:t>
            </a:r>
            <a:r>
              <a:rPr lang="en-US" altLang="zh-CN" sz="2000" b="0" i="0" dirty="0">
                <a:solidFill>
                  <a:srgbClr val="0055AA"/>
                </a:solidFill>
                <a:effectLst/>
                <a:latin typeface="Menlo"/>
              </a:rPr>
              <a:t>p</a:t>
            </a:r>
            <a:r>
              <a:rPr lang="en-US" altLang="zh-CN" sz="2000" b="0" i="0" dirty="0">
                <a:solidFill>
                  <a:srgbClr val="808000"/>
                </a:solidFill>
                <a:effectLst/>
                <a:latin typeface="Menlo"/>
              </a:rPr>
              <a:t>)</a:t>
            </a:r>
            <a:r>
              <a:rPr lang="en-US" altLang="zh-CN" sz="2000" b="0" i="0" dirty="0">
                <a:solidFill>
                  <a:srgbClr val="808080"/>
                </a:solidFill>
                <a:effectLst/>
                <a:latin typeface="Menlo"/>
              </a:rPr>
              <a:t>; </a:t>
            </a:r>
          </a:p>
          <a:p>
            <a:r>
              <a:rPr lang="en-US" altLang="zh-CN" sz="2000" b="0" i="0" dirty="0">
                <a:solidFill>
                  <a:srgbClr val="008000"/>
                </a:solidFill>
                <a:effectLst/>
                <a:latin typeface="Menlo"/>
              </a:rPr>
              <a:t>    return</a:t>
            </a:r>
            <a:r>
              <a:rPr lang="en-US" altLang="zh-CN" sz="2000" b="0" i="0" dirty="0">
                <a:solidFill>
                  <a:srgbClr val="808080"/>
                </a:solidFill>
                <a:effectLst/>
                <a:latin typeface="Menlo"/>
              </a:rPr>
              <a:t> </a:t>
            </a:r>
            <a:r>
              <a:rPr lang="en-US" altLang="zh-CN" sz="2000" b="0" i="0" dirty="0">
                <a:solidFill>
                  <a:srgbClr val="800000"/>
                </a:solidFill>
                <a:effectLst/>
                <a:latin typeface="Menlo"/>
              </a:rPr>
              <a:t>0</a:t>
            </a:r>
            <a:r>
              <a:rPr lang="en-US" altLang="zh-CN" sz="2000" b="0" i="0" dirty="0">
                <a:solidFill>
                  <a:srgbClr val="808080"/>
                </a:solidFill>
                <a:effectLst/>
                <a:latin typeface="Menlo"/>
              </a:rPr>
              <a:t>; </a:t>
            </a:r>
            <a:r>
              <a:rPr lang="en-US" altLang="zh-CN" sz="2000" b="0" i="0" dirty="0">
                <a:solidFill>
                  <a:srgbClr val="808000"/>
                </a:solidFill>
                <a:effectLst/>
                <a:latin typeface="Menlo"/>
              </a:rPr>
              <a:t>}</a:t>
            </a:r>
            <a:endParaRPr lang="zh-CN" altLang="en-US" sz="2000" dirty="0"/>
          </a:p>
        </p:txBody>
      </p:sp>
    </p:spTree>
    <p:extLst>
      <p:ext uri="{BB962C8B-B14F-4D97-AF65-F5344CB8AC3E}">
        <p14:creationId xmlns:p14="http://schemas.microsoft.com/office/powerpoint/2010/main" val="41623480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2B2094-A25B-CF56-63C9-361BAE7984ED}"/>
              </a:ext>
            </a:extLst>
          </p:cNvPr>
          <p:cNvSpPr>
            <a:spLocks noGrp="1"/>
          </p:cNvSpPr>
          <p:nvPr>
            <p:ph type="title"/>
          </p:nvPr>
        </p:nvSpPr>
        <p:spPr/>
        <p:txBody>
          <a:bodyPr/>
          <a:lstStyle/>
          <a:p>
            <a:r>
              <a:rPr lang="zh-CN" altLang="en-US" dirty="0"/>
              <a:t>流程图</a:t>
            </a:r>
          </a:p>
        </p:txBody>
      </p:sp>
      <p:sp>
        <p:nvSpPr>
          <p:cNvPr id="3" name="内容占位符 2">
            <a:extLst>
              <a:ext uri="{FF2B5EF4-FFF2-40B4-BE49-F238E27FC236}">
                <a16:creationId xmlns:a16="http://schemas.microsoft.com/office/drawing/2014/main" id="{B93BFC25-518D-D352-7331-A35E5DB0BE2C}"/>
              </a:ext>
            </a:extLst>
          </p:cNvPr>
          <p:cNvSpPr>
            <a:spLocks noGrp="1"/>
          </p:cNvSpPr>
          <p:nvPr>
            <p:ph idx="1"/>
          </p:nvPr>
        </p:nvSpPr>
        <p:spPr/>
        <p:txBody>
          <a:bodyPr/>
          <a:lstStyle/>
          <a:p>
            <a:r>
              <a:rPr lang="zh-CN" altLang="en-US" dirty="0"/>
              <a:t>基本符号</a:t>
            </a:r>
          </a:p>
        </p:txBody>
      </p:sp>
      <p:sp>
        <p:nvSpPr>
          <p:cNvPr id="4" name="流程图: 数据 3">
            <a:extLst>
              <a:ext uri="{FF2B5EF4-FFF2-40B4-BE49-F238E27FC236}">
                <a16:creationId xmlns:a16="http://schemas.microsoft.com/office/drawing/2014/main" id="{FF2494BC-DF11-2091-44B9-103030BB0126}"/>
              </a:ext>
            </a:extLst>
          </p:cNvPr>
          <p:cNvSpPr/>
          <p:nvPr/>
        </p:nvSpPr>
        <p:spPr>
          <a:xfrm>
            <a:off x="3951605" y="2172064"/>
            <a:ext cx="1710456" cy="555075"/>
          </a:xfrm>
          <a:prstGeom prst="flowChartInputOutput">
            <a:avLst/>
          </a:prstGeom>
          <a:solidFill>
            <a:schemeClr val="bg1"/>
          </a:solidFill>
          <a:ln>
            <a:solidFill>
              <a:srgbClr val="0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000"/>
          </a:p>
        </p:txBody>
      </p:sp>
      <p:sp>
        <p:nvSpPr>
          <p:cNvPr id="5" name="流程图: 过程 4">
            <a:extLst>
              <a:ext uri="{FF2B5EF4-FFF2-40B4-BE49-F238E27FC236}">
                <a16:creationId xmlns:a16="http://schemas.microsoft.com/office/drawing/2014/main" id="{5F0283CE-706C-D3CC-C5EF-E3EF76374C85}"/>
              </a:ext>
            </a:extLst>
          </p:cNvPr>
          <p:cNvSpPr/>
          <p:nvPr/>
        </p:nvSpPr>
        <p:spPr>
          <a:xfrm>
            <a:off x="7293138" y="2172456"/>
            <a:ext cx="1666542" cy="555075"/>
          </a:xfrm>
          <a:prstGeom prst="flowChartProcess">
            <a:avLst/>
          </a:prstGeom>
          <a:solidFill>
            <a:schemeClr val="bg1"/>
          </a:solidFill>
          <a:ln>
            <a:solidFill>
              <a:srgbClr val="0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000"/>
          </a:p>
        </p:txBody>
      </p:sp>
      <p:sp>
        <p:nvSpPr>
          <p:cNvPr id="6" name="流程图: 准备 5">
            <a:extLst>
              <a:ext uri="{FF2B5EF4-FFF2-40B4-BE49-F238E27FC236}">
                <a16:creationId xmlns:a16="http://schemas.microsoft.com/office/drawing/2014/main" id="{AA86C5E0-1FF2-E66A-FA0D-E03100AE283E}"/>
              </a:ext>
            </a:extLst>
          </p:cNvPr>
          <p:cNvSpPr/>
          <p:nvPr/>
        </p:nvSpPr>
        <p:spPr>
          <a:xfrm>
            <a:off x="467544" y="4258928"/>
            <a:ext cx="1477272" cy="678034"/>
          </a:xfrm>
          <a:prstGeom prst="flowChartPreparation">
            <a:avLst/>
          </a:prstGeom>
          <a:solidFill>
            <a:schemeClr val="bg1"/>
          </a:solidFill>
          <a:ln>
            <a:solidFill>
              <a:srgbClr val="0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000"/>
          </a:p>
        </p:txBody>
      </p:sp>
      <p:sp>
        <p:nvSpPr>
          <p:cNvPr id="7" name="流程图: 决策 6">
            <a:extLst>
              <a:ext uri="{FF2B5EF4-FFF2-40B4-BE49-F238E27FC236}">
                <a16:creationId xmlns:a16="http://schemas.microsoft.com/office/drawing/2014/main" id="{FCCD457D-EF6F-5C41-ECA6-918CA0A3C4A4}"/>
              </a:ext>
            </a:extLst>
          </p:cNvPr>
          <p:cNvSpPr/>
          <p:nvPr/>
        </p:nvSpPr>
        <p:spPr>
          <a:xfrm>
            <a:off x="3795717" y="4175710"/>
            <a:ext cx="1910705" cy="844469"/>
          </a:xfrm>
          <a:prstGeom prst="flowChartDecision">
            <a:avLst/>
          </a:prstGeom>
          <a:solidFill>
            <a:schemeClr val="bg1"/>
          </a:solidFill>
          <a:ln>
            <a:solidFill>
              <a:srgbClr val="0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000"/>
          </a:p>
        </p:txBody>
      </p:sp>
      <p:sp>
        <p:nvSpPr>
          <p:cNvPr id="8" name="流程图: 文档 7">
            <a:extLst>
              <a:ext uri="{FF2B5EF4-FFF2-40B4-BE49-F238E27FC236}">
                <a16:creationId xmlns:a16="http://schemas.microsoft.com/office/drawing/2014/main" id="{3AB4CE1D-E45C-1F4D-EA0E-8F08B85EC180}"/>
              </a:ext>
            </a:extLst>
          </p:cNvPr>
          <p:cNvSpPr/>
          <p:nvPr/>
        </p:nvSpPr>
        <p:spPr>
          <a:xfrm>
            <a:off x="7426637" y="4225169"/>
            <a:ext cx="1399544" cy="922197"/>
          </a:xfrm>
          <a:prstGeom prst="flowChartDocument">
            <a:avLst/>
          </a:prstGeom>
          <a:solidFill>
            <a:schemeClr val="bg1"/>
          </a:solidFill>
          <a:ln>
            <a:solidFill>
              <a:srgbClr val="0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000"/>
          </a:p>
        </p:txBody>
      </p:sp>
      <p:sp>
        <p:nvSpPr>
          <p:cNvPr id="9" name="文本框 8">
            <a:extLst>
              <a:ext uri="{FF2B5EF4-FFF2-40B4-BE49-F238E27FC236}">
                <a16:creationId xmlns:a16="http://schemas.microsoft.com/office/drawing/2014/main" id="{DDF436F5-4E6C-5DA9-8531-59D2CF00E1FA}"/>
              </a:ext>
            </a:extLst>
          </p:cNvPr>
          <p:cNvSpPr txBox="1"/>
          <p:nvPr/>
        </p:nvSpPr>
        <p:spPr>
          <a:xfrm>
            <a:off x="4031316" y="2874791"/>
            <a:ext cx="1439506" cy="707886"/>
          </a:xfrm>
          <a:prstGeom prst="rect">
            <a:avLst/>
          </a:prstGeom>
          <a:noFill/>
        </p:spPr>
        <p:txBody>
          <a:bodyPr wrap="square" rtlCol="0">
            <a:spAutoFit/>
          </a:bodyPr>
          <a:lstStyle/>
          <a:p>
            <a:pPr algn="ctr"/>
            <a:r>
              <a:rPr lang="zh-CN" altLang="en-US" sz="2000" dirty="0"/>
              <a:t>数据输入输出</a:t>
            </a:r>
          </a:p>
        </p:txBody>
      </p:sp>
      <p:sp>
        <p:nvSpPr>
          <p:cNvPr id="10" name="文本框 9">
            <a:extLst>
              <a:ext uri="{FF2B5EF4-FFF2-40B4-BE49-F238E27FC236}">
                <a16:creationId xmlns:a16="http://schemas.microsoft.com/office/drawing/2014/main" id="{E7BF9084-5EC1-1D66-FE73-5D55DC4126DD}"/>
              </a:ext>
            </a:extLst>
          </p:cNvPr>
          <p:cNvSpPr txBox="1"/>
          <p:nvPr/>
        </p:nvSpPr>
        <p:spPr>
          <a:xfrm>
            <a:off x="942413" y="2874791"/>
            <a:ext cx="779915" cy="707886"/>
          </a:xfrm>
          <a:prstGeom prst="rect">
            <a:avLst/>
          </a:prstGeom>
          <a:noFill/>
        </p:spPr>
        <p:txBody>
          <a:bodyPr wrap="square" rtlCol="0">
            <a:spAutoFit/>
          </a:bodyPr>
          <a:lstStyle/>
          <a:p>
            <a:r>
              <a:rPr lang="zh-CN" altLang="en-US" sz="2000" dirty="0"/>
              <a:t>开始</a:t>
            </a:r>
            <a:r>
              <a:rPr lang="en-US" altLang="zh-CN" sz="2000" dirty="0"/>
              <a:t>/</a:t>
            </a:r>
            <a:r>
              <a:rPr lang="zh-CN" altLang="en-US" sz="2000" dirty="0"/>
              <a:t>结束</a:t>
            </a:r>
          </a:p>
        </p:txBody>
      </p:sp>
      <p:sp>
        <p:nvSpPr>
          <p:cNvPr id="11" name="流程图: 终止 10">
            <a:extLst>
              <a:ext uri="{FF2B5EF4-FFF2-40B4-BE49-F238E27FC236}">
                <a16:creationId xmlns:a16="http://schemas.microsoft.com/office/drawing/2014/main" id="{729AE8DA-3B6D-B20E-1FED-526C518EF7F9}"/>
              </a:ext>
            </a:extLst>
          </p:cNvPr>
          <p:cNvSpPr/>
          <p:nvPr/>
        </p:nvSpPr>
        <p:spPr>
          <a:xfrm>
            <a:off x="517409" y="2116685"/>
            <a:ext cx="1533043" cy="610846"/>
          </a:xfrm>
          <a:prstGeom prst="flowChartTerminator">
            <a:avLst/>
          </a:prstGeom>
          <a:solidFill>
            <a:schemeClr val="bg1"/>
          </a:solidFill>
          <a:ln>
            <a:solidFill>
              <a:srgbClr val="0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000"/>
          </a:p>
        </p:txBody>
      </p:sp>
      <p:sp>
        <p:nvSpPr>
          <p:cNvPr id="12" name="文本框 11">
            <a:extLst>
              <a:ext uri="{FF2B5EF4-FFF2-40B4-BE49-F238E27FC236}">
                <a16:creationId xmlns:a16="http://schemas.microsoft.com/office/drawing/2014/main" id="{135A7106-4A12-B013-93AB-6FA6BCEE2968}"/>
              </a:ext>
            </a:extLst>
          </p:cNvPr>
          <p:cNvSpPr txBox="1"/>
          <p:nvPr/>
        </p:nvSpPr>
        <p:spPr>
          <a:xfrm>
            <a:off x="7758484" y="2942570"/>
            <a:ext cx="886206" cy="433589"/>
          </a:xfrm>
          <a:prstGeom prst="rect">
            <a:avLst/>
          </a:prstGeom>
          <a:noFill/>
        </p:spPr>
        <p:txBody>
          <a:bodyPr wrap="square" rtlCol="0">
            <a:noAutofit/>
          </a:bodyPr>
          <a:lstStyle/>
          <a:p>
            <a:r>
              <a:rPr lang="zh-CN" altLang="en-US" sz="2000" dirty="0"/>
              <a:t>处理</a:t>
            </a:r>
          </a:p>
        </p:txBody>
      </p:sp>
      <p:sp>
        <p:nvSpPr>
          <p:cNvPr id="13" name="文本框 12">
            <a:extLst>
              <a:ext uri="{FF2B5EF4-FFF2-40B4-BE49-F238E27FC236}">
                <a16:creationId xmlns:a16="http://schemas.microsoft.com/office/drawing/2014/main" id="{CC363AB2-0276-9BB3-7F3D-C20361250D7C}"/>
              </a:ext>
            </a:extLst>
          </p:cNvPr>
          <p:cNvSpPr txBox="1"/>
          <p:nvPr/>
        </p:nvSpPr>
        <p:spPr>
          <a:xfrm>
            <a:off x="787239" y="5270767"/>
            <a:ext cx="1157577" cy="707886"/>
          </a:xfrm>
          <a:prstGeom prst="rect">
            <a:avLst/>
          </a:prstGeom>
          <a:noFill/>
        </p:spPr>
        <p:txBody>
          <a:bodyPr wrap="square" rtlCol="0">
            <a:spAutoFit/>
          </a:bodyPr>
          <a:lstStyle/>
          <a:p>
            <a:r>
              <a:rPr lang="zh-CN" altLang="en-US" sz="2000" dirty="0"/>
              <a:t>准备或预处理</a:t>
            </a:r>
          </a:p>
        </p:txBody>
      </p:sp>
      <p:sp>
        <p:nvSpPr>
          <p:cNvPr id="14" name="文本框 13">
            <a:extLst>
              <a:ext uri="{FF2B5EF4-FFF2-40B4-BE49-F238E27FC236}">
                <a16:creationId xmlns:a16="http://schemas.microsoft.com/office/drawing/2014/main" id="{FB50B769-5ADF-000F-0CED-3EC3E9E7CC73}"/>
              </a:ext>
            </a:extLst>
          </p:cNvPr>
          <p:cNvSpPr txBox="1"/>
          <p:nvPr/>
        </p:nvSpPr>
        <p:spPr>
          <a:xfrm>
            <a:off x="4144754" y="5359622"/>
            <a:ext cx="1498005" cy="400110"/>
          </a:xfrm>
          <a:prstGeom prst="rect">
            <a:avLst/>
          </a:prstGeom>
          <a:noFill/>
        </p:spPr>
        <p:txBody>
          <a:bodyPr wrap="square" rtlCol="0">
            <a:spAutoFit/>
          </a:bodyPr>
          <a:lstStyle/>
          <a:p>
            <a:r>
              <a:rPr lang="zh-CN" altLang="en-US" sz="2000" dirty="0"/>
              <a:t>条件判断</a:t>
            </a:r>
          </a:p>
        </p:txBody>
      </p:sp>
      <p:sp>
        <p:nvSpPr>
          <p:cNvPr id="15" name="文本框 14">
            <a:extLst>
              <a:ext uri="{FF2B5EF4-FFF2-40B4-BE49-F238E27FC236}">
                <a16:creationId xmlns:a16="http://schemas.microsoft.com/office/drawing/2014/main" id="{1772184B-ED9F-F057-8D35-16400EDDAE59}"/>
              </a:ext>
            </a:extLst>
          </p:cNvPr>
          <p:cNvSpPr txBox="1"/>
          <p:nvPr/>
        </p:nvSpPr>
        <p:spPr>
          <a:xfrm>
            <a:off x="7684798" y="5269327"/>
            <a:ext cx="1157577" cy="707886"/>
          </a:xfrm>
          <a:prstGeom prst="rect">
            <a:avLst/>
          </a:prstGeom>
          <a:noFill/>
        </p:spPr>
        <p:txBody>
          <a:bodyPr wrap="square" rtlCol="0">
            <a:spAutoFit/>
          </a:bodyPr>
          <a:lstStyle/>
          <a:p>
            <a:r>
              <a:rPr lang="zh-CN" altLang="en-US" sz="2000" dirty="0"/>
              <a:t>文件或文档</a:t>
            </a:r>
          </a:p>
        </p:txBody>
      </p:sp>
    </p:spTree>
    <p:extLst>
      <p:ext uri="{BB962C8B-B14F-4D97-AF65-F5344CB8AC3E}">
        <p14:creationId xmlns:p14="http://schemas.microsoft.com/office/powerpoint/2010/main" val="26241189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2B2094-A25B-CF56-63C9-361BAE7984ED}"/>
              </a:ext>
            </a:extLst>
          </p:cNvPr>
          <p:cNvSpPr>
            <a:spLocks noGrp="1"/>
          </p:cNvSpPr>
          <p:nvPr>
            <p:ph type="title"/>
          </p:nvPr>
        </p:nvSpPr>
        <p:spPr/>
        <p:txBody>
          <a:bodyPr/>
          <a:lstStyle/>
          <a:p>
            <a:r>
              <a:rPr lang="zh-CN" altLang="en-US" dirty="0"/>
              <a:t>流程图</a:t>
            </a:r>
          </a:p>
        </p:txBody>
      </p:sp>
      <p:sp>
        <p:nvSpPr>
          <p:cNvPr id="3" name="内容占位符 2">
            <a:extLst>
              <a:ext uri="{FF2B5EF4-FFF2-40B4-BE49-F238E27FC236}">
                <a16:creationId xmlns:a16="http://schemas.microsoft.com/office/drawing/2014/main" id="{B93BFC25-518D-D352-7331-A35E5DB0BE2C}"/>
              </a:ext>
            </a:extLst>
          </p:cNvPr>
          <p:cNvSpPr>
            <a:spLocks noGrp="1"/>
          </p:cNvSpPr>
          <p:nvPr>
            <p:ph idx="1"/>
          </p:nvPr>
        </p:nvSpPr>
        <p:spPr/>
        <p:txBody>
          <a:bodyPr/>
          <a:lstStyle/>
          <a:p>
            <a:r>
              <a:rPr lang="zh-CN" altLang="en-US" dirty="0"/>
              <a:t>基本符号</a:t>
            </a:r>
          </a:p>
        </p:txBody>
      </p:sp>
      <p:cxnSp>
        <p:nvCxnSpPr>
          <p:cNvPr id="4" name="直接箭头连接符 3">
            <a:extLst>
              <a:ext uri="{FF2B5EF4-FFF2-40B4-BE49-F238E27FC236}">
                <a16:creationId xmlns:a16="http://schemas.microsoft.com/office/drawing/2014/main" id="{2E935649-77A1-29BC-A794-7B33AAE883D9}"/>
              </a:ext>
            </a:extLst>
          </p:cNvPr>
          <p:cNvCxnSpPr>
            <a:cxnSpLocks/>
          </p:cNvCxnSpPr>
          <p:nvPr/>
        </p:nvCxnSpPr>
        <p:spPr>
          <a:xfrm>
            <a:off x="796925" y="4044315"/>
            <a:ext cx="1038771" cy="0"/>
          </a:xfrm>
          <a:prstGeom prst="straightConnector1">
            <a:avLst/>
          </a:prstGeom>
          <a:ln w="31750">
            <a:solidFill>
              <a:srgbClr val="000000"/>
            </a:solidFill>
            <a:tailEnd type="arrow" w="med" len="med"/>
          </a:ln>
        </p:spPr>
        <p:style>
          <a:lnRef idx="0">
            <a:srgbClr val="FFFFFF"/>
          </a:lnRef>
          <a:fillRef idx="0">
            <a:srgbClr val="FFFFFF"/>
          </a:fillRef>
          <a:effectRef idx="0">
            <a:srgbClr val="FFFFFF"/>
          </a:effectRef>
          <a:fontRef idx="minor">
            <a:schemeClr val="tx1"/>
          </a:fontRef>
        </p:style>
      </p:cxnSp>
      <p:sp>
        <p:nvSpPr>
          <p:cNvPr id="5" name="文本框 4">
            <a:extLst>
              <a:ext uri="{FF2B5EF4-FFF2-40B4-BE49-F238E27FC236}">
                <a16:creationId xmlns:a16="http://schemas.microsoft.com/office/drawing/2014/main" id="{B17E4B88-2717-02F9-E825-1DE152A9D0C7}"/>
              </a:ext>
            </a:extLst>
          </p:cNvPr>
          <p:cNvSpPr txBox="1"/>
          <p:nvPr/>
        </p:nvSpPr>
        <p:spPr>
          <a:xfrm>
            <a:off x="947411" y="4871690"/>
            <a:ext cx="1381125" cy="400110"/>
          </a:xfrm>
          <a:prstGeom prst="rect">
            <a:avLst/>
          </a:prstGeom>
          <a:noFill/>
        </p:spPr>
        <p:txBody>
          <a:bodyPr wrap="square" rtlCol="0">
            <a:spAutoFit/>
          </a:bodyPr>
          <a:lstStyle/>
          <a:p>
            <a:r>
              <a:rPr lang="zh-CN" altLang="en-US" sz="2000" dirty="0"/>
              <a:t>流线</a:t>
            </a:r>
          </a:p>
        </p:txBody>
      </p:sp>
      <p:grpSp>
        <p:nvGrpSpPr>
          <p:cNvPr id="18" name="组合 17">
            <a:extLst>
              <a:ext uri="{FF2B5EF4-FFF2-40B4-BE49-F238E27FC236}">
                <a16:creationId xmlns:a16="http://schemas.microsoft.com/office/drawing/2014/main" id="{1D770598-86E4-9FD4-5921-9B907F2FE67E}"/>
              </a:ext>
            </a:extLst>
          </p:cNvPr>
          <p:cNvGrpSpPr/>
          <p:nvPr/>
        </p:nvGrpSpPr>
        <p:grpSpPr>
          <a:xfrm>
            <a:off x="3431985" y="3675244"/>
            <a:ext cx="1811142" cy="738141"/>
            <a:chOff x="3925947" y="3306172"/>
            <a:chExt cx="2857500" cy="1164590"/>
          </a:xfrm>
        </p:grpSpPr>
        <p:cxnSp>
          <p:nvCxnSpPr>
            <p:cNvPr id="6" name="直接连接符 5">
              <a:extLst>
                <a:ext uri="{FF2B5EF4-FFF2-40B4-BE49-F238E27FC236}">
                  <a16:creationId xmlns:a16="http://schemas.microsoft.com/office/drawing/2014/main" id="{1FC5E285-F134-9273-B009-D8104B39A6FD}"/>
                </a:ext>
              </a:extLst>
            </p:cNvPr>
            <p:cNvCxnSpPr/>
            <p:nvPr/>
          </p:nvCxnSpPr>
          <p:spPr>
            <a:xfrm>
              <a:off x="3925947" y="3725272"/>
              <a:ext cx="2857500" cy="0"/>
            </a:xfrm>
            <a:prstGeom prst="line">
              <a:avLst/>
            </a:prstGeom>
            <a:ln w="31750">
              <a:solidFill>
                <a:srgbClr val="000000"/>
              </a:solidFill>
              <a:headEnd type="none" w="med" len="med"/>
              <a:tailEnd type="none" w="med" len="med"/>
            </a:ln>
          </p:spPr>
          <p:style>
            <a:lnRef idx="0">
              <a:srgbClr val="FFFFFF"/>
            </a:lnRef>
            <a:fillRef idx="0">
              <a:srgbClr val="FFFFFF"/>
            </a:fillRef>
            <a:effectRef idx="0">
              <a:srgbClr val="FFFFFF"/>
            </a:effectRef>
            <a:fontRef idx="minor">
              <a:schemeClr val="tx1"/>
            </a:fontRef>
          </p:style>
        </p:cxnSp>
        <p:cxnSp>
          <p:nvCxnSpPr>
            <p:cNvPr id="7" name="直接连接符 6">
              <a:extLst>
                <a:ext uri="{FF2B5EF4-FFF2-40B4-BE49-F238E27FC236}">
                  <a16:creationId xmlns:a16="http://schemas.microsoft.com/office/drawing/2014/main" id="{C7FB28C9-7EED-D18A-DD60-B2A0C23F1231}"/>
                </a:ext>
              </a:extLst>
            </p:cNvPr>
            <p:cNvCxnSpPr/>
            <p:nvPr/>
          </p:nvCxnSpPr>
          <p:spPr>
            <a:xfrm>
              <a:off x="3925947" y="4059282"/>
              <a:ext cx="2857500" cy="0"/>
            </a:xfrm>
            <a:prstGeom prst="line">
              <a:avLst/>
            </a:prstGeom>
            <a:ln>
              <a:solidFill>
                <a:srgbClr val="000000"/>
              </a:solidFill>
              <a:headEnd type="none" w="med" len="med"/>
              <a:tailEnd type="none" w="med" len="med"/>
            </a:ln>
          </p:spPr>
          <p:style>
            <a:lnRef idx="2">
              <a:schemeClr val="accent1"/>
            </a:lnRef>
            <a:fillRef idx="0">
              <a:srgbClr val="FFFFFF"/>
            </a:fillRef>
            <a:effectRef idx="0">
              <a:srgbClr val="FFFFFF"/>
            </a:effectRef>
            <a:fontRef idx="minor">
              <a:schemeClr val="tx1"/>
            </a:fontRef>
          </p:style>
        </p:cxnSp>
        <p:cxnSp>
          <p:nvCxnSpPr>
            <p:cNvPr id="8" name="直接连接符 7">
              <a:extLst>
                <a:ext uri="{FF2B5EF4-FFF2-40B4-BE49-F238E27FC236}">
                  <a16:creationId xmlns:a16="http://schemas.microsoft.com/office/drawing/2014/main" id="{922A3615-2501-5F9C-901A-559502164A5E}"/>
                </a:ext>
              </a:extLst>
            </p:cNvPr>
            <p:cNvCxnSpPr/>
            <p:nvPr/>
          </p:nvCxnSpPr>
          <p:spPr>
            <a:xfrm>
              <a:off x="5307707" y="4051662"/>
              <a:ext cx="0" cy="419100"/>
            </a:xfrm>
            <a:prstGeom prst="line">
              <a:avLst/>
            </a:prstGeom>
            <a:ln>
              <a:solidFill>
                <a:srgbClr val="000000"/>
              </a:solidFill>
            </a:ln>
          </p:spPr>
          <p:style>
            <a:lnRef idx="2">
              <a:schemeClr val="accent1"/>
            </a:lnRef>
            <a:fillRef idx="0">
              <a:srgbClr val="FFFFFF"/>
            </a:fillRef>
            <a:effectRef idx="0">
              <a:srgbClr val="FFFFFF"/>
            </a:effectRef>
            <a:fontRef idx="minor">
              <a:schemeClr val="tx1"/>
            </a:fontRef>
          </p:style>
        </p:cxnSp>
        <p:cxnSp>
          <p:nvCxnSpPr>
            <p:cNvPr id="9" name="直接连接符 8">
              <a:extLst>
                <a:ext uri="{FF2B5EF4-FFF2-40B4-BE49-F238E27FC236}">
                  <a16:creationId xmlns:a16="http://schemas.microsoft.com/office/drawing/2014/main" id="{4FE6D902-D5B9-CB3C-39DD-2172F4A5D6A7}"/>
                </a:ext>
              </a:extLst>
            </p:cNvPr>
            <p:cNvCxnSpPr/>
            <p:nvPr/>
          </p:nvCxnSpPr>
          <p:spPr>
            <a:xfrm>
              <a:off x="4860032" y="3306172"/>
              <a:ext cx="0" cy="419100"/>
            </a:xfrm>
            <a:prstGeom prst="line">
              <a:avLst/>
            </a:prstGeom>
            <a:ln>
              <a:solidFill>
                <a:srgbClr val="000000"/>
              </a:solidFill>
            </a:ln>
          </p:spPr>
          <p:style>
            <a:lnRef idx="2">
              <a:schemeClr val="accent1"/>
            </a:lnRef>
            <a:fillRef idx="0">
              <a:srgbClr val="FFFFFF"/>
            </a:fillRef>
            <a:effectRef idx="0">
              <a:srgbClr val="FFFFFF"/>
            </a:effectRef>
            <a:fontRef idx="minor">
              <a:schemeClr val="tx1"/>
            </a:fontRef>
          </p:style>
        </p:cxnSp>
        <p:cxnSp>
          <p:nvCxnSpPr>
            <p:cNvPr id="10" name="直接连接符 9">
              <a:extLst>
                <a:ext uri="{FF2B5EF4-FFF2-40B4-BE49-F238E27FC236}">
                  <a16:creationId xmlns:a16="http://schemas.microsoft.com/office/drawing/2014/main" id="{096E025E-A72C-B510-C4D4-93F63D4E2A9C}"/>
                </a:ext>
              </a:extLst>
            </p:cNvPr>
            <p:cNvCxnSpPr/>
            <p:nvPr/>
          </p:nvCxnSpPr>
          <p:spPr>
            <a:xfrm>
              <a:off x="5756652" y="3306172"/>
              <a:ext cx="0" cy="419100"/>
            </a:xfrm>
            <a:prstGeom prst="line">
              <a:avLst/>
            </a:prstGeom>
            <a:ln>
              <a:solidFill>
                <a:srgbClr val="000000"/>
              </a:solidFill>
            </a:ln>
          </p:spPr>
          <p:style>
            <a:lnRef idx="2">
              <a:schemeClr val="accent1"/>
            </a:lnRef>
            <a:fillRef idx="0">
              <a:srgbClr val="FFFFFF"/>
            </a:fillRef>
            <a:effectRef idx="0">
              <a:srgbClr val="FFFFFF"/>
            </a:effectRef>
            <a:fontRef idx="minor">
              <a:schemeClr val="tx1"/>
            </a:fontRef>
          </p:style>
        </p:cxnSp>
      </p:grpSp>
      <p:grpSp>
        <p:nvGrpSpPr>
          <p:cNvPr id="19" name="组合 18">
            <a:extLst>
              <a:ext uri="{FF2B5EF4-FFF2-40B4-BE49-F238E27FC236}">
                <a16:creationId xmlns:a16="http://schemas.microsoft.com/office/drawing/2014/main" id="{2A5302C6-52AC-F85E-0022-94ADB8FF8D66}"/>
              </a:ext>
            </a:extLst>
          </p:cNvPr>
          <p:cNvGrpSpPr/>
          <p:nvPr/>
        </p:nvGrpSpPr>
        <p:grpSpPr>
          <a:xfrm>
            <a:off x="6732240" y="3664221"/>
            <a:ext cx="1095057" cy="749164"/>
            <a:chOff x="8373487" y="3295150"/>
            <a:chExt cx="1981835" cy="1118235"/>
          </a:xfrm>
        </p:grpSpPr>
        <p:cxnSp>
          <p:nvCxnSpPr>
            <p:cNvPr id="11" name="直接连接符 10">
              <a:extLst>
                <a:ext uri="{FF2B5EF4-FFF2-40B4-BE49-F238E27FC236}">
                  <a16:creationId xmlns:a16="http://schemas.microsoft.com/office/drawing/2014/main" id="{F3B39523-3901-61BE-09F9-CD03DF421CC7}"/>
                </a:ext>
              </a:extLst>
            </p:cNvPr>
            <p:cNvCxnSpPr/>
            <p:nvPr/>
          </p:nvCxnSpPr>
          <p:spPr>
            <a:xfrm>
              <a:off x="8373487" y="3848870"/>
              <a:ext cx="996315" cy="0"/>
            </a:xfrm>
            <a:prstGeom prst="line">
              <a:avLst/>
            </a:prstGeom>
            <a:ln w="6350" cap="flat" cmpd="sng" algn="ctr">
              <a:solidFill>
                <a:srgbClr val="000000"/>
              </a:solidFill>
              <a:prstDash val="dash"/>
              <a:miter lim="800000"/>
            </a:ln>
          </p:spPr>
          <p:style>
            <a:lnRef idx="0">
              <a:schemeClr val="accent1"/>
            </a:lnRef>
            <a:fillRef idx="0">
              <a:srgbClr val="FFFFFF"/>
            </a:fillRef>
            <a:effectRef idx="0">
              <a:srgbClr val="FFFFFF"/>
            </a:effectRef>
            <a:fontRef idx="minor">
              <a:schemeClr val="tx1"/>
            </a:fontRef>
          </p:style>
        </p:cxnSp>
        <p:cxnSp>
          <p:nvCxnSpPr>
            <p:cNvPr id="12" name="直接连接符 11">
              <a:extLst>
                <a:ext uri="{FF2B5EF4-FFF2-40B4-BE49-F238E27FC236}">
                  <a16:creationId xmlns:a16="http://schemas.microsoft.com/office/drawing/2014/main" id="{279F1558-7187-AF10-9115-0A3C68C2898B}"/>
                </a:ext>
              </a:extLst>
            </p:cNvPr>
            <p:cNvCxnSpPr/>
            <p:nvPr/>
          </p:nvCxnSpPr>
          <p:spPr>
            <a:xfrm>
              <a:off x="9381232" y="3295150"/>
              <a:ext cx="0" cy="1118235"/>
            </a:xfrm>
            <a:prstGeom prst="line">
              <a:avLst/>
            </a:prstGeom>
            <a:ln>
              <a:solidFill>
                <a:srgbClr val="000000"/>
              </a:solidFill>
            </a:ln>
          </p:spPr>
          <p:style>
            <a:lnRef idx="2">
              <a:schemeClr val="accent1"/>
            </a:lnRef>
            <a:fillRef idx="0">
              <a:srgbClr val="FFFFFF"/>
            </a:fillRef>
            <a:effectRef idx="0">
              <a:srgbClr val="FFFFFF"/>
            </a:effectRef>
            <a:fontRef idx="minor">
              <a:schemeClr val="tx1"/>
            </a:fontRef>
          </p:style>
        </p:cxnSp>
        <p:cxnSp>
          <p:nvCxnSpPr>
            <p:cNvPr id="13" name="直接连接符 12">
              <a:extLst>
                <a:ext uri="{FF2B5EF4-FFF2-40B4-BE49-F238E27FC236}">
                  <a16:creationId xmlns:a16="http://schemas.microsoft.com/office/drawing/2014/main" id="{55189E49-AEBA-3F16-1C84-4C681DAE4441}"/>
                </a:ext>
              </a:extLst>
            </p:cNvPr>
            <p:cNvCxnSpPr/>
            <p:nvPr/>
          </p:nvCxnSpPr>
          <p:spPr>
            <a:xfrm>
              <a:off x="9381232" y="3295377"/>
              <a:ext cx="974090" cy="0"/>
            </a:xfrm>
            <a:prstGeom prst="line">
              <a:avLst/>
            </a:prstGeom>
            <a:ln>
              <a:solidFill>
                <a:srgbClr val="000000"/>
              </a:solidFill>
            </a:ln>
          </p:spPr>
          <p:style>
            <a:lnRef idx="2">
              <a:schemeClr val="accent1"/>
            </a:lnRef>
            <a:fillRef idx="0">
              <a:srgbClr val="FFFFFF"/>
            </a:fillRef>
            <a:effectRef idx="0">
              <a:srgbClr val="FFFFFF"/>
            </a:effectRef>
            <a:fontRef idx="minor">
              <a:schemeClr val="tx1"/>
            </a:fontRef>
          </p:style>
        </p:cxnSp>
        <p:cxnSp>
          <p:nvCxnSpPr>
            <p:cNvPr id="14" name="直接连接符 13">
              <a:extLst>
                <a:ext uri="{FF2B5EF4-FFF2-40B4-BE49-F238E27FC236}">
                  <a16:creationId xmlns:a16="http://schemas.microsoft.com/office/drawing/2014/main" id="{C225C545-C0AA-D0B6-281A-F9DC6D704288}"/>
                </a:ext>
              </a:extLst>
            </p:cNvPr>
            <p:cNvCxnSpPr/>
            <p:nvPr/>
          </p:nvCxnSpPr>
          <p:spPr>
            <a:xfrm>
              <a:off x="9381232" y="4413385"/>
              <a:ext cx="974090" cy="0"/>
            </a:xfrm>
            <a:prstGeom prst="line">
              <a:avLst/>
            </a:prstGeom>
            <a:ln>
              <a:solidFill>
                <a:srgbClr val="000000"/>
              </a:solidFill>
            </a:ln>
          </p:spPr>
          <p:style>
            <a:lnRef idx="2">
              <a:schemeClr val="accent1"/>
            </a:lnRef>
            <a:fillRef idx="0">
              <a:srgbClr val="FFFFFF"/>
            </a:fillRef>
            <a:effectRef idx="0">
              <a:srgbClr val="FFFFFF"/>
            </a:effectRef>
            <a:fontRef idx="minor">
              <a:schemeClr val="tx1"/>
            </a:fontRef>
          </p:style>
        </p:cxnSp>
      </p:grpSp>
      <p:sp>
        <p:nvSpPr>
          <p:cNvPr id="15" name="文本框 14">
            <a:extLst>
              <a:ext uri="{FF2B5EF4-FFF2-40B4-BE49-F238E27FC236}">
                <a16:creationId xmlns:a16="http://schemas.microsoft.com/office/drawing/2014/main" id="{FB1902A7-372A-6707-C45D-A92EB4E17489}"/>
              </a:ext>
            </a:extLst>
          </p:cNvPr>
          <p:cNvSpPr txBox="1"/>
          <p:nvPr/>
        </p:nvSpPr>
        <p:spPr>
          <a:xfrm>
            <a:off x="3959933" y="4901098"/>
            <a:ext cx="1224133" cy="400110"/>
          </a:xfrm>
          <a:prstGeom prst="rect">
            <a:avLst/>
          </a:prstGeom>
          <a:noFill/>
          <a:ln>
            <a:noFill/>
          </a:ln>
        </p:spPr>
        <p:txBody>
          <a:bodyPr wrap="square" rtlCol="0">
            <a:spAutoFit/>
          </a:bodyPr>
          <a:lstStyle/>
          <a:p>
            <a:r>
              <a:rPr lang="zh-CN" altLang="en-US" sz="2000" dirty="0"/>
              <a:t>并行</a:t>
            </a:r>
          </a:p>
        </p:txBody>
      </p:sp>
      <p:sp>
        <p:nvSpPr>
          <p:cNvPr id="16" name="文本框 15">
            <a:extLst>
              <a:ext uri="{FF2B5EF4-FFF2-40B4-BE49-F238E27FC236}">
                <a16:creationId xmlns:a16="http://schemas.microsoft.com/office/drawing/2014/main" id="{D8670A6B-09F3-9311-23B2-323963C1B644}"/>
              </a:ext>
            </a:extLst>
          </p:cNvPr>
          <p:cNvSpPr txBox="1"/>
          <p:nvPr/>
        </p:nvSpPr>
        <p:spPr>
          <a:xfrm>
            <a:off x="6804248" y="4782278"/>
            <a:ext cx="1429385" cy="707886"/>
          </a:xfrm>
          <a:prstGeom prst="rect">
            <a:avLst/>
          </a:prstGeom>
          <a:noFill/>
          <a:ln>
            <a:noFill/>
          </a:ln>
        </p:spPr>
        <p:txBody>
          <a:bodyPr wrap="square" rtlCol="0">
            <a:spAutoFit/>
          </a:bodyPr>
          <a:lstStyle/>
          <a:p>
            <a:pPr algn="ctr"/>
            <a:r>
              <a:rPr lang="zh-CN" altLang="en-US" sz="2000" dirty="0"/>
              <a:t>注解或注释</a:t>
            </a:r>
          </a:p>
        </p:txBody>
      </p:sp>
    </p:spTree>
    <p:extLst>
      <p:ext uri="{BB962C8B-B14F-4D97-AF65-F5344CB8AC3E}">
        <p14:creationId xmlns:p14="http://schemas.microsoft.com/office/powerpoint/2010/main" val="36063681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2B2094-A25B-CF56-63C9-361BAE7984ED}"/>
              </a:ext>
            </a:extLst>
          </p:cNvPr>
          <p:cNvSpPr>
            <a:spLocks noGrp="1"/>
          </p:cNvSpPr>
          <p:nvPr>
            <p:ph type="title"/>
          </p:nvPr>
        </p:nvSpPr>
        <p:spPr/>
        <p:txBody>
          <a:bodyPr/>
          <a:lstStyle/>
          <a:p>
            <a:r>
              <a:rPr lang="zh-CN" altLang="en-US" dirty="0"/>
              <a:t>流程图</a:t>
            </a:r>
          </a:p>
        </p:txBody>
      </p:sp>
      <p:sp>
        <p:nvSpPr>
          <p:cNvPr id="3" name="内容占位符 2">
            <a:extLst>
              <a:ext uri="{FF2B5EF4-FFF2-40B4-BE49-F238E27FC236}">
                <a16:creationId xmlns:a16="http://schemas.microsoft.com/office/drawing/2014/main" id="{B93BFC25-518D-D352-7331-A35E5DB0BE2C}"/>
              </a:ext>
            </a:extLst>
          </p:cNvPr>
          <p:cNvSpPr>
            <a:spLocks noGrp="1"/>
          </p:cNvSpPr>
          <p:nvPr>
            <p:ph idx="1"/>
          </p:nvPr>
        </p:nvSpPr>
        <p:spPr/>
        <p:txBody>
          <a:bodyPr/>
          <a:lstStyle/>
          <a:p>
            <a:r>
              <a:rPr lang="zh-CN" altLang="en-US" dirty="0"/>
              <a:t>基本结构</a:t>
            </a:r>
          </a:p>
        </p:txBody>
      </p:sp>
      <p:grpSp>
        <p:nvGrpSpPr>
          <p:cNvPr id="51" name="组合 50">
            <a:extLst>
              <a:ext uri="{FF2B5EF4-FFF2-40B4-BE49-F238E27FC236}">
                <a16:creationId xmlns:a16="http://schemas.microsoft.com/office/drawing/2014/main" id="{70470D31-3992-3C22-046D-6DBC7140FB0D}"/>
              </a:ext>
            </a:extLst>
          </p:cNvPr>
          <p:cNvGrpSpPr/>
          <p:nvPr/>
        </p:nvGrpSpPr>
        <p:grpSpPr>
          <a:xfrm>
            <a:off x="89489" y="2820492"/>
            <a:ext cx="1187450" cy="1976120"/>
            <a:chOff x="422871" y="2790691"/>
            <a:chExt cx="1187450" cy="1976120"/>
          </a:xfrm>
        </p:grpSpPr>
        <p:sp>
          <p:nvSpPr>
            <p:cNvPr id="4" name="矩形 3">
              <a:extLst>
                <a:ext uri="{FF2B5EF4-FFF2-40B4-BE49-F238E27FC236}">
                  <a16:creationId xmlns:a16="http://schemas.microsoft.com/office/drawing/2014/main" id="{150050DD-4354-D1FA-4E72-9B1E05B8C17F}"/>
                </a:ext>
              </a:extLst>
            </p:cNvPr>
            <p:cNvSpPr/>
            <p:nvPr/>
          </p:nvSpPr>
          <p:spPr>
            <a:xfrm>
              <a:off x="422871" y="3129781"/>
              <a:ext cx="1187450" cy="494665"/>
            </a:xfrm>
            <a:prstGeom prst="rect">
              <a:avLst/>
            </a:prstGeom>
            <a:ln w="12700">
              <a:solidFill>
                <a:srgbClr val="0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E0AF111C-C599-BD50-BDD9-3D777E726D26}"/>
                </a:ext>
              </a:extLst>
            </p:cNvPr>
            <p:cNvSpPr/>
            <p:nvPr/>
          </p:nvSpPr>
          <p:spPr>
            <a:xfrm>
              <a:off x="422871" y="3933056"/>
              <a:ext cx="1187450" cy="494665"/>
            </a:xfrm>
            <a:prstGeom prst="rect">
              <a:avLst/>
            </a:prstGeom>
            <a:ln w="12700">
              <a:solidFill>
                <a:srgbClr val="0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6" name="直接箭头连接符 5">
              <a:extLst>
                <a:ext uri="{FF2B5EF4-FFF2-40B4-BE49-F238E27FC236}">
                  <a16:creationId xmlns:a16="http://schemas.microsoft.com/office/drawing/2014/main" id="{791BFE4D-4AB4-E907-C894-7640B4837869}"/>
                </a:ext>
              </a:extLst>
            </p:cNvPr>
            <p:cNvCxnSpPr/>
            <p:nvPr/>
          </p:nvCxnSpPr>
          <p:spPr>
            <a:xfrm>
              <a:off x="1016596" y="2790691"/>
              <a:ext cx="0" cy="339090"/>
            </a:xfrm>
            <a:prstGeom prst="straightConnector1">
              <a:avLst/>
            </a:prstGeom>
            <a:ln w="12700">
              <a:solidFill>
                <a:srgbClr val="000000"/>
              </a:solidFill>
              <a:tailEnd type="arrow" w="med" len="med"/>
            </a:ln>
          </p:spPr>
          <p:style>
            <a:lnRef idx="0">
              <a:srgbClr val="FFFFFF"/>
            </a:lnRef>
            <a:fillRef idx="0">
              <a:srgbClr val="FFFFFF"/>
            </a:fillRef>
            <a:effectRef idx="0">
              <a:srgbClr val="FFFFFF"/>
            </a:effectRef>
            <a:fontRef idx="minor">
              <a:schemeClr val="tx1"/>
            </a:fontRef>
          </p:style>
        </p:cxnSp>
        <p:cxnSp>
          <p:nvCxnSpPr>
            <p:cNvPr id="7" name="直接箭头连接符 6">
              <a:extLst>
                <a:ext uri="{FF2B5EF4-FFF2-40B4-BE49-F238E27FC236}">
                  <a16:creationId xmlns:a16="http://schemas.microsoft.com/office/drawing/2014/main" id="{4A5FD7B4-2DCF-17F3-DB02-8CF87E017AF2}"/>
                </a:ext>
              </a:extLst>
            </p:cNvPr>
            <p:cNvCxnSpPr/>
            <p:nvPr/>
          </p:nvCxnSpPr>
          <p:spPr>
            <a:xfrm>
              <a:off x="1016596" y="3637146"/>
              <a:ext cx="0" cy="339090"/>
            </a:xfrm>
            <a:prstGeom prst="straightConnector1">
              <a:avLst/>
            </a:prstGeom>
            <a:ln w="12700">
              <a:solidFill>
                <a:srgbClr val="000000"/>
              </a:solidFill>
              <a:tailEnd type="arrow" w="med" len="med"/>
            </a:ln>
          </p:spPr>
          <p:style>
            <a:lnRef idx="0">
              <a:srgbClr val="FFFFFF"/>
            </a:lnRef>
            <a:fillRef idx="0">
              <a:srgbClr val="FFFFFF"/>
            </a:fillRef>
            <a:effectRef idx="0">
              <a:srgbClr val="FFFFFF"/>
            </a:effectRef>
            <a:fontRef idx="minor">
              <a:schemeClr val="tx1"/>
            </a:fontRef>
          </p:style>
        </p:cxnSp>
        <p:cxnSp>
          <p:nvCxnSpPr>
            <p:cNvPr id="8" name="直接箭头连接符 7">
              <a:extLst>
                <a:ext uri="{FF2B5EF4-FFF2-40B4-BE49-F238E27FC236}">
                  <a16:creationId xmlns:a16="http://schemas.microsoft.com/office/drawing/2014/main" id="{28357B56-F05B-CCB7-68A8-4D347235ED31}"/>
                </a:ext>
              </a:extLst>
            </p:cNvPr>
            <p:cNvCxnSpPr/>
            <p:nvPr/>
          </p:nvCxnSpPr>
          <p:spPr>
            <a:xfrm>
              <a:off x="1016596" y="4427721"/>
              <a:ext cx="0" cy="339090"/>
            </a:xfrm>
            <a:prstGeom prst="straightConnector1">
              <a:avLst/>
            </a:prstGeom>
            <a:ln w="12700">
              <a:solidFill>
                <a:srgbClr val="000000"/>
              </a:solidFill>
              <a:tailEnd type="arrow" w="med" len="med"/>
            </a:ln>
          </p:spPr>
          <p:style>
            <a:lnRef idx="0">
              <a:srgbClr val="FFFFFF"/>
            </a:lnRef>
            <a:fillRef idx="0">
              <a:srgbClr val="FFFFFF"/>
            </a:fillRef>
            <a:effectRef idx="0">
              <a:srgbClr val="FFFFFF"/>
            </a:effectRef>
            <a:fontRef idx="minor">
              <a:schemeClr val="tx1"/>
            </a:fontRef>
          </p:style>
        </p:cxnSp>
      </p:grpSp>
      <p:grpSp>
        <p:nvGrpSpPr>
          <p:cNvPr id="50" name="组合 49">
            <a:extLst>
              <a:ext uri="{FF2B5EF4-FFF2-40B4-BE49-F238E27FC236}">
                <a16:creationId xmlns:a16="http://schemas.microsoft.com/office/drawing/2014/main" id="{0A2B1056-5B66-2D0A-AE1B-8FA477F9CD61}"/>
              </a:ext>
            </a:extLst>
          </p:cNvPr>
          <p:cNvGrpSpPr/>
          <p:nvPr/>
        </p:nvGrpSpPr>
        <p:grpSpPr>
          <a:xfrm>
            <a:off x="1845318" y="2609251"/>
            <a:ext cx="2988310" cy="2424430"/>
            <a:chOff x="2627124" y="2561838"/>
            <a:chExt cx="2988310" cy="2424430"/>
          </a:xfrm>
        </p:grpSpPr>
        <p:sp>
          <p:nvSpPr>
            <p:cNvPr id="9" name="矩形 8">
              <a:extLst>
                <a:ext uri="{FF2B5EF4-FFF2-40B4-BE49-F238E27FC236}">
                  <a16:creationId xmlns:a16="http://schemas.microsoft.com/office/drawing/2014/main" id="{33080D34-3A74-90EA-D985-9A84E2554B72}"/>
                </a:ext>
              </a:extLst>
            </p:cNvPr>
            <p:cNvSpPr/>
            <p:nvPr/>
          </p:nvSpPr>
          <p:spPr>
            <a:xfrm>
              <a:off x="2627124" y="3861048"/>
              <a:ext cx="1187450" cy="494665"/>
            </a:xfrm>
            <a:prstGeom prst="rect">
              <a:avLst/>
            </a:prstGeom>
            <a:ln>
              <a:solidFill>
                <a:srgbClr val="0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4C2E086D-8CE8-ED9E-5F6F-5F5D1C869E99}"/>
                </a:ext>
              </a:extLst>
            </p:cNvPr>
            <p:cNvSpPr/>
            <p:nvPr/>
          </p:nvSpPr>
          <p:spPr>
            <a:xfrm>
              <a:off x="4427984" y="3861048"/>
              <a:ext cx="1187450" cy="494665"/>
            </a:xfrm>
            <a:prstGeom prst="rect">
              <a:avLst/>
            </a:prstGeom>
            <a:ln>
              <a:solidFill>
                <a:srgbClr val="0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菱形 10">
              <a:extLst>
                <a:ext uri="{FF2B5EF4-FFF2-40B4-BE49-F238E27FC236}">
                  <a16:creationId xmlns:a16="http://schemas.microsoft.com/office/drawing/2014/main" id="{3205E13B-5EEF-FF2C-7818-F18AAC862C77}"/>
                </a:ext>
              </a:extLst>
            </p:cNvPr>
            <p:cNvSpPr/>
            <p:nvPr/>
          </p:nvSpPr>
          <p:spPr>
            <a:xfrm>
              <a:off x="3402459" y="2956173"/>
              <a:ext cx="1555115" cy="488950"/>
            </a:xfrm>
            <a:prstGeom prst="diamond">
              <a:avLst/>
            </a:prstGeom>
            <a:ln>
              <a:solidFill>
                <a:srgbClr val="0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12" name="肘形连接符 10">
              <a:extLst>
                <a:ext uri="{FF2B5EF4-FFF2-40B4-BE49-F238E27FC236}">
                  <a16:creationId xmlns:a16="http://schemas.microsoft.com/office/drawing/2014/main" id="{F7806EA4-0A91-0479-CE8E-5482740376D6}"/>
                </a:ext>
              </a:extLst>
            </p:cNvPr>
            <p:cNvCxnSpPr>
              <a:stCxn id="11" idx="3"/>
              <a:endCxn id="10" idx="0"/>
            </p:cNvCxnSpPr>
            <p:nvPr/>
          </p:nvCxnSpPr>
          <p:spPr>
            <a:xfrm>
              <a:off x="4957574" y="3200648"/>
              <a:ext cx="64135" cy="660400"/>
            </a:xfrm>
            <a:prstGeom prst="bentConnector2">
              <a:avLst/>
            </a:prstGeom>
            <a:ln>
              <a:solidFill>
                <a:srgbClr val="000000"/>
              </a:solidFill>
              <a:tailEnd type="arrow"/>
            </a:ln>
          </p:spPr>
          <p:style>
            <a:lnRef idx="2">
              <a:schemeClr val="accent1"/>
            </a:lnRef>
            <a:fillRef idx="0">
              <a:srgbClr val="FFFFFF"/>
            </a:fillRef>
            <a:effectRef idx="0">
              <a:srgbClr val="FFFFFF"/>
            </a:effectRef>
            <a:fontRef idx="minor">
              <a:schemeClr val="tx1"/>
            </a:fontRef>
          </p:style>
        </p:cxnSp>
        <p:cxnSp>
          <p:nvCxnSpPr>
            <p:cNvPr id="13" name="肘形连接符 11">
              <a:extLst>
                <a:ext uri="{FF2B5EF4-FFF2-40B4-BE49-F238E27FC236}">
                  <a16:creationId xmlns:a16="http://schemas.microsoft.com/office/drawing/2014/main" id="{3AEFD2E7-7573-29DF-7612-18F832212606}"/>
                </a:ext>
              </a:extLst>
            </p:cNvPr>
            <p:cNvCxnSpPr>
              <a:stCxn id="11" idx="1"/>
              <a:endCxn id="9" idx="0"/>
            </p:cNvCxnSpPr>
            <p:nvPr/>
          </p:nvCxnSpPr>
          <p:spPr>
            <a:xfrm rot="10800000" flipV="1">
              <a:off x="3220849" y="3200648"/>
              <a:ext cx="181610" cy="660400"/>
            </a:xfrm>
            <a:prstGeom prst="bentConnector2">
              <a:avLst/>
            </a:prstGeom>
            <a:ln>
              <a:solidFill>
                <a:srgbClr val="000000"/>
              </a:solidFill>
              <a:tailEnd type="arrow"/>
            </a:ln>
          </p:spPr>
          <p:style>
            <a:lnRef idx="2">
              <a:schemeClr val="accent1"/>
            </a:lnRef>
            <a:fillRef idx="0">
              <a:srgbClr val="FFFFFF"/>
            </a:fillRef>
            <a:effectRef idx="0">
              <a:srgbClr val="FFFFFF"/>
            </a:effectRef>
            <a:fontRef idx="minor">
              <a:schemeClr val="tx1"/>
            </a:fontRef>
          </p:style>
        </p:cxnSp>
        <p:cxnSp>
          <p:nvCxnSpPr>
            <p:cNvPr id="14" name="肘形连接符 12">
              <a:extLst>
                <a:ext uri="{FF2B5EF4-FFF2-40B4-BE49-F238E27FC236}">
                  <a16:creationId xmlns:a16="http://schemas.microsoft.com/office/drawing/2014/main" id="{7F64FD8A-6192-D78A-BB50-61F31262673A}"/>
                </a:ext>
              </a:extLst>
            </p:cNvPr>
            <p:cNvCxnSpPr>
              <a:stCxn id="9" idx="2"/>
              <a:endCxn id="10" idx="2"/>
            </p:cNvCxnSpPr>
            <p:nvPr/>
          </p:nvCxnSpPr>
          <p:spPr>
            <a:xfrm rot="5400000" flipV="1">
              <a:off x="4121279" y="3455283"/>
              <a:ext cx="3175" cy="1800860"/>
            </a:xfrm>
            <a:prstGeom prst="bentConnector3">
              <a:avLst>
                <a:gd name="adj1" fmla="val 7550000"/>
              </a:avLst>
            </a:prstGeom>
            <a:ln>
              <a:solidFill>
                <a:srgbClr val="000000"/>
              </a:solidFill>
            </a:ln>
          </p:spPr>
          <p:style>
            <a:lnRef idx="2">
              <a:schemeClr val="accent1"/>
            </a:lnRef>
            <a:fillRef idx="0">
              <a:srgbClr val="FFFFFF"/>
            </a:fillRef>
            <a:effectRef idx="0">
              <a:srgbClr val="FFFFFF"/>
            </a:effectRef>
            <a:fontRef idx="minor">
              <a:schemeClr val="tx1"/>
            </a:fontRef>
          </p:style>
        </p:cxnSp>
        <p:cxnSp>
          <p:nvCxnSpPr>
            <p:cNvPr id="15" name="直接箭头连接符 14">
              <a:extLst>
                <a:ext uri="{FF2B5EF4-FFF2-40B4-BE49-F238E27FC236}">
                  <a16:creationId xmlns:a16="http://schemas.microsoft.com/office/drawing/2014/main" id="{59B3EC66-0088-B59D-173B-62FECC0B92B9}"/>
                </a:ext>
              </a:extLst>
            </p:cNvPr>
            <p:cNvCxnSpPr/>
            <p:nvPr/>
          </p:nvCxnSpPr>
          <p:spPr>
            <a:xfrm>
              <a:off x="4123184" y="4591933"/>
              <a:ext cx="0" cy="394335"/>
            </a:xfrm>
            <a:prstGeom prst="straightConnector1">
              <a:avLst/>
            </a:prstGeom>
            <a:ln>
              <a:solidFill>
                <a:srgbClr val="000000"/>
              </a:solidFill>
              <a:tailEnd type="arrow"/>
            </a:ln>
          </p:spPr>
          <p:style>
            <a:lnRef idx="2">
              <a:schemeClr val="accent1"/>
            </a:lnRef>
            <a:fillRef idx="0">
              <a:srgbClr val="FFFFFF"/>
            </a:fillRef>
            <a:effectRef idx="0">
              <a:srgbClr val="FFFFFF"/>
            </a:effectRef>
            <a:fontRef idx="minor">
              <a:schemeClr val="tx1"/>
            </a:fontRef>
          </p:style>
        </p:cxnSp>
        <p:cxnSp>
          <p:nvCxnSpPr>
            <p:cNvPr id="16" name="直接箭头连接符 15">
              <a:extLst>
                <a:ext uri="{FF2B5EF4-FFF2-40B4-BE49-F238E27FC236}">
                  <a16:creationId xmlns:a16="http://schemas.microsoft.com/office/drawing/2014/main" id="{C950827C-CB2D-5791-73B4-65FA3A209E37}"/>
                </a:ext>
              </a:extLst>
            </p:cNvPr>
            <p:cNvCxnSpPr/>
            <p:nvPr/>
          </p:nvCxnSpPr>
          <p:spPr>
            <a:xfrm>
              <a:off x="4162396" y="2561838"/>
              <a:ext cx="0" cy="394335"/>
            </a:xfrm>
            <a:prstGeom prst="straightConnector1">
              <a:avLst/>
            </a:prstGeom>
            <a:ln>
              <a:solidFill>
                <a:srgbClr val="000000"/>
              </a:solidFill>
              <a:tailEnd type="arrow"/>
            </a:ln>
          </p:spPr>
          <p:style>
            <a:lnRef idx="2">
              <a:schemeClr val="accent1"/>
            </a:lnRef>
            <a:fillRef idx="0">
              <a:srgbClr val="FFFFFF"/>
            </a:fillRef>
            <a:effectRef idx="0">
              <a:srgbClr val="FFFFFF"/>
            </a:effectRef>
            <a:fontRef idx="minor">
              <a:schemeClr val="tx1"/>
            </a:fontRef>
          </p:style>
        </p:cxnSp>
      </p:grpSp>
      <p:grpSp>
        <p:nvGrpSpPr>
          <p:cNvPr id="31" name="组合 30">
            <a:extLst>
              <a:ext uri="{FF2B5EF4-FFF2-40B4-BE49-F238E27FC236}">
                <a16:creationId xmlns:a16="http://schemas.microsoft.com/office/drawing/2014/main" id="{F050F829-7799-28DF-3B65-8DF5D68CAFD5}"/>
              </a:ext>
            </a:extLst>
          </p:cNvPr>
          <p:cNvGrpSpPr/>
          <p:nvPr/>
        </p:nvGrpSpPr>
        <p:grpSpPr>
          <a:xfrm>
            <a:off x="5332592" y="2276873"/>
            <a:ext cx="1859662" cy="2654194"/>
            <a:chOff x="2145665" y="1574800"/>
            <a:chExt cx="2326005" cy="3319780"/>
          </a:xfrm>
        </p:grpSpPr>
        <p:sp>
          <p:nvSpPr>
            <p:cNvPr id="32" name="矩形 31">
              <a:extLst>
                <a:ext uri="{FF2B5EF4-FFF2-40B4-BE49-F238E27FC236}">
                  <a16:creationId xmlns:a16="http://schemas.microsoft.com/office/drawing/2014/main" id="{46E9F38C-079B-4654-C68A-15AE91AC4A2D}"/>
                </a:ext>
              </a:extLst>
            </p:cNvPr>
            <p:cNvSpPr/>
            <p:nvPr/>
          </p:nvSpPr>
          <p:spPr>
            <a:xfrm>
              <a:off x="2361565" y="4047490"/>
              <a:ext cx="1187450" cy="494665"/>
            </a:xfrm>
            <a:prstGeom prst="rect">
              <a:avLst/>
            </a:prstGeom>
            <a:ln>
              <a:solidFill>
                <a:srgbClr val="0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3" name="菱形 32">
              <a:extLst>
                <a:ext uri="{FF2B5EF4-FFF2-40B4-BE49-F238E27FC236}">
                  <a16:creationId xmlns:a16="http://schemas.microsoft.com/office/drawing/2014/main" id="{6F46C0D2-EC0B-18CF-DBA9-E7069737ECFC}"/>
                </a:ext>
              </a:extLst>
            </p:cNvPr>
            <p:cNvSpPr/>
            <p:nvPr/>
          </p:nvSpPr>
          <p:spPr>
            <a:xfrm>
              <a:off x="2145665" y="2809875"/>
              <a:ext cx="1555115" cy="488950"/>
            </a:xfrm>
            <a:prstGeom prst="diamond">
              <a:avLst/>
            </a:prstGeom>
            <a:ln>
              <a:solidFill>
                <a:srgbClr val="0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34" name="肘形连接符 19">
              <a:extLst>
                <a:ext uri="{FF2B5EF4-FFF2-40B4-BE49-F238E27FC236}">
                  <a16:creationId xmlns:a16="http://schemas.microsoft.com/office/drawing/2014/main" id="{7B76FAD3-3243-EB28-8F64-3830D4743837}"/>
                </a:ext>
              </a:extLst>
            </p:cNvPr>
            <p:cNvCxnSpPr>
              <a:stCxn id="32" idx="2"/>
              <a:endCxn id="37" idx="1"/>
            </p:cNvCxnSpPr>
            <p:nvPr/>
          </p:nvCxnSpPr>
          <p:spPr>
            <a:xfrm rot="5400000" flipH="1">
              <a:off x="1341120" y="2927350"/>
              <a:ext cx="2719705" cy="509270"/>
            </a:xfrm>
            <a:prstGeom prst="bentConnector4">
              <a:avLst>
                <a:gd name="adj1" fmla="val -8744"/>
                <a:gd name="adj2" fmla="val 163404"/>
              </a:avLst>
            </a:prstGeom>
            <a:ln>
              <a:solidFill>
                <a:srgbClr val="000000"/>
              </a:solidFill>
              <a:tailEnd type="arrow"/>
            </a:ln>
          </p:spPr>
          <p:style>
            <a:lnRef idx="2">
              <a:schemeClr val="accent1"/>
            </a:lnRef>
            <a:fillRef idx="0">
              <a:srgbClr val="FFFFFF"/>
            </a:fillRef>
            <a:effectRef idx="0">
              <a:srgbClr val="FFFFFF"/>
            </a:effectRef>
            <a:fontRef idx="minor">
              <a:schemeClr val="tx1"/>
            </a:fontRef>
          </p:style>
        </p:cxnSp>
        <p:cxnSp>
          <p:nvCxnSpPr>
            <p:cNvPr id="35" name="直接箭头连接符 34">
              <a:extLst>
                <a:ext uri="{FF2B5EF4-FFF2-40B4-BE49-F238E27FC236}">
                  <a16:creationId xmlns:a16="http://schemas.microsoft.com/office/drawing/2014/main" id="{B35257CF-F57A-42C2-B37A-54AFCA0DF1E2}"/>
                </a:ext>
              </a:extLst>
            </p:cNvPr>
            <p:cNvCxnSpPr>
              <a:endCxn id="32" idx="0"/>
            </p:cNvCxnSpPr>
            <p:nvPr/>
          </p:nvCxnSpPr>
          <p:spPr>
            <a:xfrm>
              <a:off x="2955290" y="3298825"/>
              <a:ext cx="0" cy="748665"/>
            </a:xfrm>
            <a:prstGeom prst="straightConnector1">
              <a:avLst/>
            </a:prstGeom>
            <a:ln>
              <a:solidFill>
                <a:srgbClr val="000000"/>
              </a:solidFill>
              <a:tailEnd type="arrow"/>
            </a:ln>
          </p:spPr>
          <p:style>
            <a:lnRef idx="2">
              <a:schemeClr val="accent1"/>
            </a:lnRef>
            <a:fillRef idx="0">
              <a:srgbClr val="FFFFFF"/>
            </a:fillRef>
            <a:effectRef idx="0">
              <a:srgbClr val="FFFFFF"/>
            </a:effectRef>
            <a:fontRef idx="minor">
              <a:schemeClr val="tx1"/>
            </a:fontRef>
          </p:style>
        </p:cxnSp>
        <p:cxnSp>
          <p:nvCxnSpPr>
            <p:cNvPr id="36" name="直接箭头连接符 35">
              <a:extLst>
                <a:ext uri="{FF2B5EF4-FFF2-40B4-BE49-F238E27FC236}">
                  <a16:creationId xmlns:a16="http://schemas.microsoft.com/office/drawing/2014/main" id="{A6FE014F-AF59-939C-5D4C-45ADDE8101CC}"/>
                </a:ext>
              </a:extLst>
            </p:cNvPr>
            <p:cNvCxnSpPr/>
            <p:nvPr/>
          </p:nvCxnSpPr>
          <p:spPr>
            <a:xfrm>
              <a:off x="2955290" y="2061210"/>
              <a:ext cx="0" cy="748665"/>
            </a:xfrm>
            <a:prstGeom prst="straightConnector1">
              <a:avLst/>
            </a:prstGeom>
            <a:ln>
              <a:solidFill>
                <a:srgbClr val="000000"/>
              </a:solidFill>
              <a:tailEnd type="arrow"/>
            </a:ln>
          </p:spPr>
          <p:style>
            <a:lnRef idx="2">
              <a:schemeClr val="accent1"/>
            </a:lnRef>
            <a:fillRef idx="0">
              <a:srgbClr val="FFFFFF"/>
            </a:fillRef>
            <a:effectRef idx="0">
              <a:srgbClr val="FFFFFF"/>
            </a:effectRef>
            <a:fontRef idx="minor">
              <a:schemeClr val="tx1"/>
            </a:fontRef>
          </p:style>
        </p:cxnSp>
        <p:sp>
          <p:nvSpPr>
            <p:cNvPr id="37" name="矩形 36">
              <a:extLst>
                <a:ext uri="{FF2B5EF4-FFF2-40B4-BE49-F238E27FC236}">
                  <a16:creationId xmlns:a16="http://schemas.microsoft.com/office/drawing/2014/main" id="{27383631-34CB-ECC2-77AF-415487E36339}"/>
                </a:ext>
              </a:extLst>
            </p:cNvPr>
            <p:cNvSpPr/>
            <p:nvPr/>
          </p:nvSpPr>
          <p:spPr>
            <a:xfrm>
              <a:off x="2446020" y="1574800"/>
              <a:ext cx="1187450" cy="494665"/>
            </a:xfrm>
            <a:prstGeom prst="rect">
              <a:avLst/>
            </a:prstGeom>
            <a:ln>
              <a:solidFill>
                <a:srgbClr val="0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38" name="肘形连接符 24">
              <a:extLst>
                <a:ext uri="{FF2B5EF4-FFF2-40B4-BE49-F238E27FC236}">
                  <a16:creationId xmlns:a16="http://schemas.microsoft.com/office/drawing/2014/main" id="{3A38EED6-79FC-FEEA-DBAB-9865C94D001C}"/>
                </a:ext>
              </a:extLst>
            </p:cNvPr>
            <p:cNvCxnSpPr>
              <a:stCxn id="33" idx="3"/>
            </p:cNvCxnSpPr>
            <p:nvPr/>
          </p:nvCxnSpPr>
          <p:spPr>
            <a:xfrm>
              <a:off x="3700780" y="3054350"/>
              <a:ext cx="770890" cy="1840230"/>
            </a:xfrm>
            <a:prstGeom prst="bentConnector2">
              <a:avLst/>
            </a:prstGeom>
            <a:ln>
              <a:solidFill>
                <a:srgbClr val="000000"/>
              </a:solidFill>
              <a:tailEnd type="arrow"/>
            </a:ln>
          </p:spPr>
          <p:style>
            <a:lnRef idx="2">
              <a:schemeClr val="accent1"/>
            </a:lnRef>
            <a:fillRef idx="0">
              <a:srgbClr val="FFFFFF"/>
            </a:fillRef>
            <a:effectRef idx="0">
              <a:srgbClr val="FFFFFF"/>
            </a:effectRef>
            <a:fontRef idx="minor">
              <a:schemeClr val="tx1"/>
            </a:fontRef>
          </p:style>
        </p:cxnSp>
      </p:grpSp>
      <p:cxnSp>
        <p:nvCxnSpPr>
          <p:cNvPr id="40" name="肘形连接符 27">
            <a:extLst>
              <a:ext uri="{FF2B5EF4-FFF2-40B4-BE49-F238E27FC236}">
                <a16:creationId xmlns:a16="http://schemas.microsoft.com/office/drawing/2014/main" id="{9DED9859-840D-BE5C-368C-A2D2343FCB69}"/>
              </a:ext>
            </a:extLst>
          </p:cNvPr>
          <p:cNvCxnSpPr>
            <a:stCxn id="45" idx="1"/>
            <a:endCxn id="43" idx="1"/>
          </p:cNvCxnSpPr>
          <p:nvPr/>
        </p:nvCxnSpPr>
        <p:spPr>
          <a:xfrm rot="10800000" flipH="1">
            <a:off x="7800102" y="2333882"/>
            <a:ext cx="202810" cy="2099119"/>
          </a:xfrm>
          <a:prstGeom prst="bentConnector3">
            <a:avLst>
              <a:gd name="adj1" fmla="val -112716"/>
            </a:avLst>
          </a:prstGeom>
          <a:ln>
            <a:solidFill>
              <a:srgbClr val="000000"/>
            </a:solidFill>
            <a:tailEnd type="arrow"/>
          </a:ln>
        </p:spPr>
        <p:style>
          <a:lnRef idx="2">
            <a:schemeClr val="accent1"/>
          </a:lnRef>
          <a:fillRef idx="0">
            <a:srgbClr val="FFFFFF"/>
          </a:fillRef>
          <a:effectRef idx="0">
            <a:srgbClr val="FFFFFF"/>
          </a:effectRef>
          <a:fontRef idx="minor">
            <a:schemeClr val="tx1"/>
          </a:fontRef>
        </p:style>
      </p:cxnSp>
      <p:cxnSp>
        <p:nvCxnSpPr>
          <p:cNvPr id="41" name="直接箭头连接符 40">
            <a:extLst>
              <a:ext uri="{FF2B5EF4-FFF2-40B4-BE49-F238E27FC236}">
                <a16:creationId xmlns:a16="http://schemas.microsoft.com/office/drawing/2014/main" id="{5D3E3D33-B43A-7EB4-EBDD-A60C3AE33E07}"/>
              </a:ext>
            </a:extLst>
          </p:cNvPr>
          <p:cNvCxnSpPr/>
          <p:nvPr/>
        </p:nvCxnSpPr>
        <p:spPr>
          <a:xfrm>
            <a:off x="8441192" y="3604731"/>
            <a:ext cx="0" cy="644305"/>
          </a:xfrm>
          <a:prstGeom prst="straightConnector1">
            <a:avLst/>
          </a:prstGeom>
          <a:ln>
            <a:solidFill>
              <a:srgbClr val="000000"/>
            </a:solidFill>
            <a:tailEnd type="arrow"/>
          </a:ln>
        </p:spPr>
        <p:style>
          <a:lnRef idx="2">
            <a:schemeClr val="accent1"/>
          </a:lnRef>
          <a:fillRef idx="0">
            <a:srgbClr val="FFFFFF"/>
          </a:fillRef>
          <a:effectRef idx="0">
            <a:srgbClr val="FFFFFF"/>
          </a:effectRef>
          <a:fontRef idx="minor">
            <a:schemeClr val="tx1"/>
          </a:fontRef>
        </p:style>
      </p:cxnSp>
      <p:cxnSp>
        <p:nvCxnSpPr>
          <p:cNvPr id="42" name="直接箭头连接符 41">
            <a:extLst>
              <a:ext uri="{FF2B5EF4-FFF2-40B4-BE49-F238E27FC236}">
                <a16:creationId xmlns:a16="http://schemas.microsoft.com/office/drawing/2014/main" id="{6715FDE3-01D9-323F-F610-DABDB56C2CA9}"/>
              </a:ext>
            </a:extLst>
          </p:cNvPr>
          <p:cNvCxnSpPr/>
          <p:nvPr/>
        </p:nvCxnSpPr>
        <p:spPr>
          <a:xfrm>
            <a:off x="8441192" y="2539632"/>
            <a:ext cx="0" cy="644305"/>
          </a:xfrm>
          <a:prstGeom prst="straightConnector1">
            <a:avLst/>
          </a:prstGeom>
          <a:ln>
            <a:solidFill>
              <a:srgbClr val="000000"/>
            </a:solidFill>
            <a:tailEnd type="arrow"/>
          </a:ln>
        </p:spPr>
        <p:style>
          <a:lnRef idx="2">
            <a:schemeClr val="accent1"/>
          </a:lnRef>
          <a:fillRef idx="0">
            <a:srgbClr val="FFFFFF"/>
          </a:fillRef>
          <a:effectRef idx="0">
            <a:srgbClr val="FFFFFF"/>
          </a:effectRef>
          <a:fontRef idx="minor">
            <a:schemeClr val="tx1"/>
          </a:fontRef>
        </p:style>
      </p:cxnSp>
      <p:sp>
        <p:nvSpPr>
          <p:cNvPr id="43" name="矩形 42">
            <a:extLst>
              <a:ext uri="{FF2B5EF4-FFF2-40B4-BE49-F238E27FC236}">
                <a16:creationId xmlns:a16="http://schemas.microsoft.com/office/drawing/2014/main" id="{E35E2A12-F94C-9AF9-994B-BC54B3773FA9}"/>
              </a:ext>
            </a:extLst>
          </p:cNvPr>
          <p:cNvSpPr/>
          <p:nvPr/>
        </p:nvSpPr>
        <p:spPr>
          <a:xfrm>
            <a:off x="8002912" y="2121025"/>
            <a:ext cx="1021926" cy="425711"/>
          </a:xfrm>
          <a:prstGeom prst="rect">
            <a:avLst/>
          </a:prstGeom>
          <a:ln>
            <a:solidFill>
              <a:srgbClr val="0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4" name="矩形 43">
            <a:extLst>
              <a:ext uri="{FF2B5EF4-FFF2-40B4-BE49-F238E27FC236}">
                <a16:creationId xmlns:a16="http://schemas.microsoft.com/office/drawing/2014/main" id="{495743CF-AE7C-E3E2-146C-7BC85970A232}"/>
              </a:ext>
            </a:extLst>
          </p:cNvPr>
          <p:cNvSpPr/>
          <p:nvPr/>
        </p:nvSpPr>
        <p:spPr>
          <a:xfrm>
            <a:off x="8002060" y="3175338"/>
            <a:ext cx="1021926" cy="425711"/>
          </a:xfrm>
          <a:prstGeom prst="rect">
            <a:avLst/>
          </a:prstGeom>
          <a:ln>
            <a:solidFill>
              <a:srgbClr val="0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5" name="菱形 44">
            <a:extLst>
              <a:ext uri="{FF2B5EF4-FFF2-40B4-BE49-F238E27FC236}">
                <a16:creationId xmlns:a16="http://schemas.microsoft.com/office/drawing/2014/main" id="{70E46ED8-5E86-1B9E-921D-199C2F5CE605}"/>
              </a:ext>
            </a:extLst>
          </p:cNvPr>
          <p:cNvSpPr/>
          <p:nvPr/>
        </p:nvSpPr>
        <p:spPr>
          <a:xfrm>
            <a:off x="7800102" y="4222603"/>
            <a:ext cx="1338341" cy="420793"/>
          </a:xfrm>
          <a:prstGeom prst="diamond">
            <a:avLst/>
          </a:prstGeom>
          <a:ln>
            <a:solidFill>
              <a:srgbClr val="0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46" name="直接箭头连接符 45">
            <a:extLst>
              <a:ext uri="{FF2B5EF4-FFF2-40B4-BE49-F238E27FC236}">
                <a16:creationId xmlns:a16="http://schemas.microsoft.com/office/drawing/2014/main" id="{51CB2FDB-AEDC-CF29-7F0F-2952737167B4}"/>
              </a:ext>
            </a:extLst>
          </p:cNvPr>
          <p:cNvCxnSpPr>
            <a:cxnSpLocks/>
          </p:cNvCxnSpPr>
          <p:nvPr/>
        </p:nvCxnSpPr>
        <p:spPr>
          <a:xfrm>
            <a:off x="8469272" y="4649047"/>
            <a:ext cx="0" cy="384634"/>
          </a:xfrm>
          <a:prstGeom prst="straightConnector1">
            <a:avLst/>
          </a:prstGeom>
          <a:ln>
            <a:solidFill>
              <a:srgbClr val="000000"/>
            </a:solidFill>
            <a:tailEnd type="arrow"/>
          </a:ln>
        </p:spPr>
        <p:style>
          <a:lnRef idx="2">
            <a:schemeClr val="accent1"/>
          </a:lnRef>
          <a:fillRef idx="0">
            <a:srgbClr val="FFFFFF"/>
          </a:fillRef>
          <a:effectRef idx="0">
            <a:srgbClr val="FFFFFF"/>
          </a:effectRef>
          <a:fontRef idx="minor">
            <a:schemeClr val="tx1"/>
          </a:fontRef>
        </p:style>
      </p:cxnSp>
      <p:sp>
        <p:nvSpPr>
          <p:cNvPr id="55" name="文本框 54">
            <a:extLst>
              <a:ext uri="{FF2B5EF4-FFF2-40B4-BE49-F238E27FC236}">
                <a16:creationId xmlns:a16="http://schemas.microsoft.com/office/drawing/2014/main" id="{0FC7E578-4363-205C-D78F-2216A82AE676}"/>
              </a:ext>
            </a:extLst>
          </p:cNvPr>
          <p:cNvSpPr txBox="1"/>
          <p:nvPr/>
        </p:nvSpPr>
        <p:spPr>
          <a:xfrm>
            <a:off x="311171" y="5144959"/>
            <a:ext cx="1224133" cy="400110"/>
          </a:xfrm>
          <a:prstGeom prst="rect">
            <a:avLst/>
          </a:prstGeom>
          <a:noFill/>
          <a:ln>
            <a:noFill/>
          </a:ln>
        </p:spPr>
        <p:txBody>
          <a:bodyPr wrap="square" rtlCol="0">
            <a:spAutoFit/>
          </a:bodyPr>
          <a:lstStyle/>
          <a:p>
            <a:r>
              <a:rPr lang="zh-CN" altLang="en-US" sz="2000" dirty="0"/>
              <a:t>顺序</a:t>
            </a:r>
          </a:p>
        </p:txBody>
      </p:sp>
      <p:sp>
        <p:nvSpPr>
          <p:cNvPr id="56" name="文本框 55">
            <a:extLst>
              <a:ext uri="{FF2B5EF4-FFF2-40B4-BE49-F238E27FC236}">
                <a16:creationId xmlns:a16="http://schemas.microsoft.com/office/drawing/2014/main" id="{2E69E156-A92D-D778-EEF4-782E59318D17}"/>
              </a:ext>
            </a:extLst>
          </p:cNvPr>
          <p:cNvSpPr txBox="1"/>
          <p:nvPr/>
        </p:nvSpPr>
        <p:spPr>
          <a:xfrm>
            <a:off x="2996789" y="5166318"/>
            <a:ext cx="1224133" cy="400110"/>
          </a:xfrm>
          <a:prstGeom prst="rect">
            <a:avLst/>
          </a:prstGeom>
          <a:noFill/>
          <a:ln>
            <a:noFill/>
          </a:ln>
        </p:spPr>
        <p:txBody>
          <a:bodyPr wrap="square" rtlCol="0">
            <a:spAutoFit/>
          </a:bodyPr>
          <a:lstStyle/>
          <a:p>
            <a:r>
              <a:rPr lang="zh-CN" altLang="en-US" sz="2000" dirty="0"/>
              <a:t>分支</a:t>
            </a:r>
          </a:p>
        </p:txBody>
      </p:sp>
      <p:sp>
        <p:nvSpPr>
          <p:cNvPr id="57" name="文本框 56">
            <a:extLst>
              <a:ext uri="{FF2B5EF4-FFF2-40B4-BE49-F238E27FC236}">
                <a16:creationId xmlns:a16="http://schemas.microsoft.com/office/drawing/2014/main" id="{E2347A86-33B0-07F7-1107-976188391E44}"/>
              </a:ext>
            </a:extLst>
          </p:cNvPr>
          <p:cNvSpPr txBox="1"/>
          <p:nvPr/>
        </p:nvSpPr>
        <p:spPr>
          <a:xfrm>
            <a:off x="7069225" y="5172569"/>
            <a:ext cx="1224133" cy="400110"/>
          </a:xfrm>
          <a:prstGeom prst="rect">
            <a:avLst/>
          </a:prstGeom>
          <a:noFill/>
          <a:ln>
            <a:noFill/>
          </a:ln>
        </p:spPr>
        <p:txBody>
          <a:bodyPr wrap="square" rtlCol="0">
            <a:spAutoFit/>
          </a:bodyPr>
          <a:lstStyle/>
          <a:p>
            <a:r>
              <a:rPr lang="zh-CN" altLang="en-US" sz="2000" dirty="0"/>
              <a:t>循环</a:t>
            </a:r>
          </a:p>
        </p:txBody>
      </p:sp>
    </p:spTree>
    <p:extLst>
      <p:ext uri="{BB962C8B-B14F-4D97-AF65-F5344CB8AC3E}">
        <p14:creationId xmlns:p14="http://schemas.microsoft.com/office/powerpoint/2010/main" val="39089603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2B2094-A25B-CF56-63C9-361BAE7984ED}"/>
              </a:ext>
            </a:extLst>
          </p:cNvPr>
          <p:cNvSpPr>
            <a:spLocks noGrp="1"/>
          </p:cNvSpPr>
          <p:nvPr>
            <p:ph type="title"/>
          </p:nvPr>
        </p:nvSpPr>
        <p:spPr/>
        <p:txBody>
          <a:bodyPr/>
          <a:lstStyle/>
          <a:p>
            <a:r>
              <a:rPr lang="zh-CN" altLang="en-US" dirty="0"/>
              <a:t>流程图</a:t>
            </a:r>
          </a:p>
        </p:txBody>
      </p:sp>
      <p:sp>
        <p:nvSpPr>
          <p:cNvPr id="3" name="内容占位符 2">
            <a:extLst>
              <a:ext uri="{FF2B5EF4-FFF2-40B4-BE49-F238E27FC236}">
                <a16:creationId xmlns:a16="http://schemas.microsoft.com/office/drawing/2014/main" id="{B93BFC25-518D-D352-7331-A35E5DB0BE2C}"/>
              </a:ext>
            </a:extLst>
          </p:cNvPr>
          <p:cNvSpPr>
            <a:spLocks noGrp="1"/>
          </p:cNvSpPr>
          <p:nvPr>
            <p:ph idx="1"/>
          </p:nvPr>
        </p:nvSpPr>
        <p:spPr/>
        <p:txBody>
          <a:bodyPr/>
          <a:lstStyle/>
          <a:p>
            <a:r>
              <a:rPr lang="zh-CN" altLang="en-US" dirty="0"/>
              <a:t>注意：</a:t>
            </a:r>
            <a:endParaRPr lang="en-US" altLang="zh-CN" dirty="0"/>
          </a:p>
          <a:p>
            <a:pPr lvl="1"/>
            <a:r>
              <a:rPr lang="zh-CN" altLang="en-US" dirty="0"/>
              <a:t>请使用标准的框图符号，而不是自定义符号</a:t>
            </a:r>
          </a:p>
          <a:p>
            <a:pPr lvl="1"/>
            <a:r>
              <a:rPr lang="zh-CN" altLang="en-US" dirty="0"/>
              <a:t>至少包括开始、结束和一个处理</a:t>
            </a:r>
            <a:endParaRPr lang="en-US" altLang="zh-CN" dirty="0"/>
          </a:p>
          <a:p>
            <a:pPr lvl="1"/>
            <a:r>
              <a:rPr lang="zh-CN" altLang="en-US" dirty="0"/>
              <a:t>整体绘制方向是从上到下、从左往右</a:t>
            </a:r>
          </a:p>
          <a:p>
            <a:pPr lvl="1"/>
            <a:r>
              <a:rPr lang="zh-CN" altLang="en-US" dirty="0"/>
              <a:t>除了判断框外，大多数框图只有一个</a:t>
            </a:r>
            <a:r>
              <a:rPr lang="zh-CN" altLang="en-US" sz="2400" dirty="0">
                <a:latin typeface="+mn-ea"/>
                <a:cs typeface="+mn-ea"/>
              </a:rPr>
              <a:t>流</a:t>
            </a:r>
            <a:r>
              <a:rPr lang="zh-CN" altLang="en-US" dirty="0"/>
              <a:t>入和一个</a:t>
            </a:r>
            <a:r>
              <a:rPr lang="zh-CN" altLang="en-US" sz="2400" dirty="0">
                <a:latin typeface="+mn-ea"/>
                <a:cs typeface="+mn-ea"/>
              </a:rPr>
              <a:t>流出</a:t>
            </a:r>
            <a:endParaRPr lang="en-US" altLang="zh-CN" dirty="0"/>
          </a:p>
          <a:p>
            <a:pPr lvl="1"/>
            <a:r>
              <a:rPr lang="zh-CN" altLang="en-US" sz="2400" dirty="0">
                <a:latin typeface="+mn-ea"/>
                <a:cs typeface="+mn-ea"/>
              </a:rPr>
              <a:t>开始框只有一个流出线，终止框只有一个流入线</a:t>
            </a:r>
            <a:endParaRPr lang="en-US" altLang="zh-CN" sz="2400" dirty="0">
              <a:latin typeface="+mn-ea"/>
              <a:cs typeface="+mn-ea"/>
            </a:endParaRPr>
          </a:p>
          <a:p>
            <a:pPr lvl="1"/>
            <a:r>
              <a:rPr lang="zh-CN" altLang="en-US" dirty="0"/>
              <a:t>判断框输出线需要标注判断条件</a:t>
            </a:r>
          </a:p>
          <a:p>
            <a:pPr lvl="1"/>
            <a:r>
              <a:rPr lang="zh-CN" altLang="en-US" sz="2400" dirty="0">
                <a:latin typeface="+mn-ea"/>
                <a:cs typeface="+mn-ea"/>
              </a:rPr>
              <a:t>线与线避免交叉</a:t>
            </a:r>
            <a:endParaRPr lang="en-US" altLang="zh-CN" sz="2400" dirty="0">
              <a:latin typeface="+mn-ea"/>
              <a:cs typeface="+mn-ea"/>
            </a:endParaRPr>
          </a:p>
          <a:p>
            <a:pPr lvl="1"/>
            <a:r>
              <a:rPr lang="zh-CN" altLang="en-US" dirty="0"/>
              <a:t>语言尽可能精炼</a:t>
            </a:r>
            <a:endParaRPr lang="en-US" altLang="zh-CN" dirty="0"/>
          </a:p>
          <a:p>
            <a:pPr lvl="1"/>
            <a:endParaRPr lang="zh-CN" altLang="en-US" dirty="0"/>
          </a:p>
          <a:p>
            <a:pPr lvl="1"/>
            <a:endParaRPr lang="zh-CN" altLang="en-US" dirty="0"/>
          </a:p>
        </p:txBody>
      </p:sp>
    </p:spTree>
    <p:extLst>
      <p:ext uri="{BB962C8B-B14F-4D97-AF65-F5344CB8AC3E}">
        <p14:creationId xmlns:p14="http://schemas.microsoft.com/office/powerpoint/2010/main" val="39148968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2B2094-A25B-CF56-63C9-361BAE7984ED}"/>
              </a:ext>
            </a:extLst>
          </p:cNvPr>
          <p:cNvSpPr>
            <a:spLocks noGrp="1"/>
          </p:cNvSpPr>
          <p:nvPr>
            <p:ph type="title"/>
          </p:nvPr>
        </p:nvSpPr>
        <p:spPr/>
        <p:txBody>
          <a:bodyPr/>
          <a:lstStyle/>
          <a:p>
            <a:r>
              <a:rPr lang="zh-CN" altLang="en-US" dirty="0"/>
              <a:t>流程图</a:t>
            </a:r>
          </a:p>
        </p:txBody>
      </p:sp>
      <p:sp>
        <p:nvSpPr>
          <p:cNvPr id="3" name="内容占位符 2">
            <a:extLst>
              <a:ext uri="{FF2B5EF4-FFF2-40B4-BE49-F238E27FC236}">
                <a16:creationId xmlns:a16="http://schemas.microsoft.com/office/drawing/2014/main" id="{B93BFC25-518D-D352-7331-A35E5DB0BE2C}"/>
              </a:ext>
            </a:extLst>
          </p:cNvPr>
          <p:cNvSpPr>
            <a:spLocks noGrp="1"/>
          </p:cNvSpPr>
          <p:nvPr>
            <p:ph idx="1"/>
          </p:nvPr>
        </p:nvSpPr>
        <p:spPr/>
        <p:txBody>
          <a:bodyPr/>
          <a:lstStyle/>
          <a:p>
            <a:r>
              <a:rPr lang="zh-CN" altLang="en-US" dirty="0"/>
              <a:t>常见不规范：连接线交叉</a:t>
            </a:r>
          </a:p>
        </p:txBody>
      </p:sp>
      <p:pic>
        <p:nvPicPr>
          <p:cNvPr id="4" name="图片 3">
            <a:extLst>
              <a:ext uri="{FF2B5EF4-FFF2-40B4-BE49-F238E27FC236}">
                <a16:creationId xmlns:a16="http://schemas.microsoft.com/office/drawing/2014/main" id="{4B48FFB0-918C-C2B6-54D0-E597B3B64C1A}"/>
              </a:ext>
            </a:extLst>
          </p:cNvPr>
          <p:cNvPicPr>
            <a:picLocks noChangeAspect="1"/>
          </p:cNvPicPr>
          <p:nvPr/>
        </p:nvPicPr>
        <p:blipFill>
          <a:blip r:embed="rId3"/>
          <a:stretch>
            <a:fillRect/>
          </a:stretch>
        </p:blipFill>
        <p:spPr>
          <a:xfrm>
            <a:off x="759698" y="2363405"/>
            <a:ext cx="2472158" cy="3875778"/>
          </a:xfrm>
          <a:prstGeom prst="rect">
            <a:avLst/>
          </a:prstGeom>
        </p:spPr>
      </p:pic>
      <p:pic>
        <p:nvPicPr>
          <p:cNvPr id="7" name="图片 6">
            <a:extLst>
              <a:ext uri="{FF2B5EF4-FFF2-40B4-BE49-F238E27FC236}">
                <a16:creationId xmlns:a16="http://schemas.microsoft.com/office/drawing/2014/main" id="{A2E716A2-197B-E23A-67BF-9A69052436AC}"/>
              </a:ext>
            </a:extLst>
          </p:cNvPr>
          <p:cNvPicPr>
            <a:picLocks noChangeAspect="1"/>
          </p:cNvPicPr>
          <p:nvPr/>
        </p:nvPicPr>
        <p:blipFill>
          <a:blip r:embed="rId4"/>
          <a:stretch>
            <a:fillRect/>
          </a:stretch>
        </p:blipFill>
        <p:spPr>
          <a:xfrm>
            <a:off x="5076056" y="2310291"/>
            <a:ext cx="2400635" cy="3982006"/>
          </a:xfrm>
          <a:prstGeom prst="rect">
            <a:avLst/>
          </a:prstGeom>
        </p:spPr>
      </p:pic>
    </p:spTree>
    <p:extLst>
      <p:ext uri="{BB962C8B-B14F-4D97-AF65-F5344CB8AC3E}">
        <p14:creationId xmlns:p14="http://schemas.microsoft.com/office/powerpoint/2010/main" val="23515495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2B2094-A25B-CF56-63C9-361BAE7984ED}"/>
              </a:ext>
            </a:extLst>
          </p:cNvPr>
          <p:cNvSpPr>
            <a:spLocks noGrp="1"/>
          </p:cNvSpPr>
          <p:nvPr>
            <p:ph type="title"/>
          </p:nvPr>
        </p:nvSpPr>
        <p:spPr/>
        <p:txBody>
          <a:bodyPr/>
          <a:lstStyle/>
          <a:p>
            <a:r>
              <a:rPr lang="zh-CN" altLang="en-US" dirty="0"/>
              <a:t>流程图</a:t>
            </a:r>
          </a:p>
        </p:txBody>
      </p:sp>
      <p:sp>
        <p:nvSpPr>
          <p:cNvPr id="3" name="内容占位符 2">
            <a:extLst>
              <a:ext uri="{FF2B5EF4-FFF2-40B4-BE49-F238E27FC236}">
                <a16:creationId xmlns:a16="http://schemas.microsoft.com/office/drawing/2014/main" id="{B93BFC25-518D-D352-7331-A35E5DB0BE2C}"/>
              </a:ext>
            </a:extLst>
          </p:cNvPr>
          <p:cNvSpPr>
            <a:spLocks noGrp="1"/>
          </p:cNvSpPr>
          <p:nvPr>
            <p:ph idx="1"/>
          </p:nvPr>
        </p:nvSpPr>
        <p:spPr/>
        <p:txBody>
          <a:bodyPr/>
          <a:lstStyle/>
          <a:p>
            <a:r>
              <a:rPr lang="zh-CN" altLang="en-US" dirty="0"/>
              <a:t>常见不规范：使用错误符号</a:t>
            </a:r>
          </a:p>
          <a:p>
            <a:endParaRPr lang="zh-CN" altLang="en-US" dirty="0"/>
          </a:p>
        </p:txBody>
      </p:sp>
      <p:pic>
        <p:nvPicPr>
          <p:cNvPr id="4" name="图片 3">
            <a:extLst>
              <a:ext uri="{FF2B5EF4-FFF2-40B4-BE49-F238E27FC236}">
                <a16:creationId xmlns:a16="http://schemas.microsoft.com/office/drawing/2014/main" id="{E0429D48-8584-13B9-715F-2370CE738B2E}"/>
              </a:ext>
            </a:extLst>
          </p:cNvPr>
          <p:cNvPicPr>
            <a:picLocks noChangeAspect="1"/>
          </p:cNvPicPr>
          <p:nvPr/>
        </p:nvPicPr>
        <p:blipFill>
          <a:blip r:embed="rId2"/>
          <a:stretch>
            <a:fillRect/>
          </a:stretch>
        </p:blipFill>
        <p:spPr>
          <a:xfrm>
            <a:off x="1763688" y="2014240"/>
            <a:ext cx="5494646" cy="4843760"/>
          </a:xfrm>
          <a:prstGeom prst="rect">
            <a:avLst/>
          </a:prstGeom>
        </p:spPr>
      </p:pic>
    </p:spTree>
    <p:extLst>
      <p:ext uri="{BB962C8B-B14F-4D97-AF65-F5344CB8AC3E}">
        <p14:creationId xmlns:p14="http://schemas.microsoft.com/office/powerpoint/2010/main" val="1227677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2B2094-A25B-CF56-63C9-361BAE7984ED}"/>
              </a:ext>
            </a:extLst>
          </p:cNvPr>
          <p:cNvSpPr>
            <a:spLocks noGrp="1"/>
          </p:cNvSpPr>
          <p:nvPr>
            <p:ph type="title"/>
          </p:nvPr>
        </p:nvSpPr>
        <p:spPr/>
        <p:txBody>
          <a:bodyPr/>
          <a:lstStyle/>
          <a:p>
            <a:r>
              <a:rPr lang="zh-CN" altLang="en-US" dirty="0"/>
              <a:t>流程图</a:t>
            </a:r>
          </a:p>
        </p:txBody>
      </p:sp>
      <p:sp>
        <p:nvSpPr>
          <p:cNvPr id="3" name="内容占位符 2">
            <a:extLst>
              <a:ext uri="{FF2B5EF4-FFF2-40B4-BE49-F238E27FC236}">
                <a16:creationId xmlns:a16="http://schemas.microsoft.com/office/drawing/2014/main" id="{B93BFC25-518D-D352-7331-A35E5DB0BE2C}"/>
              </a:ext>
            </a:extLst>
          </p:cNvPr>
          <p:cNvSpPr>
            <a:spLocks noGrp="1"/>
          </p:cNvSpPr>
          <p:nvPr>
            <p:ph idx="1"/>
          </p:nvPr>
        </p:nvSpPr>
        <p:spPr/>
        <p:txBody>
          <a:bodyPr/>
          <a:lstStyle/>
          <a:p>
            <a:r>
              <a:rPr lang="zh-CN" altLang="en-US" dirty="0"/>
              <a:t>示例</a:t>
            </a:r>
          </a:p>
        </p:txBody>
      </p:sp>
      <p:pic>
        <p:nvPicPr>
          <p:cNvPr id="5" name="图片 4">
            <a:extLst>
              <a:ext uri="{FF2B5EF4-FFF2-40B4-BE49-F238E27FC236}">
                <a16:creationId xmlns:a16="http://schemas.microsoft.com/office/drawing/2014/main" id="{827A4577-0A35-61FD-8813-C95B166E1E2C}"/>
              </a:ext>
            </a:extLst>
          </p:cNvPr>
          <p:cNvPicPr>
            <a:picLocks noChangeAspect="1"/>
          </p:cNvPicPr>
          <p:nvPr/>
        </p:nvPicPr>
        <p:blipFill>
          <a:blip r:embed="rId2"/>
          <a:stretch>
            <a:fillRect/>
          </a:stretch>
        </p:blipFill>
        <p:spPr>
          <a:xfrm>
            <a:off x="2785794" y="1700808"/>
            <a:ext cx="3572411" cy="4779837"/>
          </a:xfrm>
          <a:prstGeom prst="rect">
            <a:avLst/>
          </a:prstGeom>
        </p:spPr>
      </p:pic>
    </p:spTree>
    <p:extLst>
      <p:ext uri="{BB962C8B-B14F-4D97-AF65-F5344CB8AC3E}">
        <p14:creationId xmlns:p14="http://schemas.microsoft.com/office/powerpoint/2010/main" val="1913036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FB07D8-8DA7-99A7-954F-D9C581B40448}"/>
              </a:ext>
            </a:extLst>
          </p:cNvPr>
          <p:cNvSpPr>
            <a:spLocks noGrp="1"/>
          </p:cNvSpPr>
          <p:nvPr>
            <p:ph type="title"/>
          </p:nvPr>
        </p:nvSpPr>
        <p:spPr/>
        <p:txBody>
          <a:bodyPr/>
          <a:lstStyle/>
          <a:p>
            <a:r>
              <a:rPr lang="en-US" altLang="zh-CN" dirty="0"/>
              <a:t>UML</a:t>
            </a:r>
            <a:endParaRPr lang="zh-CN" altLang="en-US" dirty="0"/>
          </a:p>
        </p:txBody>
      </p:sp>
      <p:sp>
        <p:nvSpPr>
          <p:cNvPr id="3" name="内容占位符 2">
            <a:extLst>
              <a:ext uri="{FF2B5EF4-FFF2-40B4-BE49-F238E27FC236}">
                <a16:creationId xmlns:a16="http://schemas.microsoft.com/office/drawing/2014/main" id="{35D1245C-CD22-CD57-0478-7DCC3197A2CE}"/>
              </a:ext>
            </a:extLst>
          </p:cNvPr>
          <p:cNvSpPr>
            <a:spLocks noGrp="1"/>
          </p:cNvSpPr>
          <p:nvPr>
            <p:ph idx="1"/>
          </p:nvPr>
        </p:nvSpPr>
        <p:spPr/>
        <p:txBody>
          <a:bodyPr/>
          <a:lstStyle/>
          <a:p>
            <a:r>
              <a:rPr lang="en-US" altLang="zh-CN" dirty="0"/>
              <a:t>UML</a:t>
            </a:r>
          </a:p>
          <a:p>
            <a:pPr lvl="1"/>
            <a:r>
              <a:rPr lang="en-US" altLang="zh-CN" dirty="0"/>
              <a:t>Unified Model Language</a:t>
            </a:r>
          </a:p>
          <a:p>
            <a:pPr lvl="1"/>
            <a:r>
              <a:rPr lang="zh-CN" altLang="en-US" dirty="0"/>
              <a:t>中文：统一建模语言</a:t>
            </a:r>
            <a:endParaRPr lang="en-US" altLang="zh-CN" dirty="0"/>
          </a:p>
          <a:p>
            <a:pPr lvl="1"/>
            <a:r>
              <a:rPr lang="zh-CN" altLang="en-US" dirty="0"/>
              <a:t>是由一整套图表组成的标准化建模语言</a:t>
            </a:r>
            <a:endParaRPr lang="en-US" altLang="zh-CN" dirty="0"/>
          </a:p>
          <a:p>
            <a:endParaRPr lang="en-US" altLang="zh-CN" dirty="0"/>
          </a:p>
          <a:p>
            <a:r>
              <a:rPr lang="zh-CN" altLang="en-US" dirty="0"/>
              <a:t>为什么要</a:t>
            </a:r>
            <a:r>
              <a:rPr lang="en-US" altLang="zh-CN" dirty="0"/>
              <a:t>UML</a:t>
            </a:r>
          </a:p>
          <a:p>
            <a:pPr lvl="1"/>
            <a:r>
              <a:rPr lang="zh-CN" altLang="en-US" b="0" i="0" dirty="0">
                <a:solidFill>
                  <a:srgbClr val="191B1F"/>
                </a:solidFill>
                <a:effectLst/>
                <a:latin typeface="-apple-system"/>
              </a:rPr>
              <a:t>对整个软件设计有更好的可读性，可理解性，从而降低开发风险</a:t>
            </a:r>
            <a:endParaRPr lang="en-US" altLang="zh-CN" b="0" i="0" dirty="0">
              <a:solidFill>
                <a:srgbClr val="191B1F"/>
              </a:solidFill>
              <a:effectLst/>
              <a:latin typeface="-apple-system"/>
            </a:endParaRPr>
          </a:p>
          <a:p>
            <a:pPr lvl="1"/>
            <a:r>
              <a:rPr lang="zh-CN" altLang="en-US" b="0" i="0" dirty="0">
                <a:solidFill>
                  <a:srgbClr val="191B1F"/>
                </a:solidFill>
                <a:effectLst/>
                <a:latin typeface="-apple-system"/>
              </a:rPr>
              <a:t>方便各个开发人员之间的交流</a:t>
            </a:r>
            <a:endParaRPr lang="zh-CN" altLang="en-US" dirty="0"/>
          </a:p>
        </p:txBody>
      </p:sp>
    </p:spTree>
    <p:extLst>
      <p:ext uri="{BB962C8B-B14F-4D97-AF65-F5344CB8AC3E}">
        <p14:creationId xmlns:p14="http://schemas.microsoft.com/office/powerpoint/2010/main" val="13551890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FB07D8-8DA7-99A7-954F-D9C581B40448}"/>
              </a:ext>
            </a:extLst>
          </p:cNvPr>
          <p:cNvSpPr>
            <a:spLocks noGrp="1"/>
          </p:cNvSpPr>
          <p:nvPr>
            <p:ph type="title"/>
          </p:nvPr>
        </p:nvSpPr>
        <p:spPr/>
        <p:txBody>
          <a:bodyPr/>
          <a:lstStyle/>
          <a:p>
            <a:r>
              <a:rPr lang="en-US" altLang="zh-CN" dirty="0"/>
              <a:t>UML</a:t>
            </a:r>
            <a:endParaRPr lang="zh-CN" altLang="en-US" dirty="0"/>
          </a:p>
        </p:txBody>
      </p:sp>
      <p:pic>
        <p:nvPicPr>
          <p:cNvPr id="5" name="图片 4" descr="图示, 示意图&#10;&#10;描述已自动生成">
            <a:extLst>
              <a:ext uri="{FF2B5EF4-FFF2-40B4-BE49-F238E27FC236}">
                <a16:creationId xmlns:a16="http://schemas.microsoft.com/office/drawing/2014/main" id="{EC9CC62C-B964-2B01-33B1-CF248891F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625" y="1484784"/>
            <a:ext cx="8230749" cy="5220429"/>
          </a:xfrm>
          <a:prstGeom prst="rect">
            <a:avLst/>
          </a:prstGeom>
        </p:spPr>
      </p:pic>
      <p:sp>
        <p:nvSpPr>
          <p:cNvPr id="7" name="矩形: 圆角 6">
            <a:extLst>
              <a:ext uri="{FF2B5EF4-FFF2-40B4-BE49-F238E27FC236}">
                <a16:creationId xmlns:a16="http://schemas.microsoft.com/office/drawing/2014/main" id="{D4481050-5C35-25DC-9B06-243B2832F2FC}"/>
              </a:ext>
            </a:extLst>
          </p:cNvPr>
          <p:cNvSpPr/>
          <p:nvPr/>
        </p:nvSpPr>
        <p:spPr bwMode="auto">
          <a:xfrm>
            <a:off x="5004048" y="3645024"/>
            <a:ext cx="1008112" cy="576064"/>
          </a:xfrm>
          <a:prstGeom prst="roundRect">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424306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FB07D8-8DA7-99A7-954F-D9C581B40448}"/>
              </a:ext>
            </a:extLst>
          </p:cNvPr>
          <p:cNvSpPr>
            <a:spLocks noGrp="1"/>
          </p:cNvSpPr>
          <p:nvPr>
            <p:ph type="title"/>
          </p:nvPr>
        </p:nvSpPr>
        <p:spPr/>
        <p:txBody>
          <a:bodyPr/>
          <a:lstStyle/>
          <a:p>
            <a:r>
              <a:rPr lang="zh-CN" altLang="en-US" dirty="0"/>
              <a:t>活动图</a:t>
            </a:r>
          </a:p>
        </p:txBody>
      </p:sp>
      <p:sp>
        <p:nvSpPr>
          <p:cNvPr id="3" name="内容占位符 2">
            <a:extLst>
              <a:ext uri="{FF2B5EF4-FFF2-40B4-BE49-F238E27FC236}">
                <a16:creationId xmlns:a16="http://schemas.microsoft.com/office/drawing/2014/main" id="{35D1245C-CD22-CD57-0478-7DCC3197A2CE}"/>
              </a:ext>
            </a:extLst>
          </p:cNvPr>
          <p:cNvSpPr>
            <a:spLocks noGrp="1"/>
          </p:cNvSpPr>
          <p:nvPr>
            <p:ph idx="1"/>
          </p:nvPr>
        </p:nvSpPr>
        <p:spPr/>
        <p:txBody>
          <a:bodyPr/>
          <a:lstStyle/>
          <a:p>
            <a:r>
              <a:rPr lang="en-US" altLang="zh-CN" b="0" i="0" dirty="0">
                <a:solidFill>
                  <a:srgbClr val="0F1115"/>
                </a:solidFill>
                <a:effectLst/>
                <a:latin typeface="quote-cjk-patch"/>
              </a:rPr>
              <a:t>UML</a:t>
            </a:r>
            <a:r>
              <a:rPr lang="zh-CN" altLang="en-US" b="0" i="0" dirty="0">
                <a:solidFill>
                  <a:srgbClr val="0F1115"/>
                </a:solidFill>
                <a:effectLst/>
                <a:latin typeface="quote-cjk-patch"/>
              </a:rPr>
              <a:t>活动图以图形化的方式展示</a:t>
            </a:r>
            <a:r>
              <a:rPr lang="zh-CN" altLang="en-US" b="1" i="0" dirty="0">
                <a:solidFill>
                  <a:srgbClr val="0F1115"/>
                </a:solidFill>
                <a:effectLst/>
                <a:latin typeface="quote-cjk-patch"/>
              </a:rPr>
              <a:t>控制流</a:t>
            </a:r>
            <a:r>
              <a:rPr lang="zh-CN" altLang="en-US" b="0" i="0" dirty="0">
                <a:solidFill>
                  <a:srgbClr val="0F1115"/>
                </a:solidFill>
                <a:effectLst/>
                <a:latin typeface="quote-cjk-patch"/>
              </a:rPr>
              <a:t>和</a:t>
            </a:r>
            <a:r>
              <a:rPr lang="zh-CN" altLang="en-US" b="1" i="0" dirty="0">
                <a:solidFill>
                  <a:srgbClr val="0F1115"/>
                </a:solidFill>
                <a:effectLst/>
                <a:latin typeface="quote-cjk-patch"/>
              </a:rPr>
              <a:t>对象流</a:t>
            </a:r>
            <a:endParaRPr lang="en-US" altLang="zh-CN" b="0" i="0" dirty="0">
              <a:solidFill>
                <a:srgbClr val="0F1115"/>
              </a:solidFill>
              <a:effectLst/>
              <a:latin typeface="quote-cjk-patch"/>
            </a:endParaRPr>
          </a:p>
          <a:p>
            <a:r>
              <a:rPr lang="zh-CN" altLang="en-US" b="0" i="0" dirty="0">
                <a:solidFill>
                  <a:srgbClr val="0F1115"/>
                </a:solidFill>
                <a:effectLst/>
                <a:latin typeface="quote-cjk-patch"/>
              </a:rPr>
              <a:t>强调从一个活动到另一个活动的顺序、分支和并发</a:t>
            </a:r>
            <a:endParaRPr lang="en-US" altLang="zh-CN" b="0" i="0" dirty="0">
              <a:solidFill>
                <a:srgbClr val="0F1115"/>
              </a:solidFill>
              <a:effectLst/>
              <a:latin typeface="quote-cjk-patch"/>
            </a:endParaRPr>
          </a:p>
          <a:p>
            <a:r>
              <a:rPr lang="zh-CN" altLang="en-US" b="0" i="0" dirty="0">
                <a:solidFill>
                  <a:srgbClr val="0F1115"/>
                </a:solidFill>
                <a:effectLst/>
                <a:latin typeface="quote-cjk-patch"/>
              </a:rPr>
              <a:t>常用于描述内部的工作流程、业务过程或操作的详细逻辑</a:t>
            </a:r>
            <a:endParaRPr lang="en-US" altLang="zh-CN" b="0" i="0" dirty="0">
              <a:solidFill>
                <a:srgbClr val="0F1115"/>
              </a:solidFill>
              <a:effectLst/>
              <a:latin typeface="quote-cjk-patch"/>
            </a:endParaRPr>
          </a:p>
          <a:p>
            <a:endParaRPr lang="en-US" altLang="zh-CN" dirty="0">
              <a:solidFill>
                <a:srgbClr val="0F1115"/>
              </a:solidFill>
              <a:latin typeface="quote-cjk-patch"/>
            </a:endParaRPr>
          </a:p>
          <a:p>
            <a:r>
              <a:rPr lang="zh-CN" altLang="en-US" dirty="0">
                <a:solidFill>
                  <a:srgbClr val="0F1115"/>
                </a:solidFill>
                <a:latin typeface="quote-cjk-patch"/>
              </a:rPr>
              <a:t>与流程图的区别</a:t>
            </a:r>
            <a:endParaRPr lang="en-US" altLang="zh-CN" dirty="0">
              <a:solidFill>
                <a:srgbClr val="0F1115"/>
              </a:solidFill>
              <a:latin typeface="quote-cjk-patch"/>
            </a:endParaRPr>
          </a:p>
          <a:p>
            <a:pPr lvl="1"/>
            <a:r>
              <a:rPr lang="zh-CN" altLang="en-US" dirty="0">
                <a:solidFill>
                  <a:srgbClr val="0F1115"/>
                </a:solidFill>
                <a:latin typeface="quote-cjk-patch"/>
              </a:rPr>
              <a:t>并发建模</a:t>
            </a:r>
            <a:endParaRPr lang="en-US" altLang="zh-CN" dirty="0">
              <a:solidFill>
                <a:srgbClr val="0F1115"/>
              </a:solidFill>
              <a:latin typeface="quote-cjk-patch"/>
            </a:endParaRPr>
          </a:p>
          <a:p>
            <a:pPr lvl="2"/>
            <a:r>
              <a:rPr lang="zh-CN" altLang="en-US" b="0" i="0" dirty="0">
                <a:solidFill>
                  <a:srgbClr val="0F1115"/>
                </a:solidFill>
                <a:effectLst/>
                <a:latin typeface="quote-cjk-patch"/>
              </a:rPr>
              <a:t>通过分叉和汇合节点直接支持并发流程，传统流程图通常只能描述单一线程</a:t>
            </a:r>
            <a:endParaRPr lang="en-US" altLang="zh-CN" dirty="0">
              <a:solidFill>
                <a:srgbClr val="0F1115"/>
              </a:solidFill>
              <a:latin typeface="quote-cjk-patch"/>
            </a:endParaRPr>
          </a:p>
          <a:p>
            <a:pPr lvl="1"/>
            <a:r>
              <a:rPr lang="zh-CN" altLang="en-US" dirty="0">
                <a:solidFill>
                  <a:srgbClr val="0F1115"/>
                </a:solidFill>
                <a:latin typeface="quote-cjk-patch"/>
              </a:rPr>
              <a:t>责任划分（引入泳道）</a:t>
            </a:r>
            <a:endParaRPr lang="en-US" altLang="zh-CN" dirty="0">
              <a:solidFill>
                <a:srgbClr val="0F1115"/>
              </a:solidFill>
              <a:latin typeface="quote-cjk-patch"/>
            </a:endParaRPr>
          </a:p>
          <a:p>
            <a:pPr lvl="1"/>
            <a:r>
              <a:rPr lang="zh-CN" altLang="en-US" dirty="0">
                <a:solidFill>
                  <a:srgbClr val="0F1115"/>
                </a:solidFill>
                <a:latin typeface="quote-cjk-patch"/>
              </a:rPr>
              <a:t>面向对象（与用例图、类图衔接）</a:t>
            </a:r>
            <a:endParaRPr lang="zh-CN" altLang="en-US" dirty="0"/>
          </a:p>
        </p:txBody>
      </p:sp>
    </p:spTree>
    <p:extLst>
      <p:ext uri="{BB962C8B-B14F-4D97-AF65-F5344CB8AC3E}">
        <p14:creationId xmlns:p14="http://schemas.microsoft.com/office/powerpoint/2010/main" val="4093333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5C21C3-A325-98D8-19FD-4C9516590068}"/>
              </a:ext>
            </a:extLst>
          </p:cNvPr>
          <p:cNvSpPr>
            <a:spLocks noGrp="1"/>
          </p:cNvSpPr>
          <p:nvPr>
            <p:ph type="title"/>
          </p:nvPr>
        </p:nvSpPr>
        <p:spPr/>
        <p:txBody>
          <a:bodyPr/>
          <a:lstStyle/>
          <a:p>
            <a:r>
              <a:rPr lang="zh-CN" altLang="en-US" dirty="0"/>
              <a:t>指针</a:t>
            </a:r>
          </a:p>
        </p:txBody>
      </p:sp>
      <p:sp>
        <p:nvSpPr>
          <p:cNvPr id="5" name="文本框 4">
            <a:extLst>
              <a:ext uri="{FF2B5EF4-FFF2-40B4-BE49-F238E27FC236}">
                <a16:creationId xmlns:a16="http://schemas.microsoft.com/office/drawing/2014/main" id="{18B1CE8E-5BE9-73F9-5EF7-4A47D865DBE5}"/>
              </a:ext>
            </a:extLst>
          </p:cNvPr>
          <p:cNvSpPr txBox="1"/>
          <p:nvPr/>
        </p:nvSpPr>
        <p:spPr>
          <a:xfrm>
            <a:off x="827584" y="5087423"/>
            <a:ext cx="5976664" cy="1015663"/>
          </a:xfrm>
          <a:prstGeom prst="rect">
            <a:avLst/>
          </a:prstGeom>
          <a:noFill/>
        </p:spPr>
        <p:txBody>
          <a:bodyPr wrap="square" rtlCol="0">
            <a:spAutoFit/>
          </a:bodyPr>
          <a:lstStyle/>
          <a:p>
            <a:r>
              <a:rPr lang="zh-CN" altLang="en-US" sz="2000" b="0" i="0" dirty="0">
                <a:solidFill>
                  <a:srgbClr val="000000"/>
                </a:solidFill>
                <a:effectLst/>
                <a:latin typeface="Menlo"/>
              </a:rPr>
              <a:t>运行结果</a:t>
            </a:r>
            <a:endParaRPr lang="en-US" altLang="zh-CN" sz="2000" b="0" i="0" dirty="0">
              <a:solidFill>
                <a:srgbClr val="000000"/>
              </a:solidFill>
              <a:effectLst/>
              <a:latin typeface="Menlo"/>
            </a:endParaRPr>
          </a:p>
          <a:p>
            <a:r>
              <a:rPr lang="en-US" altLang="zh-CN" sz="2000" dirty="0" err="1">
                <a:solidFill>
                  <a:srgbClr val="000000"/>
                </a:solidFill>
              </a:rPr>
              <a:t>var_runoob</a:t>
            </a:r>
            <a:r>
              <a:rPr lang="en-US" altLang="zh-CN" sz="2000" dirty="0">
                <a:solidFill>
                  <a:srgbClr val="000000"/>
                </a:solidFill>
              </a:rPr>
              <a:t> </a:t>
            </a:r>
            <a:r>
              <a:rPr lang="zh-CN" altLang="en-US" sz="2000" dirty="0">
                <a:solidFill>
                  <a:srgbClr val="000000"/>
                </a:solidFill>
              </a:rPr>
              <a:t>变量的地址： </a:t>
            </a:r>
            <a:r>
              <a:rPr lang="en-US" altLang="zh-CN" sz="2000" dirty="0">
                <a:solidFill>
                  <a:srgbClr val="000000"/>
                </a:solidFill>
              </a:rPr>
              <a:t>0x7ffeeaae08d8</a:t>
            </a:r>
          </a:p>
          <a:p>
            <a:endParaRPr lang="zh-CN" altLang="en-US" sz="2000" dirty="0"/>
          </a:p>
        </p:txBody>
      </p:sp>
      <p:pic>
        <p:nvPicPr>
          <p:cNvPr id="7" name="图片 6">
            <a:extLst>
              <a:ext uri="{FF2B5EF4-FFF2-40B4-BE49-F238E27FC236}">
                <a16:creationId xmlns:a16="http://schemas.microsoft.com/office/drawing/2014/main" id="{A4CF432B-2FD6-9687-C8C7-BA362E26D8D4}"/>
              </a:ext>
            </a:extLst>
          </p:cNvPr>
          <p:cNvPicPr>
            <a:picLocks noChangeAspect="1"/>
          </p:cNvPicPr>
          <p:nvPr/>
        </p:nvPicPr>
        <p:blipFill>
          <a:blip r:embed="rId3"/>
          <a:stretch>
            <a:fillRect/>
          </a:stretch>
        </p:blipFill>
        <p:spPr>
          <a:xfrm>
            <a:off x="911859" y="1484784"/>
            <a:ext cx="7320282" cy="3384376"/>
          </a:xfrm>
          <a:prstGeom prst="rect">
            <a:avLst/>
          </a:prstGeom>
        </p:spPr>
      </p:pic>
    </p:spTree>
    <p:extLst>
      <p:ext uri="{BB962C8B-B14F-4D97-AF65-F5344CB8AC3E}">
        <p14:creationId xmlns:p14="http://schemas.microsoft.com/office/powerpoint/2010/main" val="9138281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FB07D8-8DA7-99A7-954F-D9C581B40448}"/>
              </a:ext>
            </a:extLst>
          </p:cNvPr>
          <p:cNvSpPr>
            <a:spLocks noGrp="1"/>
          </p:cNvSpPr>
          <p:nvPr>
            <p:ph type="title"/>
          </p:nvPr>
        </p:nvSpPr>
        <p:spPr/>
        <p:txBody>
          <a:bodyPr/>
          <a:lstStyle/>
          <a:p>
            <a:r>
              <a:rPr lang="zh-CN" altLang="en-US" dirty="0"/>
              <a:t>活动图</a:t>
            </a:r>
          </a:p>
        </p:txBody>
      </p:sp>
      <p:sp>
        <p:nvSpPr>
          <p:cNvPr id="3" name="内容占位符 2">
            <a:extLst>
              <a:ext uri="{FF2B5EF4-FFF2-40B4-BE49-F238E27FC236}">
                <a16:creationId xmlns:a16="http://schemas.microsoft.com/office/drawing/2014/main" id="{35D1245C-CD22-CD57-0478-7DCC3197A2CE}"/>
              </a:ext>
            </a:extLst>
          </p:cNvPr>
          <p:cNvSpPr>
            <a:spLocks noGrp="1"/>
          </p:cNvSpPr>
          <p:nvPr>
            <p:ph idx="1"/>
          </p:nvPr>
        </p:nvSpPr>
        <p:spPr/>
        <p:txBody>
          <a:bodyPr/>
          <a:lstStyle/>
          <a:p>
            <a:r>
              <a:rPr lang="zh-CN" altLang="en-US" dirty="0"/>
              <a:t>基本符号</a:t>
            </a:r>
          </a:p>
        </p:txBody>
      </p:sp>
      <p:pic>
        <p:nvPicPr>
          <p:cNvPr id="5" name="图片 4">
            <a:extLst>
              <a:ext uri="{FF2B5EF4-FFF2-40B4-BE49-F238E27FC236}">
                <a16:creationId xmlns:a16="http://schemas.microsoft.com/office/drawing/2014/main" id="{212077AC-7F91-1D34-664E-A49D1C1C0788}"/>
              </a:ext>
            </a:extLst>
          </p:cNvPr>
          <p:cNvPicPr>
            <a:picLocks noChangeAspect="1"/>
          </p:cNvPicPr>
          <p:nvPr/>
        </p:nvPicPr>
        <p:blipFill>
          <a:blip r:embed="rId3"/>
          <a:stretch>
            <a:fillRect/>
          </a:stretch>
        </p:blipFill>
        <p:spPr>
          <a:xfrm>
            <a:off x="1106742" y="2420888"/>
            <a:ext cx="6930516" cy="2397315"/>
          </a:xfrm>
          <a:prstGeom prst="rect">
            <a:avLst/>
          </a:prstGeom>
        </p:spPr>
      </p:pic>
    </p:spTree>
    <p:extLst>
      <p:ext uri="{BB962C8B-B14F-4D97-AF65-F5344CB8AC3E}">
        <p14:creationId xmlns:p14="http://schemas.microsoft.com/office/powerpoint/2010/main" val="13083889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FB07D8-8DA7-99A7-954F-D9C581B40448}"/>
              </a:ext>
            </a:extLst>
          </p:cNvPr>
          <p:cNvSpPr>
            <a:spLocks noGrp="1"/>
          </p:cNvSpPr>
          <p:nvPr>
            <p:ph type="title"/>
          </p:nvPr>
        </p:nvSpPr>
        <p:spPr/>
        <p:txBody>
          <a:bodyPr/>
          <a:lstStyle/>
          <a:p>
            <a:r>
              <a:rPr lang="zh-CN" altLang="en-US" dirty="0"/>
              <a:t>活动图</a:t>
            </a:r>
          </a:p>
        </p:txBody>
      </p:sp>
      <p:sp>
        <p:nvSpPr>
          <p:cNvPr id="3" name="内容占位符 2">
            <a:extLst>
              <a:ext uri="{FF2B5EF4-FFF2-40B4-BE49-F238E27FC236}">
                <a16:creationId xmlns:a16="http://schemas.microsoft.com/office/drawing/2014/main" id="{35D1245C-CD22-CD57-0478-7DCC3197A2CE}"/>
              </a:ext>
            </a:extLst>
          </p:cNvPr>
          <p:cNvSpPr>
            <a:spLocks noGrp="1"/>
          </p:cNvSpPr>
          <p:nvPr>
            <p:ph idx="1"/>
          </p:nvPr>
        </p:nvSpPr>
        <p:spPr/>
        <p:txBody>
          <a:bodyPr/>
          <a:lstStyle/>
          <a:p>
            <a:r>
              <a:rPr lang="zh-CN" altLang="en-US" dirty="0"/>
              <a:t>简单顺序结构</a:t>
            </a:r>
          </a:p>
        </p:txBody>
      </p:sp>
      <p:sp>
        <p:nvSpPr>
          <p:cNvPr id="4" name="文本框 3">
            <a:extLst>
              <a:ext uri="{FF2B5EF4-FFF2-40B4-BE49-F238E27FC236}">
                <a16:creationId xmlns:a16="http://schemas.microsoft.com/office/drawing/2014/main" id="{AD177419-3973-DE80-DA39-2A113E7FDFB8}"/>
              </a:ext>
            </a:extLst>
          </p:cNvPr>
          <p:cNvSpPr txBox="1"/>
          <p:nvPr/>
        </p:nvSpPr>
        <p:spPr>
          <a:xfrm>
            <a:off x="395536" y="2348880"/>
            <a:ext cx="4320480" cy="2677656"/>
          </a:xfrm>
          <a:prstGeom prst="rect">
            <a:avLst/>
          </a:prstGeom>
          <a:noFill/>
        </p:spPr>
        <p:txBody>
          <a:bodyPr wrap="square" rtlCol="0">
            <a:spAutoFit/>
          </a:bodyPr>
          <a:lstStyle/>
          <a:p>
            <a:r>
              <a:rPr lang="en-US" altLang="zh-CN" b="0" i="0" dirty="0">
                <a:solidFill>
                  <a:srgbClr val="008855"/>
                </a:solidFill>
                <a:effectLst/>
                <a:latin typeface="Menlo"/>
              </a:rPr>
              <a:t>#include &lt;</a:t>
            </a:r>
            <a:r>
              <a:rPr lang="en-US" altLang="zh-CN" b="0" i="0" dirty="0" err="1">
                <a:solidFill>
                  <a:srgbClr val="008855"/>
                </a:solidFill>
                <a:effectLst/>
                <a:latin typeface="Menlo"/>
              </a:rPr>
              <a:t>stdio.h</a:t>
            </a:r>
            <a:r>
              <a:rPr lang="en-US" altLang="zh-CN" b="0" i="0" dirty="0">
                <a:solidFill>
                  <a:srgbClr val="008855"/>
                </a:solidFill>
                <a:effectLst/>
                <a:latin typeface="Menlo"/>
              </a:rPr>
              <a:t>&gt;</a:t>
            </a:r>
            <a:br>
              <a:rPr lang="en-US" altLang="zh-CN" dirty="0"/>
            </a:br>
            <a:br>
              <a:rPr lang="en-US" altLang="zh-CN" dirty="0"/>
            </a:br>
            <a:r>
              <a:rPr lang="en-US" altLang="zh-CN" b="0" i="0" dirty="0">
                <a:solidFill>
                  <a:srgbClr val="993333"/>
                </a:solidFill>
                <a:effectLst/>
                <a:latin typeface="Menlo"/>
              </a:rPr>
              <a:t>void</a:t>
            </a:r>
            <a:r>
              <a:rPr lang="en-US" altLang="zh-CN" b="0" i="0" dirty="0">
                <a:solidFill>
                  <a:srgbClr val="000000"/>
                </a:solidFill>
                <a:effectLst/>
                <a:latin typeface="Menlo"/>
              </a:rPr>
              <a:t> main() {</a:t>
            </a:r>
          </a:p>
          <a:p>
            <a:r>
              <a:rPr lang="en-US" altLang="zh-CN" b="0" dirty="0">
                <a:solidFill>
                  <a:srgbClr val="000000"/>
                </a:solidFill>
                <a:latin typeface="Menlo"/>
              </a:rPr>
              <a:t>    int a = 1;</a:t>
            </a:r>
            <a:br>
              <a:rPr lang="en-US" altLang="zh-CN" dirty="0"/>
            </a:br>
            <a:r>
              <a:rPr lang="en-US" altLang="zh-CN" b="0" i="0" dirty="0">
                <a:solidFill>
                  <a:srgbClr val="000000"/>
                </a:solidFill>
                <a:effectLst/>
                <a:latin typeface="Menlo"/>
              </a:rPr>
              <a:t>    </a:t>
            </a:r>
            <a:r>
              <a:rPr lang="en-US" altLang="zh-CN" b="0" i="0" dirty="0" err="1">
                <a:solidFill>
                  <a:srgbClr val="000066"/>
                </a:solidFill>
                <a:effectLst/>
                <a:latin typeface="Menlo"/>
              </a:rPr>
              <a:t>printf</a:t>
            </a:r>
            <a:r>
              <a:rPr lang="en-US" altLang="zh-CN" b="0" i="0" dirty="0">
                <a:solidFill>
                  <a:srgbClr val="000000"/>
                </a:solidFill>
                <a:effectLst/>
                <a:latin typeface="Menlo"/>
              </a:rPr>
              <a:t>(</a:t>
            </a:r>
            <a:r>
              <a:rPr lang="en-US" altLang="zh-CN" b="0" i="0" dirty="0">
                <a:solidFill>
                  <a:srgbClr val="AA1111"/>
                </a:solidFill>
                <a:effectLst/>
                <a:latin typeface="Menlo"/>
              </a:rPr>
              <a:t>“a = %d</a:t>
            </a:r>
            <a:r>
              <a:rPr lang="en-US" altLang="zh-CN" b="1" i="0" dirty="0">
                <a:solidFill>
                  <a:srgbClr val="000099"/>
                </a:solidFill>
                <a:effectLst/>
                <a:latin typeface="Menlo"/>
              </a:rPr>
              <a:t>\n</a:t>
            </a:r>
            <a:r>
              <a:rPr lang="en-US" altLang="zh-CN" b="0" i="0" dirty="0">
                <a:solidFill>
                  <a:srgbClr val="AA1111"/>
                </a:solidFill>
                <a:effectLst/>
                <a:latin typeface="Menlo"/>
              </a:rPr>
              <a:t>“, a</a:t>
            </a:r>
            <a:r>
              <a:rPr lang="en-US" altLang="zh-CN" b="0" i="0" dirty="0">
                <a:solidFill>
                  <a:srgbClr val="000000"/>
                </a:solidFill>
                <a:effectLst/>
                <a:latin typeface="Menlo"/>
              </a:rPr>
              <a:t>)</a:t>
            </a:r>
            <a:r>
              <a:rPr lang="en-US" altLang="zh-CN" b="0" i="0" dirty="0">
                <a:solidFill>
                  <a:srgbClr val="339933"/>
                </a:solidFill>
                <a:effectLst/>
                <a:latin typeface="Menlo"/>
              </a:rPr>
              <a:t>;</a:t>
            </a:r>
            <a:br>
              <a:rPr lang="en-US" altLang="zh-CN" dirty="0"/>
            </a:br>
            <a:r>
              <a:rPr lang="en-US" altLang="zh-CN" b="0" i="0" dirty="0">
                <a:solidFill>
                  <a:srgbClr val="000000"/>
                </a:solidFill>
                <a:effectLst/>
                <a:latin typeface="Menlo"/>
              </a:rPr>
              <a:t>}</a:t>
            </a:r>
            <a:endParaRPr lang="zh-CN" altLang="en-US" dirty="0"/>
          </a:p>
        </p:txBody>
      </p:sp>
      <p:pic>
        <p:nvPicPr>
          <p:cNvPr id="6" name="图片 5">
            <a:extLst>
              <a:ext uri="{FF2B5EF4-FFF2-40B4-BE49-F238E27FC236}">
                <a16:creationId xmlns:a16="http://schemas.microsoft.com/office/drawing/2014/main" id="{EC215BDC-2D7B-366E-52F6-5605BC8C6BF0}"/>
              </a:ext>
            </a:extLst>
          </p:cNvPr>
          <p:cNvPicPr>
            <a:picLocks noChangeAspect="1"/>
          </p:cNvPicPr>
          <p:nvPr/>
        </p:nvPicPr>
        <p:blipFill>
          <a:blip r:embed="rId2"/>
          <a:stretch>
            <a:fillRect/>
          </a:stretch>
        </p:blipFill>
        <p:spPr>
          <a:xfrm>
            <a:off x="5652120" y="1567513"/>
            <a:ext cx="1420574" cy="3477958"/>
          </a:xfrm>
          <a:prstGeom prst="rect">
            <a:avLst/>
          </a:prstGeom>
        </p:spPr>
      </p:pic>
      <p:sp>
        <p:nvSpPr>
          <p:cNvPr id="7" name="文本框 6">
            <a:extLst>
              <a:ext uri="{FF2B5EF4-FFF2-40B4-BE49-F238E27FC236}">
                <a16:creationId xmlns:a16="http://schemas.microsoft.com/office/drawing/2014/main" id="{2FBAF5A7-8E44-D52F-B36A-E0E1E2DA241D}"/>
              </a:ext>
            </a:extLst>
          </p:cNvPr>
          <p:cNvSpPr txBox="1"/>
          <p:nvPr/>
        </p:nvSpPr>
        <p:spPr>
          <a:xfrm>
            <a:off x="1040113" y="5745232"/>
            <a:ext cx="6096541" cy="707886"/>
          </a:xfrm>
          <a:prstGeom prst="rect">
            <a:avLst/>
          </a:prstGeom>
          <a:noFill/>
        </p:spPr>
        <p:txBody>
          <a:bodyPr wrap="none" rtlCol="0">
            <a:spAutoFit/>
          </a:bodyPr>
          <a:lstStyle/>
          <a:p>
            <a:r>
              <a:rPr lang="zh-CN" altLang="en-US" sz="2000" b="0" dirty="0">
                <a:solidFill>
                  <a:srgbClr val="252933"/>
                </a:solidFill>
                <a:latin typeface="-apple-system"/>
              </a:rPr>
              <a:t>与流程图类似，</a:t>
            </a:r>
            <a:r>
              <a:rPr lang="zh-CN" altLang="en-US" sz="2000" b="0" i="0" dirty="0">
                <a:solidFill>
                  <a:srgbClr val="252933"/>
                </a:solidFill>
                <a:effectLst/>
                <a:latin typeface="-apple-system"/>
              </a:rPr>
              <a:t>每个步骤表示为一个活动</a:t>
            </a:r>
            <a:endParaRPr lang="en-US" altLang="zh-CN" sz="2000" b="0" i="0" dirty="0">
              <a:solidFill>
                <a:srgbClr val="252933"/>
              </a:solidFill>
              <a:effectLst/>
              <a:latin typeface="-apple-system"/>
            </a:endParaRPr>
          </a:p>
          <a:p>
            <a:r>
              <a:rPr lang="zh-CN" altLang="en-US" sz="2000" b="0" i="0" dirty="0">
                <a:solidFill>
                  <a:srgbClr val="252933"/>
                </a:solidFill>
                <a:effectLst/>
                <a:latin typeface="-apple-system"/>
              </a:rPr>
              <a:t>活动之间使用</a:t>
            </a:r>
            <a:r>
              <a:rPr lang="zh-CN" altLang="en-US" sz="2000" b="1" i="0" dirty="0">
                <a:solidFill>
                  <a:srgbClr val="252933"/>
                </a:solidFill>
                <a:effectLst/>
                <a:latin typeface="-apple-system"/>
              </a:rPr>
              <a:t>单向实线箭头连线</a:t>
            </a:r>
            <a:r>
              <a:rPr lang="zh-CN" altLang="en-US" sz="2000" b="0" i="0" dirty="0">
                <a:solidFill>
                  <a:srgbClr val="252933"/>
                </a:solidFill>
                <a:effectLst/>
                <a:latin typeface="-apple-system"/>
              </a:rPr>
              <a:t>表示它们的执行顺序</a:t>
            </a:r>
            <a:endParaRPr lang="zh-CN" altLang="en-US" sz="2000" dirty="0"/>
          </a:p>
        </p:txBody>
      </p:sp>
    </p:spTree>
    <p:extLst>
      <p:ext uri="{BB962C8B-B14F-4D97-AF65-F5344CB8AC3E}">
        <p14:creationId xmlns:p14="http://schemas.microsoft.com/office/powerpoint/2010/main" val="33848096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FB07D8-8DA7-99A7-954F-D9C581B40448}"/>
              </a:ext>
            </a:extLst>
          </p:cNvPr>
          <p:cNvSpPr>
            <a:spLocks noGrp="1"/>
          </p:cNvSpPr>
          <p:nvPr>
            <p:ph type="title"/>
          </p:nvPr>
        </p:nvSpPr>
        <p:spPr/>
        <p:txBody>
          <a:bodyPr/>
          <a:lstStyle/>
          <a:p>
            <a:r>
              <a:rPr lang="zh-CN" altLang="en-US" dirty="0"/>
              <a:t>活动图</a:t>
            </a:r>
          </a:p>
        </p:txBody>
      </p:sp>
      <p:sp>
        <p:nvSpPr>
          <p:cNvPr id="3" name="内容占位符 2">
            <a:extLst>
              <a:ext uri="{FF2B5EF4-FFF2-40B4-BE49-F238E27FC236}">
                <a16:creationId xmlns:a16="http://schemas.microsoft.com/office/drawing/2014/main" id="{35D1245C-CD22-CD57-0478-7DCC3197A2CE}"/>
              </a:ext>
            </a:extLst>
          </p:cNvPr>
          <p:cNvSpPr>
            <a:spLocks noGrp="1"/>
          </p:cNvSpPr>
          <p:nvPr>
            <p:ph idx="1"/>
          </p:nvPr>
        </p:nvSpPr>
        <p:spPr/>
        <p:txBody>
          <a:bodyPr/>
          <a:lstStyle/>
          <a:p>
            <a:r>
              <a:rPr lang="zh-CN" altLang="en-US" dirty="0"/>
              <a:t>分支结构</a:t>
            </a:r>
          </a:p>
        </p:txBody>
      </p:sp>
      <p:sp>
        <p:nvSpPr>
          <p:cNvPr id="4" name="文本框 3">
            <a:extLst>
              <a:ext uri="{FF2B5EF4-FFF2-40B4-BE49-F238E27FC236}">
                <a16:creationId xmlns:a16="http://schemas.microsoft.com/office/drawing/2014/main" id="{AD177419-3973-DE80-DA39-2A113E7FDFB8}"/>
              </a:ext>
            </a:extLst>
          </p:cNvPr>
          <p:cNvSpPr txBox="1"/>
          <p:nvPr/>
        </p:nvSpPr>
        <p:spPr>
          <a:xfrm>
            <a:off x="395536" y="2348880"/>
            <a:ext cx="4320480" cy="3785652"/>
          </a:xfrm>
          <a:prstGeom prst="rect">
            <a:avLst/>
          </a:prstGeom>
          <a:noFill/>
        </p:spPr>
        <p:txBody>
          <a:bodyPr wrap="square" rtlCol="0">
            <a:spAutoFit/>
          </a:bodyPr>
          <a:lstStyle/>
          <a:p>
            <a:r>
              <a:rPr lang="en-US" altLang="zh-CN" sz="2400" b="0" i="0" dirty="0">
                <a:solidFill>
                  <a:srgbClr val="008855"/>
                </a:solidFill>
                <a:effectLst/>
                <a:latin typeface="Menlo"/>
              </a:rPr>
              <a:t>#include &lt;</a:t>
            </a:r>
            <a:r>
              <a:rPr lang="en-US" altLang="zh-CN" sz="2400" b="0" i="0" dirty="0" err="1">
                <a:solidFill>
                  <a:srgbClr val="008855"/>
                </a:solidFill>
                <a:effectLst/>
                <a:latin typeface="Menlo"/>
              </a:rPr>
              <a:t>stdio.h</a:t>
            </a:r>
            <a:r>
              <a:rPr lang="en-US" altLang="zh-CN" sz="2400" b="0" i="0" dirty="0">
                <a:solidFill>
                  <a:srgbClr val="008855"/>
                </a:solidFill>
                <a:effectLst/>
                <a:latin typeface="Menlo"/>
              </a:rPr>
              <a:t>&gt;</a:t>
            </a:r>
            <a:br>
              <a:rPr lang="en-US" altLang="zh-CN" sz="2400" dirty="0"/>
            </a:br>
            <a:br>
              <a:rPr lang="en-US" altLang="zh-CN" sz="2400" dirty="0"/>
            </a:br>
            <a:r>
              <a:rPr lang="en-US" altLang="zh-CN" sz="2400" b="0" i="0" dirty="0">
                <a:solidFill>
                  <a:srgbClr val="993333"/>
                </a:solidFill>
                <a:effectLst/>
                <a:latin typeface="Menlo"/>
              </a:rPr>
              <a:t>void</a:t>
            </a:r>
            <a:r>
              <a:rPr lang="en-US" altLang="zh-CN" sz="2400" b="0" i="0" dirty="0">
                <a:solidFill>
                  <a:srgbClr val="000000"/>
                </a:solidFill>
                <a:effectLst/>
                <a:latin typeface="Menlo"/>
              </a:rPr>
              <a:t> main() {</a:t>
            </a:r>
          </a:p>
          <a:p>
            <a:r>
              <a:rPr lang="en-US" altLang="zh-CN" sz="2400" b="0" dirty="0">
                <a:solidFill>
                  <a:srgbClr val="000000"/>
                </a:solidFill>
                <a:latin typeface="Menlo"/>
              </a:rPr>
              <a:t>    int hp;</a:t>
            </a:r>
          </a:p>
          <a:p>
            <a:r>
              <a:rPr lang="en-US" altLang="zh-CN" sz="2400" b="0" dirty="0">
                <a:solidFill>
                  <a:srgbClr val="000000"/>
                </a:solidFill>
                <a:latin typeface="Menlo"/>
              </a:rPr>
              <a:t>    </a:t>
            </a:r>
            <a:r>
              <a:rPr lang="en-US" altLang="zh-CN" sz="2400" b="0" dirty="0" err="1">
                <a:solidFill>
                  <a:srgbClr val="000000"/>
                </a:solidFill>
                <a:latin typeface="Menlo"/>
              </a:rPr>
              <a:t>scanf</a:t>
            </a:r>
            <a:r>
              <a:rPr lang="en-US" altLang="zh-CN" sz="2400" b="0" dirty="0">
                <a:solidFill>
                  <a:srgbClr val="000000"/>
                </a:solidFill>
                <a:latin typeface="Menlo"/>
              </a:rPr>
              <a:t>(“%d”, &amp;hp);</a:t>
            </a:r>
          </a:p>
          <a:p>
            <a:r>
              <a:rPr lang="en-US" altLang="zh-CN" sz="2400" b="0" dirty="0">
                <a:solidFill>
                  <a:srgbClr val="000000"/>
                </a:solidFill>
                <a:latin typeface="Menlo"/>
              </a:rPr>
              <a:t>    if(hp &gt; 80)</a:t>
            </a:r>
            <a:br>
              <a:rPr lang="en-US" altLang="zh-CN" sz="2400" dirty="0"/>
            </a:br>
            <a:r>
              <a:rPr lang="en-US" altLang="zh-CN" sz="2400" b="0" i="0" dirty="0">
                <a:solidFill>
                  <a:srgbClr val="000000"/>
                </a:solidFill>
                <a:effectLst/>
                <a:latin typeface="Menlo"/>
              </a:rPr>
              <a:t>        </a:t>
            </a:r>
            <a:r>
              <a:rPr lang="en-US" altLang="zh-CN" sz="2400" b="0" i="0" dirty="0" err="1">
                <a:solidFill>
                  <a:srgbClr val="000066"/>
                </a:solidFill>
                <a:effectLst/>
                <a:latin typeface="Menlo"/>
              </a:rPr>
              <a:t>printf</a:t>
            </a:r>
            <a:r>
              <a:rPr lang="en-US" altLang="zh-CN" sz="2400" b="0" i="0" dirty="0">
                <a:solidFill>
                  <a:srgbClr val="000000"/>
                </a:solidFill>
                <a:effectLst/>
                <a:latin typeface="Menlo"/>
              </a:rPr>
              <a:t>(</a:t>
            </a:r>
            <a:r>
              <a:rPr lang="en-US" altLang="zh-CN" sz="2400" b="0" i="0" dirty="0">
                <a:solidFill>
                  <a:srgbClr val="AA1111"/>
                </a:solidFill>
                <a:effectLst/>
                <a:latin typeface="Menlo"/>
              </a:rPr>
              <a:t>“</a:t>
            </a:r>
            <a:r>
              <a:rPr lang="zh-CN" altLang="en-US" sz="2400" b="0" i="0" dirty="0">
                <a:solidFill>
                  <a:srgbClr val="AA1111"/>
                </a:solidFill>
                <a:effectLst/>
                <a:latin typeface="Menlo"/>
              </a:rPr>
              <a:t>生命值良好</a:t>
            </a:r>
            <a:r>
              <a:rPr lang="en-US" altLang="zh-CN" sz="2400" b="0" i="0" dirty="0">
                <a:solidFill>
                  <a:srgbClr val="AA1111"/>
                </a:solidFill>
                <a:effectLst/>
                <a:latin typeface="Menlo"/>
              </a:rPr>
              <a:t>“</a:t>
            </a:r>
            <a:r>
              <a:rPr lang="en-US" altLang="zh-CN" sz="2400" b="0" i="0" dirty="0">
                <a:solidFill>
                  <a:srgbClr val="000000"/>
                </a:solidFill>
                <a:effectLst/>
                <a:latin typeface="Menlo"/>
              </a:rPr>
              <a:t>)</a:t>
            </a:r>
            <a:r>
              <a:rPr lang="en-US" altLang="zh-CN" sz="2400" b="0" i="0" dirty="0">
                <a:solidFill>
                  <a:srgbClr val="339933"/>
                </a:solidFill>
                <a:effectLst/>
                <a:latin typeface="Menlo"/>
              </a:rPr>
              <a:t>;</a:t>
            </a:r>
          </a:p>
          <a:p>
            <a:r>
              <a:rPr lang="en-US" altLang="zh-CN" sz="2400" b="0" dirty="0">
                <a:solidFill>
                  <a:srgbClr val="339933"/>
                </a:solidFill>
                <a:latin typeface="Menlo"/>
              </a:rPr>
              <a:t>    else</a:t>
            </a:r>
          </a:p>
          <a:p>
            <a:r>
              <a:rPr lang="en-US" altLang="zh-CN" sz="2400" b="0" dirty="0">
                <a:solidFill>
                  <a:srgbClr val="339933"/>
                </a:solidFill>
                <a:latin typeface="Menlo"/>
              </a:rPr>
              <a:t>        </a:t>
            </a:r>
            <a:r>
              <a:rPr lang="en-US" altLang="zh-CN" sz="2400" b="0" i="0" dirty="0" err="1">
                <a:solidFill>
                  <a:srgbClr val="000066"/>
                </a:solidFill>
                <a:effectLst/>
                <a:latin typeface="Menlo"/>
              </a:rPr>
              <a:t>printf</a:t>
            </a:r>
            <a:r>
              <a:rPr lang="en-US" altLang="zh-CN" sz="2400" b="0" i="0" dirty="0">
                <a:solidFill>
                  <a:srgbClr val="000000"/>
                </a:solidFill>
                <a:effectLst/>
                <a:latin typeface="Menlo"/>
              </a:rPr>
              <a:t>(</a:t>
            </a:r>
            <a:r>
              <a:rPr lang="en-US" altLang="zh-CN" sz="2400" b="0" i="0" dirty="0">
                <a:solidFill>
                  <a:srgbClr val="AA1111"/>
                </a:solidFill>
                <a:effectLst/>
                <a:latin typeface="Menlo"/>
              </a:rPr>
              <a:t>“</a:t>
            </a:r>
            <a:r>
              <a:rPr lang="zh-CN" altLang="en-US" sz="2400" b="0" i="0" dirty="0">
                <a:solidFill>
                  <a:srgbClr val="AA1111"/>
                </a:solidFill>
                <a:effectLst/>
                <a:latin typeface="Menlo"/>
              </a:rPr>
              <a:t>生命值低</a:t>
            </a:r>
            <a:r>
              <a:rPr lang="en-US" altLang="zh-CN" sz="2400" b="0" i="0" dirty="0">
                <a:solidFill>
                  <a:srgbClr val="AA1111"/>
                </a:solidFill>
                <a:effectLst/>
                <a:latin typeface="Menlo"/>
              </a:rPr>
              <a:t>“</a:t>
            </a:r>
            <a:r>
              <a:rPr lang="en-US" altLang="zh-CN" sz="2400" b="0" i="0" dirty="0">
                <a:solidFill>
                  <a:srgbClr val="000000"/>
                </a:solidFill>
                <a:effectLst/>
                <a:latin typeface="Menlo"/>
              </a:rPr>
              <a:t>)</a:t>
            </a:r>
            <a:r>
              <a:rPr lang="en-US" altLang="zh-CN" sz="2400" b="0" i="0" dirty="0">
                <a:solidFill>
                  <a:srgbClr val="339933"/>
                </a:solidFill>
                <a:effectLst/>
                <a:latin typeface="Menlo"/>
              </a:rPr>
              <a:t>;</a:t>
            </a:r>
            <a:br>
              <a:rPr lang="en-US" altLang="zh-CN" sz="2400" dirty="0"/>
            </a:br>
            <a:r>
              <a:rPr lang="en-US" altLang="zh-CN" sz="2400" b="0" i="0" dirty="0">
                <a:solidFill>
                  <a:srgbClr val="000000"/>
                </a:solidFill>
                <a:effectLst/>
                <a:latin typeface="Menlo"/>
              </a:rPr>
              <a:t>}</a:t>
            </a:r>
            <a:endParaRPr lang="zh-CN" altLang="en-US" sz="2400" dirty="0"/>
          </a:p>
        </p:txBody>
      </p:sp>
      <p:pic>
        <p:nvPicPr>
          <p:cNvPr id="8" name="图片 7">
            <a:extLst>
              <a:ext uri="{FF2B5EF4-FFF2-40B4-BE49-F238E27FC236}">
                <a16:creationId xmlns:a16="http://schemas.microsoft.com/office/drawing/2014/main" id="{4ED6DDC3-683D-AEB4-E8CB-BD75B4FE1EA7}"/>
              </a:ext>
            </a:extLst>
          </p:cNvPr>
          <p:cNvPicPr>
            <a:picLocks noChangeAspect="1"/>
          </p:cNvPicPr>
          <p:nvPr/>
        </p:nvPicPr>
        <p:blipFill>
          <a:blip r:embed="rId3"/>
          <a:stretch>
            <a:fillRect/>
          </a:stretch>
        </p:blipFill>
        <p:spPr>
          <a:xfrm>
            <a:off x="4427984" y="1975794"/>
            <a:ext cx="3919432" cy="3704378"/>
          </a:xfrm>
          <a:prstGeom prst="rect">
            <a:avLst/>
          </a:prstGeom>
        </p:spPr>
      </p:pic>
      <p:sp>
        <p:nvSpPr>
          <p:cNvPr id="9" name="文本框 8">
            <a:extLst>
              <a:ext uri="{FF2B5EF4-FFF2-40B4-BE49-F238E27FC236}">
                <a16:creationId xmlns:a16="http://schemas.microsoft.com/office/drawing/2014/main" id="{496E2F39-C659-5EF3-4031-DF8B65B408F1}"/>
              </a:ext>
            </a:extLst>
          </p:cNvPr>
          <p:cNvSpPr txBox="1"/>
          <p:nvPr/>
        </p:nvSpPr>
        <p:spPr>
          <a:xfrm>
            <a:off x="899592" y="6444297"/>
            <a:ext cx="7306808" cy="400110"/>
          </a:xfrm>
          <a:prstGeom prst="rect">
            <a:avLst/>
          </a:prstGeom>
          <a:noFill/>
        </p:spPr>
        <p:txBody>
          <a:bodyPr wrap="none" rtlCol="0">
            <a:spAutoFit/>
          </a:bodyPr>
          <a:lstStyle/>
          <a:p>
            <a:r>
              <a:rPr lang="zh-CN" altLang="en-US" sz="2000" b="1" i="0" dirty="0">
                <a:solidFill>
                  <a:srgbClr val="252933"/>
                </a:solidFill>
                <a:effectLst/>
                <a:latin typeface="-apple-system"/>
              </a:rPr>
              <a:t>分支条件标记在从菱形延伸出去的线上</a:t>
            </a:r>
            <a:r>
              <a:rPr lang="zh-CN" altLang="en-US" sz="2000" b="0" i="0" dirty="0">
                <a:solidFill>
                  <a:srgbClr val="252933"/>
                </a:solidFill>
                <a:effectLst/>
                <a:latin typeface="-apple-system"/>
              </a:rPr>
              <a:t>，使用方括号</a:t>
            </a:r>
            <a:r>
              <a:rPr lang="en-US" altLang="zh-CN" sz="2000" dirty="0"/>
              <a:t>[]</a:t>
            </a:r>
            <a:r>
              <a:rPr lang="zh-CN" altLang="en-US" sz="2000" b="0" i="0" dirty="0">
                <a:solidFill>
                  <a:srgbClr val="252933"/>
                </a:solidFill>
                <a:effectLst/>
                <a:latin typeface="-apple-system"/>
              </a:rPr>
              <a:t>包围条件</a:t>
            </a:r>
            <a:endParaRPr lang="zh-CN" altLang="en-US" sz="2000" dirty="0"/>
          </a:p>
        </p:txBody>
      </p:sp>
    </p:spTree>
    <p:extLst>
      <p:ext uri="{BB962C8B-B14F-4D97-AF65-F5344CB8AC3E}">
        <p14:creationId xmlns:p14="http://schemas.microsoft.com/office/powerpoint/2010/main" val="38248308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FB07D8-8DA7-99A7-954F-D9C581B40448}"/>
              </a:ext>
            </a:extLst>
          </p:cNvPr>
          <p:cNvSpPr>
            <a:spLocks noGrp="1"/>
          </p:cNvSpPr>
          <p:nvPr>
            <p:ph type="title"/>
          </p:nvPr>
        </p:nvSpPr>
        <p:spPr/>
        <p:txBody>
          <a:bodyPr/>
          <a:lstStyle/>
          <a:p>
            <a:r>
              <a:rPr lang="zh-CN" altLang="en-US" dirty="0"/>
              <a:t>活动图</a:t>
            </a:r>
          </a:p>
        </p:txBody>
      </p:sp>
      <p:sp>
        <p:nvSpPr>
          <p:cNvPr id="3" name="内容占位符 2">
            <a:extLst>
              <a:ext uri="{FF2B5EF4-FFF2-40B4-BE49-F238E27FC236}">
                <a16:creationId xmlns:a16="http://schemas.microsoft.com/office/drawing/2014/main" id="{35D1245C-CD22-CD57-0478-7DCC3197A2CE}"/>
              </a:ext>
            </a:extLst>
          </p:cNvPr>
          <p:cNvSpPr>
            <a:spLocks noGrp="1"/>
          </p:cNvSpPr>
          <p:nvPr>
            <p:ph idx="1"/>
          </p:nvPr>
        </p:nvSpPr>
        <p:spPr/>
        <p:txBody>
          <a:bodyPr/>
          <a:lstStyle/>
          <a:p>
            <a:r>
              <a:rPr lang="zh-CN" altLang="en-US" dirty="0"/>
              <a:t>分支结构</a:t>
            </a:r>
          </a:p>
        </p:txBody>
      </p:sp>
      <p:sp>
        <p:nvSpPr>
          <p:cNvPr id="4" name="文本框 3">
            <a:extLst>
              <a:ext uri="{FF2B5EF4-FFF2-40B4-BE49-F238E27FC236}">
                <a16:creationId xmlns:a16="http://schemas.microsoft.com/office/drawing/2014/main" id="{AD177419-3973-DE80-DA39-2A113E7FDFB8}"/>
              </a:ext>
            </a:extLst>
          </p:cNvPr>
          <p:cNvSpPr txBox="1"/>
          <p:nvPr/>
        </p:nvSpPr>
        <p:spPr>
          <a:xfrm>
            <a:off x="395536" y="2132856"/>
            <a:ext cx="4320480" cy="4524315"/>
          </a:xfrm>
          <a:prstGeom prst="rect">
            <a:avLst/>
          </a:prstGeom>
          <a:noFill/>
        </p:spPr>
        <p:txBody>
          <a:bodyPr wrap="square" rtlCol="0">
            <a:spAutoFit/>
          </a:bodyPr>
          <a:lstStyle/>
          <a:p>
            <a:r>
              <a:rPr lang="en-US" altLang="zh-CN" sz="2400" b="0" i="0" dirty="0">
                <a:solidFill>
                  <a:srgbClr val="008855"/>
                </a:solidFill>
                <a:effectLst/>
                <a:latin typeface="Menlo"/>
              </a:rPr>
              <a:t>#include &lt;</a:t>
            </a:r>
            <a:r>
              <a:rPr lang="en-US" altLang="zh-CN" sz="2400" b="0" i="0" dirty="0" err="1">
                <a:solidFill>
                  <a:srgbClr val="008855"/>
                </a:solidFill>
                <a:effectLst/>
                <a:latin typeface="Menlo"/>
              </a:rPr>
              <a:t>stdio.h</a:t>
            </a:r>
            <a:r>
              <a:rPr lang="en-US" altLang="zh-CN" sz="2400" b="0" i="0" dirty="0">
                <a:solidFill>
                  <a:srgbClr val="008855"/>
                </a:solidFill>
                <a:effectLst/>
                <a:latin typeface="Menlo"/>
              </a:rPr>
              <a:t>&gt;</a:t>
            </a:r>
            <a:br>
              <a:rPr lang="en-US" altLang="zh-CN" sz="2400" dirty="0"/>
            </a:br>
            <a:br>
              <a:rPr lang="en-US" altLang="zh-CN" sz="2400" dirty="0"/>
            </a:br>
            <a:r>
              <a:rPr lang="en-US" altLang="zh-CN" sz="2400" b="0" i="0" dirty="0">
                <a:solidFill>
                  <a:srgbClr val="993333"/>
                </a:solidFill>
                <a:effectLst/>
                <a:latin typeface="Menlo"/>
              </a:rPr>
              <a:t>void</a:t>
            </a:r>
            <a:r>
              <a:rPr lang="en-US" altLang="zh-CN" sz="2400" b="0" i="0" dirty="0">
                <a:solidFill>
                  <a:srgbClr val="000000"/>
                </a:solidFill>
                <a:effectLst/>
                <a:latin typeface="Menlo"/>
              </a:rPr>
              <a:t> main() {</a:t>
            </a:r>
          </a:p>
          <a:p>
            <a:r>
              <a:rPr lang="en-US" altLang="zh-CN" sz="2400" b="0" dirty="0">
                <a:solidFill>
                  <a:srgbClr val="000000"/>
                </a:solidFill>
                <a:latin typeface="Menlo"/>
              </a:rPr>
              <a:t>    int hp;</a:t>
            </a:r>
          </a:p>
          <a:p>
            <a:r>
              <a:rPr lang="en-US" altLang="zh-CN" sz="2400" b="0" dirty="0">
                <a:solidFill>
                  <a:srgbClr val="000000"/>
                </a:solidFill>
                <a:latin typeface="Menlo"/>
              </a:rPr>
              <a:t>    </a:t>
            </a:r>
            <a:r>
              <a:rPr lang="en-US" altLang="zh-CN" sz="2400" b="0" dirty="0" err="1">
                <a:solidFill>
                  <a:srgbClr val="000000"/>
                </a:solidFill>
                <a:latin typeface="Menlo"/>
              </a:rPr>
              <a:t>scanf</a:t>
            </a:r>
            <a:r>
              <a:rPr lang="en-US" altLang="zh-CN" sz="2400" b="0" dirty="0">
                <a:solidFill>
                  <a:srgbClr val="000000"/>
                </a:solidFill>
                <a:latin typeface="Menlo"/>
              </a:rPr>
              <a:t>(“%d”, &amp;hp);</a:t>
            </a:r>
          </a:p>
          <a:p>
            <a:r>
              <a:rPr lang="en-US" altLang="zh-CN" sz="2400" b="0" dirty="0">
                <a:solidFill>
                  <a:srgbClr val="000000"/>
                </a:solidFill>
                <a:latin typeface="Menlo"/>
              </a:rPr>
              <a:t>    if(hp &gt; 80)</a:t>
            </a:r>
            <a:br>
              <a:rPr lang="en-US" altLang="zh-CN" sz="2400" dirty="0"/>
            </a:br>
            <a:r>
              <a:rPr lang="en-US" altLang="zh-CN" sz="2400" b="0" i="0" dirty="0">
                <a:solidFill>
                  <a:srgbClr val="000000"/>
                </a:solidFill>
                <a:effectLst/>
                <a:latin typeface="Menlo"/>
              </a:rPr>
              <a:t>        </a:t>
            </a:r>
            <a:r>
              <a:rPr lang="en-US" altLang="zh-CN" sz="2400" b="0" i="0" dirty="0" err="1">
                <a:solidFill>
                  <a:srgbClr val="000066"/>
                </a:solidFill>
                <a:effectLst/>
                <a:latin typeface="Menlo"/>
              </a:rPr>
              <a:t>printf</a:t>
            </a:r>
            <a:r>
              <a:rPr lang="en-US" altLang="zh-CN" sz="2400" b="0" i="0" dirty="0">
                <a:solidFill>
                  <a:srgbClr val="000000"/>
                </a:solidFill>
                <a:effectLst/>
                <a:latin typeface="Menlo"/>
              </a:rPr>
              <a:t>(</a:t>
            </a:r>
            <a:r>
              <a:rPr lang="en-US" altLang="zh-CN" sz="2400" b="0" i="0" dirty="0">
                <a:solidFill>
                  <a:srgbClr val="AA1111"/>
                </a:solidFill>
                <a:effectLst/>
                <a:latin typeface="Menlo"/>
              </a:rPr>
              <a:t>“</a:t>
            </a:r>
            <a:r>
              <a:rPr lang="zh-CN" altLang="en-US" sz="2400" b="0" i="0" dirty="0">
                <a:solidFill>
                  <a:srgbClr val="AA1111"/>
                </a:solidFill>
                <a:effectLst/>
                <a:latin typeface="Menlo"/>
              </a:rPr>
              <a:t>生命值良好</a:t>
            </a:r>
            <a:r>
              <a:rPr lang="en-US" altLang="zh-CN" sz="2400" b="0" i="0" dirty="0">
                <a:solidFill>
                  <a:srgbClr val="AA1111"/>
                </a:solidFill>
                <a:effectLst/>
                <a:latin typeface="Menlo"/>
              </a:rPr>
              <a:t>“</a:t>
            </a:r>
            <a:r>
              <a:rPr lang="en-US" altLang="zh-CN" sz="2400" b="0" i="0" dirty="0">
                <a:solidFill>
                  <a:srgbClr val="000000"/>
                </a:solidFill>
                <a:effectLst/>
                <a:latin typeface="Menlo"/>
              </a:rPr>
              <a:t>)</a:t>
            </a:r>
            <a:r>
              <a:rPr lang="en-US" altLang="zh-CN" sz="2400" b="0" i="0" dirty="0">
                <a:solidFill>
                  <a:srgbClr val="339933"/>
                </a:solidFill>
                <a:effectLst/>
                <a:latin typeface="Menlo"/>
              </a:rPr>
              <a:t>;</a:t>
            </a:r>
          </a:p>
          <a:p>
            <a:r>
              <a:rPr lang="en-US" altLang="zh-CN" sz="2400" b="0" dirty="0">
                <a:solidFill>
                  <a:srgbClr val="000000"/>
                </a:solidFill>
                <a:latin typeface="Menlo"/>
              </a:rPr>
              <a:t>    else if(hp &gt; 50)</a:t>
            </a:r>
          </a:p>
          <a:p>
            <a:r>
              <a:rPr lang="en-US" altLang="zh-CN" sz="2400" b="0" dirty="0">
                <a:solidFill>
                  <a:srgbClr val="339933"/>
                </a:solidFill>
                <a:latin typeface="Menlo"/>
              </a:rPr>
              <a:t>        </a:t>
            </a:r>
            <a:r>
              <a:rPr lang="en-US" altLang="zh-CN" sz="2400" b="0" i="0" dirty="0" err="1">
                <a:solidFill>
                  <a:srgbClr val="000066"/>
                </a:solidFill>
                <a:effectLst/>
                <a:latin typeface="Menlo"/>
              </a:rPr>
              <a:t>printf</a:t>
            </a:r>
            <a:r>
              <a:rPr lang="en-US" altLang="zh-CN" sz="2400" b="0" i="0" dirty="0">
                <a:solidFill>
                  <a:srgbClr val="000000"/>
                </a:solidFill>
                <a:effectLst/>
                <a:latin typeface="Menlo"/>
              </a:rPr>
              <a:t>(</a:t>
            </a:r>
            <a:r>
              <a:rPr lang="en-US" altLang="zh-CN" sz="2400" b="0" i="0" dirty="0">
                <a:solidFill>
                  <a:srgbClr val="AA1111"/>
                </a:solidFill>
                <a:effectLst/>
                <a:latin typeface="Menlo"/>
              </a:rPr>
              <a:t>“</a:t>
            </a:r>
            <a:r>
              <a:rPr lang="zh-CN" altLang="en-US" sz="2400" b="0" i="0" dirty="0">
                <a:solidFill>
                  <a:srgbClr val="AA1111"/>
                </a:solidFill>
                <a:effectLst/>
                <a:latin typeface="Menlo"/>
              </a:rPr>
              <a:t>生命值</a:t>
            </a:r>
            <a:r>
              <a:rPr lang="zh-CN" altLang="en-US" sz="2400" b="0" dirty="0">
                <a:solidFill>
                  <a:srgbClr val="AA1111"/>
                </a:solidFill>
                <a:latin typeface="Menlo"/>
              </a:rPr>
              <a:t>中等</a:t>
            </a:r>
            <a:r>
              <a:rPr lang="en-US" altLang="zh-CN" sz="2400" b="0" i="0" dirty="0">
                <a:solidFill>
                  <a:srgbClr val="AA1111"/>
                </a:solidFill>
                <a:effectLst/>
                <a:latin typeface="Menlo"/>
              </a:rPr>
              <a:t>“</a:t>
            </a:r>
            <a:r>
              <a:rPr lang="en-US" altLang="zh-CN" sz="2400" b="0" i="0" dirty="0">
                <a:solidFill>
                  <a:srgbClr val="000000"/>
                </a:solidFill>
                <a:effectLst/>
                <a:latin typeface="Menlo"/>
              </a:rPr>
              <a:t>)</a:t>
            </a:r>
            <a:r>
              <a:rPr lang="en-US" altLang="zh-CN" sz="2400" b="0" i="0" dirty="0">
                <a:solidFill>
                  <a:srgbClr val="339933"/>
                </a:solidFill>
                <a:effectLst/>
                <a:latin typeface="Menlo"/>
              </a:rPr>
              <a:t>;</a:t>
            </a:r>
          </a:p>
          <a:p>
            <a:r>
              <a:rPr lang="en-US" altLang="zh-CN" sz="2400" b="0" dirty="0">
                <a:solidFill>
                  <a:srgbClr val="339933"/>
                </a:solidFill>
                <a:latin typeface="Menlo"/>
              </a:rPr>
              <a:t>    else</a:t>
            </a:r>
          </a:p>
          <a:p>
            <a:r>
              <a:rPr lang="en-US" altLang="zh-CN" sz="2400" b="0" dirty="0">
                <a:solidFill>
                  <a:srgbClr val="339933"/>
                </a:solidFill>
                <a:latin typeface="Menlo"/>
              </a:rPr>
              <a:t>        </a:t>
            </a:r>
            <a:r>
              <a:rPr lang="en-US" altLang="zh-CN" sz="2400" b="0" i="0" dirty="0" err="1">
                <a:solidFill>
                  <a:srgbClr val="000066"/>
                </a:solidFill>
                <a:effectLst/>
                <a:latin typeface="Menlo"/>
              </a:rPr>
              <a:t>printf</a:t>
            </a:r>
            <a:r>
              <a:rPr lang="en-US" altLang="zh-CN" sz="2400" b="0" i="0" dirty="0">
                <a:solidFill>
                  <a:srgbClr val="000000"/>
                </a:solidFill>
                <a:effectLst/>
                <a:latin typeface="Menlo"/>
              </a:rPr>
              <a:t>(</a:t>
            </a:r>
            <a:r>
              <a:rPr lang="en-US" altLang="zh-CN" sz="2400" b="0" i="0" dirty="0">
                <a:solidFill>
                  <a:srgbClr val="AA1111"/>
                </a:solidFill>
                <a:effectLst/>
                <a:latin typeface="Menlo"/>
              </a:rPr>
              <a:t>“</a:t>
            </a:r>
            <a:r>
              <a:rPr lang="zh-CN" altLang="en-US" sz="2400" b="0" i="0" dirty="0">
                <a:solidFill>
                  <a:srgbClr val="AA1111"/>
                </a:solidFill>
                <a:effectLst/>
                <a:latin typeface="Menlo"/>
              </a:rPr>
              <a:t>生命值低</a:t>
            </a:r>
            <a:r>
              <a:rPr lang="en-US" altLang="zh-CN" sz="2400" b="0" i="0" dirty="0">
                <a:solidFill>
                  <a:srgbClr val="AA1111"/>
                </a:solidFill>
                <a:effectLst/>
                <a:latin typeface="Menlo"/>
              </a:rPr>
              <a:t>“</a:t>
            </a:r>
            <a:r>
              <a:rPr lang="en-US" altLang="zh-CN" sz="2400" b="0" i="0" dirty="0">
                <a:solidFill>
                  <a:srgbClr val="000000"/>
                </a:solidFill>
                <a:effectLst/>
                <a:latin typeface="Menlo"/>
              </a:rPr>
              <a:t>)</a:t>
            </a:r>
            <a:r>
              <a:rPr lang="en-US" altLang="zh-CN" sz="2400" b="0" i="0" dirty="0">
                <a:solidFill>
                  <a:srgbClr val="339933"/>
                </a:solidFill>
                <a:effectLst/>
                <a:latin typeface="Menlo"/>
              </a:rPr>
              <a:t>;</a:t>
            </a:r>
            <a:br>
              <a:rPr lang="en-US" altLang="zh-CN" sz="2400" dirty="0"/>
            </a:br>
            <a:r>
              <a:rPr lang="en-US" altLang="zh-CN" sz="2400" b="0" i="0" dirty="0">
                <a:solidFill>
                  <a:srgbClr val="000000"/>
                </a:solidFill>
                <a:effectLst/>
                <a:latin typeface="Menlo"/>
              </a:rPr>
              <a:t>}</a:t>
            </a:r>
            <a:endParaRPr lang="zh-CN" altLang="en-US" sz="2400" dirty="0"/>
          </a:p>
        </p:txBody>
      </p:sp>
      <p:sp>
        <p:nvSpPr>
          <p:cNvPr id="9" name="文本框 8">
            <a:extLst>
              <a:ext uri="{FF2B5EF4-FFF2-40B4-BE49-F238E27FC236}">
                <a16:creationId xmlns:a16="http://schemas.microsoft.com/office/drawing/2014/main" id="{496E2F39-C659-5EF3-4031-DF8B65B408F1}"/>
              </a:ext>
            </a:extLst>
          </p:cNvPr>
          <p:cNvSpPr txBox="1"/>
          <p:nvPr/>
        </p:nvSpPr>
        <p:spPr>
          <a:xfrm>
            <a:off x="899592" y="6444297"/>
            <a:ext cx="6894836" cy="400110"/>
          </a:xfrm>
          <a:prstGeom prst="rect">
            <a:avLst/>
          </a:prstGeom>
          <a:noFill/>
        </p:spPr>
        <p:txBody>
          <a:bodyPr wrap="none" rtlCol="0">
            <a:spAutoFit/>
          </a:bodyPr>
          <a:lstStyle/>
          <a:p>
            <a:r>
              <a:rPr lang="zh-CN" altLang="en-US" sz="2000" b="1" i="0" dirty="0">
                <a:solidFill>
                  <a:srgbClr val="252933"/>
                </a:solidFill>
                <a:effectLst/>
                <a:latin typeface="-apple-system"/>
              </a:rPr>
              <a:t>分支不仅仅能够表示二元条件，</a:t>
            </a:r>
            <a:r>
              <a:rPr lang="zh-CN" altLang="en-US" sz="2000" dirty="0">
                <a:solidFill>
                  <a:srgbClr val="252933"/>
                </a:solidFill>
                <a:latin typeface="-apple-system"/>
              </a:rPr>
              <a:t>也可以表示</a:t>
            </a:r>
            <a:r>
              <a:rPr lang="zh-CN" altLang="en-US" sz="2000" b="1" i="0" dirty="0">
                <a:solidFill>
                  <a:srgbClr val="252933"/>
                </a:solidFill>
                <a:effectLst/>
                <a:latin typeface="-apple-system"/>
              </a:rPr>
              <a:t>多元条件判断</a:t>
            </a:r>
            <a:endParaRPr lang="zh-CN" altLang="en-US" sz="2000" dirty="0"/>
          </a:p>
        </p:txBody>
      </p:sp>
      <p:pic>
        <p:nvPicPr>
          <p:cNvPr id="6" name="图片 5">
            <a:extLst>
              <a:ext uri="{FF2B5EF4-FFF2-40B4-BE49-F238E27FC236}">
                <a16:creationId xmlns:a16="http://schemas.microsoft.com/office/drawing/2014/main" id="{DE1980AF-9D78-8EA7-7D38-B2ACB255C8A3}"/>
              </a:ext>
            </a:extLst>
          </p:cNvPr>
          <p:cNvPicPr>
            <a:picLocks noChangeAspect="1"/>
          </p:cNvPicPr>
          <p:nvPr/>
        </p:nvPicPr>
        <p:blipFill>
          <a:blip r:embed="rId3"/>
          <a:stretch>
            <a:fillRect/>
          </a:stretch>
        </p:blipFill>
        <p:spPr>
          <a:xfrm>
            <a:off x="4473534" y="1559256"/>
            <a:ext cx="4354003" cy="4712480"/>
          </a:xfrm>
          <a:prstGeom prst="rect">
            <a:avLst/>
          </a:prstGeom>
        </p:spPr>
      </p:pic>
    </p:spTree>
    <p:extLst>
      <p:ext uri="{BB962C8B-B14F-4D97-AF65-F5344CB8AC3E}">
        <p14:creationId xmlns:p14="http://schemas.microsoft.com/office/powerpoint/2010/main" val="19801162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FB07D8-8DA7-99A7-954F-D9C581B40448}"/>
              </a:ext>
            </a:extLst>
          </p:cNvPr>
          <p:cNvSpPr>
            <a:spLocks noGrp="1"/>
          </p:cNvSpPr>
          <p:nvPr>
            <p:ph type="title"/>
          </p:nvPr>
        </p:nvSpPr>
        <p:spPr/>
        <p:txBody>
          <a:bodyPr/>
          <a:lstStyle/>
          <a:p>
            <a:r>
              <a:rPr lang="zh-CN" altLang="en-US" dirty="0"/>
              <a:t>活动图</a:t>
            </a:r>
          </a:p>
        </p:txBody>
      </p:sp>
      <p:sp>
        <p:nvSpPr>
          <p:cNvPr id="3" name="内容占位符 2">
            <a:extLst>
              <a:ext uri="{FF2B5EF4-FFF2-40B4-BE49-F238E27FC236}">
                <a16:creationId xmlns:a16="http://schemas.microsoft.com/office/drawing/2014/main" id="{35D1245C-CD22-CD57-0478-7DCC3197A2CE}"/>
              </a:ext>
            </a:extLst>
          </p:cNvPr>
          <p:cNvSpPr>
            <a:spLocks noGrp="1"/>
          </p:cNvSpPr>
          <p:nvPr>
            <p:ph idx="1"/>
          </p:nvPr>
        </p:nvSpPr>
        <p:spPr/>
        <p:txBody>
          <a:bodyPr/>
          <a:lstStyle/>
          <a:p>
            <a:r>
              <a:rPr lang="zh-CN" altLang="en-US" dirty="0"/>
              <a:t>循环结构</a:t>
            </a:r>
          </a:p>
        </p:txBody>
      </p:sp>
      <p:sp>
        <p:nvSpPr>
          <p:cNvPr id="4" name="文本框 3">
            <a:extLst>
              <a:ext uri="{FF2B5EF4-FFF2-40B4-BE49-F238E27FC236}">
                <a16:creationId xmlns:a16="http://schemas.microsoft.com/office/drawing/2014/main" id="{AD177419-3973-DE80-DA39-2A113E7FDFB8}"/>
              </a:ext>
            </a:extLst>
          </p:cNvPr>
          <p:cNvSpPr txBox="1"/>
          <p:nvPr/>
        </p:nvSpPr>
        <p:spPr>
          <a:xfrm>
            <a:off x="395536" y="2132856"/>
            <a:ext cx="4320480" cy="1569660"/>
          </a:xfrm>
          <a:prstGeom prst="rect">
            <a:avLst/>
          </a:prstGeom>
          <a:noFill/>
        </p:spPr>
        <p:txBody>
          <a:bodyPr wrap="square" rtlCol="0">
            <a:spAutoFit/>
          </a:bodyPr>
          <a:lstStyle/>
          <a:p>
            <a:r>
              <a:rPr lang="en-US" altLang="zh-CN" sz="2400" b="0" dirty="0">
                <a:solidFill>
                  <a:srgbClr val="000000"/>
                </a:solidFill>
                <a:latin typeface="Menlo"/>
              </a:rPr>
              <a:t>…</a:t>
            </a:r>
          </a:p>
          <a:p>
            <a:r>
              <a:rPr lang="en-US" altLang="zh-CN" sz="2400" b="0" dirty="0">
                <a:solidFill>
                  <a:srgbClr val="000000"/>
                </a:solidFill>
                <a:latin typeface="Menlo"/>
              </a:rPr>
              <a:t>for(int </a:t>
            </a:r>
            <a:r>
              <a:rPr lang="en-US" altLang="zh-CN" sz="2400" b="0" dirty="0" err="1">
                <a:solidFill>
                  <a:srgbClr val="000000"/>
                </a:solidFill>
                <a:latin typeface="Menlo"/>
              </a:rPr>
              <a:t>i</a:t>
            </a:r>
            <a:r>
              <a:rPr lang="en-US" altLang="zh-CN" sz="2400" b="0" dirty="0">
                <a:solidFill>
                  <a:srgbClr val="000000"/>
                </a:solidFill>
                <a:latin typeface="Menlo"/>
              </a:rPr>
              <a:t> = 0; </a:t>
            </a:r>
            <a:r>
              <a:rPr lang="en-US" altLang="zh-CN" sz="2400" b="0" dirty="0" err="1">
                <a:solidFill>
                  <a:srgbClr val="000000"/>
                </a:solidFill>
                <a:latin typeface="Menlo"/>
              </a:rPr>
              <a:t>i</a:t>
            </a:r>
            <a:r>
              <a:rPr lang="en-US" altLang="zh-CN" sz="2400" b="0" dirty="0">
                <a:solidFill>
                  <a:srgbClr val="000000"/>
                </a:solidFill>
                <a:latin typeface="Menlo"/>
              </a:rPr>
              <a:t> &lt; 10; </a:t>
            </a:r>
            <a:r>
              <a:rPr lang="en-US" altLang="zh-CN" sz="2400" b="0" dirty="0" err="1">
                <a:solidFill>
                  <a:srgbClr val="000000"/>
                </a:solidFill>
                <a:latin typeface="Menlo"/>
              </a:rPr>
              <a:t>i</a:t>
            </a:r>
            <a:r>
              <a:rPr lang="en-US" altLang="zh-CN" sz="2400" b="0" dirty="0">
                <a:solidFill>
                  <a:srgbClr val="000000"/>
                </a:solidFill>
                <a:latin typeface="Menlo"/>
              </a:rPr>
              <a:t> ++)</a:t>
            </a:r>
          </a:p>
          <a:p>
            <a:r>
              <a:rPr lang="en-US" altLang="zh-CN" sz="2400" b="0" dirty="0">
                <a:solidFill>
                  <a:srgbClr val="000000"/>
                </a:solidFill>
                <a:latin typeface="Menlo"/>
              </a:rPr>
              <a:t>    </a:t>
            </a:r>
            <a:r>
              <a:rPr lang="en-US" altLang="zh-CN" sz="2400" b="0" i="0" dirty="0" err="1">
                <a:solidFill>
                  <a:srgbClr val="000066"/>
                </a:solidFill>
                <a:effectLst/>
                <a:latin typeface="Menlo"/>
              </a:rPr>
              <a:t>printf</a:t>
            </a:r>
            <a:r>
              <a:rPr lang="en-US" altLang="zh-CN" sz="2400" b="0" i="0" dirty="0">
                <a:solidFill>
                  <a:srgbClr val="000000"/>
                </a:solidFill>
                <a:effectLst/>
                <a:latin typeface="Menlo"/>
              </a:rPr>
              <a:t>(</a:t>
            </a:r>
            <a:r>
              <a:rPr lang="en-US" altLang="zh-CN" sz="2400" b="0" i="0" dirty="0">
                <a:solidFill>
                  <a:srgbClr val="AA1111"/>
                </a:solidFill>
                <a:effectLst/>
                <a:latin typeface="Menlo"/>
              </a:rPr>
              <a:t>“</a:t>
            </a:r>
            <a:r>
              <a:rPr lang="zh-CN" altLang="en-US" sz="2400" b="0" i="0" dirty="0">
                <a:solidFill>
                  <a:srgbClr val="AA1111"/>
                </a:solidFill>
                <a:effectLst/>
                <a:latin typeface="Menlo"/>
              </a:rPr>
              <a:t> </a:t>
            </a:r>
            <a:r>
              <a:rPr lang="en-US" altLang="zh-CN" sz="2400" b="0" i="0" dirty="0">
                <a:solidFill>
                  <a:srgbClr val="AA1111"/>
                </a:solidFill>
                <a:effectLst/>
                <a:latin typeface="Menlo"/>
              </a:rPr>
              <a:t>%d\n“, </a:t>
            </a:r>
            <a:r>
              <a:rPr lang="en-US" altLang="zh-CN" sz="2400" b="0" i="0" dirty="0" err="1">
                <a:solidFill>
                  <a:srgbClr val="AA1111"/>
                </a:solidFill>
                <a:effectLst/>
                <a:latin typeface="Menlo"/>
              </a:rPr>
              <a:t>i</a:t>
            </a:r>
            <a:r>
              <a:rPr lang="en-US" altLang="zh-CN" sz="2400" b="0" i="0" dirty="0">
                <a:solidFill>
                  <a:srgbClr val="000000"/>
                </a:solidFill>
                <a:effectLst/>
                <a:latin typeface="Menlo"/>
              </a:rPr>
              <a:t>)</a:t>
            </a:r>
            <a:r>
              <a:rPr lang="en-US" altLang="zh-CN" sz="2400" b="0" i="0" dirty="0">
                <a:solidFill>
                  <a:srgbClr val="339933"/>
                </a:solidFill>
                <a:effectLst/>
                <a:latin typeface="Menlo"/>
              </a:rPr>
              <a:t>;</a:t>
            </a:r>
          </a:p>
          <a:p>
            <a:r>
              <a:rPr lang="en-US" altLang="zh-CN" sz="2400" b="0" dirty="0">
                <a:solidFill>
                  <a:srgbClr val="000000"/>
                </a:solidFill>
                <a:latin typeface="Menlo"/>
              </a:rPr>
              <a:t>…</a:t>
            </a:r>
            <a:endParaRPr lang="zh-CN" altLang="en-US" sz="2400" b="0" dirty="0">
              <a:solidFill>
                <a:srgbClr val="000000"/>
              </a:solidFill>
              <a:latin typeface="Menlo"/>
            </a:endParaRPr>
          </a:p>
        </p:txBody>
      </p:sp>
      <p:pic>
        <p:nvPicPr>
          <p:cNvPr id="7" name="图片 6">
            <a:extLst>
              <a:ext uri="{FF2B5EF4-FFF2-40B4-BE49-F238E27FC236}">
                <a16:creationId xmlns:a16="http://schemas.microsoft.com/office/drawing/2014/main" id="{0610D421-842A-C475-D82D-19341D74C05C}"/>
              </a:ext>
            </a:extLst>
          </p:cNvPr>
          <p:cNvPicPr>
            <a:picLocks noChangeAspect="1"/>
          </p:cNvPicPr>
          <p:nvPr/>
        </p:nvPicPr>
        <p:blipFill>
          <a:blip r:embed="rId3"/>
          <a:stretch>
            <a:fillRect/>
          </a:stretch>
        </p:blipFill>
        <p:spPr>
          <a:xfrm>
            <a:off x="4355976" y="1484784"/>
            <a:ext cx="2979734" cy="5013099"/>
          </a:xfrm>
          <a:prstGeom prst="rect">
            <a:avLst/>
          </a:prstGeom>
        </p:spPr>
      </p:pic>
    </p:spTree>
    <p:extLst>
      <p:ext uri="{BB962C8B-B14F-4D97-AF65-F5344CB8AC3E}">
        <p14:creationId xmlns:p14="http://schemas.microsoft.com/office/powerpoint/2010/main" val="42778386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FB07D8-8DA7-99A7-954F-D9C581B40448}"/>
              </a:ext>
            </a:extLst>
          </p:cNvPr>
          <p:cNvSpPr>
            <a:spLocks noGrp="1"/>
          </p:cNvSpPr>
          <p:nvPr>
            <p:ph type="title"/>
          </p:nvPr>
        </p:nvSpPr>
        <p:spPr/>
        <p:txBody>
          <a:bodyPr/>
          <a:lstStyle/>
          <a:p>
            <a:r>
              <a:rPr lang="zh-CN" altLang="en-US" dirty="0"/>
              <a:t>活动图</a:t>
            </a:r>
          </a:p>
        </p:txBody>
      </p:sp>
      <p:sp>
        <p:nvSpPr>
          <p:cNvPr id="3" name="内容占位符 2">
            <a:extLst>
              <a:ext uri="{FF2B5EF4-FFF2-40B4-BE49-F238E27FC236}">
                <a16:creationId xmlns:a16="http://schemas.microsoft.com/office/drawing/2014/main" id="{35D1245C-CD22-CD57-0478-7DCC3197A2CE}"/>
              </a:ext>
            </a:extLst>
          </p:cNvPr>
          <p:cNvSpPr>
            <a:spLocks noGrp="1"/>
          </p:cNvSpPr>
          <p:nvPr>
            <p:ph idx="1"/>
          </p:nvPr>
        </p:nvSpPr>
        <p:spPr/>
        <p:txBody>
          <a:bodyPr/>
          <a:lstStyle/>
          <a:p>
            <a:r>
              <a:rPr lang="zh-CN" altLang="en-US" dirty="0"/>
              <a:t>步骤合并</a:t>
            </a:r>
            <a:endParaRPr lang="en-US" altLang="zh-CN" dirty="0"/>
          </a:p>
          <a:p>
            <a:pPr lvl="1"/>
            <a:r>
              <a:rPr lang="zh-CN" altLang="en-US" dirty="0"/>
              <a:t>菱形也表示多个步骤合并为一条路径，或者多个变量输入到一个步骤的过程</a:t>
            </a:r>
          </a:p>
        </p:txBody>
      </p:sp>
      <p:sp>
        <p:nvSpPr>
          <p:cNvPr id="4" name="文本框 3">
            <a:extLst>
              <a:ext uri="{FF2B5EF4-FFF2-40B4-BE49-F238E27FC236}">
                <a16:creationId xmlns:a16="http://schemas.microsoft.com/office/drawing/2014/main" id="{22504588-AB3E-7A15-3479-5EF1CB4A503A}"/>
              </a:ext>
            </a:extLst>
          </p:cNvPr>
          <p:cNvSpPr txBox="1"/>
          <p:nvPr/>
        </p:nvSpPr>
        <p:spPr>
          <a:xfrm>
            <a:off x="301625" y="2780928"/>
            <a:ext cx="4320480" cy="4154984"/>
          </a:xfrm>
          <a:prstGeom prst="rect">
            <a:avLst/>
          </a:prstGeom>
          <a:noFill/>
        </p:spPr>
        <p:txBody>
          <a:bodyPr wrap="square" rtlCol="0">
            <a:spAutoFit/>
          </a:bodyPr>
          <a:lstStyle/>
          <a:p>
            <a:r>
              <a:rPr lang="en-US" altLang="zh-CN" sz="2400" b="0" dirty="0">
                <a:solidFill>
                  <a:srgbClr val="000000"/>
                </a:solidFill>
                <a:latin typeface="Menlo"/>
              </a:rPr>
              <a:t>…</a:t>
            </a:r>
          </a:p>
          <a:p>
            <a:r>
              <a:rPr lang="en-US" altLang="zh-CN" sz="2400" b="0" dirty="0">
                <a:solidFill>
                  <a:srgbClr val="000000"/>
                </a:solidFill>
                <a:latin typeface="Menlo"/>
              </a:rPr>
              <a:t>if(a == 1)</a:t>
            </a:r>
          </a:p>
          <a:p>
            <a:r>
              <a:rPr lang="en-US" altLang="zh-CN" sz="2400" b="0" dirty="0">
                <a:solidFill>
                  <a:srgbClr val="000000"/>
                </a:solidFill>
                <a:latin typeface="Menlo"/>
              </a:rPr>
              <a:t>    </a:t>
            </a:r>
            <a:r>
              <a:rPr lang="en-US" altLang="zh-CN" sz="2400" b="0" dirty="0" err="1">
                <a:solidFill>
                  <a:srgbClr val="000000"/>
                </a:solidFill>
                <a:latin typeface="Menlo"/>
              </a:rPr>
              <a:t>bVal</a:t>
            </a:r>
            <a:r>
              <a:rPr lang="en-US" altLang="zh-CN" sz="2400" b="0" dirty="0">
                <a:solidFill>
                  <a:srgbClr val="000000"/>
                </a:solidFill>
                <a:latin typeface="Menlo"/>
              </a:rPr>
              <a:t> = true;</a:t>
            </a:r>
          </a:p>
          <a:p>
            <a:r>
              <a:rPr lang="en-US" altLang="zh-CN" sz="2400" b="0" dirty="0">
                <a:solidFill>
                  <a:srgbClr val="000000"/>
                </a:solidFill>
                <a:latin typeface="Menlo"/>
              </a:rPr>
              <a:t>else if(b == 2)</a:t>
            </a:r>
          </a:p>
          <a:p>
            <a:r>
              <a:rPr lang="en-US" altLang="zh-CN" sz="2400" b="0" dirty="0">
                <a:solidFill>
                  <a:srgbClr val="000000"/>
                </a:solidFill>
                <a:latin typeface="Menlo"/>
              </a:rPr>
              <a:t>    </a:t>
            </a:r>
            <a:r>
              <a:rPr lang="en-US" altLang="zh-CN" sz="2400" b="0" dirty="0" err="1">
                <a:solidFill>
                  <a:srgbClr val="000000"/>
                </a:solidFill>
                <a:latin typeface="Menlo"/>
              </a:rPr>
              <a:t>bVal</a:t>
            </a:r>
            <a:r>
              <a:rPr lang="en-US" altLang="zh-CN" sz="2400" b="0" dirty="0">
                <a:solidFill>
                  <a:srgbClr val="000000"/>
                </a:solidFill>
                <a:latin typeface="Menlo"/>
              </a:rPr>
              <a:t> = true;</a:t>
            </a:r>
          </a:p>
          <a:p>
            <a:endParaRPr lang="en-US" altLang="zh-CN" sz="2400" b="0" dirty="0">
              <a:solidFill>
                <a:srgbClr val="000000"/>
              </a:solidFill>
              <a:latin typeface="Menlo"/>
            </a:endParaRPr>
          </a:p>
          <a:p>
            <a:r>
              <a:rPr lang="en-US" altLang="zh-CN" sz="2400" b="0" dirty="0">
                <a:solidFill>
                  <a:srgbClr val="000000"/>
                </a:solidFill>
                <a:latin typeface="Menlo"/>
              </a:rPr>
              <a:t>If(</a:t>
            </a:r>
            <a:r>
              <a:rPr lang="en-US" altLang="zh-CN" sz="2400" b="0" dirty="0" err="1">
                <a:solidFill>
                  <a:srgbClr val="000000"/>
                </a:solidFill>
                <a:latin typeface="Menlo"/>
              </a:rPr>
              <a:t>bVal</a:t>
            </a:r>
            <a:r>
              <a:rPr lang="en-US" altLang="zh-CN" sz="2400" b="0" dirty="0">
                <a:solidFill>
                  <a:srgbClr val="000000"/>
                </a:solidFill>
                <a:latin typeface="Menlo"/>
              </a:rPr>
              <a:t>)</a:t>
            </a:r>
          </a:p>
          <a:p>
            <a:r>
              <a:rPr lang="en-US" altLang="zh-CN" sz="2400" b="0" dirty="0">
                <a:solidFill>
                  <a:srgbClr val="000000"/>
                </a:solidFill>
                <a:latin typeface="Menlo"/>
              </a:rPr>
              <a:t>    </a:t>
            </a:r>
            <a:r>
              <a:rPr lang="en-US" altLang="zh-CN" sz="2400" b="0" dirty="0" err="1">
                <a:solidFill>
                  <a:srgbClr val="000000"/>
                </a:solidFill>
                <a:latin typeface="Menlo"/>
              </a:rPr>
              <a:t>callFun</a:t>
            </a:r>
            <a:r>
              <a:rPr lang="en-US" altLang="zh-CN" sz="2400" b="0" dirty="0">
                <a:solidFill>
                  <a:srgbClr val="000000"/>
                </a:solidFill>
                <a:latin typeface="Menlo"/>
              </a:rPr>
              <a:t>();</a:t>
            </a:r>
          </a:p>
          <a:p>
            <a:r>
              <a:rPr lang="en-US" altLang="zh-CN" sz="2400" b="0" dirty="0">
                <a:solidFill>
                  <a:srgbClr val="000000"/>
                </a:solidFill>
                <a:latin typeface="Menlo"/>
              </a:rPr>
              <a:t>else</a:t>
            </a:r>
          </a:p>
          <a:p>
            <a:r>
              <a:rPr lang="en-US" altLang="zh-CN" sz="2400" b="0" dirty="0">
                <a:solidFill>
                  <a:srgbClr val="000000"/>
                </a:solidFill>
                <a:latin typeface="Menlo"/>
              </a:rPr>
              <a:t>    </a:t>
            </a:r>
            <a:r>
              <a:rPr lang="en-US" altLang="zh-CN" sz="2400" b="0" i="0" dirty="0" err="1">
                <a:solidFill>
                  <a:srgbClr val="000066"/>
                </a:solidFill>
                <a:effectLst/>
                <a:latin typeface="Menlo"/>
              </a:rPr>
              <a:t>printf</a:t>
            </a:r>
            <a:r>
              <a:rPr lang="en-US" altLang="zh-CN" sz="2400" b="0" i="0" dirty="0">
                <a:solidFill>
                  <a:srgbClr val="000000"/>
                </a:solidFill>
                <a:effectLst/>
                <a:latin typeface="Menlo"/>
              </a:rPr>
              <a:t>(</a:t>
            </a:r>
            <a:r>
              <a:rPr lang="en-US" altLang="zh-CN" sz="2400" b="0" i="0" dirty="0">
                <a:solidFill>
                  <a:srgbClr val="AA1111"/>
                </a:solidFill>
                <a:effectLst/>
                <a:latin typeface="Menlo"/>
              </a:rPr>
              <a:t>“fail“,</a:t>
            </a:r>
            <a:r>
              <a:rPr lang="en-US" altLang="zh-CN" sz="2400" b="0" i="0" dirty="0">
                <a:solidFill>
                  <a:srgbClr val="000000"/>
                </a:solidFill>
                <a:effectLst/>
                <a:latin typeface="Menlo"/>
              </a:rPr>
              <a:t>)</a:t>
            </a:r>
            <a:r>
              <a:rPr lang="en-US" altLang="zh-CN" sz="2400" b="0" i="0" dirty="0">
                <a:solidFill>
                  <a:srgbClr val="339933"/>
                </a:solidFill>
                <a:effectLst/>
                <a:latin typeface="Menlo"/>
              </a:rPr>
              <a:t>;</a:t>
            </a:r>
            <a:endParaRPr lang="en-US" altLang="zh-CN" sz="2400" b="0" dirty="0">
              <a:solidFill>
                <a:srgbClr val="000000"/>
              </a:solidFill>
              <a:latin typeface="Menlo"/>
            </a:endParaRPr>
          </a:p>
          <a:p>
            <a:r>
              <a:rPr lang="en-US" altLang="zh-CN" sz="2400" b="0" dirty="0">
                <a:solidFill>
                  <a:srgbClr val="000000"/>
                </a:solidFill>
                <a:latin typeface="Menlo"/>
              </a:rPr>
              <a:t>…</a:t>
            </a:r>
            <a:endParaRPr lang="zh-CN" altLang="en-US" sz="2400" b="0" dirty="0">
              <a:solidFill>
                <a:srgbClr val="000000"/>
              </a:solidFill>
              <a:latin typeface="Menlo"/>
            </a:endParaRPr>
          </a:p>
        </p:txBody>
      </p:sp>
      <p:pic>
        <p:nvPicPr>
          <p:cNvPr id="6" name="图片 5">
            <a:extLst>
              <a:ext uri="{FF2B5EF4-FFF2-40B4-BE49-F238E27FC236}">
                <a16:creationId xmlns:a16="http://schemas.microsoft.com/office/drawing/2014/main" id="{95FE8494-41D5-35AB-2F54-3D2852AD22C4}"/>
              </a:ext>
            </a:extLst>
          </p:cNvPr>
          <p:cNvPicPr>
            <a:picLocks noChangeAspect="1"/>
          </p:cNvPicPr>
          <p:nvPr/>
        </p:nvPicPr>
        <p:blipFill>
          <a:blip r:embed="rId3"/>
          <a:stretch>
            <a:fillRect/>
          </a:stretch>
        </p:blipFill>
        <p:spPr>
          <a:xfrm>
            <a:off x="4499992" y="3041513"/>
            <a:ext cx="2547956" cy="3633814"/>
          </a:xfrm>
          <a:prstGeom prst="rect">
            <a:avLst/>
          </a:prstGeom>
        </p:spPr>
      </p:pic>
    </p:spTree>
    <p:extLst>
      <p:ext uri="{BB962C8B-B14F-4D97-AF65-F5344CB8AC3E}">
        <p14:creationId xmlns:p14="http://schemas.microsoft.com/office/powerpoint/2010/main" val="19883684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FB07D8-8DA7-99A7-954F-D9C581B40448}"/>
              </a:ext>
            </a:extLst>
          </p:cNvPr>
          <p:cNvSpPr>
            <a:spLocks noGrp="1"/>
          </p:cNvSpPr>
          <p:nvPr>
            <p:ph type="title"/>
          </p:nvPr>
        </p:nvSpPr>
        <p:spPr/>
        <p:txBody>
          <a:bodyPr/>
          <a:lstStyle/>
          <a:p>
            <a:r>
              <a:rPr lang="zh-CN" altLang="en-US" dirty="0"/>
              <a:t>活动图</a:t>
            </a:r>
          </a:p>
        </p:txBody>
      </p:sp>
      <p:sp>
        <p:nvSpPr>
          <p:cNvPr id="3" name="内容占位符 2">
            <a:extLst>
              <a:ext uri="{FF2B5EF4-FFF2-40B4-BE49-F238E27FC236}">
                <a16:creationId xmlns:a16="http://schemas.microsoft.com/office/drawing/2014/main" id="{35D1245C-CD22-CD57-0478-7DCC3197A2CE}"/>
              </a:ext>
            </a:extLst>
          </p:cNvPr>
          <p:cNvSpPr>
            <a:spLocks noGrp="1"/>
          </p:cNvSpPr>
          <p:nvPr>
            <p:ph idx="1"/>
          </p:nvPr>
        </p:nvSpPr>
        <p:spPr/>
        <p:txBody>
          <a:bodyPr/>
          <a:lstStyle/>
          <a:p>
            <a:r>
              <a:rPr lang="zh-CN" altLang="en-US" i="0" dirty="0">
                <a:solidFill>
                  <a:srgbClr val="252933"/>
                </a:solidFill>
                <a:effectLst/>
                <a:latin typeface="-apple-system"/>
              </a:rPr>
              <a:t>并行与汇合</a:t>
            </a:r>
            <a:endParaRPr lang="en-US" altLang="zh-CN" i="0" dirty="0">
              <a:solidFill>
                <a:srgbClr val="252933"/>
              </a:solidFill>
              <a:effectLst/>
              <a:latin typeface="-apple-system"/>
            </a:endParaRPr>
          </a:p>
          <a:p>
            <a:pPr lvl="1"/>
            <a:r>
              <a:rPr lang="zh-CN" altLang="en-US" sz="2000" b="0" i="0" dirty="0">
                <a:solidFill>
                  <a:srgbClr val="212930"/>
                </a:solidFill>
                <a:effectLst/>
                <a:latin typeface="Apple System"/>
              </a:rPr>
              <a:t>系统中存在着在同一时刻，有两个或两个以上的并发控制流的情况</a:t>
            </a:r>
            <a:endParaRPr lang="en-US" altLang="zh-CN" sz="2000" b="0" i="0" dirty="0">
              <a:solidFill>
                <a:srgbClr val="212930"/>
              </a:solidFill>
              <a:effectLst/>
              <a:latin typeface="Apple System"/>
            </a:endParaRPr>
          </a:p>
          <a:p>
            <a:pPr lvl="1"/>
            <a:r>
              <a:rPr lang="zh-CN" altLang="en-US" sz="2000" b="0" i="0" dirty="0">
                <a:solidFill>
                  <a:srgbClr val="212930"/>
                </a:solidFill>
                <a:effectLst/>
                <a:latin typeface="Apple System"/>
              </a:rPr>
              <a:t>分叉是把控制流分解成两个或多个并发的控制流，汇合表示两个或多个并发控制流在此取得同步</a:t>
            </a:r>
            <a:endParaRPr lang="zh-CN" altLang="en-US" sz="2000" i="0" dirty="0">
              <a:solidFill>
                <a:srgbClr val="252933"/>
              </a:solidFill>
              <a:effectLst/>
              <a:latin typeface="-apple-system"/>
            </a:endParaRPr>
          </a:p>
          <a:p>
            <a:endParaRPr lang="zh-CN" altLang="en-US" dirty="0"/>
          </a:p>
        </p:txBody>
      </p:sp>
      <p:pic>
        <p:nvPicPr>
          <p:cNvPr id="6" name="图片 5">
            <a:extLst>
              <a:ext uri="{FF2B5EF4-FFF2-40B4-BE49-F238E27FC236}">
                <a16:creationId xmlns:a16="http://schemas.microsoft.com/office/drawing/2014/main" id="{8E5DF6EA-80F6-1662-670C-D661CD3C6111}"/>
              </a:ext>
            </a:extLst>
          </p:cNvPr>
          <p:cNvPicPr>
            <a:picLocks noChangeAspect="1"/>
          </p:cNvPicPr>
          <p:nvPr/>
        </p:nvPicPr>
        <p:blipFill>
          <a:blip r:embed="rId3"/>
          <a:stretch>
            <a:fillRect/>
          </a:stretch>
        </p:blipFill>
        <p:spPr>
          <a:xfrm>
            <a:off x="2267744" y="3288027"/>
            <a:ext cx="4608512" cy="3569973"/>
          </a:xfrm>
          <a:prstGeom prst="rect">
            <a:avLst/>
          </a:prstGeom>
        </p:spPr>
      </p:pic>
    </p:spTree>
    <p:extLst>
      <p:ext uri="{BB962C8B-B14F-4D97-AF65-F5344CB8AC3E}">
        <p14:creationId xmlns:p14="http://schemas.microsoft.com/office/powerpoint/2010/main" val="26870215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FB07D8-8DA7-99A7-954F-D9C581B40448}"/>
              </a:ext>
            </a:extLst>
          </p:cNvPr>
          <p:cNvSpPr>
            <a:spLocks noGrp="1"/>
          </p:cNvSpPr>
          <p:nvPr>
            <p:ph type="title"/>
          </p:nvPr>
        </p:nvSpPr>
        <p:spPr/>
        <p:txBody>
          <a:bodyPr/>
          <a:lstStyle/>
          <a:p>
            <a:r>
              <a:rPr lang="zh-CN" altLang="en-US" dirty="0"/>
              <a:t>活动图</a:t>
            </a:r>
          </a:p>
        </p:txBody>
      </p:sp>
      <p:sp>
        <p:nvSpPr>
          <p:cNvPr id="3" name="内容占位符 2">
            <a:extLst>
              <a:ext uri="{FF2B5EF4-FFF2-40B4-BE49-F238E27FC236}">
                <a16:creationId xmlns:a16="http://schemas.microsoft.com/office/drawing/2014/main" id="{35D1245C-CD22-CD57-0478-7DCC3197A2CE}"/>
              </a:ext>
            </a:extLst>
          </p:cNvPr>
          <p:cNvSpPr>
            <a:spLocks noGrp="1"/>
          </p:cNvSpPr>
          <p:nvPr>
            <p:ph idx="1"/>
          </p:nvPr>
        </p:nvSpPr>
        <p:spPr/>
        <p:txBody>
          <a:bodyPr/>
          <a:lstStyle/>
          <a:p>
            <a:r>
              <a:rPr lang="zh-CN" altLang="en-US" i="0" dirty="0">
                <a:solidFill>
                  <a:srgbClr val="252933"/>
                </a:solidFill>
                <a:effectLst/>
                <a:latin typeface="-apple-system"/>
              </a:rPr>
              <a:t>并行与汇合</a:t>
            </a:r>
          </a:p>
          <a:p>
            <a:endParaRPr lang="zh-CN" altLang="en-US" dirty="0"/>
          </a:p>
        </p:txBody>
      </p:sp>
      <p:sp>
        <p:nvSpPr>
          <p:cNvPr id="4" name="文本框 3">
            <a:extLst>
              <a:ext uri="{FF2B5EF4-FFF2-40B4-BE49-F238E27FC236}">
                <a16:creationId xmlns:a16="http://schemas.microsoft.com/office/drawing/2014/main" id="{E5EF730E-E532-1729-8055-0987CCFAE136}"/>
              </a:ext>
            </a:extLst>
          </p:cNvPr>
          <p:cNvSpPr txBox="1"/>
          <p:nvPr/>
        </p:nvSpPr>
        <p:spPr>
          <a:xfrm>
            <a:off x="467544" y="2348880"/>
            <a:ext cx="4320480" cy="2677656"/>
          </a:xfrm>
          <a:prstGeom prst="rect">
            <a:avLst/>
          </a:prstGeom>
          <a:noFill/>
        </p:spPr>
        <p:txBody>
          <a:bodyPr wrap="square" rtlCol="0">
            <a:spAutoFit/>
          </a:bodyPr>
          <a:lstStyle/>
          <a:p>
            <a:r>
              <a:rPr lang="en-US" altLang="zh-CN" sz="2400" b="0" dirty="0">
                <a:solidFill>
                  <a:srgbClr val="000000"/>
                </a:solidFill>
                <a:latin typeface="Menlo"/>
              </a:rPr>
              <a:t>…</a:t>
            </a:r>
          </a:p>
          <a:p>
            <a:r>
              <a:rPr lang="zh-CN" altLang="en-US" sz="2400" b="0" dirty="0">
                <a:solidFill>
                  <a:srgbClr val="000000"/>
                </a:solidFill>
                <a:latin typeface="Menlo"/>
              </a:rPr>
              <a:t>线程</a:t>
            </a:r>
            <a:r>
              <a:rPr lang="en-US" altLang="zh-CN" sz="2400" b="0" dirty="0">
                <a:solidFill>
                  <a:srgbClr val="000000"/>
                </a:solidFill>
                <a:latin typeface="Menlo"/>
              </a:rPr>
              <a:t>1</a:t>
            </a:r>
            <a:r>
              <a:rPr lang="zh-CN" altLang="en-US" sz="2400" b="0" dirty="0">
                <a:solidFill>
                  <a:srgbClr val="000000"/>
                </a:solidFill>
                <a:latin typeface="Menlo"/>
              </a:rPr>
              <a:t>读取数组</a:t>
            </a:r>
            <a:r>
              <a:rPr lang="en-US" altLang="zh-CN" sz="2400" b="0" dirty="0">
                <a:solidFill>
                  <a:srgbClr val="000000"/>
                </a:solidFill>
                <a:latin typeface="Menlo"/>
              </a:rPr>
              <a:t>a</a:t>
            </a:r>
            <a:r>
              <a:rPr lang="zh-CN" altLang="en-US" sz="2400" b="0" dirty="0">
                <a:solidFill>
                  <a:srgbClr val="000000"/>
                </a:solidFill>
                <a:latin typeface="Menlo"/>
              </a:rPr>
              <a:t>的奇数位</a:t>
            </a:r>
            <a:endParaRPr lang="en-US" altLang="zh-CN" sz="2400" b="0" dirty="0">
              <a:solidFill>
                <a:srgbClr val="000000"/>
              </a:solidFill>
              <a:latin typeface="Menlo"/>
            </a:endParaRPr>
          </a:p>
          <a:p>
            <a:endParaRPr lang="en-US" altLang="zh-CN" sz="2400" b="0" dirty="0">
              <a:solidFill>
                <a:srgbClr val="000000"/>
              </a:solidFill>
              <a:latin typeface="Menlo"/>
            </a:endParaRPr>
          </a:p>
          <a:p>
            <a:r>
              <a:rPr lang="zh-CN" altLang="en-US" sz="2400" b="0" dirty="0">
                <a:solidFill>
                  <a:srgbClr val="000000"/>
                </a:solidFill>
                <a:latin typeface="Menlo"/>
              </a:rPr>
              <a:t>线程</a:t>
            </a:r>
            <a:r>
              <a:rPr lang="en-US" altLang="zh-CN" sz="2400" b="0" dirty="0">
                <a:solidFill>
                  <a:srgbClr val="000000"/>
                </a:solidFill>
                <a:latin typeface="Menlo"/>
              </a:rPr>
              <a:t>2</a:t>
            </a:r>
            <a:r>
              <a:rPr lang="zh-CN" altLang="en-US" sz="2400" b="0" dirty="0">
                <a:solidFill>
                  <a:srgbClr val="000000"/>
                </a:solidFill>
                <a:latin typeface="Menlo"/>
              </a:rPr>
              <a:t>读取数组</a:t>
            </a:r>
            <a:r>
              <a:rPr lang="en-US" altLang="zh-CN" sz="2400" b="0" dirty="0">
                <a:solidFill>
                  <a:srgbClr val="000000"/>
                </a:solidFill>
                <a:latin typeface="Menlo"/>
              </a:rPr>
              <a:t>a</a:t>
            </a:r>
            <a:r>
              <a:rPr lang="zh-CN" altLang="en-US" sz="2400" b="0" dirty="0">
                <a:solidFill>
                  <a:srgbClr val="000000"/>
                </a:solidFill>
                <a:latin typeface="Menlo"/>
              </a:rPr>
              <a:t>的偶数位</a:t>
            </a:r>
            <a:endParaRPr lang="en-US" altLang="zh-CN" sz="2400" b="0" dirty="0">
              <a:solidFill>
                <a:srgbClr val="000000"/>
              </a:solidFill>
              <a:latin typeface="Menlo"/>
            </a:endParaRPr>
          </a:p>
          <a:p>
            <a:endParaRPr lang="en-US" altLang="zh-CN" sz="2400" b="0" dirty="0">
              <a:solidFill>
                <a:srgbClr val="000000"/>
              </a:solidFill>
              <a:latin typeface="Menlo"/>
            </a:endParaRPr>
          </a:p>
          <a:p>
            <a:r>
              <a:rPr lang="zh-CN" altLang="en-US" sz="2400" b="0" dirty="0">
                <a:solidFill>
                  <a:srgbClr val="000000"/>
                </a:solidFill>
                <a:latin typeface="Menlo"/>
              </a:rPr>
              <a:t>读取完毕后，输出数组</a:t>
            </a:r>
            <a:r>
              <a:rPr lang="en-US" altLang="zh-CN" sz="2400" b="0" dirty="0">
                <a:solidFill>
                  <a:srgbClr val="000000"/>
                </a:solidFill>
                <a:latin typeface="Menlo"/>
              </a:rPr>
              <a:t>a</a:t>
            </a:r>
          </a:p>
          <a:p>
            <a:r>
              <a:rPr lang="en-US" altLang="zh-CN" sz="2400" b="0" dirty="0">
                <a:solidFill>
                  <a:srgbClr val="000000"/>
                </a:solidFill>
                <a:latin typeface="Menlo"/>
              </a:rPr>
              <a:t>…</a:t>
            </a:r>
            <a:endParaRPr lang="zh-CN" altLang="en-US" sz="2400" b="0" dirty="0">
              <a:solidFill>
                <a:srgbClr val="000000"/>
              </a:solidFill>
              <a:latin typeface="Menlo"/>
            </a:endParaRPr>
          </a:p>
        </p:txBody>
      </p:sp>
      <p:pic>
        <p:nvPicPr>
          <p:cNvPr id="7" name="图片 6">
            <a:extLst>
              <a:ext uri="{FF2B5EF4-FFF2-40B4-BE49-F238E27FC236}">
                <a16:creationId xmlns:a16="http://schemas.microsoft.com/office/drawing/2014/main" id="{5AAC5610-0BF8-16BA-261C-74A6B4C0666E}"/>
              </a:ext>
            </a:extLst>
          </p:cNvPr>
          <p:cNvPicPr>
            <a:picLocks noChangeAspect="1"/>
          </p:cNvPicPr>
          <p:nvPr/>
        </p:nvPicPr>
        <p:blipFill>
          <a:blip r:embed="rId3"/>
          <a:stretch>
            <a:fillRect/>
          </a:stretch>
        </p:blipFill>
        <p:spPr>
          <a:xfrm>
            <a:off x="5724128" y="758825"/>
            <a:ext cx="2705120" cy="5948406"/>
          </a:xfrm>
          <a:prstGeom prst="rect">
            <a:avLst/>
          </a:prstGeom>
        </p:spPr>
      </p:pic>
    </p:spTree>
    <p:extLst>
      <p:ext uri="{BB962C8B-B14F-4D97-AF65-F5344CB8AC3E}">
        <p14:creationId xmlns:p14="http://schemas.microsoft.com/office/powerpoint/2010/main" val="2065646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FB07D8-8DA7-99A7-954F-D9C581B40448}"/>
              </a:ext>
            </a:extLst>
          </p:cNvPr>
          <p:cNvSpPr>
            <a:spLocks noGrp="1"/>
          </p:cNvSpPr>
          <p:nvPr>
            <p:ph type="title"/>
          </p:nvPr>
        </p:nvSpPr>
        <p:spPr/>
        <p:txBody>
          <a:bodyPr/>
          <a:lstStyle/>
          <a:p>
            <a:r>
              <a:rPr lang="zh-CN" altLang="en-US" dirty="0"/>
              <a:t>活动图</a:t>
            </a:r>
          </a:p>
        </p:txBody>
      </p:sp>
      <p:sp>
        <p:nvSpPr>
          <p:cNvPr id="3" name="内容占位符 2">
            <a:extLst>
              <a:ext uri="{FF2B5EF4-FFF2-40B4-BE49-F238E27FC236}">
                <a16:creationId xmlns:a16="http://schemas.microsoft.com/office/drawing/2014/main" id="{35D1245C-CD22-CD57-0478-7DCC3197A2CE}"/>
              </a:ext>
            </a:extLst>
          </p:cNvPr>
          <p:cNvSpPr>
            <a:spLocks noGrp="1"/>
          </p:cNvSpPr>
          <p:nvPr>
            <p:ph idx="1"/>
          </p:nvPr>
        </p:nvSpPr>
        <p:spPr/>
        <p:txBody>
          <a:bodyPr/>
          <a:lstStyle/>
          <a:p>
            <a:r>
              <a:rPr lang="zh-CN" altLang="en-US" dirty="0"/>
              <a:t>泳道</a:t>
            </a:r>
            <a:endParaRPr lang="en-US" altLang="zh-CN" dirty="0"/>
          </a:p>
          <a:p>
            <a:pPr lvl="1"/>
            <a:r>
              <a:rPr lang="zh-CN" altLang="en-US" sz="2000" b="0" i="0" dirty="0">
                <a:solidFill>
                  <a:srgbClr val="212930"/>
                </a:solidFill>
                <a:effectLst/>
                <a:latin typeface="Apple System"/>
              </a:rPr>
              <a:t>清楚的表达这些活动或动作是由谁来完成的</a:t>
            </a:r>
            <a:endParaRPr lang="en-US" altLang="zh-CN" sz="2000" b="0" i="0" dirty="0">
              <a:solidFill>
                <a:srgbClr val="212930"/>
              </a:solidFill>
              <a:effectLst/>
              <a:latin typeface="Apple System"/>
            </a:endParaRPr>
          </a:p>
          <a:p>
            <a:pPr lvl="1"/>
            <a:r>
              <a:rPr lang="zh-CN" altLang="en-US" sz="2000" dirty="0"/>
              <a:t>每个泳道都以唯一的对象的名称或活动者的名称来命名</a:t>
            </a:r>
            <a:endParaRPr lang="en-US" altLang="zh-CN" sz="2000" dirty="0"/>
          </a:p>
          <a:p>
            <a:pPr lvl="1"/>
            <a:r>
              <a:rPr lang="zh-CN" altLang="en-US" sz="2000" dirty="0"/>
              <a:t>活动或动作位于泳道内，不可以跨越泳道，而活动的转移可以跨越泳道</a:t>
            </a:r>
          </a:p>
        </p:txBody>
      </p:sp>
    </p:spTree>
    <p:extLst>
      <p:ext uri="{BB962C8B-B14F-4D97-AF65-F5344CB8AC3E}">
        <p14:creationId xmlns:p14="http://schemas.microsoft.com/office/powerpoint/2010/main" val="37226325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FB07D8-8DA7-99A7-954F-D9C581B40448}"/>
              </a:ext>
            </a:extLst>
          </p:cNvPr>
          <p:cNvSpPr>
            <a:spLocks noGrp="1"/>
          </p:cNvSpPr>
          <p:nvPr>
            <p:ph type="title"/>
          </p:nvPr>
        </p:nvSpPr>
        <p:spPr/>
        <p:txBody>
          <a:bodyPr/>
          <a:lstStyle/>
          <a:p>
            <a:r>
              <a:rPr lang="zh-CN" altLang="en-US" dirty="0"/>
              <a:t>活动图</a:t>
            </a:r>
          </a:p>
        </p:txBody>
      </p:sp>
      <p:sp>
        <p:nvSpPr>
          <p:cNvPr id="3" name="内容占位符 2">
            <a:extLst>
              <a:ext uri="{FF2B5EF4-FFF2-40B4-BE49-F238E27FC236}">
                <a16:creationId xmlns:a16="http://schemas.microsoft.com/office/drawing/2014/main" id="{35D1245C-CD22-CD57-0478-7DCC3197A2CE}"/>
              </a:ext>
            </a:extLst>
          </p:cNvPr>
          <p:cNvSpPr>
            <a:spLocks noGrp="1"/>
          </p:cNvSpPr>
          <p:nvPr>
            <p:ph idx="1"/>
          </p:nvPr>
        </p:nvSpPr>
        <p:spPr/>
        <p:txBody>
          <a:bodyPr/>
          <a:lstStyle/>
          <a:p>
            <a:r>
              <a:rPr lang="zh-CN" altLang="en-US" dirty="0"/>
              <a:t>泳道</a:t>
            </a:r>
          </a:p>
        </p:txBody>
      </p:sp>
      <p:pic>
        <p:nvPicPr>
          <p:cNvPr id="8" name="Picture 2">
            <a:extLst>
              <a:ext uri="{FF2B5EF4-FFF2-40B4-BE49-F238E27FC236}">
                <a16:creationId xmlns:a16="http://schemas.microsoft.com/office/drawing/2014/main" id="{69D20B2F-61BA-CC75-265D-0270C92A7D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31233"/>
            <a:ext cx="5472608" cy="6795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551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02BCD0-AF36-248B-5FBD-C2DB3A4AC632}"/>
              </a:ext>
            </a:extLst>
          </p:cNvPr>
          <p:cNvSpPr>
            <a:spLocks noGrp="1"/>
          </p:cNvSpPr>
          <p:nvPr>
            <p:ph type="title"/>
          </p:nvPr>
        </p:nvSpPr>
        <p:spPr/>
        <p:txBody>
          <a:bodyPr/>
          <a:lstStyle/>
          <a:p>
            <a:r>
              <a:rPr lang="zh-CN" altLang="en-US" dirty="0"/>
              <a:t>指针</a:t>
            </a:r>
          </a:p>
        </p:txBody>
      </p:sp>
      <p:sp>
        <p:nvSpPr>
          <p:cNvPr id="4" name="文本框 3">
            <a:extLst>
              <a:ext uri="{FF2B5EF4-FFF2-40B4-BE49-F238E27FC236}">
                <a16:creationId xmlns:a16="http://schemas.microsoft.com/office/drawing/2014/main" id="{3660E50F-AC8F-25B9-9881-D19E14289E2B}"/>
              </a:ext>
            </a:extLst>
          </p:cNvPr>
          <p:cNvSpPr txBox="1"/>
          <p:nvPr/>
        </p:nvSpPr>
        <p:spPr>
          <a:xfrm>
            <a:off x="276758" y="1299611"/>
            <a:ext cx="5976664" cy="1938992"/>
          </a:xfrm>
          <a:prstGeom prst="rect">
            <a:avLst/>
          </a:prstGeom>
          <a:noFill/>
        </p:spPr>
        <p:txBody>
          <a:bodyPr wrap="square" rtlCol="0">
            <a:spAutoFit/>
          </a:bodyPr>
          <a:lstStyle/>
          <a:p>
            <a:r>
              <a:rPr lang="en-US" altLang="zh-CN" sz="2000" b="0" i="0" dirty="0">
                <a:solidFill>
                  <a:srgbClr val="000000"/>
                </a:solidFill>
                <a:effectLst/>
                <a:latin typeface="Menlo"/>
              </a:rPr>
              <a:t>#include </a:t>
            </a:r>
            <a:r>
              <a:rPr lang="en-US" altLang="zh-CN" sz="2000" b="0" i="0" dirty="0">
                <a:solidFill>
                  <a:srgbClr val="8B0000"/>
                </a:solidFill>
                <a:effectLst/>
                <a:latin typeface="Menlo"/>
              </a:rPr>
              <a:t>&lt;</a:t>
            </a:r>
            <a:r>
              <a:rPr lang="en-US" altLang="zh-CN" sz="2000" b="0" i="0" dirty="0" err="1">
                <a:solidFill>
                  <a:srgbClr val="AA1111"/>
                </a:solidFill>
                <a:effectLst/>
                <a:latin typeface="Menlo"/>
              </a:rPr>
              <a:t>stdio.h</a:t>
            </a:r>
            <a:r>
              <a:rPr lang="en-US" altLang="zh-CN" sz="2000" b="0" i="0" dirty="0">
                <a:solidFill>
                  <a:srgbClr val="8B0000"/>
                </a:solidFill>
                <a:effectLst/>
                <a:latin typeface="Menlo"/>
              </a:rPr>
              <a:t>&gt;</a:t>
            </a:r>
            <a:r>
              <a:rPr lang="en-US" altLang="zh-CN" sz="2000" b="0" i="0" dirty="0">
                <a:solidFill>
                  <a:srgbClr val="808080"/>
                </a:solidFill>
                <a:effectLst/>
                <a:latin typeface="Menlo"/>
              </a:rPr>
              <a:t> </a:t>
            </a:r>
          </a:p>
          <a:p>
            <a:r>
              <a:rPr lang="en-US" altLang="zh-CN" sz="2000" b="0" i="0" dirty="0">
                <a:solidFill>
                  <a:srgbClr val="000000"/>
                </a:solidFill>
                <a:effectLst/>
                <a:latin typeface="Menlo"/>
              </a:rPr>
              <a:t>int</a:t>
            </a:r>
            <a:r>
              <a:rPr lang="en-US" altLang="zh-CN" sz="2000" b="0" i="0" dirty="0">
                <a:solidFill>
                  <a:srgbClr val="808080"/>
                </a:solidFill>
                <a:effectLst/>
                <a:latin typeface="Menlo"/>
              </a:rPr>
              <a:t> </a:t>
            </a:r>
            <a:r>
              <a:rPr lang="en-US" altLang="zh-CN" sz="2000" b="0" i="0" dirty="0">
                <a:solidFill>
                  <a:srgbClr val="0055AA"/>
                </a:solidFill>
                <a:effectLst/>
                <a:latin typeface="Menlo"/>
              </a:rPr>
              <a:t>main</a:t>
            </a:r>
            <a:r>
              <a:rPr lang="en-US" altLang="zh-CN" sz="2000" b="0" i="0" dirty="0">
                <a:solidFill>
                  <a:srgbClr val="808080"/>
                </a:solidFill>
                <a:effectLst/>
                <a:latin typeface="Menlo"/>
              </a:rPr>
              <a:t> </a:t>
            </a:r>
            <a:r>
              <a:rPr lang="en-US" altLang="zh-CN" sz="2000" b="0" i="0" dirty="0">
                <a:solidFill>
                  <a:srgbClr val="808000"/>
                </a:solidFill>
                <a:effectLst/>
                <a:latin typeface="Menlo"/>
              </a:rPr>
              <a:t>()</a:t>
            </a:r>
            <a:r>
              <a:rPr lang="en-US" altLang="zh-CN" sz="2000" b="0" i="0" dirty="0">
                <a:solidFill>
                  <a:srgbClr val="808080"/>
                </a:solidFill>
                <a:effectLst/>
                <a:latin typeface="Menlo"/>
              </a:rPr>
              <a:t> </a:t>
            </a:r>
          </a:p>
          <a:p>
            <a:r>
              <a:rPr lang="en-US" altLang="zh-CN" sz="2000" b="0" i="0" dirty="0">
                <a:solidFill>
                  <a:srgbClr val="808000"/>
                </a:solidFill>
                <a:effectLst/>
                <a:latin typeface="Menlo"/>
              </a:rPr>
              <a:t>{</a:t>
            </a:r>
            <a:r>
              <a:rPr lang="en-US" altLang="zh-CN" sz="2000" b="0" i="0" dirty="0">
                <a:solidFill>
                  <a:srgbClr val="808080"/>
                </a:solidFill>
                <a:effectLst/>
                <a:latin typeface="Menlo"/>
              </a:rPr>
              <a:t> </a:t>
            </a:r>
          </a:p>
          <a:p>
            <a:r>
              <a:rPr lang="en-US" altLang="zh-CN" sz="2000" b="0" i="0" dirty="0">
                <a:solidFill>
                  <a:srgbClr val="000000"/>
                </a:solidFill>
                <a:effectLst/>
                <a:latin typeface="Menlo"/>
              </a:rPr>
              <a:t>    int</a:t>
            </a:r>
            <a:r>
              <a:rPr lang="en-US" altLang="zh-CN" sz="2000" b="0" i="0" dirty="0">
                <a:solidFill>
                  <a:srgbClr val="808080"/>
                </a:solidFill>
                <a:effectLst/>
                <a:latin typeface="Menlo"/>
              </a:rPr>
              <a:t> *</a:t>
            </a:r>
            <a:r>
              <a:rPr lang="en-US" altLang="zh-CN" sz="2000" b="0" i="0" dirty="0">
                <a:solidFill>
                  <a:srgbClr val="0055AA"/>
                </a:solidFill>
                <a:effectLst/>
                <a:latin typeface="Menlo"/>
              </a:rPr>
              <a:t>p = NULL</a:t>
            </a:r>
            <a:r>
              <a:rPr lang="en-US" altLang="zh-CN" sz="2000" b="0" i="0" dirty="0">
                <a:solidFill>
                  <a:srgbClr val="808080"/>
                </a:solidFill>
                <a:effectLst/>
                <a:latin typeface="Menlo"/>
              </a:rPr>
              <a:t>; </a:t>
            </a:r>
          </a:p>
          <a:p>
            <a:r>
              <a:rPr lang="en-US" altLang="zh-CN" sz="2000" b="0" i="0" dirty="0">
                <a:solidFill>
                  <a:srgbClr val="0055AA"/>
                </a:solidFill>
                <a:effectLst/>
                <a:latin typeface="Menlo"/>
              </a:rPr>
              <a:t>    </a:t>
            </a:r>
            <a:r>
              <a:rPr lang="en-US" altLang="zh-CN" sz="2000" b="0" i="0" dirty="0" err="1">
                <a:solidFill>
                  <a:srgbClr val="0055AA"/>
                </a:solidFill>
                <a:effectLst/>
                <a:latin typeface="Menlo"/>
              </a:rPr>
              <a:t>printf</a:t>
            </a:r>
            <a:r>
              <a:rPr lang="en-US" altLang="zh-CN" sz="2000" b="0" i="0" dirty="0">
                <a:solidFill>
                  <a:srgbClr val="808000"/>
                </a:solidFill>
                <a:effectLst/>
                <a:latin typeface="Menlo"/>
              </a:rPr>
              <a:t>(</a:t>
            </a:r>
            <a:r>
              <a:rPr lang="en-US" altLang="zh-CN" sz="2000" b="0" i="0" dirty="0">
                <a:solidFill>
                  <a:srgbClr val="8B0000"/>
                </a:solidFill>
                <a:effectLst/>
                <a:latin typeface="Menlo"/>
              </a:rPr>
              <a:t>“</a:t>
            </a:r>
            <a:r>
              <a:rPr lang="en-US" altLang="zh-CN" sz="2000" b="0" i="0" dirty="0">
                <a:solidFill>
                  <a:srgbClr val="AA1111"/>
                </a:solidFill>
                <a:effectLst/>
                <a:latin typeface="Menlo"/>
              </a:rPr>
              <a:t>p</a:t>
            </a:r>
            <a:r>
              <a:rPr lang="zh-CN" altLang="en-US" sz="2000" b="0" i="0" dirty="0">
                <a:solidFill>
                  <a:srgbClr val="AA1111"/>
                </a:solidFill>
                <a:effectLst/>
                <a:latin typeface="Menlo"/>
              </a:rPr>
              <a:t>的地址： </a:t>
            </a:r>
            <a:r>
              <a:rPr lang="en-US" altLang="zh-CN" sz="2000" b="0" i="0" dirty="0">
                <a:solidFill>
                  <a:srgbClr val="AA1111"/>
                </a:solidFill>
                <a:effectLst/>
                <a:latin typeface="Menlo"/>
              </a:rPr>
              <a:t>%p</a:t>
            </a:r>
            <a:r>
              <a:rPr lang="en-US" altLang="zh-CN" sz="2000" b="0" i="0" dirty="0">
                <a:solidFill>
                  <a:srgbClr val="000080"/>
                </a:solidFill>
                <a:effectLst/>
                <a:latin typeface="Menlo"/>
              </a:rPr>
              <a:t>\</a:t>
            </a:r>
            <a:r>
              <a:rPr lang="en-US" altLang="zh-CN" sz="2000" b="0" i="0" dirty="0">
                <a:solidFill>
                  <a:srgbClr val="AA1111"/>
                </a:solidFill>
                <a:effectLst/>
                <a:latin typeface="Menlo"/>
              </a:rPr>
              <a:t>n</a:t>
            </a:r>
            <a:r>
              <a:rPr lang="en-US" altLang="zh-CN" sz="2000" b="0" i="0" dirty="0">
                <a:solidFill>
                  <a:srgbClr val="8B0000"/>
                </a:solidFill>
                <a:effectLst/>
                <a:latin typeface="Menlo"/>
              </a:rPr>
              <a:t>"</a:t>
            </a:r>
            <a:r>
              <a:rPr lang="en-US" altLang="zh-CN" sz="2000" b="0" i="0" dirty="0">
                <a:solidFill>
                  <a:srgbClr val="808080"/>
                </a:solidFill>
                <a:effectLst/>
                <a:latin typeface="Menlo"/>
              </a:rPr>
              <a:t>, </a:t>
            </a:r>
            <a:r>
              <a:rPr lang="en-US" altLang="zh-CN" sz="2000" b="0" i="0" dirty="0">
                <a:solidFill>
                  <a:srgbClr val="0055AA"/>
                </a:solidFill>
                <a:effectLst/>
                <a:latin typeface="Menlo"/>
              </a:rPr>
              <a:t>p</a:t>
            </a:r>
            <a:r>
              <a:rPr lang="en-US" altLang="zh-CN" sz="2000" b="0" i="0" dirty="0">
                <a:solidFill>
                  <a:srgbClr val="808000"/>
                </a:solidFill>
                <a:effectLst/>
                <a:latin typeface="Menlo"/>
              </a:rPr>
              <a:t>)</a:t>
            </a:r>
            <a:r>
              <a:rPr lang="en-US" altLang="zh-CN" sz="2000" b="0" i="0" dirty="0">
                <a:solidFill>
                  <a:srgbClr val="808080"/>
                </a:solidFill>
                <a:effectLst/>
                <a:latin typeface="Menlo"/>
              </a:rPr>
              <a:t>; </a:t>
            </a:r>
          </a:p>
          <a:p>
            <a:r>
              <a:rPr lang="en-US" altLang="zh-CN" sz="2000" b="0" i="0" dirty="0">
                <a:solidFill>
                  <a:srgbClr val="008000"/>
                </a:solidFill>
                <a:effectLst/>
                <a:latin typeface="Menlo"/>
              </a:rPr>
              <a:t>    return</a:t>
            </a:r>
            <a:r>
              <a:rPr lang="en-US" altLang="zh-CN" sz="2000" b="0" i="0" dirty="0">
                <a:solidFill>
                  <a:srgbClr val="808080"/>
                </a:solidFill>
                <a:effectLst/>
                <a:latin typeface="Menlo"/>
              </a:rPr>
              <a:t> </a:t>
            </a:r>
            <a:r>
              <a:rPr lang="en-US" altLang="zh-CN" sz="2000" b="0" i="0" dirty="0">
                <a:solidFill>
                  <a:srgbClr val="800000"/>
                </a:solidFill>
                <a:effectLst/>
                <a:latin typeface="Menlo"/>
              </a:rPr>
              <a:t>0</a:t>
            </a:r>
            <a:r>
              <a:rPr lang="en-US" altLang="zh-CN" sz="2000" b="0" i="0" dirty="0">
                <a:solidFill>
                  <a:srgbClr val="808080"/>
                </a:solidFill>
                <a:effectLst/>
                <a:latin typeface="Menlo"/>
              </a:rPr>
              <a:t>; </a:t>
            </a:r>
            <a:r>
              <a:rPr lang="en-US" altLang="zh-CN" sz="2000" b="0" i="0" dirty="0">
                <a:solidFill>
                  <a:srgbClr val="808000"/>
                </a:solidFill>
                <a:effectLst/>
                <a:latin typeface="Menlo"/>
              </a:rPr>
              <a:t>}</a:t>
            </a:r>
            <a:endParaRPr lang="zh-CN" altLang="en-US" sz="2000" dirty="0"/>
          </a:p>
        </p:txBody>
      </p:sp>
    </p:spTree>
    <p:extLst>
      <p:ext uri="{BB962C8B-B14F-4D97-AF65-F5344CB8AC3E}">
        <p14:creationId xmlns:p14="http://schemas.microsoft.com/office/powerpoint/2010/main" val="32004595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9D481C-888A-4450-F50D-83CC9759938F}"/>
              </a:ext>
            </a:extLst>
          </p:cNvPr>
          <p:cNvSpPr>
            <a:spLocks noGrp="1"/>
          </p:cNvSpPr>
          <p:nvPr>
            <p:ph type="title"/>
          </p:nvPr>
        </p:nvSpPr>
        <p:spPr/>
        <p:txBody>
          <a:bodyPr/>
          <a:lstStyle/>
          <a:p>
            <a:r>
              <a:rPr lang="zh-CN" altLang="en-US" dirty="0"/>
              <a:t>本章小结</a:t>
            </a:r>
          </a:p>
        </p:txBody>
      </p:sp>
      <p:sp>
        <p:nvSpPr>
          <p:cNvPr id="3" name="内容占位符 2">
            <a:extLst>
              <a:ext uri="{FF2B5EF4-FFF2-40B4-BE49-F238E27FC236}">
                <a16:creationId xmlns:a16="http://schemas.microsoft.com/office/drawing/2014/main" id="{AEEED385-F0D9-39BB-6CCA-286C951F7889}"/>
              </a:ext>
            </a:extLst>
          </p:cNvPr>
          <p:cNvSpPr>
            <a:spLocks noGrp="1"/>
          </p:cNvSpPr>
          <p:nvPr>
            <p:ph idx="1"/>
          </p:nvPr>
        </p:nvSpPr>
        <p:spPr/>
        <p:txBody>
          <a:bodyPr/>
          <a:lstStyle/>
          <a:p>
            <a:r>
              <a:rPr lang="zh-CN" altLang="en-US" dirty="0"/>
              <a:t>程序设计基础回顾</a:t>
            </a:r>
            <a:endParaRPr lang="en-US" altLang="zh-CN" dirty="0"/>
          </a:p>
          <a:p>
            <a:r>
              <a:rPr lang="en-US" altLang="zh-CN" dirty="0" err="1"/>
              <a:t>gcc</a:t>
            </a:r>
            <a:r>
              <a:rPr lang="zh-CN" altLang="en-US" dirty="0"/>
              <a:t>与</a:t>
            </a:r>
            <a:r>
              <a:rPr lang="en-US" altLang="zh-CN" dirty="0" err="1"/>
              <a:t>gdb</a:t>
            </a:r>
            <a:endParaRPr lang="en-US" altLang="zh-CN" dirty="0"/>
          </a:p>
          <a:p>
            <a:r>
              <a:rPr lang="zh-CN" altLang="en-US" dirty="0"/>
              <a:t>流程图与序列图</a:t>
            </a:r>
          </a:p>
        </p:txBody>
      </p:sp>
    </p:spTree>
    <p:extLst>
      <p:ext uri="{BB962C8B-B14F-4D97-AF65-F5344CB8AC3E}">
        <p14:creationId xmlns:p14="http://schemas.microsoft.com/office/powerpoint/2010/main" val="25393447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谢谢！</a:t>
            </a:r>
          </a:p>
        </p:txBody>
      </p:sp>
    </p:spTree>
    <p:extLst>
      <p:ext uri="{BB962C8B-B14F-4D97-AF65-F5344CB8AC3E}">
        <p14:creationId xmlns:p14="http://schemas.microsoft.com/office/powerpoint/2010/main" val="1177922589"/>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02BCD0-AF36-248B-5FBD-C2DB3A4AC632}"/>
              </a:ext>
            </a:extLst>
          </p:cNvPr>
          <p:cNvSpPr>
            <a:spLocks noGrp="1"/>
          </p:cNvSpPr>
          <p:nvPr>
            <p:ph type="title"/>
          </p:nvPr>
        </p:nvSpPr>
        <p:spPr/>
        <p:txBody>
          <a:bodyPr/>
          <a:lstStyle/>
          <a:p>
            <a:r>
              <a:rPr lang="zh-CN" altLang="en-US" dirty="0"/>
              <a:t>指针</a:t>
            </a:r>
          </a:p>
        </p:txBody>
      </p:sp>
      <p:sp>
        <p:nvSpPr>
          <p:cNvPr id="4" name="文本框 3">
            <a:extLst>
              <a:ext uri="{FF2B5EF4-FFF2-40B4-BE49-F238E27FC236}">
                <a16:creationId xmlns:a16="http://schemas.microsoft.com/office/drawing/2014/main" id="{3660E50F-AC8F-25B9-9881-D19E14289E2B}"/>
              </a:ext>
            </a:extLst>
          </p:cNvPr>
          <p:cNvSpPr txBox="1"/>
          <p:nvPr/>
        </p:nvSpPr>
        <p:spPr>
          <a:xfrm>
            <a:off x="276758" y="1299611"/>
            <a:ext cx="5976664" cy="1938992"/>
          </a:xfrm>
          <a:prstGeom prst="rect">
            <a:avLst/>
          </a:prstGeom>
          <a:noFill/>
        </p:spPr>
        <p:txBody>
          <a:bodyPr wrap="square" rtlCol="0">
            <a:spAutoFit/>
          </a:bodyPr>
          <a:lstStyle/>
          <a:p>
            <a:r>
              <a:rPr lang="en-US" altLang="zh-CN" sz="2000" b="0" i="0" dirty="0">
                <a:solidFill>
                  <a:srgbClr val="000000"/>
                </a:solidFill>
                <a:effectLst/>
                <a:latin typeface="Menlo"/>
              </a:rPr>
              <a:t>#include </a:t>
            </a:r>
            <a:r>
              <a:rPr lang="en-US" altLang="zh-CN" sz="2000" b="0" i="0" dirty="0">
                <a:solidFill>
                  <a:srgbClr val="8B0000"/>
                </a:solidFill>
                <a:effectLst/>
                <a:latin typeface="Menlo"/>
              </a:rPr>
              <a:t>&lt;</a:t>
            </a:r>
            <a:r>
              <a:rPr lang="en-US" altLang="zh-CN" sz="2000" b="0" i="0" dirty="0" err="1">
                <a:solidFill>
                  <a:srgbClr val="AA1111"/>
                </a:solidFill>
                <a:effectLst/>
                <a:latin typeface="Menlo"/>
              </a:rPr>
              <a:t>stdio.h</a:t>
            </a:r>
            <a:r>
              <a:rPr lang="en-US" altLang="zh-CN" sz="2000" b="0" i="0" dirty="0">
                <a:solidFill>
                  <a:srgbClr val="8B0000"/>
                </a:solidFill>
                <a:effectLst/>
                <a:latin typeface="Menlo"/>
              </a:rPr>
              <a:t>&gt;</a:t>
            </a:r>
            <a:r>
              <a:rPr lang="en-US" altLang="zh-CN" sz="2000" b="0" i="0" dirty="0">
                <a:solidFill>
                  <a:srgbClr val="808080"/>
                </a:solidFill>
                <a:effectLst/>
                <a:latin typeface="Menlo"/>
              </a:rPr>
              <a:t> </a:t>
            </a:r>
          </a:p>
          <a:p>
            <a:r>
              <a:rPr lang="en-US" altLang="zh-CN" sz="2000" b="0" i="0" dirty="0">
                <a:solidFill>
                  <a:srgbClr val="000000"/>
                </a:solidFill>
                <a:effectLst/>
                <a:latin typeface="Menlo"/>
              </a:rPr>
              <a:t>int</a:t>
            </a:r>
            <a:r>
              <a:rPr lang="en-US" altLang="zh-CN" sz="2000" b="0" i="0" dirty="0">
                <a:solidFill>
                  <a:srgbClr val="808080"/>
                </a:solidFill>
                <a:effectLst/>
                <a:latin typeface="Menlo"/>
              </a:rPr>
              <a:t> </a:t>
            </a:r>
            <a:r>
              <a:rPr lang="en-US" altLang="zh-CN" sz="2000" b="0" i="0" dirty="0">
                <a:solidFill>
                  <a:srgbClr val="0055AA"/>
                </a:solidFill>
                <a:effectLst/>
                <a:latin typeface="Menlo"/>
              </a:rPr>
              <a:t>main</a:t>
            </a:r>
            <a:r>
              <a:rPr lang="en-US" altLang="zh-CN" sz="2000" b="0" i="0" dirty="0">
                <a:solidFill>
                  <a:srgbClr val="808080"/>
                </a:solidFill>
                <a:effectLst/>
                <a:latin typeface="Menlo"/>
              </a:rPr>
              <a:t> </a:t>
            </a:r>
            <a:r>
              <a:rPr lang="en-US" altLang="zh-CN" sz="2000" b="0" i="0" dirty="0">
                <a:solidFill>
                  <a:srgbClr val="808000"/>
                </a:solidFill>
                <a:effectLst/>
                <a:latin typeface="Menlo"/>
              </a:rPr>
              <a:t>()</a:t>
            </a:r>
            <a:r>
              <a:rPr lang="en-US" altLang="zh-CN" sz="2000" b="0" i="0" dirty="0">
                <a:solidFill>
                  <a:srgbClr val="808080"/>
                </a:solidFill>
                <a:effectLst/>
                <a:latin typeface="Menlo"/>
              </a:rPr>
              <a:t> </a:t>
            </a:r>
          </a:p>
          <a:p>
            <a:r>
              <a:rPr lang="en-US" altLang="zh-CN" sz="2000" b="0" i="0" dirty="0">
                <a:solidFill>
                  <a:srgbClr val="808000"/>
                </a:solidFill>
                <a:effectLst/>
                <a:latin typeface="Menlo"/>
              </a:rPr>
              <a:t>{</a:t>
            </a:r>
            <a:r>
              <a:rPr lang="en-US" altLang="zh-CN" sz="2000" b="0" i="0" dirty="0">
                <a:solidFill>
                  <a:srgbClr val="808080"/>
                </a:solidFill>
                <a:effectLst/>
                <a:latin typeface="Menlo"/>
              </a:rPr>
              <a:t> </a:t>
            </a:r>
          </a:p>
          <a:p>
            <a:r>
              <a:rPr lang="en-US" altLang="zh-CN" sz="2000" b="0" i="0" dirty="0">
                <a:solidFill>
                  <a:srgbClr val="000000"/>
                </a:solidFill>
                <a:effectLst/>
                <a:latin typeface="Menlo"/>
              </a:rPr>
              <a:t>    int</a:t>
            </a:r>
            <a:r>
              <a:rPr lang="en-US" altLang="zh-CN" sz="2000" b="0" i="0" dirty="0">
                <a:solidFill>
                  <a:srgbClr val="808080"/>
                </a:solidFill>
                <a:effectLst/>
                <a:latin typeface="Menlo"/>
              </a:rPr>
              <a:t> *</a:t>
            </a:r>
            <a:r>
              <a:rPr lang="en-US" altLang="zh-CN" sz="2000" b="0" i="0" dirty="0">
                <a:solidFill>
                  <a:srgbClr val="0055AA"/>
                </a:solidFill>
                <a:effectLst/>
                <a:latin typeface="Menlo"/>
              </a:rPr>
              <a:t>p = NULL</a:t>
            </a:r>
            <a:r>
              <a:rPr lang="en-US" altLang="zh-CN" sz="2000" b="0" i="0" dirty="0">
                <a:solidFill>
                  <a:srgbClr val="808080"/>
                </a:solidFill>
                <a:effectLst/>
                <a:latin typeface="Menlo"/>
              </a:rPr>
              <a:t>; </a:t>
            </a:r>
          </a:p>
          <a:p>
            <a:r>
              <a:rPr lang="en-US" altLang="zh-CN" sz="2000" b="0" i="0" dirty="0">
                <a:solidFill>
                  <a:srgbClr val="0055AA"/>
                </a:solidFill>
                <a:effectLst/>
                <a:latin typeface="Menlo"/>
              </a:rPr>
              <a:t>    </a:t>
            </a:r>
            <a:r>
              <a:rPr lang="en-US" altLang="zh-CN" sz="2000" b="0" i="0" dirty="0" err="1">
                <a:solidFill>
                  <a:srgbClr val="0055AA"/>
                </a:solidFill>
                <a:effectLst/>
                <a:latin typeface="Menlo"/>
              </a:rPr>
              <a:t>printf</a:t>
            </a:r>
            <a:r>
              <a:rPr lang="en-US" altLang="zh-CN" sz="2000" b="0" i="0" dirty="0">
                <a:solidFill>
                  <a:srgbClr val="808000"/>
                </a:solidFill>
                <a:effectLst/>
                <a:latin typeface="Menlo"/>
              </a:rPr>
              <a:t>(</a:t>
            </a:r>
            <a:r>
              <a:rPr lang="en-US" altLang="zh-CN" sz="2000" b="0" i="0" dirty="0">
                <a:solidFill>
                  <a:srgbClr val="8B0000"/>
                </a:solidFill>
                <a:effectLst/>
                <a:latin typeface="Menlo"/>
              </a:rPr>
              <a:t>“</a:t>
            </a:r>
            <a:r>
              <a:rPr lang="en-US" altLang="zh-CN" sz="2000" b="0" i="0" dirty="0">
                <a:solidFill>
                  <a:srgbClr val="AA1111"/>
                </a:solidFill>
                <a:effectLst/>
                <a:latin typeface="Menlo"/>
              </a:rPr>
              <a:t>p</a:t>
            </a:r>
            <a:r>
              <a:rPr lang="zh-CN" altLang="en-US" sz="2000" b="0" i="0" dirty="0">
                <a:solidFill>
                  <a:srgbClr val="AA1111"/>
                </a:solidFill>
                <a:effectLst/>
                <a:latin typeface="Menlo"/>
              </a:rPr>
              <a:t>的地址： </a:t>
            </a:r>
            <a:r>
              <a:rPr lang="en-US" altLang="zh-CN" sz="2000" b="0" i="0" dirty="0">
                <a:solidFill>
                  <a:srgbClr val="AA1111"/>
                </a:solidFill>
                <a:effectLst/>
                <a:latin typeface="Menlo"/>
              </a:rPr>
              <a:t>%p</a:t>
            </a:r>
            <a:r>
              <a:rPr lang="en-US" altLang="zh-CN" sz="2000" b="0" i="0" dirty="0">
                <a:solidFill>
                  <a:srgbClr val="000080"/>
                </a:solidFill>
                <a:effectLst/>
                <a:latin typeface="Menlo"/>
              </a:rPr>
              <a:t>\</a:t>
            </a:r>
            <a:r>
              <a:rPr lang="en-US" altLang="zh-CN" sz="2000" b="0" i="0" dirty="0">
                <a:solidFill>
                  <a:srgbClr val="AA1111"/>
                </a:solidFill>
                <a:effectLst/>
                <a:latin typeface="Menlo"/>
              </a:rPr>
              <a:t>n</a:t>
            </a:r>
            <a:r>
              <a:rPr lang="en-US" altLang="zh-CN" sz="2000" b="0" i="0" dirty="0">
                <a:solidFill>
                  <a:srgbClr val="8B0000"/>
                </a:solidFill>
                <a:effectLst/>
                <a:latin typeface="Menlo"/>
              </a:rPr>
              <a:t>"</a:t>
            </a:r>
            <a:r>
              <a:rPr lang="en-US" altLang="zh-CN" sz="2000" b="0" i="0" dirty="0">
                <a:solidFill>
                  <a:srgbClr val="808080"/>
                </a:solidFill>
                <a:effectLst/>
                <a:latin typeface="Menlo"/>
              </a:rPr>
              <a:t>, </a:t>
            </a:r>
            <a:r>
              <a:rPr lang="en-US" altLang="zh-CN" sz="2000" b="0" i="0" dirty="0">
                <a:solidFill>
                  <a:srgbClr val="0055AA"/>
                </a:solidFill>
                <a:effectLst/>
                <a:latin typeface="Menlo"/>
              </a:rPr>
              <a:t>p</a:t>
            </a:r>
            <a:r>
              <a:rPr lang="en-US" altLang="zh-CN" sz="2000" b="0" i="0" dirty="0">
                <a:solidFill>
                  <a:srgbClr val="808000"/>
                </a:solidFill>
                <a:effectLst/>
                <a:latin typeface="Menlo"/>
              </a:rPr>
              <a:t>)</a:t>
            </a:r>
            <a:r>
              <a:rPr lang="en-US" altLang="zh-CN" sz="2000" b="0" i="0" dirty="0">
                <a:solidFill>
                  <a:srgbClr val="808080"/>
                </a:solidFill>
                <a:effectLst/>
                <a:latin typeface="Menlo"/>
              </a:rPr>
              <a:t>; </a:t>
            </a:r>
          </a:p>
          <a:p>
            <a:r>
              <a:rPr lang="en-US" altLang="zh-CN" sz="2000" b="0" i="0" dirty="0">
                <a:solidFill>
                  <a:srgbClr val="008000"/>
                </a:solidFill>
                <a:effectLst/>
                <a:latin typeface="Menlo"/>
              </a:rPr>
              <a:t>    return</a:t>
            </a:r>
            <a:r>
              <a:rPr lang="en-US" altLang="zh-CN" sz="2000" b="0" i="0" dirty="0">
                <a:solidFill>
                  <a:srgbClr val="808080"/>
                </a:solidFill>
                <a:effectLst/>
                <a:latin typeface="Menlo"/>
              </a:rPr>
              <a:t> </a:t>
            </a:r>
            <a:r>
              <a:rPr lang="en-US" altLang="zh-CN" sz="2000" b="0" i="0" dirty="0">
                <a:solidFill>
                  <a:srgbClr val="800000"/>
                </a:solidFill>
                <a:effectLst/>
                <a:latin typeface="Menlo"/>
              </a:rPr>
              <a:t>0</a:t>
            </a:r>
            <a:r>
              <a:rPr lang="en-US" altLang="zh-CN" sz="2000" b="0" i="0" dirty="0">
                <a:solidFill>
                  <a:srgbClr val="808080"/>
                </a:solidFill>
                <a:effectLst/>
                <a:latin typeface="Menlo"/>
              </a:rPr>
              <a:t>; </a:t>
            </a:r>
            <a:r>
              <a:rPr lang="en-US" altLang="zh-CN" sz="2000" b="0" i="0" dirty="0">
                <a:solidFill>
                  <a:srgbClr val="808000"/>
                </a:solidFill>
                <a:effectLst/>
                <a:latin typeface="Menlo"/>
              </a:rPr>
              <a:t>}</a:t>
            </a:r>
            <a:endParaRPr lang="zh-CN" altLang="en-US" sz="2000" dirty="0"/>
          </a:p>
        </p:txBody>
      </p:sp>
      <p:sp>
        <p:nvSpPr>
          <p:cNvPr id="5" name="文本框 4">
            <a:extLst>
              <a:ext uri="{FF2B5EF4-FFF2-40B4-BE49-F238E27FC236}">
                <a16:creationId xmlns:a16="http://schemas.microsoft.com/office/drawing/2014/main" id="{D5B129C8-C4D8-E508-0F95-FCF3631BCC25}"/>
              </a:ext>
            </a:extLst>
          </p:cNvPr>
          <p:cNvSpPr txBox="1"/>
          <p:nvPr/>
        </p:nvSpPr>
        <p:spPr>
          <a:xfrm>
            <a:off x="4788024" y="1988840"/>
            <a:ext cx="3168352" cy="707886"/>
          </a:xfrm>
          <a:prstGeom prst="rect">
            <a:avLst/>
          </a:prstGeom>
          <a:noFill/>
        </p:spPr>
        <p:txBody>
          <a:bodyPr wrap="square" rtlCol="0">
            <a:spAutoFit/>
          </a:bodyPr>
          <a:lstStyle/>
          <a:p>
            <a:r>
              <a:rPr lang="zh-CN" altLang="en-US" sz="2000" b="0" i="0" dirty="0">
                <a:solidFill>
                  <a:srgbClr val="000000"/>
                </a:solidFill>
                <a:effectLst/>
                <a:latin typeface="Menlo"/>
              </a:rPr>
              <a:t>运行结果</a:t>
            </a:r>
            <a:endParaRPr lang="en-US" altLang="zh-CN" sz="2000" b="0" i="0" dirty="0">
              <a:solidFill>
                <a:srgbClr val="000000"/>
              </a:solidFill>
              <a:effectLst/>
              <a:latin typeface="Menlo"/>
            </a:endParaRPr>
          </a:p>
          <a:p>
            <a:r>
              <a:rPr lang="en-US" altLang="zh-CN" sz="2000" dirty="0">
                <a:solidFill>
                  <a:srgbClr val="000000"/>
                </a:solidFill>
              </a:rPr>
              <a:t>p</a:t>
            </a:r>
            <a:r>
              <a:rPr lang="zh-CN" altLang="en-US" sz="2000" dirty="0">
                <a:solidFill>
                  <a:srgbClr val="000000"/>
                </a:solidFill>
              </a:rPr>
              <a:t>的地址：</a:t>
            </a:r>
            <a:r>
              <a:rPr lang="en-US" altLang="zh-CN" sz="2000" dirty="0">
                <a:solidFill>
                  <a:srgbClr val="000000"/>
                </a:solidFill>
              </a:rPr>
              <a:t>0x0</a:t>
            </a:r>
            <a:endParaRPr lang="zh-CN" altLang="en-US" sz="2000" dirty="0"/>
          </a:p>
        </p:txBody>
      </p:sp>
      <p:sp>
        <p:nvSpPr>
          <p:cNvPr id="6" name="文本框 5">
            <a:extLst>
              <a:ext uri="{FF2B5EF4-FFF2-40B4-BE49-F238E27FC236}">
                <a16:creationId xmlns:a16="http://schemas.microsoft.com/office/drawing/2014/main" id="{577EDF12-982F-778D-2E80-F65047C685D4}"/>
              </a:ext>
            </a:extLst>
          </p:cNvPr>
          <p:cNvSpPr txBox="1"/>
          <p:nvPr/>
        </p:nvSpPr>
        <p:spPr>
          <a:xfrm>
            <a:off x="467544" y="3573016"/>
            <a:ext cx="7920880" cy="2308324"/>
          </a:xfrm>
          <a:prstGeom prst="rect">
            <a:avLst/>
          </a:prstGeom>
          <a:noFill/>
        </p:spPr>
        <p:txBody>
          <a:bodyPr wrap="square" rtlCol="0">
            <a:spAutoFit/>
          </a:bodyPr>
          <a:lstStyle/>
          <a:p>
            <a:r>
              <a:rPr lang="zh-CN" altLang="en-US" sz="2400" b="0" dirty="0">
                <a:solidFill>
                  <a:srgbClr val="000000"/>
                </a:solidFill>
                <a:latin typeface="Menlo"/>
              </a:rPr>
              <a:t>大多数的操作系统上，不允许访问地址为 </a:t>
            </a:r>
            <a:r>
              <a:rPr lang="en-US" altLang="zh-CN" sz="2400" b="0" dirty="0">
                <a:solidFill>
                  <a:srgbClr val="000000"/>
                </a:solidFill>
                <a:latin typeface="Menlo"/>
              </a:rPr>
              <a:t>0 </a:t>
            </a:r>
            <a:r>
              <a:rPr lang="zh-CN" altLang="en-US" sz="2400" b="0" dirty="0">
                <a:solidFill>
                  <a:srgbClr val="000000"/>
                </a:solidFill>
                <a:latin typeface="Menlo"/>
              </a:rPr>
              <a:t>内存（该内存是操作系统保留）</a:t>
            </a:r>
            <a:endParaRPr lang="en-US" altLang="zh-CN" sz="2400" b="0" dirty="0">
              <a:solidFill>
                <a:srgbClr val="000000"/>
              </a:solidFill>
              <a:latin typeface="Menlo"/>
            </a:endParaRPr>
          </a:p>
          <a:p>
            <a:r>
              <a:rPr lang="zh-CN" altLang="en-US" sz="2400" b="0" dirty="0">
                <a:solidFill>
                  <a:srgbClr val="000000"/>
                </a:solidFill>
                <a:latin typeface="Menlo"/>
              </a:rPr>
              <a:t>内存地址 </a:t>
            </a:r>
            <a:r>
              <a:rPr lang="en-US" altLang="zh-CN" sz="2400" b="0" dirty="0">
                <a:solidFill>
                  <a:srgbClr val="000000"/>
                </a:solidFill>
                <a:latin typeface="Menlo"/>
              </a:rPr>
              <a:t>0 </a:t>
            </a:r>
            <a:r>
              <a:rPr lang="zh-CN" altLang="en-US" sz="2400" b="0" dirty="0">
                <a:solidFill>
                  <a:srgbClr val="000000"/>
                </a:solidFill>
                <a:latin typeface="Menlo"/>
              </a:rPr>
              <a:t>有特别意义，表明该指针不指向一个可访问的内存</a:t>
            </a:r>
            <a:endParaRPr lang="en-US" altLang="zh-CN" sz="2400" b="0" dirty="0">
              <a:solidFill>
                <a:srgbClr val="000000"/>
              </a:solidFill>
              <a:latin typeface="Menlo"/>
            </a:endParaRPr>
          </a:p>
          <a:p>
            <a:endParaRPr lang="en-US" altLang="zh-CN" sz="2400" b="0" dirty="0">
              <a:solidFill>
                <a:srgbClr val="000000"/>
              </a:solidFill>
              <a:latin typeface="Menlo"/>
            </a:endParaRPr>
          </a:p>
          <a:p>
            <a:r>
              <a:rPr lang="zh-CN" altLang="en-US" sz="2400" b="0" dirty="0">
                <a:solidFill>
                  <a:srgbClr val="000000"/>
                </a:solidFill>
                <a:latin typeface="Menlo"/>
              </a:rPr>
              <a:t>检查指针空指针语句：</a:t>
            </a:r>
            <a:r>
              <a:rPr lang="en-US" altLang="zh-CN" sz="2400" b="0" dirty="0">
                <a:solidFill>
                  <a:srgbClr val="000000"/>
                </a:solidFill>
                <a:latin typeface="Menlo"/>
              </a:rPr>
              <a:t>if(p) / if(!p)</a:t>
            </a:r>
            <a:endParaRPr lang="zh-CN" altLang="en-US" sz="2400" b="0" dirty="0">
              <a:solidFill>
                <a:srgbClr val="000000"/>
              </a:solidFill>
              <a:latin typeface="Menlo"/>
            </a:endParaRPr>
          </a:p>
        </p:txBody>
      </p:sp>
    </p:spTree>
    <p:extLst>
      <p:ext uri="{BB962C8B-B14F-4D97-AF65-F5344CB8AC3E}">
        <p14:creationId xmlns:p14="http://schemas.microsoft.com/office/powerpoint/2010/main" val="2414009201"/>
      </p:ext>
    </p:extLst>
  </p:cSld>
  <p:clrMapOvr>
    <a:masterClrMapping/>
  </p:clrMapOvr>
</p:sld>
</file>

<file path=ppt/theme/theme1.xml><?xml version="1.0" encoding="utf-8"?>
<a:theme xmlns:a="http://schemas.openxmlformats.org/drawingml/2006/main" name="诗情画意">
  <a:themeElements>
    <a:clrScheme name="诗情画意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fontScheme name="诗情画意">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诗情画意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诗情画意 2">
        <a:dk1>
          <a:srgbClr val="005FBE"/>
        </a:dk1>
        <a:lt1>
          <a:srgbClr val="FFFFDD"/>
        </a:lt1>
        <a:dk2>
          <a:srgbClr val="2C5884"/>
        </a:dk2>
        <a:lt2>
          <a:srgbClr val="C0C0C0"/>
        </a:lt2>
        <a:accent1>
          <a:srgbClr val="E9F7FF"/>
        </a:accent1>
        <a:accent2>
          <a:srgbClr val="F89400"/>
        </a:accent2>
        <a:accent3>
          <a:srgbClr val="FFFFEB"/>
        </a:accent3>
        <a:accent4>
          <a:srgbClr val="0050A2"/>
        </a:accent4>
        <a:accent5>
          <a:srgbClr val="F2FAFF"/>
        </a:accent5>
        <a:accent6>
          <a:srgbClr val="E18600"/>
        </a:accent6>
        <a:hlink>
          <a:srgbClr val="B20048"/>
        </a:hlink>
        <a:folHlink>
          <a:srgbClr val="008080"/>
        </a:folHlink>
      </a:clrScheme>
      <a:clrMap bg1="lt1" tx1="dk1" bg2="lt2" tx2="dk2" accent1="accent1" accent2="accent2" accent3="accent3" accent4="accent4" accent5="accent5" accent6="accent6" hlink="hlink" folHlink="folHlink"/>
    </a:extraClrScheme>
    <a:extraClrScheme>
      <a:clrScheme name="诗情画意 3">
        <a:dk1>
          <a:srgbClr val="5D5D8B"/>
        </a:dk1>
        <a:lt1>
          <a:srgbClr val="DAEADE"/>
        </a:lt1>
        <a:dk2>
          <a:srgbClr val="A25269"/>
        </a:dk2>
        <a:lt2>
          <a:srgbClr val="C0C0C0"/>
        </a:lt2>
        <a:accent1>
          <a:srgbClr val="FFFFDD"/>
        </a:accent1>
        <a:accent2>
          <a:srgbClr val="3399FF"/>
        </a:accent2>
        <a:accent3>
          <a:srgbClr val="EAF3EC"/>
        </a:accent3>
        <a:accent4>
          <a:srgbClr val="4E4E76"/>
        </a:accent4>
        <a:accent5>
          <a:srgbClr val="FFFFEB"/>
        </a:accent5>
        <a:accent6>
          <a:srgbClr val="2D8AE7"/>
        </a:accent6>
        <a:hlink>
          <a:srgbClr val="336699"/>
        </a:hlink>
        <a:folHlink>
          <a:srgbClr val="F08F00"/>
        </a:folHlink>
      </a:clrScheme>
      <a:clrMap bg1="lt1" tx1="dk1" bg2="lt2" tx2="dk2" accent1="accent1" accent2="accent2" accent3="accent3" accent4="accent4" accent5="accent5" accent6="accent6" hlink="hlink" folHlink="folHlink"/>
    </a:extraClrScheme>
    <a:extraClrScheme>
      <a:clrScheme name="诗情画意 4">
        <a:dk1>
          <a:srgbClr val="006666"/>
        </a:dk1>
        <a:lt1>
          <a:srgbClr val="CCECFF"/>
        </a:lt1>
        <a:dk2>
          <a:srgbClr val="336699"/>
        </a:dk2>
        <a:lt2>
          <a:srgbClr val="C0C0C0"/>
        </a:lt2>
        <a:accent1>
          <a:srgbClr val="FFFFCC"/>
        </a:accent1>
        <a:accent2>
          <a:srgbClr val="FF6600"/>
        </a:accent2>
        <a:accent3>
          <a:srgbClr val="E2F4FF"/>
        </a:accent3>
        <a:accent4>
          <a:srgbClr val="005656"/>
        </a:accent4>
        <a:accent5>
          <a:srgbClr val="FFFFE2"/>
        </a:accent5>
        <a:accent6>
          <a:srgbClr val="E75C00"/>
        </a:accent6>
        <a:hlink>
          <a:srgbClr val="0066FF"/>
        </a:hlink>
        <a:folHlink>
          <a:srgbClr val="BE547F"/>
        </a:folHlink>
      </a:clrScheme>
      <a:clrMap bg1="lt1" tx1="dk1" bg2="lt2" tx2="dk2" accent1="accent1" accent2="accent2" accent3="accent3" accent4="accent4" accent5="accent5" accent6="accent6" hlink="hlink" folHlink="folHlink"/>
    </a:extraClrScheme>
    <a:extraClrScheme>
      <a:clrScheme name="诗情画意 5">
        <a:dk1>
          <a:srgbClr val="0033CC"/>
        </a:dk1>
        <a:lt1>
          <a:srgbClr val="FFE9E9"/>
        </a:lt1>
        <a:dk2>
          <a:srgbClr val="000000"/>
        </a:dk2>
        <a:lt2>
          <a:srgbClr val="C0C0C0"/>
        </a:lt2>
        <a:accent1>
          <a:srgbClr val="D5E5DB"/>
        </a:accent1>
        <a:accent2>
          <a:srgbClr val="3366FF"/>
        </a:accent2>
        <a:accent3>
          <a:srgbClr val="FFF2F2"/>
        </a:accent3>
        <a:accent4>
          <a:srgbClr val="002AAE"/>
        </a:accent4>
        <a:accent5>
          <a:srgbClr val="E7F0EA"/>
        </a:accent5>
        <a:accent6>
          <a:srgbClr val="2D5CE7"/>
        </a:accent6>
        <a:hlink>
          <a:srgbClr val="FF9900"/>
        </a:hlink>
        <a:folHlink>
          <a:srgbClr val="008080"/>
        </a:folHlink>
      </a:clrScheme>
      <a:clrMap bg1="lt1" tx1="dk1" bg2="lt2" tx2="dk2" accent1="accent1" accent2="accent2" accent3="accent3" accent4="accent4" accent5="accent5" accent6="accent6" hlink="hlink" folHlink="folHlink"/>
    </a:extraClrScheme>
    <a:extraClrScheme>
      <a:clrScheme name="诗情画意 6">
        <a:dk1>
          <a:srgbClr val="336699"/>
        </a:dk1>
        <a:lt1>
          <a:srgbClr val="F4E9E0"/>
        </a:lt1>
        <a:dk2>
          <a:srgbClr val="DC5900"/>
        </a:dk2>
        <a:lt2>
          <a:srgbClr val="C0C0C0"/>
        </a:lt2>
        <a:accent1>
          <a:srgbClr val="E4E4E4"/>
        </a:accent1>
        <a:accent2>
          <a:srgbClr val="3399FF"/>
        </a:accent2>
        <a:accent3>
          <a:srgbClr val="F8F2ED"/>
        </a:accent3>
        <a:accent4>
          <a:srgbClr val="2A5682"/>
        </a:accent4>
        <a:accent5>
          <a:srgbClr val="EFEFEF"/>
        </a:accent5>
        <a:accent6>
          <a:srgbClr val="2D8AE7"/>
        </a:accent6>
        <a:hlink>
          <a:srgbClr val="CC0066"/>
        </a:hlink>
        <a:folHlink>
          <a:srgbClr val="008080"/>
        </a:folHlink>
      </a:clrScheme>
      <a:clrMap bg1="lt1" tx1="dk1" bg2="lt2" tx2="dk2" accent1="accent1" accent2="accent2" accent3="accent3" accent4="accent4" accent5="accent5" accent6="accent6" hlink="hlink" folHlink="folHlink"/>
    </a:extraClrScheme>
    <a:extraClrScheme>
      <a:clrScheme name="诗情画意 7">
        <a:dk1>
          <a:srgbClr val="CC3300"/>
        </a:dk1>
        <a:lt1>
          <a:srgbClr val="E5E5FF"/>
        </a:lt1>
        <a:dk2>
          <a:srgbClr val="565680"/>
        </a:dk2>
        <a:lt2>
          <a:srgbClr val="C0C0C0"/>
        </a:lt2>
        <a:accent1>
          <a:srgbClr val="E6E4EC"/>
        </a:accent1>
        <a:accent2>
          <a:srgbClr val="0066CC"/>
        </a:accent2>
        <a:accent3>
          <a:srgbClr val="F0F0FF"/>
        </a:accent3>
        <a:accent4>
          <a:srgbClr val="AE2A00"/>
        </a:accent4>
        <a:accent5>
          <a:srgbClr val="F0EFF4"/>
        </a:accent5>
        <a:accent6>
          <a:srgbClr val="005CB9"/>
        </a:accent6>
        <a:hlink>
          <a:srgbClr val="008080"/>
        </a:hlink>
        <a:folHlink>
          <a:srgbClr val="7B7BA7"/>
        </a:folHlink>
      </a:clrScheme>
      <a:clrMap bg1="lt1" tx1="dk1" bg2="lt2" tx2="dk2" accent1="accent1" accent2="accent2" accent3="accent3" accent4="accent4" accent5="accent5" accent6="accent6" hlink="hlink" folHlink="folHlink"/>
    </a:extraClrScheme>
    <a:extraClrScheme>
      <a:clrScheme name="诗情画意 8">
        <a:dk1>
          <a:srgbClr val="000099"/>
        </a:dk1>
        <a:lt1>
          <a:srgbClr val="FFE2C5"/>
        </a:lt1>
        <a:dk2>
          <a:srgbClr val="007D7A"/>
        </a:dk2>
        <a:lt2>
          <a:srgbClr val="C0C0C0"/>
        </a:lt2>
        <a:accent1>
          <a:srgbClr val="EAEAEA"/>
        </a:accent1>
        <a:accent2>
          <a:srgbClr val="B26EB4"/>
        </a:accent2>
        <a:accent3>
          <a:srgbClr val="FFEEDF"/>
        </a:accent3>
        <a:accent4>
          <a:srgbClr val="000082"/>
        </a:accent4>
        <a:accent5>
          <a:srgbClr val="F3F3F3"/>
        </a:accent5>
        <a:accent6>
          <a:srgbClr val="A163A3"/>
        </a:accent6>
        <a:hlink>
          <a:srgbClr val="CC3300"/>
        </a:hlink>
        <a:folHlink>
          <a:srgbClr val="0088E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CDESIGNL</Template>
  <TotalTime>16542</TotalTime>
  <Pages>0</Pages>
  <Words>4347</Words>
  <Characters>0</Characters>
  <Application>Microsoft Office PowerPoint</Application>
  <DocSecurity>0</DocSecurity>
  <PresentationFormat>全屏显示(4:3)</PresentationFormat>
  <Lines>0</Lines>
  <Paragraphs>515</Paragraphs>
  <Slides>81</Slides>
  <Notes>29</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81</vt:i4>
      </vt:variant>
    </vt:vector>
  </HeadingPairs>
  <TitlesOfParts>
    <vt:vector size="95" baseType="lpstr">
      <vt:lpstr>Apple System</vt:lpstr>
      <vt:lpstr>-apple-system</vt:lpstr>
      <vt:lpstr>Encode Sans Semi Condensed</vt:lpstr>
      <vt:lpstr>Menlo</vt:lpstr>
      <vt:lpstr>quote-cjk-patch</vt:lpstr>
      <vt:lpstr>等线</vt:lpstr>
      <vt:lpstr>仿宋</vt:lpstr>
      <vt:lpstr>宋体</vt:lpstr>
      <vt:lpstr>微软雅黑</vt:lpstr>
      <vt:lpstr>Arial</vt:lpstr>
      <vt:lpstr>Consolas</vt:lpstr>
      <vt:lpstr>Times New Roman</vt:lpstr>
      <vt:lpstr>Wingdings</vt:lpstr>
      <vt:lpstr>诗情画意</vt:lpstr>
      <vt:lpstr>程序设计课程回顾与UML简介</vt:lpstr>
      <vt:lpstr>课程概述</vt:lpstr>
      <vt:lpstr>C语言</vt:lpstr>
      <vt:lpstr>C语言基本结构</vt:lpstr>
      <vt:lpstr>程序设计基本结构</vt:lpstr>
      <vt:lpstr>指针</vt:lpstr>
      <vt:lpstr>指针</vt:lpstr>
      <vt:lpstr>指针</vt:lpstr>
      <vt:lpstr>指针</vt:lpstr>
      <vt:lpstr>程序是如何运行起来的</vt:lpstr>
      <vt:lpstr>程序是如何运行起来的</vt:lpstr>
      <vt:lpstr>程序是如何运行起来的</vt:lpstr>
      <vt:lpstr>程序是如何运行起来的</vt:lpstr>
      <vt:lpstr>栈</vt:lpstr>
      <vt:lpstr>堆</vt:lpstr>
      <vt:lpstr>PowerPoint 演示文稿</vt:lpstr>
      <vt:lpstr>内存映射段</vt:lpstr>
      <vt:lpstr>内存映射段</vt:lpstr>
      <vt:lpstr>程序是如何运行起来的</vt:lpstr>
      <vt:lpstr>程序是如何运行起来的</vt:lpstr>
      <vt:lpstr>程序是如何运行起来的</vt:lpstr>
      <vt:lpstr>程序是如何运行起来的</vt:lpstr>
      <vt:lpstr>课程概述</vt:lpstr>
      <vt:lpstr>程序的开发与编译</vt:lpstr>
      <vt:lpstr>程序的开发与编译</vt:lpstr>
      <vt:lpstr>程序的开发与编译</vt:lpstr>
      <vt:lpstr>程序的开发与编译</vt:lpstr>
      <vt:lpstr>程序的开发与编译</vt:lpstr>
      <vt:lpstr>程序的开发与编译</vt:lpstr>
      <vt:lpstr>程序的开发与编译</vt:lpstr>
      <vt:lpstr>gdb入门</vt:lpstr>
      <vt:lpstr>gdb入门</vt:lpstr>
      <vt:lpstr>gdb入门</vt:lpstr>
      <vt:lpstr>gdb入门</vt:lpstr>
      <vt:lpstr>gdb入门</vt:lpstr>
      <vt:lpstr>gdb入门</vt:lpstr>
      <vt:lpstr>gdb</vt:lpstr>
      <vt:lpstr>gdb入门</vt:lpstr>
      <vt:lpstr>gdb</vt:lpstr>
      <vt:lpstr>gdb入门</vt:lpstr>
      <vt:lpstr>gdb入门</vt:lpstr>
      <vt:lpstr>gdb入门</vt:lpstr>
      <vt:lpstr>gdb入门</vt:lpstr>
      <vt:lpstr>gdb入门</vt:lpstr>
      <vt:lpstr>gdb入门</vt:lpstr>
      <vt:lpstr>gdb入门</vt:lpstr>
      <vt:lpstr>gdb入门</vt:lpstr>
      <vt:lpstr>gdb入门</vt:lpstr>
      <vt:lpstr>gdb入门</vt:lpstr>
      <vt:lpstr>gdb入门</vt:lpstr>
      <vt:lpstr>gdb入门</vt:lpstr>
      <vt:lpstr>gdb入门</vt:lpstr>
      <vt:lpstr>gdb入门</vt:lpstr>
      <vt:lpstr>gdb入门</vt:lpstr>
      <vt:lpstr>gdb入门</vt:lpstr>
      <vt:lpstr>课程概述</vt:lpstr>
      <vt:lpstr>流程图</vt:lpstr>
      <vt:lpstr>流程图</vt:lpstr>
      <vt:lpstr>流程图</vt:lpstr>
      <vt:lpstr>流程图</vt:lpstr>
      <vt:lpstr>流程图</vt:lpstr>
      <vt:lpstr>流程图</vt:lpstr>
      <vt:lpstr>流程图</vt:lpstr>
      <vt:lpstr>流程图</vt:lpstr>
      <vt:lpstr>流程图</vt:lpstr>
      <vt:lpstr>流程图</vt:lpstr>
      <vt:lpstr>UML</vt:lpstr>
      <vt:lpstr>UML</vt:lpstr>
      <vt:lpstr>活动图</vt:lpstr>
      <vt:lpstr>活动图</vt:lpstr>
      <vt:lpstr>活动图</vt:lpstr>
      <vt:lpstr>活动图</vt:lpstr>
      <vt:lpstr>活动图</vt:lpstr>
      <vt:lpstr>活动图</vt:lpstr>
      <vt:lpstr>活动图</vt:lpstr>
      <vt:lpstr>活动图</vt:lpstr>
      <vt:lpstr>活动图</vt:lpstr>
      <vt:lpstr>活动图</vt:lpstr>
      <vt:lpstr>活动图</vt:lpstr>
      <vt:lpstr>本章小结</vt:lpstr>
      <vt:lpstr>谢谢！</vt:lpstr>
    </vt:vector>
  </TitlesOfParts>
  <Manager/>
  <Company>Microsoft</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计算机程序设计</dc:title>
  <dc:subject/>
  <dc:creator>wanglei</dc:creator>
  <cp:keywords/>
  <dc:description/>
  <cp:lastModifiedBy>Jianhui Ma</cp:lastModifiedBy>
  <cp:revision>1121</cp:revision>
  <dcterms:created xsi:type="dcterms:W3CDTF">2012-09-25T16:36:19Z</dcterms:created>
  <dcterms:modified xsi:type="dcterms:W3CDTF">2026-03-13T07:40:35Z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2052-8.1.0.3238</vt:lpwstr>
  </property>
</Properties>
</file>