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569" r:id="rId2"/>
    <p:sldId id="600" r:id="rId3"/>
    <p:sldId id="615" r:id="rId4"/>
    <p:sldId id="616" r:id="rId5"/>
    <p:sldId id="601" r:id="rId6"/>
    <p:sldId id="604" r:id="rId7"/>
    <p:sldId id="602" r:id="rId8"/>
    <p:sldId id="603" r:id="rId9"/>
    <p:sldId id="605" r:id="rId10"/>
    <p:sldId id="606" r:id="rId11"/>
    <p:sldId id="607" r:id="rId12"/>
    <p:sldId id="614" r:id="rId13"/>
    <p:sldId id="608" r:id="rId14"/>
    <p:sldId id="610" r:id="rId15"/>
    <p:sldId id="612" r:id="rId16"/>
    <p:sldId id="465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5262" autoAdjust="0"/>
  </p:normalViewPr>
  <p:slideViewPr>
    <p:cSldViewPr>
      <p:cViewPr varScale="1">
        <p:scale>
          <a:sx n="77" d="100"/>
          <a:sy n="77" d="100"/>
        </p:scale>
        <p:origin x="75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2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4073-7419-4F9B-B5FF-5CFB6D9629C3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B4BA-7F83-42A0-9285-3CFC7B3D4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AD298AE-FFCC-4527-947F-ACA5D74C6272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8747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最初的经典是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C89/90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语言最早被广泛使用的标准是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1990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年发布的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ANSI/ISO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标准，也就是我们常说的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C89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或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C90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。很多经典的教材和教学体系都是基于这个标准建立的，至今仍有影响。</a:t>
            </a:r>
          </a:p>
          <a:p>
            <a:pPr algn="l">
              <a:buFont typeface="+mj-lt"/>
              <a:buAutoNum type="arabicPeriod"/>
            </a:pP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C99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带来了重要更新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1999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年，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ISO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发布了新的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语言标准，即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C99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。它在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C90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的基础上增加了许多实用的新特性，比如：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67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zh-CN" altLang="en-US" dirty="0"/>
              <a:t>巩固程序设计技术（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gcc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gdb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）的使用，提升代码构建与排错能力、掌握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UML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基本图形使用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lvl="1">
              <a:spcBef>
                <a:spcPts val="0"/>
              </a:spcBef>
            </a:pPr>
            <a:r>
              <a:rPr lang="zh-CN" altLang="en-US" dirty="0"/>
              <a:t>培养模块化设计与工程化思维（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学会将复杂系统分解为独立模块、规范头文件的设计与使用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lvl="1">
              <a:spcBef>
                <a:spcPts val="0"/>
              </a:spcBef>
            </a:pPr>
            <a:r>
              <a:rPr lang="zh-CN" altLang="en-US" dirty="0"/>
              <a:t>深入理解与运用指针及内存管理（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多级指针、指针数组、数组指针以及函数指针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lvl="1">
              <a:spcBef>
                <a:spcPts val="0"/>
              </a:spcBef>
            </a:pPr>
            <a:r>
              <a:rPr lang="zh-CN" altLang="en-US" dirty="0"/>
              <a:t>提升程序性能优化与底层编程能力（文件操作、序列化、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宏、静态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动态库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93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666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581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0" baseline="0"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0" baseline="0"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DFBDFA-9B95-450C-9B75-7FE7D2CA6B4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71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E4275-4135-4D92-9DB1-AE79C58478F1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8515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5" name="平行四边形 14"/>
          <p:cNvSpPr/>
          <p:nvPr userDrawn="1"/>
        </p:nvSpPr>
        <p:spPr>
          <a:xfrm>
            <a:off x="249382" y="-3175"/>
            <a:ext cx="6924502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2" name="平行四边形 11"/>
          <p:cNvSpPr/>
          <p:nvPr userDrawn="1"/>
        </p:nvSpPr>
        <p:spPr>
          <a:xfrm>
            <a:off x="91440" y="-3175"/>
            <a:ext cx="6924502" cy="6861175"/>
          </a:xfrm>
          <a:prstGeom prst="parallelogram">
            <a:avLst>
              <a:gd name="adj" fmla="val 105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7" name="任意多边形 36"/>
          <p:cNvSpPr/>
          <p:nvPr userDrawn="1"/>
        </p:nvSpPr>
        <p:spPr>
          <a:xfrm>
            <a:off x="0" y="1531610"/>
            <a:ext cx="850397" cy="163392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</a:t>
            </a:r>
            <a:endParaRPr lang="zh-CN" altLang="en-US" sz="2100" dirty="0"/>
          </a:p>
        </p:txBody>
      </p:sp>
      <p:sp>
        <p:nvSpPr>
          <p:cNvPr id="35" name="任意多边形 34"/>
          <p:cNvSpPr/>
          <p:nvPr userDrawn="1"/>
        </p:nvSpPr>
        <p:spPr>
          <a:xfrm>
            <a:off x="1" y="1426996"/>
            <a:ext cx="748145" cy="163392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</a:t>
            </a:r>
            <a:endParaRPr lang="zh-CN" altLang="en-US" sz="2100" dirty="0"/>
          </a:p>
        </p:txBody>
      </p:sp>
      <p:sp>
        <p:nvSpPr>
          <p:cNvPr id="41" name="任意多边形 40"/>
          <p:cNvSpPr/>
          <p:nvPr userDrawn="1"/>
        </p:nvSpPr>
        <p:spPr>
          <a:xfrm>
            <a:off x="5561208" y="5505964"/>
            <a:ext cx="3582793" cy="1015861"/>
          </a:xfrm>
          <a:custGeom>
            <a:avLst/>
            <a:gdLst>
              <a:gd name="connsiteX0" fmla="*/ 93012 w 4777057"/>
              <a:gd name="connsiteY0" fmla="*/ 0 h 1015861"/>
              <a:gd name="connsiteX1" fmla="*/ 4777057 w 4777057"/>
              <a:gd name="connsiteY1" fmla="*/ 0 h 1015861"/>
              <a:gd name="connsiteX2" fmla="*/ 4777057 w 4777057"/>
              <a:gd name="connsiteY2" fmla="*/ 1015861 h 1015861"/>
              <a:gd name="connsiteX3" fmla="*/ 0 w 4777057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7057" h="1015861">
                <a:moveTo>
                  <a:pt x="93012" y="0"/>
                </a:moveTo>
                <a:lnTo>
                  <a:pt x="4777057" y="0"/>
                </a:lnTo>
                <a:lnTo>
                  <a:pt x="4777057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  </a:t>
            </a:r>
            <a:endParaRPr lang="zh-CN" altLang="en-US" sz="2100" dirty="0"/>
          </a:p>
        </p:txBody>
      </p:sp>
      <p:sp>
        <p:nvSpPr>
          <p:cNvPr id="39" name="任意多边形 38"/>
          <p:cNvSpPr/>
          <p:nvPr userDrawn="1"/>
        </p:nvSpPr>
        <p:spPr>
          <a:xfrm>
            <a:off x="5715849" y="5393905"/>
            <a:ext cx="3428152" cy="1015861"/>
          </a:xfrm>
          <a:custGeom>
            <a:avLst/>
            <a:gdLst>
              <a:gd name="connsiteX0" fmla="*/ 93012 w 4570869"/>
              <a:gd name="connsiteY0" fmla="*/ 0 h 1015861"/>
              <a:gd name="connsiteX1" fmla="*/ 4570869 w 4570869"/>
              <a:gd name="connsiteY1" fmla="*/ 0 h 1015861"/>
              <a:gd name="connsiteX2" fmla="*/ 4570869 w 4570869"/>
              <a:gd name="connsiteY2" fmla="*/ 1015861 h 1015861"/>
              <a:gd name="connsiteX3" fmla="*/ 0 w 4570869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869" h="1015861">
                <a:moveTo>
                  <a:pt x="93012" y="0"/>
                </a:moveTo>
                <a:lnTo>
                  <a:pt x="4570869" y="0"/>
                </a:lnTo>
                <a:lnTo>
                  <a:pt x="4570869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  </a:t>
            </a:r>
            <a:endParaRPr lang="zh-CN" altLang="en-US" sz="210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426996"/>
            <a:ext cx="5397500" cy="1738535"/>
          </a:xfrm>
        </p:spPr>
        <p:txBody>
          <a:bodyPr anchor="b"/>
          <a:lstStyle>
            <a:lvl1pPr algn="l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多行标题 </a:t>
            </a:r>
            <a:r>
              <a:rPr lang="en-US" altLang="zh-CN" dirty="0"/>
              <a:t>- </a:t>
            </a:r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65530"/>
            <a:ext cx="5397500" cy="9577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单击以编辑副标题</a:t>
            </a: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276856" y="5633721"/>
            <a:ext cx="2495217" cy="561646"/>
            <a:chOff x="8729742" y="4570696"/>
            <a:chExt cx="2830517" cy="477836"/>
          </a:xfrm>
          <a:solidFill>
            <a:schemeClr val="bg2">
              <a:alpha val="50000"/>
            </a:schemeClr>
          </a:solidFill>
        </p:grpSpPr>
        <p:sp>
          <p:nvSpPr>
            <p:cNvPr id="36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4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0" name="Freeform 42"/>
            <p:cNvSpPr>
              <a:spLocks/>
            </p:cNvSpPr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2" name="Freeform 43"/>
            <p:cNvSpPr>
              <a:spLocks/>
            </p:cNvSpPr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3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4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5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6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7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8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79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80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81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239918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ADD0F-AD24-4557-BEE9-EF7984F4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4C087-0BA9-4F74-8073-039E9A480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C8D677-F923-44A1-9454-B5F30368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04E9C-C539-4343-A574-C5840074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8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659160"/>
          </a:xfrm>
        </p:spPr>
        <p:txBody>
          <a:bodyPr/>
          <a:lstStyle>
            <a:lvl1pPr>
              <a:defRPr sz="3600" baseline="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4542383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微软雅黑" panose="020B0503020204020204" pitchFamily="34" charset="-122"/>
              </a:defRPr>
            </a:lvl1pPr>
            <a:lvl2pPr>
              <a:defRPr sz="2400" baseline="0">
                <a:solidFill>
                  <a:srgbClr val="000000"/>
                </a:solidFill>
                <a:latin typeface="微软雅黑" panose="020B0503020204020204" pitchFamily="34" charset="-122"/>
              </a:defRPr>
            </a:lvl2pPr>
            <a:lvl3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3pPr>
            <a:lvl4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4pPr>
            <a:lvl5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B2979F-5A86-448F-8EEA-2A5523B49A0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05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2331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437113"/>
            <a:ext cx="7886700" cy="1652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CFB400-C9DC-49E3-989A-8794DD0EA267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92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28800"/>
            <a:ext cx="4194175" cy="4470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94175" cy="4470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AFBC70-50F1-47DE-A132-358C34147BA1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744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68CE3E-B63B-435F-8DFD-6F47D90E59A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130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A8BDFD-08A6-4AB4-AFD0-B0543BBC878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51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71EB9-FAD2-4FF4-B06F-78D86D9EFD37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999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AFAAA0-6F14-4E85-ABBD-67AA108F4B7B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766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5F2F76-E7A3-4182-BF78-8AF7DE57E46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878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587260"/>
            <a:ext cx="8540750" cy="45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zh-CN" dirty="0"/>
          </a:p>
        </p:txBody>
      </p:sp>
      <p:pic>
        <p:nvPicPr>
          <p:cNvPr id="1031" name="Picture 7" descr="ustcnameblu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494"/>
            <a:ext cx="2292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stcblu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3" y="166813"/>
            <a:ext cx="369917" cy="37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0" i="0" kern="1200" baseline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4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4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2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ianhui@ustc.edu.c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1988840"/>
            <a:ext cx="7772400" cy="1008112"/>
          </a:xfrm>
        </p:spPr>
        <p:txBody>
          <a:bodyPr anchor="ctr"/>
          <a:lstStyle/>
          <a:p>
            <a:r>
              <a:rPr lang="zh-CN" altLang="en-US" sz="3600" b="1" i="0" u="none" strike="noStrike" dirty="0">
                <a:solidFill>
                  <a:srgbClr val="0F589F"/>
                </a:solidFill>
                <a:effectLst/>
                <a:latin typeface="Encode Sans Semi Condensed"/>
              </a:rPr>
              <a:t>系统程序设计基础：课程概述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1">
            <a:extLst>
              <a:ext uri="{FF2B5EF4-FFF2-40B4-BE49-F238E27FC236}">
                <a16:creationId xmlns:a16="http://schemas.microsoft.com/office/drawing/2014/main" id="{01D57CAF-67B1-B89A-852F-91E282712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2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70D9F-A61F-E24E-28A1-386EA0E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教学方式与课程内容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605055-3032-9BAC-529D-71BA5586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VLAB</a:t>
            </a:r>
            <a:r>
              <a:rPr lang="zh-CN" altLang="en-US" sz="2400" dirty="0"/>
              <a:t>实验中心</a:t>
            </a:r>
            <a:r>
              <a:rPr lang="en-US" altLang="zh-CN" sz="2400" dirty="0"/>
              <a:t>vlab.ustc.edu.cn</a:t>
            </a:r>
            <a:endParaRPr lang="zh-CN" altLang="en-US" sz="2400" dirty="0"/>
          </a:p>
          <a:p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25F3D5-776D-AE66-018F-E6E5F1C1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6506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1E8B6-F1D4-3522-6837-7F34AD4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教学方式与课程内容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D493BAC-84D4-A305-8B8C-A0311491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4542383"/>
          </a:xfrm>
        </p:spPr>
        <p:txBody>
          <a:bodyPr/>
          <a:lstStyle/>
          <a:p>
            <a:r>
              <a:rPr lang="en-US" altLang="zh-CN" sz="2400" dirty="0"/>
              <a:t>VLAB</a:t>
            </a:r>
            <a:r>
              <a:rPr lang="zh-CN" altLang="en-US" sz="2400" dirty="0"/>
              <a:t>实验中心</a:t>
            </a:r>
            <a:r>
              <a:rPr lang="en-US" altLang="zh-CN" sz="2400" dirty="0"/>
              <a:t>vlab.ustc.edu.cn</a:t>
            </a:r>
            <a:endParaRPr lang="zh-CN" altLang="en-US" sz="2400" dirty="0"/>
          </a:p>
          <a:p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A3F517-4D6D-95A5-6408-D6F7F910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42" y="2132856"/>
            <a:ext cx="7127915" cy="46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0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C9338-AD65-46FA-9944-5269C1FC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Codia</a:t>
            </a:r>
            <a:r>
              <a:rPr lang="zh-CN" altLang="en-US" dirty="0"/>
              <a:t>平台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85D1A5-93F6-425A-B7AE-2F555C76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8028384" cy="47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B00BB-9BB9-3A0E-00BE-614E3057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考核情况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A52DD9-750A-B815-AE61-5209B6EE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实验情况（</a:t>
            </a:r>
            <a:r>
              <a:rPr lang="en-US" altLang="zh-CN" dirty="0"/>
              <a:t>40~50%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常规作业</a:t>
            </a:r>
            <a:endParaRPr lang="en-US" altLang="zh-CN" dirty="0"/>
          </a:p>
          <a:p>
            <a:pPr lvl="1"/>
            <a:r>
              <a:rPr lang="zh-CN" altLang="en-US" dirty="0"/>
              <a:t>机试</a:t>
            </a:r>
            <a:endParaRPr lang="en-US" altLang="zh-CN" dirty="0"/>
          </a:p>
          <a:p>
            <a:pPr lvl="1"/>
            <a:r>
              <a:rPr lang="zh-CN" altLang="en-US" dirty="0"/>
              <a:t>豁免：</a:t>
            </a:r>
            <a:r>
              <a:rPr lang="en-US" altLang="zh-CN" dirty="0"/>
              <a:t>CSP200</a:t>
            </a:r>
            <a:r>
              <a:rPr lang="zh-CN" altLang="en-US" dirty="0"/>
              <a:t>分</a:t>
            </a:r>
            <a:r>
              <a:rPr lang="en-US" altLang="zh-CN" dirty="0"/>
              <a:t>/ICPC</a:t>
            </a:r>
            <a:r>
              <a:rPr lang="zh-CN" altLang="en-US" dirty="0"/>
              <a:t>、</a:t>
            </a:r>
            <a:r>
              <a:rPr lang="en-US" altLang="zh-CN" dirty="0"/>
              <a:t>CCPC</a:t>
            </a:r>
            <a:r>
              <a:rPr lang="zh-CN" altLang="en-US" dirty="0"/>
              <a:t>省级奖项</a:t>
            </a:r>
            <a:r>
              <a:rPr lang="en-US" altLang="zh-CN" dirty="0"/>
              <a:t>/CACC</a:t>
            </a:r>
            <a:r>
              <a:rPr lang="zh-CN" altLang="en-US" dirty="0"/>
              <a:t>初赛奖项</a:t>
            </a:r>
            <a:endParaRPr lang="en-US" altLang="zh-CN" dirty="0"/>
          </a:p>
          <a:p>
            <a:r>
              <a:rPr lang="zh-CN" altLang="en-US" dirty="0"/>
              <a:t>考勤（扣分项：</a:t>
            </a:r>
            <a:r>
              <a:rPr lang="en-US" altLang="zh-CN" dirty="0"/>
              <a:t>10%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期末考试（</a:t>
            </a:r>
            <a:r>
              <a:rPr lang="en-US" altLang="zh-CN" dirty="0"/>
              <a:t>50~60%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189634-8C14-9F8D-71A4-B78D7DD5BC3A}"/>
              </a:ext>
            </a:extLst>
          </p:cNvPr>
          <p:cNvSpPr txBox="1"/>
          <p:nvPr/>
        </p:nvSpPr>
        <p:spPr>
          <a:xfrm>
            <a:off x="2286000" y="58639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zh-CN" altLang="en-US" dirty="0">
                <a:solidFill>
                  <a:srgbClr val="FF0000"/>
                </a:solidFill>
              </a:rPr>
              <a:t>比例会动态调整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2690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DBD56-4072-B997-1224-2F4933B6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教学团队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F3A6E9-A9AC-E8C0-8E2A-D289EE9D64DB}"/>
              </a:ext>
            </a:extLst>
          </p:cNvPr>
          <p:cNvSpPr txBox="1"/>
          <p:nvPr/>
        </p:nvSpPr>
        <p:spPr>
          <a:xfrm>
            <a:off x="466615" y="5869721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/>
              <a:t>助教：罗浩民 </a:t>
            </a:r>
            <a:endParaRPr lang="en-US" altLang="zh-CN" sz="2000" dirty="0"/>
          </a:p>
          <a:p>
            <a:pPr algn="ctr"/>
            <a:r>
              <a:rPr lang="en-US" altLang="zh-CN" sz="2000" dirty="0" err="1"/>
              <a:t>Luohaomin</a:t>
            </a:r>
            <a:endParaRPr lang="en-US" altLang="zh-CN" sz="2000"/>
          </a:p>
          <a:p>
            <a:pPr algn="ctr"/>
            <a:r>
              <a:rPr lang="en-US" altLang="zh-CN" sz="2000"/>
              <a:t>@</a:t>
            </a:r>
            <a:r>
              <a:rPr lang="en-US" altLang="zh-CN" sz="2000" dirty="0"/>
              <a:t>mail.ustc.edu.cn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6DDECA-C261-F910-D435-F4FE7E31F8D2}"/>
              </a:ext>
            </a:extLst>
          </p:cNvPr>
          <p:cNvSpPr txBox="1"/>
          <p:nvPr/>
        </p:nvSpPr>
        <p:spPr>
          <a:xfrm>
            <a:off x="2811724" y="1950585"/>
            <a:ext cx="2957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教师：马建辉、王志强</a:t>
            </a:r>
            <a:endParaRPr lang="en-US" altLang="zh-CN" sz="2000" dirty="0"/>
          </a:p>
          <a:p>
            <a:r>
              <a:rPr lang="en-US" altLang="zh-CN" sz="2000" dirty="0">
                <a:hlinkClick r:id="rId3"/>
              </a:rPr>
              <a:t>jianhui@ustc.edu.cn</a:t>
            </a:r>
            <a:endParaRPr lang="en-US" altLang="zh-CN" sz="2000" dirty="0"/>
          </a:p>
          <a:p>
            <a:r>
              <a:rPr lang="en-US" altLang="zh-CN" sz="2000" dirty="0"/>
              <a:t>zhqwang@ustc.edu.cn</a:t>
            </a:r>
            <a:endParaRPr lang="zh-CN" altLang="en-US" sz="2000" dirty="0"/>
          </a:p>
          <a:p>
            <a:pPr algn="ctr"/>
            <a:endParaRPr lang="en-US" altLang="zh-CN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467957-C642-C20C-8EE4-2BA4C142E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88" y="3779455"/>
            <a:ext cx="2090131" cy="20901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CF1A70E-F379-EA03-27DB-DC272187FEF1}"/>
              </a:ext>
            </a:extLst>
          </p:cNvPr>
          <p:cNvSpPr txBox="1"/>
          <p:nvPr/>
        </p:nvSpPr>
        <p:spPr>
          <a:xfrm>
            <a:off x="3499388" y="5869587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/>
              <a:t>助教：杨龙成</a:t>
            </a:r>
            <a:endParaRPr lang="en-US" altLang="zh-CN" sz="2000" dirty="0"/>
          </a:p>
          <a:p>
            <a:pPr algn="ctr"/>
            <a:r>
              <a:rPr lang="en-US" altLang="zh-CN" sz="2000" dirty="0"/>
              <a:t>ylc221606</a:t>
            </a:r>
          </a:p>
          <a:p>
            <a:pPr algn="ctr"/>
            <a:r>
              <a:rPr lang="en-US" altLang="zh-CN" sz="2000" dirty="0"/>
              <a:t>@mail.ustc.edu.cn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AF120DC-8FCD-C5DC-2626-7AD0B8582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7" y="3861048"/>
            <a:ext cx="2005240" cy="200853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5E9A2E-691E-9E2B-A211-2C1175CB22FF}"/>
              </a:ext>
            </a:extLst>
          </p:cNvPr>
          <p:cNvSpPr txBox="1"/>
          <p:nvPr/>
        </p:nvSpPr>
        <p:spPr>
          <a:xfrm>
            <a:off x="6389588" y="5842337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/>
              <a:t>助教：陈奕炫</a:t>
            </a:r>
            <a:endParaRPr lang="en-US" altLang="zh-CN" sz="2000" dirty="0"/>
          </a:p>
          <a:p>
            <a:pPr algn="ctr"/>
            <a:r>
              <a:rPr lang="en-US" altLang="zh-CN" sz="2000" dirty="0"/>
              <a:t>immortality</a:t>
            </a:r>
          </a:p>
          <a:p>
            <a:pPr algn="ctr"/>
            <a:r>
              <a:rPr lang="en-US" altLang="zh-CN" sz="2000" dirty="0"/>
              <a:t>@mail.ustc.edu.cn</a:t>
            </a:r>
            <a:endParaRPr lang="zh-CN" altLang="en-US" sz="2000" dirty="0"/>
          </a:p>
        </p:txBody>
      </p:sp>
      <p:pic>
        <p:nvPicPr>
          <p:cNvPr id="11" name="图片 10" descr="卡通人物&#10;&#10;描述已自动生成">
            <a:extLst>
              <a:ext uri="{FF2B5EF4-FFF2-40B4-BE49-F238E27FC236}">
                <a16:creationId xmlns:a16="http://schemas.microsoft.com/office/drawing/2014/main" id="{E41EA0DE-2780-1FF9-B8E5-D1B53F448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3779454"/>
            <a:ext cx="2090131" cy="20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C486B-CCDD-645B-17B8-126E9AB5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教学团队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4AB932-D4A1-A0BF-288B-F144A858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课程</a:t>
            </a:r>
            <a:r>
              <a:rPr lang="en-US" altLang="zh-CN" dirty="0"/>
              <a:t>QQ</a:t>
            </a:r>
            <a:r>
              <a:rPr lang="zh-CN" altLang="en-US" dirty="0"/>
              <a:t>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309D3E-4B4F-45FA-B1F1-01671962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22368"/>
            <a:ext cx="3822162" cy="48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1779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749C9-8866-C7FE-A13A-AE4AC514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94F11-DC97-97BA-2E06-14FA2058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预备知识</a:t>
            </a:r>
            <a:endParaRPr lang="en-US" altLang="zh-CN" dirty="0"/>
          </a:p>
          <a:p>
            <a:r>
              <a:rPr lang="zh-CN" altLang="en-US" dirty="0"/>
              <a:t>课程背景与目标</a:t>
            </a:r>
            <a:endParaRPr lang="en-US" altLang="zh-CN" dirty="0"/>
          </a:p>
          <a:p>
            <a:r>
              <a:rPr lang="zh-CN" altLang="en-US" dirty="0"/>
              <a:t>教学方式与课程内容</a:t>
            </a:r>
            <a:endParaRPr lang="en-US" altLang="zh-CN" dirty="0"/>
          </a:p>
          <a:p>
            <a:r>
              <a:rPr lang="zh-CN" altLang="en-US" dirty="0"/>
              <a:t>考核形式</a:t>
            </a:r>
            <a:endParaRPr lang="en-US" altLang="zh-CN" dirty="0"/>
          </a:p>
          <a:p>
            <a:r>
              <a:rPr lang="zh-CN" altLang="en-US" dirty="0"/>
              <a:t>学生情况</a:t>
            </a:r>
            <a:endParaRPr lang="en-US" altLang="zh-CN" dirty="0"/>
          </a:p>
          <a:p>
            <a:r>
              <a:rPr lang="zh-CN" altLang="en-US" dirty="0"/>
              <a:t>教学团队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93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269BA-7027-4690-85FE-92BDD6B0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、为什么要开这门课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CF232-0330-4716-A395-B2C892CFB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/>
              <a:t>C</a:t>
            </a:r>
            <a:r>
              <a:rPr lang="zh-CN" altLang="en-US" dirty="0"/>
              <a:t>语言说起</a:t>
            </a:r>
            <a:endParaRPr lang="en-US" altLang="zh-CN" dirty="0"/>
          </a:p>
          <a:p>
            <a:r>
              <a:rPr lang="zh-CN" altLang="en-US" dirty="0"/>
              <a:t>了解一下课程教学大纲和参考教材</a:t>
            </a:r>
            <a:endParaRPr lang="en-US" altLang="zh-CN" dirty="0"/>
          </a:p>
          <a:p>
            <a:r>
              <a:rPr lang="zh-CN" altLang="en-US" b="1" dirty="0"/>
              <a:t>学好</a:t>
            </a:r>
            <a:r>
              <a:rPr lang="en-US" altLang="zh-CN" b="1" dirty="0"/>
              <a:t>C</a:t>
            </a:r>
            <a:r>
              <a:rPr lang="zh-CN" altLang="en-US" b="1" dirty="0"/>
              <a:t>语言对学习其他语言有多大好处？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0E2ABE-0CCC-4260-BBE4-07E11EA49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548680"/>
            <a:ext cx="7700171" cy="61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269BA-7027-4690-85FE-92BDD6B0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、我们处于一个什么样的时代？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CF232-0330-4716-A395-B2C892CFB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正在身处</a:t>
            </a:r>
            <a:r>
              <a:rPr lang="en-US" altLang="zh-CN" dirty="0"/>
              <a:t>/</a:t>
            </a:r>
            <a:r>
              <a:rPr lang="zh-CN" altLang="zh-CN" dirty="0"/>
              <a:t>经历</a:t>
            </a:r>
            <a:r>
              <a:rPr lang="en-US" altLang="zh-CN" dirty="0"/>
              <a:t>AI</a:t>
            </a:r>
            <a:r>
              <a:rPr lang="zh-CN" altLang="zh-CN" dirty="0"/>
              <a:t>重塑世界的巨变这样一个特殊的时代，充满机遇和挑战！</a:t>
            </a:r>
          </a:p>
          <a:p>
            <a:pPr lvl="1"/>
            <a:r>
              <a:rPr lang="en-US" altLang="zh-CN" dirty="0"/>
              <a:t>AI</a:t>
            </a:r>
            <a:r>
              <a:rPr lang="zh-CN" altLang="en-US" dirty="0"/>
              <a:t>编程正在飞速发展，我们会面临“毕业就失业”的危机么？</a:t>
            </a:r>
            <a:endParaRPr lang="en-US" altLang="zh-CN" dirty="0"/>
          </a:p>
          <a:p>
            <a:pPr lvl="2"/>
            <a:r>
              <a:rPr lang="zh-CN" altLang="en-US" dirty="0"/>
              <a:t>不用太担心，这已经是历史上第</a:t>
            </a:r>
            <a:r>
              <a:rPr lang="en-US" altLang="zh-CN" dirty="0"/>
              <a:t>5</a:t>
            </a:r>
            <a:r>
              <a:rPr lang="zh-CN" altLang="en-US" dirty="0"/>
              <a:t>次有人这么说了</a:t>
            </a:r>
            <a:endParaRPr lang="en-US" altLang="zh-CN" dirty="0"/>
          </a:p>
          <a:p>
            <a:pPr lvl="2"/>
            <a:r>
              <a:rPr lang="zh-CN" altLang="en-US" dirty="0"/>
              <a:t>但是也不能没有忧患意识，谁知道这一次是不是“温水煮青蛙”呢？</a:t>
            </a:r>
            <a:endParaRPr lang="en-US" altLang="zh-CN" dirty="0"/>
          </a:p>
          <a:p>
            <a:pPr lvl="1"/>
            <a:r>
              <a:rPr lang="zh-CN" altLang="en-US" dirty="0"/>
              <a:t>我什么时候可以用</a:t>
            </a:r>
            <a:r>
              <a:rPr lang="en-US" altLang="zh-CN" dirty="0"/>
              <a:t>AI</a:t>
            </a:r>
            <a:r>
              <a:rPr lang="zh-CN" altLang="en-US" dirty="0"/>
              <a:t>生成代码了呢？我已经等不及了</a:t>
            </a:r>
            <a:endParaRPr lang="en-US" altLang="zh-CN" dirty="0"/>
          </a:p>
          <a:p>
            <a:pPr lvl="2"/>
            <a:r>
              <a:rPr lang="zh-CN" altLang="en-US" dirty="0"/>
              <a:t>至少不是现在，不是这个学期</a:t>
            </a:r>
          </a:p>
        </p:txBody>
      </p:sp>
    </p:spTree>
    <p:extLst>
      <p:ext uri="{BB962C8B-B14F-4D97-AF65-F5344CB8AC3E}">
        <p14:creationId xmlns:p14="http://schemas.microsoft.com/office/powerpoint/2010/main" val="17167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C25214-5197-8875-75FC-A1BF3C13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620688"/>
            <a:ext cx="8540750" cy="659160"/>
          </a:xfrm>
        </p:spPr>
        <p:txBody>
          <a:bodyPr/>
          <a:lstStyle/>
          <a:p>
            <a:r>
              <a:rPr lang="zh-CN" altLang="en-US" dirty="0"/>
              <a:t>预备知识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4CD45-4EE8-F63B-E8C1-2194B358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先修课程</a:t>
            </a:r>
            <a:endParaRPr lang="en-US" altLang="zh-CN" dirty="0"/>
          </a:p>
          <a:p>
            <a:pPr lvl="1"/>
            <a:r>
              <a:rPr lang="zh-CN" altLang="en-US" dirty="0"/>
              <a:t>计算机程序设计</a:t>
            </a:r>
            <a:endParaRPr lang="en-US" altLang="zh-CN" dirty="0"/>
          </a:p>
          <a:p>
            <a:pPr lvl="1"/>
            <a:r>
              <a:rPr lang="zh-CN" altLang="en-US" dirty="0"/>
              <a:t>程序调试方法（非必须）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可以熟练使用</a:t>
            </a:r>
            <a:r>
              <a:rPr lang="en-US" altLang="zh-CN" dirty="0"/>
              <a:t>C</a:t>
            </a:r>
          </a:p>
          <a:p>
            <a:pPr lvl="1"/>
            <a:r>
              <a:rPr lang="en-US" altLang="zh-CN" dirty="0"/>
              <a:t>C99</a:t>
            </a:r>
          </a:p>
          <a:p>
            <a:pPr lvl="1"/>
            <a:r>
              <a:rPr lang="en-US" altLang="zh-CN" dirty="0"/>
              <a:t>IDE</a:t>
            </a:r>
            <a:r>
              <a:rPr lang="zh-CN" altLang="en-US" dirty="0"/>
              <a:t>工具</a:t>
            </a:r>
            <a:endParaRPr lang="en-US" altLang="zh-CN" dirty="0"/>
          </a:p>
          <a:p>
            <a:pPr lvl="2"/>
            <a:r>
              <a:rPr lang="en-US" altLang="zh-CN" dirty="0" err="1"/>
              <a:t>Codeblocks</a:t>
            </a:r>
            <a:r>
              <a:rPr lang="en-US" altLang="zh-CN" dirty="0"/>
              <a:t>/</a:t>
            </a:r>
            <a:r>
              <a:rPr lang="en-US" altLang="zh-CN" dirty="0" err="1"/>
              <a:t>DevC</a:t>
            </a:r>
            <a:r>
              <a:rPr lang="en-US" altLang="zh-CN" dirty="0"/>
              <a:t>/</a:t>
            </a:r>
            <a:r>
              <a:rPr lang="en-US" altLang="zh-CN" dirty="0" err="1"/>
              <a:t>Vscode</a:t>
            </a:r>
            <a:r>
              <a:rPr lang="en-US" altLang="zh-CN" dirty="0"/>
              <a:t>/…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296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38C30-B077-3A2B-9AB6-00D72DCF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课程背景与目标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D853E-ED98-09A2-4E43-418C1A44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课程背景</a:t>
            </a:r>
            <a:endParaRPr lang="en-US" altLang="zh-CN" dirty="0"/>
          </a:p>
          <a:p>
            <a:pPr lvl="1"/>
            <a:r>
              <a:rPr lang="zh-CN" altLang="en-US" dirty="0"/>
              <a:t>承上启下，编程学习不间断</a:t>
            </a:r>
            <a:endParaRPr lang="en-US" altLang="zh-CN" dirty="0"/>
          </a:p>
          <a:p>
            <a:pPr lvl="1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初步培养学生设计、实现并优化复杂程序的能力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课程目标</a:t>
            </a:r>
            <a:endParaRPr lang="en-US" altLang="zh-CN" dirty="0"/>
          </a:p>
          <a:p>
            <a:pPr lvl="1"/>
            <a:r>
              <a:rPr lang="zh-CN" altLang="en-US" dirty="0"/>
              <a:t>巩固程序设计技术</a:t>
            </a:r>
            <a:endParaRPr lang="en-US" altLang="zh-CN" dirty="0"/>
          </a:p>
          <a:p>
            <a:pPr lvl="1"/>
            <a:r>
              <a:rPr lang="zh-CN" altLang="en-US" dirty="0"/>
              <a:t>培养模块化设计与工程化思维</a:t>
            </a:r>
            <a:endParaRPr lang="en-US" altLang="zh-CN" dirty="0"/>
          </a:p>
          <a:p>
            <a:pPr lvl="1"/>
            <a:r>
              <a:rPr lang="zh-CN" altLang="en-US" dirty="0"/>
              <a:t>深入理解与运用指针及内存管理</a:t>
            </a:r>
            <a:endParaRPr lang="en-US" altLang="zh-CN" dirty="0"/>
          </a:p>
          <a:p>
            <a:pPr lvl="1"/>
            <a:r>
              <a:rPr lang="zh-CN" altLang="en-US" dirty="0"/>
              <a:t>提升程序性能优化与底层编程能力</a:t>
            </a:r>
          </a:p>
        </p:txBody>
      </p:sp>
    </p:spTree>
    <p:extLst>
      <p:ext uri="{BB962C8B-B14F-4D97-AF65-F5344CB8AC3E}">
        <p14:creationId xmlns:p14="http://schemas.microsoft.com/office/powerpoint/2010/main" val="275982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38C30-B077-3A2B-9AB6-00D72DCF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教学方式与课程内容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D853E-ED98-09A2-4E43-418C1A44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总学时：</a:t>
            </a:r>
            <a:r>
              <a:rPr lang="en-US" altLang="zh-CN" dirty="0"/>
              <a:t>70</a:t>
            </a:r>
            <a:r>
              <a:rPr lang="zh-CN" altLang="en-US" dirty="0"/>
              <a:t>机时</a:t>
            </a:r>
            <a:endParaRPr lang="en-US" altLang="zh-CN" dirty="0"/>
          </a:p>
          <a:p>
            <a:pPr lvl="1"/>
            <a:r>
              <a:rPr lang="zh-CN" altLang="en-US" dirty="0"/>
              <a:t>理论课（</a:t>
            </a:r>
            <a:r>
              <a:rPr lang="en-US" altLang="zh-CN" dirty="0"/>
              <a:t>30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1~10</a:t>
            </a:r>
            <a:r>
              <a:rPr lang="zh-CN" altLang="en-US" dirty="0"/>
              <a:t>周 </a:t>
            </a:r>
            <a:r>
              <a:rPr lang="en-US" altLang="zh-CN" dirty="0"/>
              <a:t>3C101: 5(8,9,10)</a:t>
            </a:r>
          </a:p>
          <a:p>
            <a:pPr lvl="1"/>
            <a:r>
              <a:rPr lang="zh-CN" altLang="en-US" dirty="0"/>
              <a:t>实验课（</a:t>
            </a:r>
            <a:r>
              <a:rPr lang="en-US" altLang="zh-CN" dirty="0"/>
              <a:t>40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1~13</a:t>
            </a:r>
            <a:r>
              <a:rPr lang="zh-CN" altLang="en-US" dirty="0"/>
              <a:t>周 电三楼</a:t>
            </a:r>
            <a:r>
              <a:rPr lang="en-US" altLang="zh-CN" dirty="0"/>
              <a:t>406  408  5(11,12,13)</a:t>
            </a:r>
          </a:p>
        </p:txBody>
      </p:sp>
    </p:spTree>
    <p:extLst>
      <p:ext uri="{BB962C8B-B14F-4D97-AF65-F5344CB8AC3E}">
        <p14:creationId xmlns:p14="http://schemas.microsoft.com/office/powerpoint/2010/main" val="294988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7B9C0-02C9-72F6-A6B2-92C84472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教学方式与课程内容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0EF09-D7C7-1000-4318-82153B955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程序设计回顾</a:t>
            </a:r>
            <a:endParaRPr lang="en-US" altLang="zh-CN" dirty="0"/>
          </a:p>
          <a:p>
            <a:r>
              <a:rPr lang="zh-CN" altLang="en-US" dirty="0"/>
              <a:t>模块化程序设计</a:t>
            </a:r>
            <a:endParaRPr lang="en-US" altLang="zh-CN" dirty="0"/>
          </a:p>
          <a:p>
            <a:r>
              <a:rPr lang="zh-CN" altLang="en-US" dirty="0"/>
              <a:t>指针高级应用</a:t>
            </a:r>
            <a:endParaRPr lang="en-US" altLang="zh-CN" dirty="0"/>
          </a:p>
          <a:p>
            <a:r>
              <a:rPr lang="zh-CN" altLang="en-US" dirty="0"/>
              <a:t>文件操作与数据持久化</a:t>
            </a:r>
            <a:endParaRPr lang="en-US" altLang="zh-CN" dirty="0"/>
          </a:p>
          <a:p>
            <a:r>
              <a:rPr lang="zh-CN" altLang="en-US" dirty="0"/>
              <a:t>高级编程与性能优化</a:t>
            </a:r>
            <a:endParaRPr lang="en-US" altLang="zh-CN" dirty="0"/>
          </a:p>
          <a:p>
            <a:r>
              <a:rPr lang="zh-CN" altLang="en-US" dirty="0"/>
              <a:t>多线程与多进程编程（选讲）</a:t>
            </a:r>
          </a:p>
        </p:txBody>
      </p:sp>
    </p:spTree>
    <p:extLst>
      <p:ext uri="{BB962C8B-B14F-4D97-AF65-F5344CB8AC3E}">
        <p14:creationId xmlns:p14="http://schemas.microsoft.com/office/powerpoint/2010/main" val="322462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07B9C0-02C9-72F6-A6B2-92C84472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教学方式与课程内容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0EF09-D7C7-1000-4318-82153B955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实验环境</a:t>
            </a:r>
            <a:endParaRPr lang="en-US" altLang="zh-CN" dirty="0"/>
          </a:p>
          <a:p>
            <a:pPr lvl="1"/>
            <a:r>
              <a:rPr lang="en-US" altLang="zh-CN" dirty="0"/>
              <a:t>Ubuntu 20.04</a:t>
            </a:r>
          </a:p>
          <a:p>
            <a:pPr lvl="1"/>
            <a:r>
              <a:rPr lang="en-US" altLang="zh-CN" dirty="0" err="1"/>
              <a:t>Gcc</a:t>
            </a:r>
            <a:r>
              <a:rPr lang="zh-CN" altLang="en-US" dirty="0"/>
              <a:t>、</a:t>
            </a:r>
            <a:r>
              <a:rPr lang="en-US" altLang="zh-CN" dirty="0" err="1"/>
              <a:t>gdb</a:t>
            </a:r>
            <a:endParaRPr lang="en-US" altLang="zh-CN" dirty="0"/>
          </a:p>
          <a:p>
            <a:pPr lvl="1"/>
            <a:r>
              <a:rPr lang="en-US" altLang="zh-CN" sz="2400" dirty="0"/>
              <a:t>Windows 7/10/11 </a:t>
            </a:r>
            <a:endParaRPr lang="en-US" altLang="zh-CN" dirty="0"/>
          </a:p>
          <a:p>
            <a:pPr lvl="1"/>
            <a:r>
              <a:rPr lang="en-US" altLang="zh-CN" dirty="0" err="1"/>
              <a:t>Codia</a:t>
            </a:r>
            <a:r>
              <a:rPr lang="zh-CN" altLang="en-US" dirty="0"/>
              <a:t>平台 （</a:t>
            </a:r>
            <a:r>
              <a:rPr lang="en-US" altLang="zh-CN" dirty="0"/>
              <a:t>https://code.bdaa.pro/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77657337"/>
      </p:ext>
    </p:extLst>
  </p:cSld>
  <p:clrMapOvr>
    <a:masterClrMapping/>
  </p:clrMapOvr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16194</TotalTime>
  <Pages>0</Pages>
  <Words>657</Words>
  <Characters>0</Characters>
  <Application>Microsoft Office PowerPoint</Application>
  <DocSecurity>0</DocSecurity>
  <PresentationFormat>全屏显示(4:3)</PresentationFormat>
  <Lines>0</Lines>
  <Paragraphs>96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Encode Sans Semi Condensed</vt:lpstr>
      <vt:lpstr>quote-cjk-patch</vt:lpstr>
      <vt:lpstr>微软雅黑</vt:lpstr>
      <vt:lpstr>Arial</vt:lpstr>
      <vt:lpstr>Wingdings</vt:lpstr>
      <vt:lpstr>诗情画意</vt:lpstr>
      <vt:lpstr>系统程序设计基础：课程概述</vt:lpstr>
      <vt:lpstr>课程概述</vt:lpstr>
      <vt:lpstr>1、为什么要开这门课</vt:lpstr>
      <vt:lpstr>2、我们处于一个什么样的时代？</vt:lpstr>
      <vt:lpstr>预备知识</vt:lpstr>
      <vt:lpstr>课程背景与目标</vt:lpstr>
      <vt:lpstr>教学方式与课程内容</vt:lpstr>
      <vt:lpstr>教学方式与课程内容</vt:lpstr>
      <vt:lpstr>教学方式与课程内容</vt:lpstr>
      <vt:lpstr>教学方式与课程内容</vt:lpstr>
      <vt:lpstr>教学方式与课程内容</vt:lpstr>
      <vt:lpstr>Codia平台</vt:lpstr>
      <vt:lpstr>考核情况</vt:lpstr>
      <vt:lpstr>教学团队</vt:lpstr>
      <vt:lpstr>教学团队</vt:lpstr>
      <vt:lpstr>谢谢！</vt:lpstr>
    </vt:vector>
  </TitlesOfParts>
  <Manager/>
  <Company>Microsoft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计算机程序设计</dc:title>
  <dc:subject/>
  <dc:creator>wanglei</dc:creator>
  <cp:keywords/>
  <dc:description/>
  <cp:lastModifiedBy>Jianhui Ma</cp:lastModifiedBy>
  <cp:revision>944</cp:revision>
  <dcterms:created xsi:type="dcterms:W3CDTF">2012-09-25T16:36:19Z</dcterms:created>
  <dcterms:modified xsi:type="dcterms:W3CDTF">2026-03-06T07:48:06Z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